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4"/>
  </p:notesMasterIdLst>
  <p:handoutMasterIdLst>
    <p:handoutMasterId r:id="rId15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33" r:id="rId11"/>
    <p:sldId id="2134805934" r:id="rId12"/>
    <p:sldId id="213480592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2F8DD-98FD-744F-2FB4-AA9CC777880E}" v="5" dt="2024-05-14T21:34:56.695"/>
    <p1510:client id="{3EC4CA61-DC35-D882-4557-A055502EFA48}" v="36" dt="2024-05-14T20:35:24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>
      <p:cViewPr varScale="1">
        <p:scale>
          <a:sx n="79" d="100"/>
          <a:sy n="79" d="100"/>
        </p:scale>
        <p:origin x="108" y="1008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-132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3EC4CA61-DC35-D882-4557-A055502EFA48}"/>
    <pc:docChg chg="modSld">
      <pc:chgData name="Charles Jester" userId="S::charles.jester@revature.com::f75cea3c-e151-4c95-9152-34449bede018" providerId="AD" clId="Web-{3EC4CA61-DC35-D882-4557-A055502EFA48}" dt="2024-05-14T20:35:24.935" v="34" actId="20577"/>
      <pc:docMkLst>
        <pc:docMk/>
      </pc:docMkLst>
      <pc:sldChg chg="modSp">
        <pc:chgData name="Charles Jester" userId="S::charles.jester@revature.com::f75cea3c-e151-4c95-9152-34449bede018" providerId="AD" clId="Web-{3EC4CA61-DC35-D882-4557-A055502EFA48}" dt="2024-05-14T20:28:48.280" v="14" actId="20577"/>
        <pc:sldMkLst>
          <pc:docMk/>
          <pc:sldMk cId="972576356" sldId="2134805930"/>
        </pc:sldMkLst>
        <pc:spChg chg="mod">
          <ac:chgData name="Charles Jester" userId="S::charles.jester@revature.com::f75cea3c-e151-4c95-9152-34449bede018" providerId="AD" clId="Web-{3EC4CA61-DC35-D882-4557-A055502EFA48}" dt="2024-05-14T20:28:48.280" v="14" actId="20577"/>
          <ac:spMkLst>
            <pc:docMk/>
            <pc:sldMk cId="972576356" sldId="2134805930"/>
            <ac:spMk id="11" creationId="{ED3DFDF2-EEBE-A206-1D61-60C70C6284DF}"/>
          </ac:spMkLst>
        </pc:spChg>
      </pc:sldChg>
      <pc:sldChg chg="modSp">
        <pc:chgData name="Charles Jester" userId="S::charles.jester@revature.com::f75cea3c-e151-4c95-9152-34449bede018" providerId="AD" clId="Web-{3EC4CA61-DC35-D882-4557-A055502EFA48}" dt="2024-05-14T20:29:15.390" v="22" actId="20577"/>
        <pc:sldMkLst>
          <pc:docMk/>
          <pc:sldMk cId="2262211852" sldId="2134805932"/>
        </pc:sldMkLst>
        <pc:spChg chg="mod">
          <ac:chgData name="Charles Jester" userId="S::charles.jester@revature.com::f75cea3c-e151-4c95-9152-34449bede018" providerId="AD" clId="Web-{3EC4CA61-DC35-D882-4557-A055502EFA48}" dt="2024-05-14T20:29:15.390" v="22" actId="20577"/>
          <ac:spMkLst>
            <pc:docMk/>
            <pc:sldMk cId="2262211852" sldId="2134805932"/>
            <ac:spMk id="11" creationId="{ED3DFDF2-EEBE-A206-1D61-60C70C6284DF}"/>
          </ac:spMkLst>
        </pc:spChg>
      </pc:sldChg>
      <pc:sldChg chg="modSp">
        <pc:chgData name="Charles Jester" userId="S::charles.jester@revature.com::f75cea3c-e151-4c95-9152-34449bede018" providerId="AD" clId="Web-{3EC4CA61-DC35-D882-4557-A055502EFA48}" dt="2024-05-14T20:35:24.935" v="34" actId="20577"/>
        <pc:sldMkLst>
          <pc:docMk/>
          <pc:sldMk cId="4031262235" sldId="2134805934"/>
        </pc:sldMkLst>
        <pc:spChg chg="mod">
          <ac:chgData name="Charles Jester" userId="S::charles.jester@revature.com::f75cea3c-e151-4c95-9152-34449bede018" providerId="AD" clId="Web-{3EC4CA61-DC35-D882-4557-A055502EFA48}" dt="2024-05-14T20:35:24.935" v="34" actId="20577"/>
          <ac:spMkLst>
            <pc:docMk/>
            <pc:sldMk cId="4031262235" sldId="2134805934"/>
            <ac:spMk id="11" creationId="{ED3DFDF2-EEBE-A206-1D61-60C70C6284DF}"/>
          </ac:spMkLst>
        </pc:sp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Rory Eiffe" userId="S::rory.eiffe@revature.com::26a7415f-7908-4f4c-ac4d-b7cb93b5498f" providerId="AD" clId="Web-{3752F8DD-98FD-744F-2FB4-AA9CC777880E}"/>
    <pc:docChg chg="modSld">
      <pc:chgData name="Rory Eiffe" userId="S::rory.eiffe@revature.com::26a7415f-7908-4f4c-ac4d-b7cb93b5498f" providerId="AD" clId="Web-{3752F8DD-98FD-744F-2FB4-AA9CC777880E}" dt="2024-05-14T21:34:56.695" v="4" actId="1076"/>
      <pc:docMkLst>
        <pc:docMk/>
      </pc:docMkLst>
      <pc:sldChg chg="modSp">
        <pc:chgData name="Rory Eiffe" userId="S::rory.eiffe@revature.com::26a7415f-7908-4f4c-ac4d-b7cb93b5498f" providerId="AD" clId="Web-{3752F8DD-98FD-744F-2FB4-AA9CC777880E}" dt="2024-05-14T21:34:56.695" v="4" actId="1076"/>
        <pc:sldMkLst>
          <pc:docMk/>
          <pc:sldMk cId="2464003690" sldId="2134805920"/>
        </pc:sldMkLst>
        <pc:picChg chg="mod">
          <ac:chgData name="Rory Eiffe" userId="S::rory.eiffe@revature.com::26a7415f-7908-4f4c-ac4d-b7cb93b5498f" providerId="AD" clId="Web-{3752F8DD-98FD-744F-2FB4-AA9CC777880E}" dt="2024-05-14T21:34:56.695" v="4" actId="1076"/>
          <ac:picMkLst>
            <pc:docMk/>
            <pc:sldMk cId="2464003690" sldId="2134805920"/>
            <ac:picMk id="3" creationId="{05355144-DEB7-9F40-811B-307E8F83B933}"/>
          </ac:picMkLst>
        </pc:pic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onesoftware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autonomous-driv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circuits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mec-int.com/en/sensor-networks-for-IoT/next-generation-adas-technolog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Reduced Human Error:</a:t>
            </a:r>
            <a:r>
              <a:rPr lang="en-US" dirty="0"/>
              <a:t> ADAS can react faster and more precisely than humans, mitigating accidents caused by driver fatigue, distraction, or impaired judgment. </a:t>
            </a:r>
          </a:p>
          <a:p>
            <a:endParaRPr lang="en-US" b="1" dirty="0"/>
          </a:p>
          <a:p>
            <a:r>
              <a:rPr lang="en-US" b="1" dirty="0"/>
              <a:t>Increased Automation and Convenience:</a:t>
            </a:r>
            <a:r>
              <a:rPr lang="en-US" dirty="0"/>
              <a:t> As ADAS technology matures, it can take over more driving tasks, leading to partially and eventually fully autonomous vehicles. </a:t>
            </a:r>
          </a:p>
          <a:p>
            <a:endParaRPr lang="en-US" b="1" dirty="0"/>
          </a:p>
          <a:p>
            <a:r>
              <a:rPr lang="en-US" b="1" dirty="0"/>
              <a:t>Improved Traffic Flow and Efficiency:</a:t>
            </a:r>
            <a:r>
              <a:rPr lang="en-US" dirty="0"/>
              <a:t> ADAS-equipped vehicles can communicate with each other and infrastructure, optimizing traffic flow and reducing congestion.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Notes:</a:t>
            </a:r>
            <a:endParaRPr lang="en-US" dirty="0"/>
          </a:p>
          <a:p>
            <a:r>
              <a:rPr lang="en-US" dirty="0"/>
              <a:t>Several trends are shaping the future of ADAS: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Sensor Fusion:</a:t>
            </a:r>
            <a:r>
              <a:rPr lang="en-US" dirty="0"/>
              <a:t> Integrating data from cameras, radar, LiDAR, and other sensors creates a more comprehensive picture of the surroundings, enabling more precise and reliable ADAS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Artificial Intelligence (AI) and Machine Learning (ML):</a:t>
            </a:r>
            <a:r>
              <a:rPr lang="en-US" dirty="0"/>
              <a:t> AI and ML algorithms can analyze sensor data in real-time, allowing ADAS systems to make complex decisions and react to unforeseen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Vehicle-to-Everything (V2X) Communication:</a:t>
            </a:r>
            <a:r>
              <a:rPr lang="en-US" dirty="0"/>
              <a:t> Vehicles will seamlessly communicate with each other and infrastructure (traffic lights, road signs, etc.) to improve coordination and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Over-the-Air (OTA) Updates:</a:t>
            </a:r>
            <a:r>
              <a:rPr lang="en-US" dirty="0"/>
              <a:t> ADAS systems can receive software updates wirelessly, ensuring they stay up-to-date with the latest advancements and bug fixes.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 and Regulations:</a:t>
            </a:r>
            <a:r>
              <a:rPr lang="en-US" dirty="0"/>
              <a:t> Establishing clear standards and regulations for ADAS functionality and safety is crucial for widespread adoption.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we ensure ethical considerations are addressed in the development and deployment of ADAS features, particularly regarding decision-making in critical situations?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infrastructure improvements are needed to fully realize the potential of V2X communication for ADAS?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the public be educated about the capabilities and limitations of ADAS to promote safe and responsible use?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 Trends Shaping The Future of ADAS </a:t>
            </a:r>
            <a:r>
              <a:rPr lang="en-US" dirty="0">
                <a:hlinkClick r:id="rId3"/>
              </a:rPr>
              <a:t>https://www.dataonesoftware.com/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Increased Safety:</a:t>
            </a:r>
            <a:r>
              <a:rPr lang="en-US" dirty="0"/>
              <a:t> Autonomous systems can react faster and avoid human errors, potentially reducing traffic accidents. </a:t>
            </a:r>
          </a:p>
          <a:p>
            <a:endParaRPr lang="en-US" dirty="0"/>
          </a:p>
          <a:p>
            <a:r>
              <a:rPr lang="en-US" b="1" dirty="0"/>
              <a:t>Improved Efficiency:</a:t>
            </a:r>
            <a:r>
              <a:rPr lang="en-US" dirty="0"/>
              <a:t> Optimized traffic flow and reduced congestion can lead to shorter travel times and fuel savings. </a:t>
            </a:r>
          </a:p>
          <a:p>
            <a:endParaRPr lang="en-US" b="1" dirty="0"/>
          </a:p>
          <a:p>
            <a:r>
              <a:rPr lang="en-US" b="1" dirty="0"/>
              <a:t>Enhanced Mobility:</a:t>
            </a:r>
            <a:r>
              <a:rPr lang="en-US" dirty="0"/>
              <a:t> Self-driving vehicles can provide transportation options to individuals who cannot drive themselves.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Notes:</a:t>
            </a:r>
            <a:endParaRPr lang="en-US" dirty="0"/>
          </a:p>
          <a:p>
            <a:r>
              <a:rPr lang="en-US" dirty="0"/>
              <a:t>Numerous areas are crucial for autonomous driving development: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Perception:</a:t>
            </a:r>
            <a:r>
              <a:rPr lang="en-US" dirty="0"/>
              <a:t> Enabling vehicles to “see” and understand their surroundings through sensor fusion (cameras, LiDAR, radar) and advanced computer vision algorithms for object detection, classification, and scene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Localization and Mapping:</a:t>
            </a:r>
            <a:r>
              <a:rPr lang="en-US" dirty="0"/>
              <a:t> Precisely determining the vehicle's location and continuously updating high-definition maps for real-time navigation. This includes technologies like GPS, Simultaneous Localization and Mapping (SLAM), and sensor fusion.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Making and Path Planning:</a:t>
            </a:r>
            <a:r>
              <a:rPr lang="en-US" dirty="0"/>
              <a:t> Developing algorithms that allow the vehicle to make safe and efficient decisions about its route, speed, and maneuvers based on real-time sensor data and map information. This involves areas like artificial intelligence, machine learning, and motion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 Systems:</a:t>
            </a:r>
            <a:r>
              <a:rPr lang="en-US" dirty="0"/>
              <a:t> Designing robust control systems that translate high-level decisions from the planning module into real-time steering, braking, and acceleration commands for the vehicle.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Simulation and Testing:</a:t>
            </a:r>
            <a:r>
              <a:rPr lang="en-US" dirty="0"/>
              <a:t> Creating realistic virtual environments to test and refine autonomous driving algorithms before real-world deployment. Additionally, rigorous real-world testing with diverse driving conditions is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Cybersecurity:</a:t>
            </a:r>
            <a:r>
              <a:rPr lang="en-US" dirty="0"/>
              <a:t> Ensuring the security of autonomous vehicles against hacking and cyberattacks is critical for safety and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 Notes:</a:t>
            </a:r>
            <a:endParaRPr lang="en-US" dirty="0"/>
          </a:p>
          <a:p>
            <a:r>
              <a:rPr lang="en-US" dirty="0"/>
              <a:t>Developing ethical frameworks for decision-making in critical situations (e.g., unavoidable accidents) is also a crucial research area.</a:t>
            </a:r>
          </a:p>
          <a:p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sensor technology be further improved to ensure reliable perception in all weather and lighting conditions?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we create high-definition maps that are constantly updated and cover diverse geographical regions?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challenges arise in ensuring the ethical and responsible decision-making of autonomous vehicles?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Areas in Autonomous Driving </a:t>
            </a:r>
            <a:r>
              <a:rPr lang="en-US" dirty="0">
                <a:hlinkClick r:id="rId3"/>
              </a:rPr>
              <a:t>https://www.sciencedirect.com/topics/computer-science/autonomous-driving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Precise and Robust Perception:</a:t>
            </a:r>
            <a:r>
              <a:rPr lang="en-US" dirty="0"/>
              <a:t> New sensor technologies and advanced processing techniques can create a more comprehensive and accurate understanding of the vehicle's surroundings.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Decision-Making:</a:t>
            </a:r>
            <a:r>
              <a:rPr lang="en-US" dirty="0"/>
              <a:t> Machine learning algorithms with improved capabilities can analyze complex traffic scenarios and make informed decisions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Greater Levels of Automation:</a:t>
            </a:r>
            <a:r>
              <a:rPr lang="en-US" dirty="0"/>
              <a:t> Advancements can pave the way for higher levels of automation in ADAS, potentially leading to partially or conditionally autonomous vehicles.</a:t>
            </a:r>
          </a:p>
          <a:p>
            <a:r>
              <a:rPr lang="en-US" b="1" dirty="0"/>
              <a:t>Notes:</a:t>
            </a:r>
            <a:endParaRPr lang="en-US" dirty="0"/>
          </a:p>
          <a:p>
            <a:r>
              <a:rPr lang="en-US" dirty="0"/>
              <a:t>Several emerging technologies are shaping the future of ADAS: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High-Resolution LiDAR:</a:t>
            </a:r>
            <a:r>
              <a:rPr lang="en-US" dirty="0"/>
              <a:t> Next-generation LiDAR sensors with higher resolution and wider range can provide detailed 3D perception of the environment, even in low-light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Driver Monitoring Systems (DMS):</a:t>
            </a:r>
            <a:r>
              <a:rPr lang="en-US" dirty="0"/>
              <a:t> These systems use cameras and sensors to monitor driver behavior, such as drowsiness, distraction, or potential health issues. They can provide alerts or even intervene to prevent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厘米波</a:t>
            </a:r>
            <a:r>
              <a:rPr lang="en-US" b="1" dirty="0"/>
              <a:t> (li mi </a:t>
            </a:r>
            <a:r>
              <a:rPr lang="en-US" b="1" dirty="0" err="1"/>
              <a:t>bo</a:t>
            </a:r>
            <a:r>
              <a:rPr lang="en-US" b="1" dirty="0"/>
              <a:t>) Radar (Millimeter-wave Radar):</a:t>
            </a:r>
            <a:r>
              <a:rPr lang="en-US" dirty="0"/>
              <a:t> Millimeter-wave radar offers high-resolution object detection and precise range measurement, especially in adverse weather conditions where cameras may struggle. (In English, this translates to millimeter-wave radar.)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AI-powered Sensor Fusion:</a:t>
            </a:r>
            <a:r>
              <a:rPr lang="en-US" dirty="0"/>
              <a:t> Artificial intelligence can analyze data from multiple sensors simultaneously, leading to a more robust and unified understanding of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Explainable AI (XAI):</a:t>
            </a:r>
            <a:r>
              <a:rPr lang="en-US" dirty="0"/>
              <a:t> XAI techniques can help improve transparency and trust in ADAS decision-making processes by explaining how the system arrived at a particular action.</a:t>
            </a:r>
          </a:p>
          <a:p>
            <a:r>
              <a:rPr lang="en-US" b="1" dirty="0"/>
              <a:t>Additional Notes:</a:t>
            </a:r>
            <a:endParaRPr lang="en-US" dirty="0"/>
          </a:p>
          <a:p>
            <a:r>
              <a:rPr lang="en-US" dirty="0"/>
              <a:t>The development of these technologies needs to be accompanied by advancements in areas like cybersecurity, data privacy, and regulatory frameworks.</a:t>
            </a:r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high-resolution LiDAR data be efficiently processed and interpreted for real-time ADAS applications?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DMS be balanced with driver privacy concerns?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role can XAI play in building public trust in ADAS technology?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References:</a:t>
            </a:r>
            <a:br>
              <a:rPr lang="en-US" dirty="0"/>
            </a:br>
            <a:r>
              <a:rPr lang="en-US" dirty="0"/>
              <a:t>Revolutionizing Autonomy: The Latest Technologies Advancing ADAS </a:t>
            </a:r>
            <a:r>
              <a:rPr lang="en-US" dirty="0">
                <a:hlinkClick r:id="rId3"/>
              </a:rPr>
              <a:t>https://www.allaboutcircuits.com/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ADAS technology | </a:t>
            </a:r>
            <a:r>
              <a:rPr lang="en-US" dirty="0" err="1"/>
              <a:t>imec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https://www.imec-int.com/en/sensor-networks-for-IoT/next-generation-adas-technology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PT Bold"/>
                <a:cs typeface="FUTURA MEDIUM"/>
              </a:rPr>
              <a:t>Future Trends &amp; Research in 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2"/>
            <a:ext cx="2970536" cy="461470"/>
            <a:chOff x="2892462" y="351983"/>
            <a:chExt cx="4137672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78097" y="473747"/>
              <a:ext cx="3052037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Future Trends in ADAS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397260"/>
            <a:ext cx="3018262" cy="553998"/>
            <a:chOff x="2892462" y="1102450"/>
            <a:chExt cx="4267551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6953" y="1102450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Research Areas in Autonomous Driving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31718"/>
            <a:ext cx="3425058" cy="553998"/>
            <a:chOff x="2892460" y="2754298"/>
            <a:chExt cx="4127817" cy="5539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6" y="2754298"/>
              <a:ext cx="3188491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Impact of Emerging Tech in ADAS Development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01 – </a:t>
            </a:r>
            <a:r>
              <a:rPr lang="en-US" b="0" dirty="0">
                <a:cs typeface="FUTURA MEDIUM"/>
              </a:rPr>
              <a:t>Future Trends in ADAS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8465" y="2812910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Future ADAS Interconnection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Further advancement in the </a:t>
            </a:r>
            <a:r>
              <a:rPr lang="en-US" dirty="0"/>
              <a:t>collection of technologies in a vehicle that electronically assist drivers with safety and enhancing the driving experience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/>
              <a:t> Holds immense potential to revolutionize transportation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Reduced Human Error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Increased Automation &amp; Convenience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Improved Traffic Flow &amp; Efficiency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Future Trends in ADAS</a:t>
            </a:r>
          </a:p>
        </p:txBody>
      </p:sp>
      <p:pic>
        <p:nvPicPr>
          <p:cNvPr id="3074" name="Picture 2" descr="All About Advanced Driver Assistance Systems (ADAS) | dubizzle">
            <a:extLst>
              <a:ext uri="{FF2B5EF4-FFF2-40B4-BE49-F238E27FC236}">
                <a16:creationId xmlns:a16="http://schemas.microsoft.com/office/drawing/2014/main" id="{E0F2D22C-B8AA-83F0-FE0B-FE1C8C88611B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5681"/>
            <a:ext cx="4206875" cy="18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02 – </a:t>
            </a:r>
            <a:r>
              <a:rPr lang="en-US" b="0" dirty="0">
                <a:cs typeface="FUTURA MEDIUM"/>
              </a:rPr>
              <a:t>Research Areas in Autonomous Driving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651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Market Research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/>
              <a:t> Focuses on developing technologies that allow vehicles to navigate and operate without human input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Significant impacts on transportation of vehicles on the road minimalizing human error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Increased Safety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Improved Efficiency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Enhanced Mobility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Research Areas in Autonomous Driving</a:t>
            </a:r>
          </a:p>
        </p:txBody>
      </p:sp>
      <p:pic>
        <p:nvPicPr>
          <p:cNvPr id="2050" name="Picture 2" descr="Advanced Driver Assistance System Market Size, 2023 Report">
            <a:extLst>
              <a:ext uri="{FF2B5EF4-FFF2-40B4-BE49-F238E27FC236}">
                <a16:creationId xmlns:a16="http://schemas.microsoft.com/office/drawing/2014/main" id="{3436B41C-DD2C-C6DB-8751-EE8ED5B7ABA3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4327"/>
            <a:ext cx="4206875" cy="220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4" y="1842326"/>
            <a:ext cx="6825541" cy="182085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03 – </a:t>
            </a:r>
            <a:r>
              <a:rPr lang="en-US" b="0" dirty="0">
                <a:cs typeface="FUTURA MEDIUM"/>
              </a:rPr>
              <a:t>Impact of Emerging Tech in ADAS Development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2910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Emerging Tech in ADAS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</a:rPr>
              <a:t>N</a:t>
            </a:r>
            <a:r>
              <a:rPr lang="en-US" dirty="0"/>
              <a:t>ew and rapidly evolving advancements that push the boundaries of what's possible for driver-assistance systems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hold the promise of significantly enhancing ADAS capabilities to innovate the automotive industry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Robust Perception &amp; Precision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Enhanced Decision Making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Greater Levels of Automation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Impact of Emerging Tech in ADAS Development</a:t>
            </a:r>
          </a:p>
        </p:txBody>
      </p:sp>
      <p:pic>
        <p:nvPicPr>
          <p:cNvPr id="1026" name="Picture 2" descr="Top 7 ADAS Technologies that Improve Vehicle Safety">
            <a:extLst>
              <a:ext uri="{FF2B5EF4-FFF2-40B4-BE49-F238E27FC236}">
                <a16:creationId xmlns:a16="http://schemas.microsoft.com/office/drawing/2014/main" id="{C09D6EF0-593C-7CA3-2083-7A1B0E633753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3" y="1685925"/>
            <a:ext cx="4119649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6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E47A5D-D334-4C74-864A-75C10757119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9a5bbf3-99bf-47c0-b4a7-2a42861e66bd"/>
    <ds:schemaRef ds:uri="937ce7f7-54fc-4b8f-9f6d-319018edbfdc"/>
    <ds:schemaRef ds:uri="http://purl.org/dc/elements/1.1/"/>
    <ds:schemaRef ds:uri="16399201-8c70-4094-bedf-0e0052933be2"/>
    <ds:schemaRef ds:uri="c1d1d668-1a17-41cc-8e51-02c957e8f86c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1A4AE1-3115-4DE8-9CC9-2CFED641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1221</Words>
  <Application>Microsoft Office PowerPoint</Application>
  <PresentationFormat>On-screen Show (16:9)</PresentationFormat>
  <Paragraphs>102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Rev-Theme_Test1</vt:lpstr>
      <vt:lpstr>Future Trends &amp; Research in ADAS</vt:lpstr>
      <vt:lpstr>Agenda</vt:lpstr>
      <vt:lpstr>01 – Future Trends in ADAS </vt:lpstr>
      <vt:lpstr>Future Trends in ADAS</vt:lpstr>
      <vt:lpstr>02 – Research Areas in Autonomous Driving </vt:lpstr>
      <vt:lpstr>Research Areas in Autonomous Driving</vt:lpstr>
      <vt:lpstr>03 – Impact of Emerging Tech in ADAS Development </vt:lpstr>
      <vt:lpstr>Impact of Emerging Tech in ADAS Development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Charles Jester</cp:lastModifiedBy>
  <cp:revision>13</cp:revision>
  <dcterms:created xsi:type="dcterms:W3CDTF">2015-02-17T21:17:56Z</dcterms:created>
  <dcterms:modified xsi:type="dcterms:W3CDTF">2024-05-14T21:34:57Z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