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</p:sldMasterIdLst>
  <p:notesMasterIdLst>
    <p:notesMasterId r:id="rId24"/>
  </p:notesMasterIdLst>
  <p:sldIdLst>
    <p:sldId id="257" r:id="rId6"/>
    <p:sldId id="278" r:id="rId7"/>
    <p:sldId id="279" r:id="rId8"/>
    <p:sldId id="277" r:id="rId9"/>
    <p:sldId id="280" r:id="rId10"/>
    <p:sldId id="281" r:id="rId11"/>
    <p:sldId id="282" r:id="rId12"/>
    <p:sldId id="284" r:id="rId13"/>
    <p:sldId id="286" r:id="rId14"/>
    <p:sldId id="288" r:id="rId15"/>
    <p:sldId id="300" r:id="rId16"/>
    <p:sldId id="291" r:id="rId17"/>
    <p:sldId id="292" r:id="rId18"/>
    <p:sldId id="293" r:id="rId19"/>
    <p:sldId id="294" r:id="rId20"/>
    <p:sldId id="295" r:id="rId21"/>
    <p:sldId id="290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4ACC-830D-4C82-A8F9-2B5A36D14EBB}" v="175" dt="2025-06-26T07:43:23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55" autoAdjust="0"/>
  </p:normalViewPr>
  <p:slideViewPr>
    <p:cSldViewPr snapToGrid="0">
      <p:cViewPr>
        <p:scale>
          <a:sx n="75" d="100"/>
          <a:sy n="75" d="100"/>
        </p:scale>
        <p:origin x="19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24DD8-2FA4-4EB1-88C3-FFE74B7C1D0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0E6FE-FD12-40A1-BAE5-E13F84D4C1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569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Two parts. </a:t>
            </a:r>
          </a:p>
          <a:p>
            <a:pPr>
              <a:buNone/>
            </a:pP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The TTI.txt tool (how to deal with the product part design catalogues)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SSE- Semantic Search Exploration  (what is an intelligent Semantic Search System)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0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9592E-FAE7-8CF4-10DB-156024C36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BE890-6127-CEDA-AA3F-B0A826AB2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A5E0-D93B-1BDC-A37A-459550001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Before we embedded multi-vectors or single vectors wit word2vec – why? What does this accomplish?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can also search, not vector based, but lexically – BM25 okapi</a:t>
            </a:r>
          </a:p>
          <a:p>
            <a:endParaRPr lang="en-GB" dirty="0"/>
          </a:p>
          <a:p>
            <a:r>
              <a:rPr lang="en-GB" b="1" dirty="0"/>
              <a:t>Vector Space Model (VSM)</a:t>
            </a:r>
            <a:r>
              <a:rPr lang="en-GB" dirty="0"/>
              <a:t> with </a:t>
            </a:r>
            <a:r>
              <a:rPr lang="en-GB" b="1" dirty="0"/>
              <a:t>Cosine Similarity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Measures the angle between query and document vectors to determine relevance.</a:t>
            </a:r>
          </a:p>
          <a:p>
            <a:endParaRPr lang="en-GB" b="1" dirty="0"/>
          </a:p>
          <a:p>
            <a:endParaRPr lang="en-GB" dirty="0"/>
          </a:p>
          <a:p>
            <a:r>
              <a:rPr lang="en-GB" dirty="0"/>
              <a:t>What are the benefits of each model? What if we combine them?</a:t>
            </a:r>
          </a:p>
          <a:p>
            <a:r>
              <a:rPr lang="en-GB" dirty="0"/>
              <a:t>	- </a:t>
            </a:r>
            <a:r>
              <a:rPr lang="en-GB" dirty="0" err="1"/>
              <a:t>Vsm</a:t>
            </a:r>
            <a:r>
              <a:rPr lang="en-GB" dirty="0"/>
              <a:t> cosine similarity search </a:t>
            </a:r>
          </a:p>
          <a:p>
            <a:r>
              <a:rPr lang="en-GB" dirty="0"/>
              <a:t>		+</a:t>
            </a:r>
          </a:p>
          <a:p>
            <a:r>
              <a:rPr lang="en-GB" dirty="0"/>
              <a:t>	- Bm25 lexical search</a:t>
            </a:r>
          </a:p>
          <a:p>
            <a:endParaRPr lang="en-GB" dirty="0"/>
          </a:p>
          <a:p>
            <a:r>
              <a:rPr lang="en-GB" dirty="0"/>
              <a:t>		=</a:t>
            </a:r>
          </a:p>
          <a:p>
            <a:endParaRPr lang="en-GB" dirty="0"/>
          </a:p>
          <a:p>
            <a:r>
              <a:rPr lang="en-GB" dirty="0"/>
              <a:t>	- Hybrid Linear fusion </a:t>
            </a:r>
          </a:p>
          <a:p>
            <a:r>
              <a:rPr lang="en-GB" dirty="0"/>
              <a:t>	- RRF</a:t>
            </a:r>
          </a:p>
          <a:p>
            <a:r>
              <a:rPr lang="en-GB" dirty="0"/>
              <a:t>	- </a:t>
            </a:r>
            <a:r>
              <a:rPr lang="en-GB" dirty="0" err="1"/>
              <a:t>ReRanking</a:t>
            </a:r>
            <a:r>
              <a:rPr lang="en-GB" dirty="0"/>
              <a:t> strategies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F05A9-6543-EE89-8693-20B8825E1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4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EE6D1-A025-54BB-8906-8621E4681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03260B-6B2E-9719-1B7E-1AC0741D0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FEF58-B7CA-2628-5894-C4BE0F599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Effects of score normalization</a:t>
            </a:r>
          </a:p>
          <a:p>
            <a:r>
              <a:rPr lang="en-GB" dirty="0"/>
              <a:t>Effect of parameter tuning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Overall results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607F5-84AF-6ACC-8E95-73BC4A306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88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60FC3-B2AE-AC1E-468A-3D060A17E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5EBE5-810A-AA40-16C7-2E9A2BE0D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C39C5-9ADD-779D-530C-E9A70320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Very </a:t>
            </a:r>
            <a:r>
              <a:rPr lang="en-GB" dirty="0" err="1"/>
              <a:t>very</a:t>
            </a:r>
            <a:r>
              <a:rPr lang="en-GB" dirty="0"/>
              <a:t> dataset dependent. Not all </a:t>
            </a:r>
            <a:r>
              <a:rPr lang="en-GB" dirty="0" err="1"/>
              <a:t>tencical</a:t>
            </a:r>
            <a:r>
              <a:rPr lang="en-GB" dirty="0"/>
              <a:t> documents are the same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Also, even having a “fixed” dataset type, very </a:t>
            </a:r>
            <a:r>
              <a:rPr lang="en-GB" dirty="0" err="1"/>
              <a:t>very</a:t>
            </a:r>
            <a:r>
              <a:rPr lang="en-GB" dirty="0"/>
              <a:t> dependent on use case scenario.</a:t>
            </a:r>
          </a:p>
          <a:p>
            <a:endParaRPr lang="en-GB" dirty="0"/>
          </a:p>
          <a:p>
            <a:r>
              <a:rPr lang="en-GB" dirty="0"/>
              <a:t>-This is why we provide the foundation to test a wide variety of different combinations, from embedding style </a:t>
            </a:r>
          </a:p>
          <a:p>
            <a:r>
              <a:rPr lang="en-GB" dirty="0"/>
              <a:t>	(multi vs single)</a:t>
            </a:r>
          </a:p>
          <a:p>
            <a:r>
              <a:rPr lang="en-GB" dirty="0"/>
              <a:t>	word2vec vs </a:t>
            </a:r>
            <a:r>
              <a:rPr lang="en-GB" dirty="0" err="1"/>
              <a:t>fasttext</a:t>
            </a:r>
            <a:r>
              <a:rPr lang="en-GB" dirty="0"/>
              <a:t> vs other</a:t>
            </a:r>
          </a:p>
          <a:p>
            <a:r>
              <a:rPr lang="en-GB" dirty="0"/>
              <a:t>	query expansion options</a:t>
            </a:r>
          </a:p>
          <a:p>
            <a:r>
              <a:rPr lang="en-GB" dirty="0"/>
              <a:t>	classifiers that search for the optimal </a:t>
            </a:r>
            <a:r>
              <a:rPr lang="en-GB" dirty="0" err="1"/>
              <a:t>hyperparamenters</a:t>
            </a:r>
            <a:r>
              <a:rPr lang="en-GB" dirty="0"/>
              <a:t> (decision tree, LR ….)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Manual evaluation is a pain,  some more thought should be given. Or just generate a benchmark somehow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C5EB-1754-0952-95DF-2A90A9F57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71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C3EDD-E641-6945-A4FC-3D9642029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EE743-50C5-C930-1A10-B94AC8829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42033-6ECC-4482-EC92-0388A2319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I would start over I would do a </a:t>
            </a:r>
            <a:r>
              <a:rPr lang="en-GB" dirty="0" err="1"/>
              <a:t>coiple</a:t>
            </a:r>
            <a:r>
              <a:rPr lang="en-GB" dirty="0"/>
              <a:t> of thinks differently.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GNN based ranking. Seems cool, didn’t do it because It meant reprocessing</a:t>
            </a:r>
          </a:p>
          <a:p>
            <a:pPr marL="342900" indent="-342900">
              <a:buAutoNum type="arabicPeriod"/>
            </a:pPr>
            <a:r>
              <a:rPr lang="en-GB" dirty="0"/>
              <a:t>Semantic Parsing would be interesting to see</a:t>
            </a:r>
          </a:p>
          <a:p>
            <a:pPr marL="342900" indent="-342900">
              <a:buAutoNum type="arabicPeriod"/>
            </a:pPr>
            <a:r>
              <a:rPr lang="en-GB" dirty="0"/>
              <a:t>Multimodal vectors, embedding images onto a image “search”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 err="1"/>
              <a:t>Tradeoffs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Model size and dataset constrains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05792-A0AF-71A3-9FEE-B39DF38B8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87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94BD3-24E8-F263-7F7D-0811C899C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DA290B-D45E-4B1B-6019-05D64CEA0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A54F1-6003-E565-FB37-F099BEF0F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6D718-9951-61E0-9EDE-3D6C7B105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69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06711-0E1B-FCCF-D83E-205115FF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D77E671-4214-11C8-B3A7-132924EED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EBA1DFF-A4DD-3DD0-DDBB-0177E7AEB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Two parts. </a:t>
            </a:r>
          </a:p>
          <a:p>
            <a:pPr>
              <a:buNone/>
            </a:pP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1. The TTI.txt tool (how to deal with the product part design catalogues)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SSE- Semantic Search Exploration  (what is an intelligent Semantic Search System)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D2DF98-F170-6239-2D9B-7B8068956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698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PyPdf</a:t>
            </a:r>
            <a:r>
              <a:rPr lang="en-US" altLang="en-US" b="1" dirty="0">
                <a:latin typeface="Arial" panose="020B0604020202020204" pitchFamily="34" charset="0"/>
              </a:rPr>
              <a:t> : </a:t>
            </a:r>
            <a:r>
              <a:rPr lang="en-GB" dirty="0"/>
              <a:t>(Misaligned reading)</a:t>
            </a: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Pytessearct</a:t>
            </a:r>
            <a:r>
              <a:rPr lang="en-US" altLang="en-US" b="1" dirty="0">
                <a:latin typeface="Arial" panose="020B0604020202020204" pitchFamily="34" charset="0"/>
              </a:rPr>
              <a:t> : needs heavy cleanup by hand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Final Decision: </a:t>
            </a:r>
            <a:r>
              <a:rPr lang="en-US" altLang="en-US" b="1" dirty="0" err="1">
                <a:latin typeface="Arial" panose="020B0604020202020204" pitchFamily="34" charset="0"/>
              </a:rPr>
              <a:t>PDFPlumber</a:t>
            </a:r>
            <a:r>
              <a:rPr lang="en-US" altLang="en-US" b="1" dirty="0">
                <a:latin typeface="Arial" panose="020B0604020202020204" pitchFamily="34" charset="0"/>
              </a:rPr>
              <a:t> chosen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Best trade-off between accuracy and usability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Achieved &gt;95% correct word identification across document types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Residual noise (≤5%) filtered in preprocessing using regex and token cleanup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Strategic Fit for </a:t>
            </a:r>
            <a:r>
              <a:rPr lang="en-US" altLang="en-US" b="1" dirty="0" err="1">
                <a:latin typeface="Arial" panose="020B0604020202020204" pitchFamily="34" charset="0"/>
              </a:rPr>
              <a:t>BoW</a:t>
            </a:r>
            <a:r>
              <a:rPr lang="en-US" altLang="en-US" b="1" dirty="0">
                <a:latin typeface="Arial" panose="020B0604020202020204" pitchFamily="34" charset="0"/>
              </a:rPr>
              <a:t> Indexing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Robust raw text capture supports high-recall token coverage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Slight formatting loss acceptable for </a:t>
            </a:r>
            <a:r>
              <a:rPr lang="en-US" altLang="en-US" dirty="0" err="1">
                <a:latin typeface="Arial" panose="020B0604020202020204" pitchFamily="34" charset="0"/>
              </a:rPr>
              <a:t>BoW</a:t>
            </a:r>
            <a:r>
              <a:rPr lang="en-US" altLang="en-US" dirty="0">
                <a:latin typeface="Arial" panose="020B0604020202020204" pitchFamily="34" charset="0"/>
              </a:rPr>
              <a:t> model goals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958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re-doing this slide.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How to extract images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How to filter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How to transform into text</a:t>
            </a:r>
            <a:endParaRPr lang="en-GB" sz="1200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7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Challenges that tables present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How to extract them – how to filter them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The two kinds of tables we encounter then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What table-to-text we use, depending on the context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200" dirty="0">
              <a:solidFill>
                <a:schemeClr val="tx2">
                  <a:lumMod val="90000"/>
                  <a:lumOff val="1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Problems: </a:t>
            </a:r>
            <a:r>
              <a:rPr lang="en-GB" sz="1200" dirty="0" err="1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loong</a:t>
            </a: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 training and poor formatting kills you. Literature on tables assumes excel-like tables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Not the same, QA, than explaining.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Why QA you “know” what you are looking for, sort-of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Categorize tables into “Excel-like” or “Questionnaire-like” formats</a:t>
            </a:r>
          </a:p>
          <a:p>
            <a:r>
              <a:rPr lang="en-GB" dirty="0"/>
              <a:t>Extract tables from PDFs and tackle their unique structural challenges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Apply the appropriate model—TableGPT2 for Excel-style tables and Qwen2.5-7B for questionnaire tables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66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Tables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Problems: </a:t>
            </a:r>
            <a:r>
              <a:rPr lang="en-GB" sz="1200" dirty="0" err="1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loong</a:t>
            </a: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 training and poor formatting kills you. Literature on tables assumes excel-like tables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Not the same, QA, than explaining.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Why QA you “know” what you are looking for, sort-of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200" dirty="0">
              <a:solidFill>
                <a:schemeClr val="tx2">
                  <a:lumMod val="90000"/>
                  <a:lumOff val="1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Dataset constrains: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	not much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Computing power constrains: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	A lot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200" dirty="0">
              <a:solidFill>
                <a:schemeClr val="tx2">
                  <a:lumMod val="90000"/>
                  <a:lumOff val="1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chemeClr val="tx2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Later ii will talk what we could do differently, and future work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6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Difference in embedding strategies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Results of both clustering and </a:t>
            </a:r>
            <a:r>
              <a:rPr lang="en-GB" dirty="0" err="1"/>
              <a:t>classifiying</a:t>
            </a:r>
            <a:r>
              <a:rPr lang="en-GB" dirty="0"/>
              <a:t> approaches (lightly)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1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Research Question 1: Does this affect ? Theoretically it gives you more granularity</a:t>
            </a: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expansion: </a:t>
            </a:r>
          </a:p>
          <a:p>
            <a:pPr>
              <a:buNone/>
            </a:pPr>
            <a:r>
              <a:rPr lang="en-US" dirty="0"/>
              <a:t>weighted </a:t>
            </a:r>
            <a:r>
              <a:rPr lang="en-US" dirty="0" err="1"/>
              <a:t>multivector</a:t>
            </a:r>
            <a:r>
              <a:rPr lang="en-US" dirty="0"/>
              <a:t> embedding</a:t>
            </a:r>
          </a:p>
          <a:p>
            <a:pPr>
              <a:buNone/>
            </a:pPr>
            <a:r>
              <a:rPr lang="en-US" dirty="0"/>
              <a:t>multimodal vector embedding 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33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AAAEF-9D3B-1FBC-1B12-99AAB96F3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82BB8-58C2-8C47-63D0-88BF7360BC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41F036-C2C6-4ADA-D833-63626D87E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Whats</a:t>
            </a:r>
            <a:r>
              <a:rPr lang="en-GB" dirty="0"/>
              <a:t> next?</a:t>
            </a:r>
          </a:p>
          <a:p>
            <a:endParaRPr lang="en-GB" dirty="0"/>
          </a:p>
          <a:p>
            <a:r>
              <a:rPr lang="en-GB" dirty="0"/>
              <a:t>Look into how the queries are understood – Intelligent Semantic Search</a:t>
            </a:r>
          </a:p>
          <a:p>
            <a:endParaRPr lang="en-GB" dirty="0"/>
          </a:p>
          <a:p>
            <a:r>
              <a:rPr lang="en-GB" dirty="0"/>
              <a:t>Look at how documents are retrieved – Hybrid retrieval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885D7-465F-6604-ABAA-F8FFEA953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9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52DE2-7CDD-B46A-71F9-7E920E9C7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22AA7-A1E9-640C-187D-155AC66E9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5F2D9-3F4C-4F7B-DB29-8D56F0477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1ABF8-0E99-DEA2-0C82-F06B17F86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F0E6FE-FD12-40A1-BAE5-E13F84D4C14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16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25E1-A15E-CF94-7FC7-F87A11B6A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40480-907F-269C-8750-7CDA42CE2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D9A2F-24A7-D09D-1004-73446E51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4FA4-6655-A438-8A69-45E0E987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91CB-C866-FF7B-B1BE-3CAD10FB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15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A1A0-F300-FCCA-6283-B8A8A8EE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AEE92-4EA8-0F9A-E934-7E0DB057F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2A8D-90B6-FCA3-B811-96CFB51C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8432-D24A-093F-E348-34100CBE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5AC1-9F2B-411F-FBE9-E7B649FD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7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C6F70-CBE0-9165-CF86-164D6A88E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F8016-8E10-78FB-EE7F-D094C036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573A-1CD3-836B-8794-E92810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DA2C8-5733-9D77-ADD9-98CEA190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AE40-2163-EABF-95E2-84B2FFCC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1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titleredful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6" name="Afbeelding 12">
            <a:extLst>
              <a:ext uri="{FF2B5EF4-FFF2-40B4-BE49-F238E27FC236}">
                <a16:creationId xmlns:a16="http://schemas.microsoft.com/office/drawing/2014/main" id="{D9C957F6-60B6-4D8B-A101-1844D34A6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23059" y="1506906"/>
            <a:ext cx="2745882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7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4107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only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5A4F71-3F20-42EB-95C9-52E7339E42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88" y="1516380"/>
            <a:ext cx="10944225" cy="472090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38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0C433-47C4-4D3D-A245-AA41DF75B6E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564313" y="2271713"/>
            <a:ext cx="5004000" cy="3965575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66113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image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First Name Surname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US" sz="1600" b="0" i="0" noProof="0">
              <a:latin typeface="ITC Officina Sans Std Book" panose="020B0506040203020204" pitchFamily="34" charset="77"/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E144AFC-D904-4FB6-B919-055F69651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Afbeelding 9">
            <a:extLst>
              <a:ext uri="{FF2B5EF4-FFF2-40B4-BE49-F238E27FC236}">
                <a16:creationId xmlns:a16="http://schemas.microsoft.com/office/drawing/2014/main" id="{752406CF-E1DB-4F93-8F26-924E1694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620713"/>
            <a:ext cx="4572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50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small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A3A24F-2120-4AFD-BACB-61D96D62CDE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3338512" cy="5616575"/>
          </a:xfrm>
          <a:custGeom>
            <a:avLst/>
            <a:gdLst>
              <a:gd name="connsiteX0" fmla="*/ 0 w 3338512"/>
              <a:gd name="connsiteY0" fmla="*/ 0 h 5616575"/>
              <a:gd name="connsiteX1" fmla="*/ 1897639 w 3338512"/>
              <a:gd name="connsiteY1" fmla="*/ 0 h 5616575"/>
              <a:gd name="connsiteX2" fmla="*/ 2245442 w 3338512"/>
              <a:gd name="connsiteY2" fmla="*/ 0 h 5616575"/>
              <a:gd name="connsiteX3" fmla="*/ 3338512 w 3338512"/>
              <a:gd name="connsiteY3" fmla="*/ 0 h 5616575"/>
              <a:gd name="connsiteX4" fmla="*/ 3338512 w 3338512"/>
              <a:gd name="connsiteY4" fmla="*/ 5616000 h 5616575"/>
              <a:gd name="connsiteX5" fmla="*/ 2245442 w 3338512"/>
              <a:gd name="connsiteY5" fmla="*/ 5616000 h 5616575"/>
              <a:gd name="connsiteX6" fmla="*/ 2245442 w 3338512"/>
              <a:gd name="connsiteY6" fmla="*/ 5616575 h 5616575"/>
              <a:gd name="connsiteX7" fmla="*/ 219036 w 3338512"/>
              <a:gd name="connsiteY7" fmla="*/ 5616575 h 5616575"/>
              <a:gd name="connsiteX8" fmla="*/ 174900 w 3338512"/>
              <a:gd name="connsiteY8" fmla="*/ 5611430 h 5616575"/>
              <a:gd name="connsiteX9" fmla="*/ 0 w 3338512"/>
              <a:gd name="connsiteY9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8512" h="5616575">
                <a:moveTo>
                  <a:pt x="0" y="0"/>
                </a:moveTo>
                <a:lnTo>
                  <a:pt x="1897639" y="0"/>
                </a:lnTo>
                <a:lnTo>
                  <a:pt x="2245442" y="0"/>
                </a:lnTo>
                <a:lnTo>
                  <a:pt x="3338512" y="0"/>
                </a:lnTo>
                <a:lnTo>
                  <a:pt x="3338512" y="5616000"/>
                </a:lnTo>
                <a:lnTo>
                  <a:pt x="2245442" y="5616000"/>
                </a:lnTo>
                <a:lnTo>
                  <a:pt x="2245442" y="5616575"/>
                </a:lnTo>
                <a:lnTo>
                  <a:pt x="219036" y="5616575"/>
                </a:lnTo>
                <a:lnTo>
                  <a:pt x="174900" y="5611430"/>
                </a:lnTo>
                <a:cubicBezTo>
                  <a:pt x="75085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2935226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wideimag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Object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2957839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3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0411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8097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56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2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0410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7" y="643266"/>
            <a:ext cx="3456000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image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414A82-8300-43F5-8449-10B8D34A30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32723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55D1222-512A-4020-AE86-8C428804EA1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380410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A007419B-9354-4CE8-81AF-E975BC83ACBC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128097" y="4181794"/>
            <a:ext cx="3456000" cy="205304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833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75E5-BFD8-B2C2-0437-DD1075B8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FE91B-E879-6622-399C-5416BB78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8A90-4DD5-7BDF-E8F6-AADAF58A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882C2-D02B-C2F7-BC09-6AA3CCB5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18A6-C26F-7C2E-E9F6-0D2B3062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29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3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60054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16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3704273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4248038"/>
            <a:ext cx="3438000" cy="1990800"/>
          </a:xfrm>
        </p:spPr>
        <p:txBody>
          <a:bodyPr>
            <a:normAutofit/>
          </a:bodyPr>
          <a:lstStyle>
            <a:lvl1pPr marL="182563" indent="-182563" algn="ctr">
              <a:defRPr sz="1600" b="0">
                <a:latin typeface="+mj-lt"/>
              </a:defRPr>
            </a:lvl1pPr>
            <a:lvl2pPr marL="360363" indent="-184150" algn="ctr">
              <a:defRPr sz="1400" b="0">
                <a:latin typeface="+mj-lt"/>
              </a:defRPr>
            </a:lvl2pPr>
            <a:lvl3pPr marL="536575" indent="-176213" algn="ctr">
              <a:defRPr sz="1200">
                <a:latin typeface="+mj-lt"/>
              </a:defRPr>
            </a:lvl3pPr>
            <a:lvl4pPr marL="719138" indent="-182563" algn="ctr">
              <a:defRPr sz="1100">
                <a:latin typeface="+mj-lt"/>
              </a:defRPr>
            </a:lvl4pPr>
            <a:lvl5pPr marL="895350" indent="-176213" algn="ctr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931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3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6376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83593" y="1578459"/>
            <a:ext cx="3438000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10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383593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E18EDD4A-93E4-41E6-A00B-6EF03C4ACB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136376" y="2122223"/>
            <a:ext cx="3438000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2248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2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09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3391" y="1578459"/>
            <a:ext cx="5307799" cy="52228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Subtitle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66692AD7-78D2-4CCE-AF2E-3E0B2562ECF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0809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FC120415-A1CE-44F6-BDB2-ECE056C8A7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253391" y="2122223"/>
            <a:ext cx="5307799" cy="4115063"/>
          </a:xfrm>
        </p:spPr>
        <p:txBody>
          <a:bodyPr>
            <a:normAutofit/>
          </a:bodyPr>
          <a:lstStyle>
            <a:lvl1pPr marL="182563" indent="-182563" algn="l">
              <a:defRPr sz="1600" b="0">
                <a:latin typeface="+mj-lt"/>
              </a:defRPr>
            </a:lvl1pPr>
            <a:lvl2pPr marL="360363" indent="-184150" algn="l">
              <a:defRPr sz="1400" b="0">
                <a:latin typeface="+mj-lt"/>
              </a:defRPr>
            </a:lvl2pPr>
            <a:lvl3pPr marL="536575" indent="-176213" algn="l">
              <a:defRPr sz="1200">
                <a:latin typeface="+mj-lt"/>
              </a:defRPr>
            </a:lvl3pPr>
            <a:lvl4pPr marL="719138" indent="-182563" algn="l">
              <a:defRPr sz="1100">
                <a:latin typeface="+mj-lt"/>
              </a:defRPr>
            </a:lvl4pPr>
            <a:lvl5pPr marL="895350" indent="-176213" algn="l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88162A-5A9D-4BDD-AC29-D36DAB786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620713"/>
            <a:ext cx="10944226" cy="791794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24470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6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 white png image</a:t>
            </a:r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04800" cy="5635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Project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528E721-8656-4BDD-B009-8819AFB97FC5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1339266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C048C0B-E29D-49EF-80B5-29D0B0F479C0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1339266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5F680696-8F3B-4E74-B265-71DF36E09776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5070977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0B084AF-045B-4B49-8FBE-93ACB3E7F00A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802688" y="2133247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D8E938A-1AD9-4373-BBFD-C7C066DAB3F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5070977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0C6D1181-34A3-47D3-99A2-1B802126EDC5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8802688" y="4586421"/>
            <a:ext cx="2404800" cy="1404000"/>
          </a:xfrm>
        </p:spPr>
        <p:txBody>
          <a:bodyPr>
            <a:normAutofit/>
          </a:bodyPr>
          <a:lstStyle>
            <a:lvl1pPr marL="182563" indent="-182563">
              <a:defRPr sz="1600" b="0">
                <a:latin typeface="+mj-lt"/>
              </a:defRPr>
            </a:lvl1pPr>
            <a:lvl2pPr marL="360363" indent="-184150">
              <a:defRPr sz="1400" b="0">
                <a:latin typeface="+mj-lt"/>
              </a:defRPr>
            </a:lvl2pPr>
            <a:lvl3pPr marL="536575" indent="-176213">
              <a:defRPr sz="1200">
                <a:latin typeface="+mj-lt"/>
              </a:defRPr>
            </a:lvl3pPr>
            <a:lvl4pPr marL="719138" indent="-182563">
              <a:defRPr sz="1100">
                <a:latin typeface="+mj-lt"/>
              </a:defRPr>
            </a:lvl4pPr>
            <a:lvl5pPr marL="895350" indent="-176213">
              <a:defRPr sz="1100">
                <a:latin typeface="+mj-lt"/>
              </a:defRPr>
            </a:lvl5pPr>
          </a:lstStyle>
          <a:p>
            <a:pPr lvl="0"/>
            <a:r>
              <a:rPr lang="en-US" noProof="0"/>
              <a:t>Object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4"/>
            <a:endParaRPr lang="en-US" noProof="0"/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25500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Arial" panose="020B0604020202020204" pitchFamily="34" charset="0"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tabLst/>
              <a:defRPr/>
            </a:pPr>
            <a:r>
              <a:rPr lang="en-US" noProof="0"/>
              <a:t>Click the icon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476319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Antwerpen_chart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en-US" noProof="0"/>
              <a:t>Click the icon to add an object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1378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886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C7D4-3F63-F3B7-C245-314290C2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B38B7-426F-5B72-B14D-39206665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F767-F1CB-7F69-CFA3-70CDDA13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2C91-FC08-7BF8-DD45-FF810EF7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06CF7-7973-8304-248A-CD7536CA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5289-2B23-6FC7-CA5D-A81F5C00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29892-AD49-6CCA-E273-C44B787E2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8C17F-60F2-B135-0235-7F61211DF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2EB23-3F4B-0F98-13E5-E06778B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78E48-D35D-5F1E-38A1-66741099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93221-E3F7-6B80-6C37-70D72C4A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02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68BB-21BA-CE86-5FCB-CA47B8C7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35B6B-1CB0-BBB9-B4F2-878818A2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51827-585E-758E-FA99-6DA07E877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E0854-391A-65E1-6E3B-97D3F973B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19B7E-6470-1556-A222-04C1E6AFD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4EF32-089C-1F2C-9596-B81C9D96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1A380-547A-144A-0F9E-9EF69098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35A22-620C-5C22-3036-09821651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73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AFC0-D4AC-7E89-3F31-676B5BD4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3EDC7-8694-CDDF-7E6D-ACE8299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CE8F8-5AD8-FCF2-2817-4EFCFE8D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DFF2F-A435-B886-14FB-C4D2A8F4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66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13F19-AD90-DE96-E526-8B73EEDB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4E17B-FF85-70C5-5A08-4D30C148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168E3-183A-7E17-BC2F-01C1530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7285-B11B-BF21-C5A5-B864B174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0BD58-20D8-B44E-291F-DA2BC546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FB70B-5B4F-2C48-FEBC-042CB6817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C765-626D-2812-C5B2-8F2D2A9C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E46DF-0A96-443E-C6BD-518AD507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883E0-FCBC-F389-3414-53A913AC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1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E28-5E7D-B580-713D-CD38AA7A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9114F-1013-66D2-4623-4FEDD30F4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4948-E42B-89D3-3CDF-0DD229F30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84E7-3801-D538-6642-AC12C1C5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6C979-68EC-2A0E-2D9F-88ED4CEF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536F4-4A90-3B60-2515-CFD4CB02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9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75EF7-8678-5CCC-1DEB-4F40A33A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55BB7-4879-D131-802C-96B8BEB2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5F0E-CF39-46A2-C0C8-0469A0478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4C76A-AE92-4A05-BEF1-0770D155F5B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324EB-DCFC-5E3C-67A1-45DE38377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17461-2D89-6056-FCD0-A0610C983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31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644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3BD702B4-055C-4F53-9923-DA10945A8FE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2212B-EACF-4AB5-8035-E9729BF5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516380"/>
            <a:ext cx="10944225" cy="47209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8" name="Afbeelding 5">
            <a:extLst>
              <a:ext uri="{FF2B5EF4-FFF2-40B4-BE49-F238E27FC236}">
                <a16:creationId xmlns:a16="http://schemas.microsoft.com/office/drawing/2014/main" id="{28FB73F1-7269-47FF-86D6-7DE69164075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6400" y="6466361"/>
            <a:ext cx="867176" cy="2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6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chemeClr val="accent2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82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§"/>
        <a:defRPr sz="2800" b="1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628650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2pPr>
      <a:lvl3pPr marL="987425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3pPr>
      <a:lvl4pPr marL="1347788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4pPr>
      <a:lvl5pPr marL="1700213" indent="-26828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Verdana" charset="0"/>
          <a:cs typeface="Calibri" panose="020F0502020204030204" pitchFamily="34" charset="0"/>
        </a:defRPr>
      </a:lvl5pPr>
      <a:lvl6pPr marL="2076450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575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nl-BE" sz="1800" kern="1200" dirty="0" err="1" smtClean="0">
          <a:solidFill>
            <a:schemeClr val="tx1"/>
          </a:solidFill>
          <a:latin typeface="+mn-lt"/>
          <a:ea typeface="+mn-ea"/>
          <a:cs typeface="+mn-cs"/>
        </a:defRPr>
      </a:lvl7pPr>
      <a:lvl8pPr marL="2795587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160712" indent="-285750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>
          <p15:clr>
            <a:srgbClr val="F26B43"/>
          </p15:clr>
        </p15:guide>
        <p15:guide id="2" pos="7287">
          <p15:clr>
            <a:srgbClr val="F26B43"/>
          </p15:clr>
        </p15:guide>
        <p15:guide id="3" orient="horz" pos="391">
          <p15:clr>
            <a:srgbClr val="F26B43"/>
          </p15:clr>
        </p15:guide>
        <p15:guide id="4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405107"/>
            <a:ext cx="10944225" cy="1656122"/>
          </a:xfrm>
        </p:spPr>
        <p:txBody>
          <a:bodyPr>
            <a:noAutofit/>
          </a:bodyPr>
          <a:lstStyle/>
          <a:p>
            <a:r>
              <a:rPr lang="en-GB" sz="3200" dirty="0"/>
              <a:t>AN INTELLIGENT SEMANTIC SEARCH SYSTEM FOR DIGITAL PRODUCT-PART DESGIN CATALOGUES IN MANUFACTURING</a:t>
            </a:r>
            <a:endParaRPr lang="en-US" sz="3200" noProof="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5D20BEA-23E0-EBB8-65E9-DA05522FC865}"/>
              </a:ext>
            </a:extLst>
          </p:cNvPr>
          <p:cNvSpPr txBox="1"/>
          <p:nvPr/>
        </p:nvSpPr>
        <p:spPr>
          <a:xfrm>
            <a:off x="6328881" y="6050992"/>
            <a:ext cx="56650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nl-NL" sz="1200" i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Pablo De Vicente Abad</a:t>
            </a:r>
          </a:p>
          <a:p>
            <a:pPr algn="r"/>
            <a:r>
              <a:rPr lang="nl-NL" sz="1200" i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Promotor:   Moharram Challenger</a:t>
            </a:r>
          </a:p>
          <a:p>
            <a:pPr algn="r"/>
            <a:r>
              <a:rPr lang="nl-NL" sz="1200" i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Co-Promotor:	          Alireza Khalilipour</a:t>
            </a:r>
            <a:endParaRPr lang="nl-NL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nl-NL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08BDEC-54C6-2787-3637-8F5FDB80F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67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F516F-B1EF-4591-E80C-1632B7799BCC}"/>
              </a:ext>
            </a:extLst>
          </p:cNvPr>
          <p:cNvSpPr txBox="1"/>
          <p:nvPr/>
        </p:nvSpPr>
        <p:spPr>
          <a:xfrm>
            <a:off x="105639" y="6374158"/>
            <a:ext cx="745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Modelling Intelligent Complex Software and Systems - MICCS-Lab. University of Antwerp, Belgium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96957-BBAD-67F2-39B5-8F04638E520B}"/>
              </a:ext>
            </a:extLst>
          </p:cNvPr>
          <p:cNvSpPr txBox="1"/>
          <p:nvPr/>
        </p:nvSpPr>
        <p:spPr>
          <a:xfrm>
            <a:off x="1898364" y="3945017"/>
            <a:ext cx="815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</a:rPr>
              <a:t>Tables-Text-Images to text (TTI.txt) &amp; Semantic Search Exploration (SSE)  </a:t>
            </a:r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300"/>
    </mc:Choice>
    <mc:Fallback xmlns="">
      <p:transition spd="slow" advClick="0" advTm="73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19E1E-DA6B-18D0-08D1-4A0C864C9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5496B7-20E8-DC05-F70F-61B60DFC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5125"/>
            <a:ext cx="10944225" cy="1325563"/>
          </a:xfrm>
        </p:spPr>
        <p:txBody>
          <a:bodyPr>
            <a:normAutofit/>
          </a:bodyPr>
          <a:lstStyle/>
          <a:p>
            <a:r>
              <a:rPr lang="en-GB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Vector Representation</a:t>
            </a:r>
            <a:r>
              <a:rPr lang="en-GB" sz="3600" noProof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Single Vector vs Multivectors</a:t>
            </a:r>
            <a:endParaRPr lang="en-US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7F8A7-EB56-DDF1-1319-BCC1FE3CF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10</a:t>
            </a:fld>
            <a:endParaRPr lang="nl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83ED0-5C2F-F22D-98A9-F367383B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76" y="1690688"/>
            <a:ext cx="8618621" cy="3657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1CA601-C1E7-7788-74A4-438A9991548A}"/>
              </a:ext>
            </a:extLst>
          </p:cNvPr>
          <p:cNvSpPr txBox="1"/>
          <p:nvPr/>
        </p:nvSpPr>
        <p:spPr>
          <a:xfrm>
            <a:off x="240632" y="5837226"/>
            <a:ext cx="115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Embedding </a:t>
            </a:r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granularity</a:t>
            </a:r>
            <a:r>
              <a:rPr lang="en-GB" b="1" dirty="0"/>
              <a:t>: 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a single vector more effective than multiple segment-level vectors for a given document?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4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31C24-BA86-7D5F-9E36-787343F23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609EF9-E743-9FB4-E1B2-6E83A07C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5125"/>
            <a:ext cx="10944225" cy="1325563"/>
          </a:xfrm>
        </p:spPr>
        <p:txBody>
          <a:bodyPr>
            <a:normAutofit/>
          </a:bodyPr>
          <a:lstStyle/>
          <a:p>
            <a:r>
              <a:rPr lang="en-GB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Semantic Search Exploration </a:t>
            </a:r>
            <a:r>
              <a:rPr lang="en-GB" sz="3600" noProof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SSE  Overview</a:t>
            </a:r>
            <a:endParaRPr lang="en-US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FC400-83DD-5DEA-079C-61FE0359C8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A47CB-5810-5B4E-F73A-25FFA9C4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01" y="1664836"/>
            <a:ext cx="8819148" cy="405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45781-76DC-6E34-5560-9F18B5F02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A0E923-BCD6-D892-4037-41B25F8D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39" y="365125"/>
            <a:ext cx="10704944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Intelligent Semantic Search –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Query understanding</a:t>
            </a:r>
            <a:endParaRPr lang="en-US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E55F2-B35B-8609-0E66-EC10782CC9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99CB7-B78F-D193-F8ED-260C2215AF2D}"/>
              </a:ext>
            </a:extLst>
          </p:cNvPr>
          <p:cNvSpPr txBox="1"/>
          <p:nvPr/>
        </p:nvSpPr>
        <p:spPr>
          <a:xfrm>
            <a:off x="743525" y="2922853"/>
            <a:ext cx="107049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Preprocessing: NLP techniques for cleaning the text, standard 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Query Understanding: </a:t>
            </a:r>
            <a:r>
              <a:rPr lang="en-GB" dirty="0"/>
              <a:t>Mostly user-based, context dependent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</a:t>
            </a:r>
            <a:r>
              <a:rPr lang="en-GB" b="1" dirty="0"/>
              <a:t>Semantic Query expansion: </a:t>
            </a:r>
            <a:r>
              <a:rPr lang="en-GB" dirty="0"/>
              <a:t>comment on strategies, results, limitations and future expansions</a:t>
            </a:r>
          </a:p>
          <a:p>
            <a:r>
              <a:rPr lang="en-GB" dirty="0"/>
              <a:t>	</a:t>
            </a:r>
            <a:r>
              <a:rPr lang="en-GB" b="1" dirty="0"/>
              <a:t>Semantic Parsing:</a:t>
            </a:r>
            <a:r>
              <a:rPr lang="en-GB" dirty="0"/>
              <a:t>  Wish we could have done it. Cool concept. Limitations on testing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1F56C-53B2-ECCA-35CE-E57F230C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17" y="1435522"/>
            <a:ext cx="10254916" cy="174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2341-29B4-7606-3B9B-BA37577BD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95D53-1B23-9E35-80C2-BFE89E3F0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321" y="1343508"/>
            <a:ext cx="2909326" cy="121877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895AE7F-24EA-6833-66B2-AAA6EED4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4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Hybrid Search – 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last piece of the puzzle</a:t>
            </a:r>
            <a:endParaRPr lang="en-US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5893B-D015-714E-96F4-8D1656CD2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A9F33-D8E5-6BE5-82E1-B5AC9588D214}"/>
              </a:ext>
            </a:extLst>
          </p:cNvPr>
          <p:cNvSpPr txBox="1"/>
          <p:nvPr/>
        </p:nvSpPr>
        <p:spPr>
          <a:xfrm>
            <a:off x="581556" y="6016007"/>
            <a:ext cx="1123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Search strategy: 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Does a hybrid approach outperform a simple retrieval method on our catalogue dataset?</a:t>
            </a:r>
          </a:p>
          <a:p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0E4D3-19AF-3F93-E8E1-5263E5027417}"/>
              </a:ext>
            </a:extLst>
          </p:cNvPr>
          <p:cNvSpPr txBox="1"/>
          <p:nvPr/>
        </p:nvSpPr>
        <p:spPr>
          <a:xfrm>
            <a:off x="451668" y="1397399"/>
            <a:ext cx="11116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Strategies: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Vector Space Model (VSM)</a:t>
            </a:r>
            <a:r>
              <a:rPr lang="en-GB" dirty="0"/>
              <a:t> with </a:t>
            </a:r>
            <a:r>
              <a:rPr lang="en-GB" b="1" dirty="0"/>
              <a:t>Cosine Similarity</a:t>
            </a:r>
          </a:p>
          <a:p>
            <a:r>
              <a:rPr lang="en-GB" dirty="0"/>
              <a:t>	Measures the angle between query and document vectors to determine 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Lexical Matching </a:t>
            </a:r>
            <a:r>
              <a:rPr lang="en-GB" dirty="0"/>
              <a:t>with </a:t>
            </a:r>
            <a:r>
              <a:rPr lang="en-GB" b="1" dirty="0"/>
              <a:t>Okapi BM25</a:t>
            </a:r>
          </a:p>
          <a:p>
            <a:r>
              <a:rPr lang="en-GB" dirty="0"/>
              <a:t>	A probabilistic ranking method based on term frequency and inverse document frequency.</a:t>
            </a:r>
          </a:p>
          <a:p>
            <a:endParaRPr lang="en-GB" b="1" dirty="0"/>
          </a:p>
          <a:p>
            <a:r>
              <a:rPr lang="en-GB" dirty="0"/>
              <a:t>	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C301B-FFB0-9D02-6ED4-405D7C4E1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947" y="5014996"/>
            <a:ext cx="2552700" cy="5558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132D93-E300-E01C-6BDF-CCCFFB93F0CF}"/>
              </a:ext>
            </a:extLst>
          </p:cNvPr>
          <p:cNvSpPr txBox="1"/>
          <p:nvPr/>
        </p:nvSpPr>
        <p:spPr>
          <a:xfrm>
            <a:off x="451668" y="3204058"/>
            <a:ext cx="1149569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Hybrid Retrieval Approaches: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Linear Score Combination</a:t>
            </a:r>
            <a:br>
              <a:rPr lang="en-GB" dirty="0"/>
            </a:br>
            <a:r>
              <a:rPr lang="en-GB" dirty="0"/>
              <a:t>Combines BM25 and dense vector similarity: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score_hybrid(q, d) =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λ ·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score_BM25q, d) + (1 −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λ) ·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sim_dense(q, 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Reciprocal Rank Fusion (RRF)</a:t>
            </a:r>
            <a:br>
              <a:rPr lang="en-GB" dirty="0"/>
            </a:br>
            <a:r>
              <a:rPr lang="en-GB" dirty="0"/>
              <a:t>Aggregates rankings from multiple retrieval methods by rewarding higher-ranked results from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Re-Ranking Pipeline</a:t>
            </a:r>
            <a:br>
              <a:rPr lang="en-GB" dirty="0"/>
            </a:br>
            <a:r>
              <a:rPr lang="en-GB" dirty="0"/>
              <a:t>First retrieve candidates using BM25, then refine the ranking using dense vector similarity (VSM).</a:t>
            </a:r>
          </a:p>
        </p:txBody>
      </p:sp>
    </p:spTree>
    <p:extLst>
      <p:ext uri="{BB962C8B-B14F-4D97-AF65-F5344CB8AC3E}">
        <p14:creationId xmlns:p14="http://schemas.microsoft.com/office/powerpoint/2010/main" val="26612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8E7F3-ED4F-E6AB-9988-9A6BE355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67800B-5036-5C88-7136-E3A416DC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4" y="36019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Hybrid Search – 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Results</a:t>
            </a:r>
            <a:endParaRPr lang="en-US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73D0DF-E87D-A84A-294D-95ED15AFE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760318-F678-4AC7-1548-21F7A87563BF}"/>
              </a:ext>
            </a:extLst>
          </p:cNvPr>
          <p:cNvSpPr txBox="1"/>
          <p:nvPr/>
        </p:nvSpPr>
        <p:spPr>
          <a:xfrm>
            <a:off x="581891" y="1625600"/>
            <a:ext cx="528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Document match search</a:t>
            </a:r>
            <a:r>
              <a:rPr lang="en-GB" dirty="0"/>
              <a:t>: Document retrieval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8251C-1DD8-2C04-F97E-74742C8A959B}"/>
              </a:ext>
            </a:extLst>
          </p:cNvPr>
          <p:cNvSpPr txBox="1"/>
          <p:nvPr/>
        </p:nvSpPr>
        <p:spPr>
          <a:xfrm>
            <a:off x="581891" y="6151627"/>
            <a:ext cx="11983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 specificity: </a:t>
            </a:r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do corpus characteristics and intended use cases influence which retrieval strategies work best?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BA214-30B1-9F2F-CE81-0D1A310D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7265"/>
            <a:ext cx="5813740" cy="36948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B7BAFC-6F8D-BDC7-10F1-FAFAB6A767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430"/>
          <a:stretch>
            <a:fillRect/>
          </a:stretch>
        </p:blipFill>
        <p:spPr>
          <a:xfrm>
            <a:off x="397329" y="2071263"/>
            <a:ext cx="5945146" cy="3694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BDDE3F-EC41-C62C-ED4E-FFE48D282555}"/>
              </a:ext>
            </a:extLst>
          </p:cNvPr>
          <p:cNvSpPr txBox="1"/>
          <p:nvPr/>
        </p:nvSpPr>
        <p:spPr>
          <a:xfrm>
            <a:off x="6274579" y="1577543"/>
            <a:ext cx="6290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Semantic match scenario: </a:t>
            </a:r>
            <a:r>
              <a:rPr lang="en-GB" dirty="0"/>
              <a:t>Class Recall @ k =[5,10,20]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55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0DC9A-3120-F80B-6294-2EFB62616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1E34A6-672B-1EED-7869-0F2613F5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  <a:endParaRPr lang="en-US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4BD98-6757-EFB2-7B36-6538AA116E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912E0-5C0C-73C2-479F-DB31FEF78F20}"/>
              </a:ext>
            </a:extLst>
          </p:cNvPr>
          <p:cNvSpPr txBox="1"/>
          <p:nvPr/>
        </p:nvSpPr>
        <p:spPr>
          <a:xfrm>
            <a:off x="581891" y="1625600"/>
            <a:ext cx="107049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Presented a Text, Tables and Images to text tool (TTI.txt)</a:t>
            </a:r>
          </a:p>
          <a:p>
            <a:endParaRPr lang="en-GB" dirty="0"/>
          </a:p>
          <a:p>
            <a:r>
              <a:rPr lang="en-GB" dirty="0"/>
              <a:t>Generated a pipeline for Semantic Search Evaluation (SSE)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For our specific use case, Product Catalogues (PCs), hybrid retrieval improves results under the semantic match evaluation.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Depending on your dataset and intended use case, you will need to evaluate and adapt: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1. Image classifier to filter images in your corpus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2. The embedding model to use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3. Hybrid retrieval hyperparameters (in our case was 0.7 BM25 / 0.3 VSM)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4. Score Normalization values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5. Generate own set of testing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8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C97A-C282-DA47-5B52-D746409F3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C360B4-C4A1-1291-7433-089699D0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Future Work – 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 would do differently</a:t>
            </a:r>
            <a:endParaRPr lang="en-US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021FF-A2F7-55E9-0610-57EB307F17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802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BD910-1306-2937-598A-083E7CF3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33BE19-2074-0FD5-0D6F-8A3CE94F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r>
              <a:rPr lang="en-GB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endParaRPr lang="en-US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9E3F3-708F-5959-6535-DABCC180F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2" name="Picture 1" descr="A diagram of a flowchart&#10;&#10;AI-generated content may be incorrect.">
            <a:extLst>
              <a:ext uri="{FF2B5EF4-FFF2-40B4-BE49-F238E27FC236}">
                <a16:creationId xmlns:a16="http://schemas.microsoft.com/office/drawing/2014/main" id="{4BDF5265-0D8E-DFD4-BF3B-C462F9938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58366" y="2052368"/>
            <a:ext cx="5163128" cy="753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301717-7BFB-8759-4260-DDDDE741E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66" y="2949241"/>
            <a:ext cx="5273965" cy="2076233"/>
          </a:xfrm>
          <a:prstGeom prst="rect">
            <a:avLst/>
          </a:prstGeom>
        </p:spPr>
      </p:pic>
      <p:pic>
        <p:nvPicPr>
          <p:cNvPr id="8" name="Picture 7" descr="A diagram of a flowchart&#10;&#10;AI-generated content may be incorrect.">
            <a:extLst>
              <a:ext uri="{FF2B5EF4-FFF2-40B4-BE49-F238E27FC236}">
                <a16:creationId xmlns:a16="http://schemas.microsoft.com/office/drawing/2014/main" id="{BE2503EF-6517-3E4A-23F3-34C35D713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11" y="2228909"/>
            <a:ext cx="5781964" cy="2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1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694B2-974C-1640-6681-3D8387A40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B64C-78B7-FC3E-3538-CBA6F231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405107"/>
            <a:ext cx="10944225" cy="1656122"/>
          </a:xfrm>
        </p:spPr>
        <p:txBody>
          <a:bodyPr>
            <a:noAutofit/>
          </a:bodyPr>
          <a:lstStyle/>
          <a:p>
            <a:r>
              <a:rPr lang="en-GB" sz="3200" dirty="0"/>
              <a:t>AN INTELLIGENT SEMANTIC SEARCH SYSTEM FOR DIGITAL PRODUCT-PART DESGIN CATALOGUES IN MANUFACTURING</a:t>
            </a:r>
            <a:endParaRPr lang="en-US" sz="3200" noProof="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A31B953-C5CA-C388-50BA-93ADFF1AD4E6}"/>
              </a:ext>
            </a:extLst>
          </p:cNvPr>
          <p:cNvSpPr txBox="1"/>
          <p:nvPr/>
        </p:nvSpPr>
        <p:spPr>
          <a:xfrm>
            <a:off x="6328881" y="6050992"/>
            <a:ext cx="56650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nl-NL" sz="1200" i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Pablo De Vicente Abad</a:t>
            </a:r>
          </a:p>
          <a:p>
            <a:pPr algn="r"/>
            <a:r>
              <a:rPr lang="nl-NL" sz="1200" i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Promotor:   Moharram Challenger</a:t>
            </a:r>
          </a:p>
          <a:p>
            <a:pPr algn="r"/>
            <a:r>
              <a:rPr lang="nl-NL" sz="1200" i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Co-Promotor:	          Alireza Khalilipour</a:t>
            </a:r>
            <a:endParaRPr lang="nl-NL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lang="nl-NL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4AC3C4C-8980-DE55-C69E-A6FB23868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67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32EFF-DEE4-7C90-4E45-7A1ED1DCDE9E}"/>
              </a:ext>
            </a:extLst>
          </p:cNvPr>
          <p:cNvSpPr txBox="1"/>
          <p:nvPr/>
        </p:nvSpPr>
        <p:spPr>
          <a:xfrm>
            <a:off x="105639" y="6374158"/>
            <a:ext cx="745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Modelling Intelligent Complex Software and Systems - MICCS-Lab. University of Antwerp, Belgium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1B85C-2FD8-DF48-6805-CB6F4FB33733}"/>
              </a:ext>
            </a:extLst>
          </p:cNvPr>
          <p:cNvSpPr txBox="1"/>
          <p:nvPr/>
        </p:nvSpPr>
        <p:spPr>
          <a:xfrm>
            <a:off x="1898364" y="3945017"/>
            <a:ext cx="8157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</a:rPr>
              <a:t>Tables-Text-Images to text (TTI.txt) &amp; Semantic Search Exploration (SSE)  </a:t>
            </a:r>
          </a:p>
        </p:txBody>
      </p:sp>
    </p:spTree>
    <p:extLst>
      <p:ext uri="{BB962C8B-B14F-4D97-AF65-F5344CB8AC3E}">
        <p14:creationId xmlns:p14="http://schemas.microsoft.com/office/powerpoint/2010/main" val="100427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300"/>
    </mc:Choice>
    <mc:Fallback xmlns="">
      <p:transition spd="slow" advClick="0" advTm="73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D6797E-225A-1FCD-322C-4C5B9553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3"/>
          <a:stretch>
            <a:fillRect/>
          </a:stretch>
        </p:blipFill>
        <p:spPr>
          <a:xfrm>
            <a:off x="6931568" y="136019"/>
            <a:ext cx="4278562" cy="4302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ED1B3-7FE5-2146-5B7F-82AC076D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7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Product Catalogues (PC)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E052-1B9F-A197-8E1C-12ACDB478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9" y="1516380"/>
            <a:ext cx="6117432" cy="4720907"/>
          </a:xfrm>
        </p:spPr>
        <p:txBody>
          <a:bodyPr>
            <a:normAutofit/>
          </a:bodyPr>
          <a:lstStyle/>
          <a:p>
            <a:r>
              <a:rPr lang="en-GB" sz="2000" dirty="0"/>
              <a:t>Richly formatted technical documents that are extensively used in industrial settings. </a:t>
            </a:r>
          </a:p>
          <a:p>
            <a:endParaRPr lang="en-GB" sz="2000" dirty="0"/>
          </a:p>
          <a:p>
            <a:r>
              <a:rPr lang="en-GB" sz="2000" dirty="0"/>
              <a:t>A product catalogue lists every item—from simple fasteners (Stainless-steel bolts 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[grade, size, strength]</a:t>
            </a:r>
            <a:r>
              <a:rPr lang="en-GB" sz="2000" dirty="0"/>
              <a:t>) to complex electromechanical assemblies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BD2C0-B3A3-771A-E75D-52127A12FC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536" b="7477"/>
          <a:stretch>
            <a:fillRect/>
          </a:stretch>
        </p:blipFill>
        <p:spPr>
          <a:xfrm>
            <a:off x="276225" y="3776576"/>
            <a:ext cx="5291138" cy="2460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266B3-E2E5-B7CD-4B7F-756F3E878D0B}"/>
              </a:ext>
            </a:extLst>
          </p:cNvPr>
          <p:cNvSpPr txBox="1"/>
          <p:nvPr/>
        </p:nvSpPr>
        <p:spPr>
          <a:xfrm>
            <a:off x="5629275" y="4737892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Characteristics</a:t>
            </a:r>
            <a:endParaRPr lang="en-GB" dirty="0"/>
          </a:p>
          <a:p>
            <a:r>
              <a:rPr lang="en-GB" dirty="0"/>
              <a:t>	Highly variable in source and structure</a:t>
            </a:r>
          </a:p>
          <a:p>
            <a:r>
              <a:rPr lang="en-GB" dirty="0"/>
              <a:t>	Rich technical specifications</a:t>
            </a:r>
          </a:p>
          <a:p>
            <a:r>
              <a:rPr lang="en-GB" dirty="0"/>
              <a:t>	Enhanced with images and tables for full context</a:t>
            </a:r>
          </a:p>
        </p:txBody>
      </p:sp>
    </p:spTree>
    <p:extLst>
      <p:ext uri="{BB962C8B-B14F-4D97-AF65-F5344CB8AC3E}">
        <p14:creationId xmlns:p14="http://schemas.microsoft.com/office/powerpoint/2010/main" val="258987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CD52-91C2-4848-3EE9-3E217B60F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2A9D-C139-E6A3-7473-4F85B016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81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Dataset – 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Origin &amp; Labelling 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13A36-C324-E3AA-B774-971BEAD30C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8" y="1516381"/>
            <a:ext cx="10944225" cy="2398074"/>
          </a:xfrm>
        </p:spPr>
        <p:txBody>
          <a:bodyPr/>
          <a:lstStyle/>
          <a:p>
            <a:r>
              <a:rPr lang="en-GB" sz="2000" dirty="0"/>
              <a:t>We used a web crawler to scrape Digikey PDFs.</a:t>
            </a:r>
          </a:p>
          <a:p>
            <a:endParaRPr lang="en-GB" sz="2000" dirty="0"/>
          </a:p>
          <a:p>
            <a:r>
              <a:rPr lang="en-US" altLang="en-US" sz="2000" dirty="0"/>
              <a:t>After downloading and processing the dataset, perform thorough integrity checks.</a:t>
            </a:r>
          </a:p>
          <a:p>
            <a:endParaRPr lang="en-GB" sz="2000" dirty="0"/>
          </a:p>
          <a:p>
            <a:r>
              <a:rPr lang="en-US" altLang="en-US" sz="2000" dirty="0"/>
              <a:t>Documents are labeled according to the category from which they were downloaded.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6C4691CD-A66F-2B11-4B36-8EDD8AEB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4220"/>
            <a:ext cx="12192000" cy="178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5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494FE7-D33E-49E5-9FED-BE14093B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31" y="194380"/>
            <a:ext cx="10624335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TTI.txt</a:t>
            </a:r>
            <a:r>
              <a:rPr lang="en-GB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–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Transforming PDFs into Structured Text</a:t>
            </a:r>
            <a:endParaRPr 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9C863-A5D5-2E4E-BD1E-C5C0C33F5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361F8A-5995-48A9-9138-539061432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803" y="5961441"/>
            <a:ext cx="10944225" cy="84036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/>
              <a:t>Images and tables preserve engineering-critical context</a:t>
            </a:r>
            <a:endParaRPr lang="en-GB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solidFill>
                <a:schemeClr val="tx2">
                  <a:lumMod val="90000"/>
                  <a:lumOff val="10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11" name="Picture 10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C52A1F5-9EA5-7546-BBF2-7BA97569A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2464783"/>
            <a:ext cx="4386262" cy="1153767"/>
          </a:xfrm>
          <a:prstGeom prst="rect">
            <a:avLst/>
          </a:prstGeom>
        </p:spPr>
      </p:pic>
      <p:pic>
        <p:nvPicPr>
          <p:cNvPr id="13" name="Picture 12" descr="A graph of a frequency response&#10;&#10;AI-generated content may be incorrect.">
            <a:extLst>
              <a:ext uri="{FF2B5EF4-FFF2-40B4-BE49-F238E27FC236}">
                <a16:creationId xmlns:a16="http://schemas.microsoft.com/office/drawing/2014/main" id="{D434400C-18A6-0EB3-4963-670ABDAAA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3779050"/>
            <a:ext cx="3929451" cy="2033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99DD84-9740-2CBA-61EE-8840F06AC852}"/>
              </a:ext>
            </a:extLst>
          </p:cNvPr>
          <p:cNvSpPr txBox="1"/>
          <p:nvPr/>
        </p:nvSpPr>
        <p:spPr>
          <a:xfrm>
            <a:off x="623887" y="1385535"/>
            <a:ext cx="10942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TTI.txt</a:t>
            </a:r>
            <a:r>
              <a:rPr lang="en-US" altLang="en-US" dirty="0">
                <a:latin typeface="Arial" panose="020B0604020202020204" pitchFamily="34" charset="0"/>
              </a:rPr>
              <a:t> – Our custom tool, Tables, Text, and Images to .txt, converts all content into plain text format.</a:t>
            </a:r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4164A-FC54-4884-BC99-66286F3CDEFE}"/>
              </a:ext>
            </a:extLst>
          </p:cNvPr>
          <p:cNvSpPr txBox="1"/>
          <p:nvPr/>
        </p:nvSpPr>
        <p:spPr>
          <a:xfrm>
            <a:off x="5214937" y="3050241"/>
            <a:ext cx="714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C4A99-5D6F-E04A-5716-1A18179A6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911" y="3309848"/>
            <a:ext cx="3912901" cy="137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9108-9834-1F97-6D03-2E674ADA9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3F44C-4387-7E2D-AE81-47A7F2EA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6" y="22158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Text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–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Optical Character Recognition (OCR)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B6F48B-FBFF-396E-DFDA-CF10C7E7F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F5B455-C820-C0DF-5830-4FBBC5B5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93005"/>
              </p:ext>
            </p:extLst>
          </p:nvPr>
        </p:nvGraphicFramePr>
        <p:xfrm>
          <a:off x="438150" y="2202339"/>
          <a:ext cx="11315700" cy="3077687"/>
        </p:xfrm>
        <a:graphic>
          <a:graphicData uri="http://schemas.openxmlformats.org/drawingml/2006/table">
            <a:tbl>
              <a:tblPr/>
              <a:tblGrid>
                <a:gridCol w="1619250">
                  <a:extLst>
                    <a:ext uri="{9D8B030D-6E8A-4147-A177-3AD203B41FA5}">
                      <a16:colId xmlns:a16="http://schemas.microsoft.com/office/drawing/2014/main" val="137438177"/>
                    </a:ext>
                  </a:extLst>
                </a:gridCol>
                <a:gridCol w="3811505">
                  <a:extLst>
                    <a:ext uri="{9D8B030D-6E8A-4147-A177-3AD203B41FA5}">
                      <a16:colId xmlns:a16="http://schemas.microsoft.com/office/drawing/2014/main" val="4108013735"/>
                    </a:ext>
                  </a:extLst>
                </a:gridCol>
                <a:gridCol w="3284620">
                  <a:extLst>
                    <a:ext uri="{9D8B030D-6E8A-4147-A177-3AD203B41FA5}">
                      <a16:colId xmlns:a16="http://schemas.microsoft.com/office/drawing/2014/main" val="4106954064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875733930"/>
                    </a:ext>
                  </a:extLst>
                </a:gridCol>
              </a:tblGrid>
              <a:tr h="384711">
                <a:tc>
                  <a:txBody>
                    <a:bodyPr/>
                    <a:lstStyle/>
                    <a:p>
                      <a:r>
                        <a:rPr lang="en-GB" dirty="0"/>
                        <a:t>Library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Strengths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Weaknesses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Verdict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32455"/>
                  </a:ext>
                </a:extLst>
              </a:tr>
              <a:tr h="673244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PyPDF2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Reliable with basic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Fails on tables and multi-column layouts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❌ Too brittle for complex PDFs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396824"/>
                  </a:ext>
                </a:extLst>
              </a:tr>
              <a:tr h="673244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PyTesseract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Works on scanned/low-quality pages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High table/column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❌ High effort, low reward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551524"/>
                  </a:ext>
                </a:extLst>
              </a:tr>
              <a:tr h="673244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PDFPlumber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Preserves text, line breaks, and 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Minor formatting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✅ Best balance of accuracy &amp; usability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95372"/>
                  </a:ext>
                </a:extLst>
              </a:tr>
              <a:tr h="673244">
                <a:tc>
                  <a:txBody>
                    <a:bodyPr/>
                    <a:lstStyle/>
                    <a:p>
                      <a:pPr algn="l"/>
                      <a:r>
                        <a:rPr lang="en-GB" b="1" dirty="0"/>
                        <a:t>MuPDF (</a:t>
                      </a:r>
                      <a:r>
                        <a:rPr lang="en-GB" b="1" dirty="0" err="1"/>
                        <a:t>fitz</a:t>
                      </a:r>
                      <a:r>
                        <a:rPr lang="en-GB" b="1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Consistent column order; great with multi-columns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Poor table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⚠️ Good layout, lacks table parsing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67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5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8FC13-F28A-EF29-3F99-BF75B8DAE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A499A-9776-CF28-6B46-16CCE4C39F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23" name="Title 5">
            <a:extLst>
              <a:ext uri="{FF2B5EF4-FFF2-40B4-BE49-F238E27FC236}">
                <a16:creationId xmlns:a16="http://schemas.microsoft.com/office/drawing/2014/main" id="{992D3C87-1434-3867-1575-2FE6B2ED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56" y="221589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Images 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Extraction &amp; Processing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C54922-26D2-BC6F-2B18-C59F3608C3EC}"/>
              </a:ext>
            </a:extLst>
          </p:cNvPr>
          <p:cNvSpPr txBox="1"/>
          <p:nvPr/>
        </p:nvSpPr>
        <p:spPr>
          <a:xfrm>
            <a:off x="341930" y="1547152"/>
            <a:ext cx="11658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Extract images from pdf</a:t>
            </a:r>
          </a:p>
          <a:p>
            <a:pPr marL="342900" indent="-342900">
              <a:buAutoNum type="arabicPeriod"/>
            </a:pPr>
            <a:r>
              <a:rPr lang="en-GB" dirty="0"/>
              <a:t>Pre-filter images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size &gt;  1,000 total pixels</a:t>
            </a:r>
            <a:r>
              <a:rPr lang="en-GB" dirty="0"/>
              <a:t>)</a:t>
            </a:r>
          </a:p>
          <a:p>
            <a:pPr marL="342900" indent="-342900">
              <a:buAutoNum type="arabicPeriod"/>
            </a:pPr>
            <a:r>
              <a:rPr lang="en-GB" dirty="0"/>
              <a:t>Filter Images: </a:t>
            </a:r>
            <a:r>
              <a:rPr lang="en-GB" i="1" dirty="0"/>
              <a:t>MobileNetv2</a:t>
            </a:r>
            <a:r>
              <a:rPr lang="en-GB" dirty="0"/>
              <a:t> classifier – Logos, Banners and non-product images are discarded</a:t>
            </a:r>
          </a:p>
          <a:p>
            <a:pPr marL="342900" indent="-342900">
              <a:buAutoNum type="arabicPeriod"/>
            </a:pPr>
            <a:r>
              <a:rPr lang="en-GB" dirty="0"/>
              <a:t>Transcribe the images with the help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llama-3.1-8B-vision-378</a:t>
            </a:r>
            <a:r>
              <a:rPr lang="en-GB" dirty="0"/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D32FF9-BBCF-FB98-D29E-72D452F0A713}"/>
              </a:ext>
            </a:extLst>
          </p:cNvPr>
          <p:cNvCxnSpPr/>
          <p:nvPr/>
        </p:nvCxnSpPr>
        <p:spPr>
          <a:xfrm>
            <a:off x="1988348" y="4736541"/>
            <a:ext cx="9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682F56-E9BC-3322-2D4C-FEAE6C5C6DE8}"/>
              </a:ext>
            </a:extLst>
          </p:cNvPr>
          <p:cNvSpPr txBox="1"/>
          <p:nvPr/>
        </p:nvSpPr>
        <p:spPr>
          <a:xfrm>
            <a:off x="5065105" y="2711051"/>
            <a:ext cx="1189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solidFill>
                  <a:srgbClr val="FF0000"/>
                </a:solidFill>
              </a:rPr>
              <a:t>×</a:t>
            </a:r>
            <a:endParaRPr lang="en-GB" sz="4400" dirty="0">
              <a:solidFill>
                <a:srgbClr val="FF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1C5EC2-CBB2-0CEE-2539-D1A51AC13901}"/>
              </a:ext>
            </a:extLst>
          </p:cNvPr>
          <p:cNvGrpSpPr/>
          <p:nvPr/>
        </p:nvGrpSpPr>
        <p:grpSpPr>
          <a:xfrm>
            <a:off x="2350836" y="4895810"/>
            <a:ext cx="3820237" cy="1569660"/>
            <a:chOff x="3717840" y="4899301"/>
            <a:chExt cx="3820237" cy="156966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7DAC0B1-B928-0F50-69F9-D2FFAC458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7840" y="5537704"/>
              <a:ext cx="2989191" cy="31586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0EE73A-1F55-32B0-B822-B1CA92A8C61B}"/>
                </a:ext>
              </a:extLst>
            </p:cNvPr>
            <p:cNvSpPr txBox="1"/>
            <p:nvPr/>
          </p:nvSpPr>
          <p:spPr>
            <a:xfrm>
              <a:off x="6641889" y="4899301"/>
              <a:ext cx="8961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600" dirty="0">
                  <a:solidFill>
                    <a:srgbClr val="FF0000"/>
                  </a:solidFill>
                </a:rPr>
                <a:t>×</a:t>
              </a:r>
              <a:endParaRPr lang="en-GB" sz="44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6821C2-AD03-3D39-2360-C10FB6A1010F}"/>
              </a:ext>
            </a:extLst>
          </p:cNvPr>
          <p:cNvCxnSpPr/>
          <p:nvPr/>
        </p:nvCxnSpPr>
        <p:spPr>
          <a:xfrm>
            <a:off x="4778098" y="4709115"/>
            <a:ext cx="9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A38615E-68E2-6AC6-3DF5-99E24AAE9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7" y="4057080"/>
            <a:ext cx="1120154" cy="135892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86E02C-2BB5-CA25-F8E3-67A6C9801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551" y="4129180"/>
            <a:ext cx="1209845" cy="121472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65AD7E6-24ED-B1A9-87DA-AFEDB694F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9814" y="2866715"/>
            <a:ext cx="1209844" cy="1019317"/>
          </a:xfrm>
          <a:prstGeom prst="rect">
            <a:avLst/>
          </a:prstGeom>
        </p:spPr>
      </p:pic>
      <p:pic>
        <p:nvPicPr>
          <p:cNvPr id="44" name="Picture 43" descr="A blue and white logo&#10;&#10;AI-generated content may be incorrect.">
            <a:extLst>
              <a:ext uri="{FF2B5EF4-FFF2-40B4-BE49-F238E27FC236}">
                <a16:creationId xmlns:a16="http://schemas.microsoft.com/office/drawing/2014/main" id="{BB71F9EC-463B-AFB3-7D13-3209B4BB06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80" y="1318439"/>
            <a:ext cx="757989" cy="757989"/>
          </a:xfrm>
          <a:prstGeom prst="rect">
            <a:avLst/>
          </a:prstGeom>
        </p:spPr>
      </p:pic>
      <p:pic>
        <p:nvPicPr>
          <p:cNvPr id="46" name="Picture 45" descr="A blue and white logo&#10;&#10;AI-generated content may be incorrect.">
            <a:extLst>
              <a:ext uri="{FF2B5EF4-FFF2-40B4-BE49-F238E27FC236}">
                <a16:creationId xmlns:a16="http://schemas.microsoft.com/office/drawing/2014/main" id="{516BFA13-E5D6-5C12-768E-0967D447B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113" y="1284770"/>
            <a:ext cx="757989" cy="757989"/>
          </a:xfrm>
          <a:prstGeom prst="rect">
            <a:avLst/>
          </a:prstGeom>
        </p:spPr>
      </p:pic>
      <p:pic>
        <p:nvPicPr>
          <p:cNvPr id="52" name="Picture 51" descr="A green diamond with black text&#10;&#10;AI-generated content may be incorrect.">
            <a:extLst>
              <a:ext uri="{FF2B5EF4-FFF2-40B4-BE49-F238E27FC236}">
                <a16:creationId xmlns:a16="http://schemas.microsoft.com/office/drawing/2014/main" id="{F6C8210D-47D3-CA48-FB7E-33F54E2B03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728" y="1304048"/>
            <a:ext cx="779539" cy="779539"/>
          </a:xfrm>
          <a:prstGeom prst="rect">
            <a:avLst/>
          </a:prstGeom>
        </p:spPr>
      </p:pic>
      <p:pic>
        <p:nvPicPr>
          <p:cNvPr id="54" name="Picture 53" descr="A black and white logo&#10;&#10;AI-generated content may be incorrect.">
            <a:extLst>
              <a:ext uri="{FF2B5EF4-FFF2-40B4-BE49-F238E27FC236}">
                <a16:creationId xmlns:a16="http://schemas.microsoft.com/office/drawing/2014/main" id="{8D87D7AD-0CA6-8350-1E4F-471807BB0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604" y="1274869"/>
            <a:ext cx="779539" cy="77953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0137D2A-B215-31EF-86E3-4A7D5644FA1C}"/>
              </a:ext>
            </a:extLst>
          </p:cNvPr>
          <p:cNvSpPr txBox="1"/>
          <p:nvPr/>
        </p:nvSpPr>
        <p:spPr>
          <a:xfrm>
            <a:off x="8372673" y="4062061"/>
            <a:ext cx="338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 The image shows a circuit diagram with various components connected together. The components visible in the image are: …”</a:t>
            </a:r>
          </a:p>
        </p:txBody>
      </p:sp>
    </p:spTree>
    <p:extLst>
      <p:ext uri="{BB962C8B-B14F-4D97-AF65-F5344CB8AC3E}">
        <p14:creationId xmlns:p14="http://schemas.microsoft.com/office/powerpoint/2010/main" val="451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F73E-59E3-0A55-49C1-586F7A49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D4925E-4DE3-7FD4-4178-39DDBB4C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77" y="24501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Tables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Where the fun begins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0FCC4-81F7-68D4-CD49-29F78FCBD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D4CA01-87F8-22DF-FEF4-396BC98C67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887" y="1312519"/>
            <a:ext cx="10944225" cy="1681898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dirty="0"/>
              <a:t>Extract tables from PDFs and tackle their unique structural challenges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dirty="0"/>
              <a:t>Categorize tables into “Excel-like” or “Questionnaire-like” formats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800" dirty="0"/>
              <a:t>Apply the appropriate model—TableGPT2 for Excel-style tables and Qwen2.5-7B for questionnaire tables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solidFill>
                <a:schemeClr val="tx2">
                  <a:lumMod val="90000"/>
                  <a:lumOff val="10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8" name="Picture 7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3DF4093E-5B8D-B9A8-81EE-CB5964C21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9" y="3047421"/>
            <a:ext cx="5325483" cy="1400821"/>
          </a:xfrm>
          <a:prstGeom prst="rect">
            <a:avLst/>
          </a:prstGeom>
        </p:spPr>
      </p:pic>
      <p:pic>
        <p:nvPicPr>
          <p:cNvPr id="10" name="Picture 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B4E8040-DDF5-7804-F8AA-BE50BACC7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63" y="3047421"/>
            <a:ext cx="4133272" cy="1354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0ADA2A-67A1-572B-97BC-72B952CAB7D4}"/>
              </a:ext>
            </a:extLst>
          </p:cNvPr>
          <p:cNvSpPr txBox="1"/>
          <p:nvPr/>
        </p:nvSpPr>
        <p:spPr>
          <a:xfrm>
            <a:off x="1552074" y="4497115"/>
            <a:ext cx="398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Excel-like table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DC0C2-ACA3-403D-FE8B-B033778B2DBF}"/>
              </a:ext>
            </a:extLst>
          </p:cNvPr>
          <p:cNvSpPr txBox="1"/>
          <p:nvPr/>
        </p:nvSpPr>
        <p:spPr>
          <a:xfrm>
            <a:off x="6989667" y="4497115"/>
            <a:ext cx="398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Questionnaire-like table example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B35A-6387-4196-617A-11D2BDC12F1D}"/>
              </a:ext>
            </a:extLst>
          </p:cNvPr>
          <p:cNvCxnSpPr/>
          <p:nvPr/>
        </p:nvCxnSpPr>
        <p:spPr>
          <a:xfrm>
            <a:off x="2959768" y="5053263"/>
            <a:ext cx="0" cy="58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01758B-565B-112E-76A4-D302B40C97E5}"/>
              </a:ext>
            </a:extLst>
          </p:cNvPr>
          <p:cNvCxnSpPr/>
          <p:nvPr/>
        </p:nvCxnSpPr>
        <p:spPr>
          <a:xfrm>
            <a:off x="8746956" y="4995111"/>
            <a:ext cx="0" cy="58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DDD59F-B1AD-BE82-D92D-6B1AC0F72EDA}"/>
              </a:ext>
            </a:extLst>
          </p:cNvPr>
          <p:cNvSpPr txBox="1"/>
          <p:nvPr/>
        </p:nvSpPr>
        <p:spPr>
          <a:xfrm>
            <a:off x="6378647" y="5620961"/>
            <a:ext cx="5299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product is designed to operate reliably across a wide temperature range. The operating temperature range extends from - 40 C to 100 C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25D6C-95CB-F7EC-DA0C-2D20325FD209}"/>
              </a:ext>
            </a:extLst>
          </p:cNvPr>
          <p:cNvSpPr txBox="1"/>
          <p:nvPr/>
        </p:nvSpPr>
        <p:spPr>
          <a:xfrm>
            <a:off x="796474" y="5689660"/>
            <a:ext cx="529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… **Row 1:**- **Internal Thread:** Refers to a threading feature found …</a:t>
            </a:r>
          </a:p>
        </p:txBody>
      </p:sp>
    </p:spTree>
    <p:extLst>
      <p:ext uri="{BB962C8B-B14F-4D97-AF65-F5344CB8AC3E}">
        <p14:creationId xmlns:p14="http://schemas.microsoft.com/office/powerpoint/2010/main" val="287519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6A49E-4198-A52C-05A1-B3F512D98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1AEEFF-6187-D439-10EB-DBDE7C38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0" y="26887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TTI.txt Overview </a:t>
            </a:r>
            <a:r>
              <a:rPr lang="en-GB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In case you missed something</a:t>
            </a:r>
            <a:endParaRPr lang="en-US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09D3F0-0FFB-6A61-BA63-56B523370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23493" y="6339173"/>
            <a:ext cx="2644619" cy="365125"/>
          </a:xfrm>
        </p:spPr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11" name="Picture 10" descr="A diagram of a flowchart&#10;&#10;AI-generated content may be incorrect.">
            <a:extLst>
              <a:ext uri="{FF2B5EF4-FFF2-40B4-BE49-F238E27FC236}">
                <a16:creationId xmlns:a16="http://schemas.microsoft.com/office/drawing/2014/main" id="{24E78213-9780-FF36-99B9-73B45A579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33" y="1243724"/>
            <a:ext cx="8238715" cy="1203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537909-936B-ED8E-68F7-A0C0A0DB0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821" y="2446747"/>
            <a:ext cx="8568325" cy="33387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594EB-ADA9-2B7F-2AB8-5916FBF5BEEF}"/>
              </a:ext>
            </a:extLst>
          </p:cNvPr>
          <p:cNvSpPr txBox="1"/>
          <p:nvPr/>
        </p:nvSpPr>
        <p:spPr>
          <a:xfrm>
            <a:off x="300789" y="5921570"/>
            <a:ext cx="11670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Unified representation: 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can multi-modal documents–specifically product catalogues containing text, tables, and images–be represented in a single vector space without losing semantic content?</a:t>
            </a:r>
          </a:p>
        </p:txBody>
      </p:sp>
    </p:spTree>
    <p:extLst>
      <p:ext uri="{BB962C8B-B14F-4D97-AF65-F5344CB8AC3E}">
        <p14:creationId xmlns:p14="http://schemas.microsoft.com/office/powerpoint/2010/main" val="29370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5C1086-008C-3DC3-64F6-4462C1AB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2F903CB-F1BF-3483-4439-DB62706B14FA}"/>
              </a:ext>
            </a:extLst>
          </p:cNvPr>
          <p:cNvSpPr txBox="1">
            <a:spLocks/>
          </p:cNvSpPr>
          <p:nvPr/>
        </p:nvSpPr>
        <p:spPr>
          <a:xfrm>
            <a:off x="660773" y="491450"/>
            <a:ext cx="5981278" cy="1684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Capturing Semantics –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Vector Space Models (VSM)</a:t>
            </a:r>
            <a:endParaRPr 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12F60C-9646-7401-3B18-A3885C65DD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409568"/>
            <a:ext cx="5981278" cy="369055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Evaluated </a:t>
            </a:r>
            <a:r>
              <a:rPr lang="en-US" altLang="en-US" sz="2000" i="1" dirty="0"/>
              <a:t>GloVe</a:t>
            </a:r>
            <a:r>
              <a:rPr lang="en-US" altLang="en-US" sz="2000" dirty="0"/>
              <a:t>, </a:t>
            </a:r>
            <a:r>
              <a:rPr lang="en-US" altLang="en-US" sz="2000" i="1" dirty="0"/>
              <a:t>Word2Vec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FastText</a:t>
            </a:r>
            <a:r>
              <a:rPr lang="en-US" altLang="en-US" sz="2000" dirty="0"/>
              <a:t> embeddings</a:t>
            </a:r>
          </a:p>
          <a:p>
            <a:pPr marL="0" lvl="0" fontAlgn="base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r>
              <a:rPr lang="en-GB" sz="2000" dirty="0"/>
              <a:t>Implemented both clustering on VSM and direct classification, achieving similar performance</a:t>
            </a:r>
          </a:p>
          <a:p>
            <a:endParaRPr lang="en-US" sz="2000" dirty="0"/>
          </a:p>
          <a:p>
            <a:r>
              <a:rPr lang="en-US" sz="2000" b="1" dirty="0"/>
              <a:t>Research Internship II: </a:t>
            </a:r>
            <a:r>
              <a:rPr lang="en-US" sz="2000" dirty="0"/>
              <a:t>Categorization of Textual Industrial (Technical) Reports </a:t>
            </a:r>
          </a:p>
          <a:p>
            <a:pPr marL="0"/>
            <a:endParaRPr lang="en-US" sz="2000" dirty="0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F9F6675E-8D99-494C-64D2-0841FD65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603" y="3337424"/>
            <a:ext cx="5088649" cy="30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437141AC-8861-67CB-AF82-AD0771FF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604" y="132196"/>
            <a:ext cx="4986734" cy="316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B2251-3BBF-AAFC-C3FF-CF6A40783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038E271-308C-2E46-A3EC-56326F9084CC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80"/>
    </mc:Choice>
    <mc:Fallback xmlns="">
      <p:transition spd="slow" advClick="0" advTm="2008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UAntwerpen-content">
  <a:themeElements>
    <a:clrScheme name="UA - WE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006CA9"/>
      </a:accent2>
      <a:accent3>
        <a:srgbClr val="EA2C38"/>
      </a:accent3>
      <a:accent4>
        <a:srgbClr val="ADA500"/>
      </a:accent4>
      <a:accent5>
        <a:srgbClr val="AC242A"/>
      </a:accent5>
      <a:accent6>
        <a:srgbClr val="44B8F3"/>
      </a:accent6>
      <a:hlink>
        <a:srgbClr val="7575CB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p="http://schemas.openxmlformats.org/presentationml/2006/main" xmlns="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rtlCol="0" anchor="ctr"/>
      <a:lstStyle>
        <a:defPPr marL="0" indent="0" algn="ctr">
          <a:spcAft>
            <a:spcPts val="450"/>
          </a:spcAft>
          <a:buFont typeface="Arial" charset="0"/>
          <a:buNone/>
          <a:defRPr sz="1800" b="1" dirty="0" err="1" smtClean="0">
            <a:solidFill>
              <a:schemeClr val="bg1"/>
            </a:solidFill>
            <a:latin typeface="+mn-lt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indent="0" algn="l">
          <a:buFont typeface="Arial" panose="020B0604020202020204" pitchFamily="34" charset="0"/>
          <a:buNone/>
          <a:defRPr sz="2800" b="1" smtClean="0">
            <a:solidFill>
              <a:schemeClr val="tx1"/>
            </a:solidFill>
            <a:latin typeface="+mn-lt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222DA973AC434DA9561E03FC729642" ma:contentTypeVersion="5" ma:contentTypeDescription="Een nieuw document maken." ma:contentTypeScope="" ma:versionID="9563e67a0d816120c4dc4dad1be23fbc">
  <xsd:schema xmlns:xsd="http://www.w3.org/2001/XMLSchema" xmlns:xs="http://www.w3.org/2001/XMLSchema" xmlns:p="http://schemas.microsoft.com/office/2006/metadata/properties" xmlns:ns3="a5347699-53e0-490e-bc48-33dd97f2aa31" targetNamespace="http://schemas.microsoft.com/office/2006/metadata/properties" ma:root="true" ma:fieldsID="b92b20bb95ab61654f20cb3ae7cee0d4" ns3:_="">
    <xsd:import namespace="a5347699-53e0-490e-bc48-33dd97f2aa3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347699-53e0-490e-bc48-33dd97f2aa3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5347699-53e0-490e-bc48-33dd97f2aa3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FA72EF-B8B9-40E3-8F13-BCBA65E38BFD}">
  <ds:schemaRefs>
    <ds:schemaRef ds:uri="a5347699-53e0-490e-bc48-33dd97f2aa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19A94D-C48E-4DF9-853C-A88E380A84B7}">
  <ds:schemaRefs>
    <ds:schemaRef ds:uri="http://schemas.microsoft.com/office/2006/documentManagement/types"/>
    <ds:schemaRef ds:uri="http://purl.org/dc/dcmitype/"/>
    <ds:schemaRef ds:uri="http://www.w3.org/XML/1998/namespace"/>
    <ds:schemaRef ds:uri="a5347699-53e0-490e-bc48-33dd97f2aa31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B830B4E-456B-4B76-9454-72AA63EABD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1663</Words>
  <Application>Microsoft Office PowerPoint</Application>
  <PresentationFormat>Widescreen</PresentationFormat>
  <Paragraphs>265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Calibri Light</vt:lpstr>
      <vt:lpstr>Courier New</vt:lpstr>
      <vt:lpstr>Helvetica</vt:lpstr>
      <vt:lpstr>ITC Officina Sans Std Book</vt:lpstr>
      <vt:lpstr>Verdana</vt:lpstr>
      <vt:lpstr>Wingdings</vt:lpstr>
      <vt:lpstr>Office Theme</vt:lpstr>
      <vt:lpstr>UAntwerpen-content</vt:lpstr>
      <vt:lpstr>AN INTELLIGENT SEMANTIC SEARCH SYSTEM FOR DIGITAL PRODUCT-PART DESGIN CATALOGUES IN MANUFACTURING</vt:lpstr>
      <vt:lpstr>Product Catalogues (PC)</vt:lpstr>
      <vt:lpstr>Dataset – Origin &amp; Labelling </vt:lpstr>
      <vt:lpstr>TTI.txt – Transforming PDFs into Structured Text</vt:lpstr>
      <vt:lpstr>Text – Optical Character Recognition (OCR)</vt:lpstr>
      <vt:lpstr>Images – Extraction &amp; Processing</vt:lpstr>
      <vt:lpstr>Tables – Where the fun begins</vt:lpstr>
      <vt:lpstr>TTI.txt Overview – In case you missed something</vt:lpstr>
      <vt:lpstr>PowerPoint Presentation</vt:lpstr>
      <vt:lpstr>Vector Representation – Single Vector vs Multivectors</vt:lpstr>
      <vt:lpstr>Semantic Search Exploration – SSE  Overview</vt:lpstr>
      <vt:lpstr>Intelligent Semantic Search – Query understanding</vt:lpstr>
      <vt:lpstr>Hybrid Search – The last piece of the puzzle</vt:lpstr>
      <vt:lpstr>Hybrid Search – Results</vt:lpstr>
      <vt:lpstr>Conclusion</vt:lpstr>
      <vt:lpstr>Future Work – What I would do differently</vt:lpstr>
      <vt:lpstr>Recap </vt:lpstr>
      <vt:lpstr>AN INTELLIGENT SEMANTIC SEARCH SYSTEM FOR DIGITAL PRODUCT-PART DESGIN CATALOGUES IN MANUFACTURING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De Vicente Abad</dc:creator>
  <cp:lastModifiedBy>Pablo De Vicente Abad</cp:lastModifiedBy>
  <cp:revision>4</cp:revision>
  <dcterms:created xsi:type="dcterms:W3CDTF">2025-04-23T13:18:04Z</dcterms:created>
  <dcterms:modified xsi:type="dcterms:W3CDTF">2025-06-26T07:52:46Z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0x010100D1222DA973AC434DA9561E03FC729642</vt:lpwstr>
  </property>
</Properties>
</file>