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9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928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7/5/22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5/7/22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user-avatar-vector-graphi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www.globo.tech/learning-center/nginx-the-best-http-server/" TargetMode="External"/><Relationship Id="rId3" Type="http://schemas.openxmlformats.org/officeDocument/2006/relationships/hyperlink" Target="https://markus-gattol.name/ws/mongodb.html" TargetMode="External"/><Relationship Id="rId7" Type="http://schemas.openxmlformats.org/officeDocument/2006/relationships/hyperlink" Target="https://www.freesion.com/article/8464581764/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communityblog.fedoraproject.org/help-port-python-packages-to-python-3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17B8223-98F2-B36A-0C6D-7CADFFD6E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7" r="54353" b="47777"/>
          <a:stretch/>
        </p:blipFill>
        <p:spPr bwMode="auto">
          <a:xfrm>
            <a:off x="5499905" y="2347683"/>
            <a:ext cx="3794566" cy="40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CCF37D-63B5-5FD2-CA10-D69799370BDF}"/>
              </a:ext>
            </a:extLst>
          </p:cNvPr>
          <p:cNvSpPr txBox="1"/>
          <p:nvPr/>
        </p:nvSpPr>
        <p:spPr>
          <a:xfrm>
            <a:off x="951054" y="27509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Servicios (</a:t>
            </a:r>
            <a:r>
              <a:rPr lang="en-CR" b="1" dirty="0">
                <a:solidFill>
                  <a:srgbClr val="FF0000"/>
                </a:solidFill>
              </a:rPr>
              <a:t>svc</a:t>
            </a:r>
            <a:r>
              <a:rPr lang="en-CR" b="1" dirty="0"/>
              <a:t>)</a:t>
            </a:r>
            <a:r>
              <a:rPr lang="en-CR" dirty="0"/>
              <a:t>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son el punto de entrada al pod.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Interfaz de acceso al los pods.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7CBC8-7AD2-C9F7-F1CE-75D6BFFA0C88}"/>
              </a:ext>
            </a:extLst>
          </p:cNvPr>
          <p:cNvSpPr txBox="1"/>
          <p:nvPr/>
        </p:nvSpPr>
        <p:spPr>
          <a:xfrm>
            <a:off x="962628" y="4271728"/>
            <a:ext cx="4340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ClusterIP</a:t>
            </a:r>
            <a:r>
              <a:rPr lang="en-CR" dirty="0"/>
              <a:t>: Cada </a:t>
            </a:r>
            <a:r>
              <a:rPr lang="en-CR" dirty="0">
                <a:solidFill>
                  <a:srgbClr val="FF0000"/>
                </a:solidFill>
              </a:rPr>
              <a:t>pod</a:t>
            </a:r>
            <a:r>
              <a:rPr lang="en-CR" dirty="0"/>
              <a:t> tiene un ip que lo identifica y direcciona internamente en el cluster. Un svc de tipo ClusterIP es el default y direcciona </a:t>
            </a:r>
            <a:r>
              <a:rPr lang="en-CR" dirty="0">
                <a:solidFill>
                  <a:srgbClr val="FF0000"/>
                </a:solidFill>
              </a:rPr>
              <a:t>internamente</a:t>
            </a:r>
            <a:r>
              <a:rPr lang="en-CR" dirty="0"/>
              <a:t> hacia los pods.</a:t>
            </a:r>
          </a:p>
        </p:txBody>
      </p:sp>
    </p:spTree>
    <p:extLst>
      <p:ext uri="{BB962C8B-B14F-4D97-AF65-F5344CB8AC3E}">
        <p14:creationId xmlns:p14="http://schemas.microsoft.com/office/powerpoint/2010/main" val="10452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NodePort:</a:t>
            </a:r>
            <a:r>
              <a:rPr lang="en-CR" dirty="0"/>
              <a:t> Un svc de tipo NodePort. Rango de 30000–32767.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9F68133-C82B-B829-4630-4345A5471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7" b="47778"/>
          <a:stretch/>
        </p:blipFill>
        <p:spPr bwMode="auto">
          <a:xfrm>
            <a:off x="5943600" y="2864005"/>
            <a:ext cx="28051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¿Contenedores vs máquinas virtuales?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8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/file/ylQ1HSGURZauDnxatQVF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301B-F109-F640-99EF-9D4B8B5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86" y="2300258"/>
            <a:ext cx="6248242" cy="3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¿Cómo desplegamos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2AC2-0793-6448-88C0-4D45F9C5A834}"/>
              </a:ext>
            </a:extLst>
          </p:cNvPr>
          <p:cNvSpPr txBox="1"/>
          <p:nvPr/>
        </p:nvSpPr>
        <p:spPr>
          <a:xfrm>
            <a:off x="2231136" y="2673751"/>
            <a:ext cx="144683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Imágen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9269-C92E-AC4D-899D-ACE1EAF485DE}"/>
              </a:ext>
            </a:extLst>
          </p:cNvPr>
          <p:cNvSpPr txBox="1"/>
          <p:nvPr/>
        </p:nvSpPr>
        <p:spPr>
          <a:xfrm>
            <a:off x="7647856" y="2673752"/>
            <a:ext cx="2313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Contenedor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902827" y="3583083"/>
            <a:ext cx="377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Inmutable</a:t>
            </a:r>
            <a:endParaRPr lang="en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Código fuente, bibliotecas, dependencias, archivos para levantar una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Nuevas capas para reutilizar/nuevos archivos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628D-CE36-4247-BF29-153A417379B3}"/>
              </a:ext>
            </a:extLst>
          </p:cNvPr>
          <p:cNvSpPr txBox="1"/>
          <p:nvPr/>
        </p:nvSpPr>
        <p:spPr>
          <a:xfrm>
            <a:off x="6657374" y="3614667"/>
            <a:ext cx="3773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ligera de Kernel compartido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Depligue y levanta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356774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son los DOCKER CONTAINERS?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05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docs.docker.com</a:t>
            </a:r>
            <a:r>
              <a:rPr lang="en-US" sz="1200" dirty="0">
                <a:solidFill>
                  <a:schemeClr val="tx2"/>
                </a:solidFill>
              </a:rPr>
              <a:t>/get-started/overview/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567159" y="2529786"/>
            <a:ext cx="1096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Plataforma para desarrollo, entrega y levantamiento de aplicaciones utilizando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Una de las más conocidas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Versiones Community y Enterprise</a:t>
            </a:r>
          </a:p>
        </p:txBody>
      </p:sp>
      <p:pic>
        <p:nvPicPr>
          <p:cNvPr id="11266" name="Picture 2" descr="Docker 18.09 extiende el ciclo de soporte, reenvío SSH y mas | Linux Adictos">
            <a:extLst>
              <a:ext uri="{FF2B5EF4-FFF2-40B4-BE49-F238E27FC236}">
                <a16:creationId xmlns:a16="http://schemas.microsoft.com/office/drawing/2014/main" id="{10BA7FD4-821A-4E48-B84C-D9D734E5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3557464"/>
            <a:ext cx="4214675" cy="2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8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Docker dESKTOP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D36D4-9CF4-EE45-BEA2-7311C75E77B0}"/>
              </a:ext>
            </a:extLst>
          </p:cNvPr>
          <p:cNvSpPr txBox="1"/>
          <p:nvPr/>
        </p:nvSpPr>
        <p:spPr>
          <a:xfrm>
            <a:off x="3561144" y="3059668"/>
            <a:ext cx="50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https://www.docker.com/products/docker-desktop/</a:t>
            </a:r>
            <a:r>
              <a:rPr lang="en-US" dirty="0"/>
              <a:t>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406172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 &amp;</a:t>
            </a:r>
          </a:p>
        </p:txBody>
      </p:sp>
    </p:spTree>
    <p:extLst>
      <p:ext uri="{BB962C8B-B14F-4D97-AF65-F5344CB8AC3E}">
        <p14:creationId xmlns:p14="http://schemas.microsoft.com/office/powerpoint/2010/main" val="428434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</p:txBody>
      </p:sp>
    </p:spTree>
    <p:extLst>
      <p:ext uri="{BB962C8B-B14F-4D97-AF65-F5344CB8AC3E}">
        <p14:creationId xmlns:p14="http://schemas.microsoft.com/office/powerpoint/2010/main" val="39171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STOP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Contexto de microservicios</a:t>
            </a:r>
          </a:p>
          <a:p>
            <a:r>
              <a:rPr lang="en-CR" dirty="0"/>
              <a:t>¿Por qué los contenedores no son el final del camino?</a:t>
            </a:r>
          </a:p>
          <a:p>
            <a:r>
              <a:rPr lang="en-CR" dirty="0"/>
              <a:t>Kubernetes: Orquestación de contenedores</a:t>
            </a:r>
          </a:p>
          <a:p>
            <a:r>
              <a:rPr lang="en-CR" dirty="0"/>
              <a:t>Caso de estudio – Parte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rmi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rmi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pull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8B9-C7C5-0848-8834-47CF32EBD932}"/>
              </a:ext>
            </a:extLst>
          </p:cNvPr>
          <p:cNvSpPr txBox="1"/>
          <p:nvPr/>
        </p:nvSpPr>
        <p:spPr>
          <a:xfrm>
            <a:off x="4841944" y="43352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2"/>
              </a:rPr>
              <a:t>https://hub.docker.com/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1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EXEC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exec &lt;container&gt; &lt;command&gt;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cat /etc/hosts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sleep 5000</a:t>
            </a:r>
          </a:p>
          <a:p>
            <a:r>
              <a:rPr lang="en-US" dirty="0">
                <a:solidFill>
                  <a:schemeClr val="bg1"/>
                </a:solidFill>
              </a:rPr>
              <a:t>docker exec </a:t>
            </a:r>
            <a:r>
              <a:rPr lang="en-US" dirty="0" err="1">
                <a:solidFill>
                  <a:schemeClr val="bg1"/>
                </a:solidFill>
              </a:rPr>
              <a:t>exciting_hugle</a:t>
            </a:r>
            <a:r>
              <a:rPr lang="en-US" dirty="0">
                <a:solidFill>
                  <a:schemeClr val="bg1"/>
                </a:solidFill>
              </a:rPr>
              <a:t> cat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38844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etiquetas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</a:t>
            </a:r>
            <a:r>
              <a:rPr lang="en-US" dirty="0">
                <a:solidFill>
                  <a:schemeClr val="bg1"/>
                </a:solidFill>
              </a:rPr>
              <a:t>redis:4.0</a:t>
            </a:r>
          </a:p>
        </p:txBody>
      </p:sp>
    </p:spTree>
    <p:extLst>
      <p:ext uri="{BB962C8B-B14F-4D97-AF65-F5344CB8AC3E}">
        <p14:creationId xmlns:p14="http://schemas.microsoft.com/office/powerpoint/2010/main" val="800998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puestos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 external:internal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</a:t>
            </a:r>
            <a:r>
              <a:rPr lang="en-US" dirty="0">
                <a:solidFill>
                  <a:schemeClr val="bg1"/>
                </a:solidFill>
              </a:rPr>
              <a:t>12345:5000 </a:t>
            </a:r>
            <a:r>
              <a:rPr lang="en-US" dirty="0" err="1">
                <a:solidFill>
                  <a:schemeClr val="bg1"/>
                </a:solidFill>
              </a:rPr>
              <a:t>kodekloud</a:t>
            </a:r>
            <a:r>
              <a:rPr lang="en-US" dirty="0">
                <a:solidFill>
                  <a:schemeClr val="bg1"/>
                </a:solidFill>
              </a:rPr>
              <a:t>/webapp </a:t>
            </a:r>
          </a:p>
        </p:txBody>
      </p:sp>
    </p:spTree>
    <p:extLst>
      <p:ext uri="{BB962C8B-B14F-4D97-AF65-F5344CB8AC3E}">
        <p14:creationId xmlns:p14="http://schemas.microsoft.com/office/powerpoint/2010/main" val="159287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VOLUMENS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-v dir_externo/dir_interno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33423" y="3455900"/>
            <a:ext cx="11725154" cy="3539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sudo</a:t>
            </a:r>
            <a:r>
              <a:rPr lang="en-US" sz="1700" dirty="0">
                <a:solidFill>
                  <a:schemeClr val="bg1"/>
                </a:solidFill>
              </a:rPr>
              <a:t> docker run -v /Users/jpmacprom1/</a:t>
            </a:r>
            <a:r>
              <a:rPr lang="en-US" sz="1700" dirty="0" err="1">
                <a:solidFill>
                  <a:schemeClr val="bg1"/>
                </a:solidFill>
              </a:rPr>
              <a:t>mysql_volumen</a:t>
            </a:r>
            <a:r>
              <a:rPr lang="en-US" sz="1700" dirty="0">
                <a:solidFill>
                  <a:schemeClr val="bg1"/>
                </a:solidFill>
              </a:rPr>
              <a:t>:/var/lib/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r>
              <a:rPr lang="en-US" sz="1700" dirty="0">
                <a:solidFill>
                  <a:schemeClr val="bg1"/>
                </a:solidFill>
              </a:rPr>
              <a:t> -e MYSQL_ROOT_PASSWORD=my-secret-pw 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nombe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 --name &lt;name&gt;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--name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LOGS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logs &lt;container_name&gt;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logs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707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 kit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nuevas imágenes/ reutilizar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Push al Docker Container Registry (Docker 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Archivos de configuración (Dockerfile)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¿Cómo quiero que se vea mi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Pipeline de la imagen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277184-ED20-F24A-9966-900226AB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3793860"/>
            <a:ext cx="6308202" cy="20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121534" y="6445180"/>
            <a:ext cx="6099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200" dirty="0">
                <a:solidFill>
                  <a:schemeClr val="tx2"/>
                </a:solidFill>
              </a:rPr>
              <a:t>https://miro.medium.com/max/1400/0*CP98BIIBgMG2K3u5.png</a:t>
            </a:r>
          </a:p>
        </p:txBody>
      </p:sp>
    </p:spTree>
    <p:extLst>
      <p:ext uri="{BB962C8B-B14F-4D97-AF65-F5344CB8AC3E}">
        <p14:creationId xmlns:p14="http://schemas.microsoft.com/office/powerpoint/2010/main" val="389902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Dockerfile: pipeline para creación de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por capas y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65E2E-6BB7-CD42-AEC6-19B9898B5310}"/>
              </a:ext>
            </a:extLst>
          </p:cNvPr>
          <p:cNvSpPr txBox="1"/>
          <p:nvPr/>
        </p:nvSpPr>
        <p:spPr>
          <a:xfrm>
            <a:off x="2728986" y="3965923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074CE-9908-5B4B-9B72-8ECE0B143FA8}"/>
              </a:ext>
            </a:extLst>
          </p:cNvPr>
          <p:cNvSpPr txBox="1"/>
          <p:nvPr/>
        </p:nvSpPr>
        <p:spPr>
          <a:xfrm>
            <a:off x="4303143" y="3965923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D5521-FB89-0D4F-ADA0-AB3BA5CFD205}"/>
              </a:ext>
            </a:extLst>
          </p:cNvPr>
          <p:cNvSpPr txBox="1"/>
          <p:nvPr/>
        </p:nvSpPr>
        <p:spPr>
          <a:xfrm>
            <a:off x="2728986" y="5123934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569A-4E7E-BD45-A2A3-A9B858DAC0D6}"/>
              </a:ext>
            </a:extLst>
          </p:cNvPr>
          <p:cNvSpPr txBox="1"/>
          <p:nvPr/>
        </p:nvSpPr>
        <p:spPr>
          <a:xfrm>
            <a:off x="4303143" y="5123934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E7EEF-6220-214F-96A5-2756C7DC3EBA}"/>
              </a:ext>
            </a:extLst>
          </p:cNvPr>
          <p:cNvCxnSpPr>
            <a:cxnSpLocks/>
          </p:cNvCxnSpPr>
          <p:nvPr/>
        </p:nvCxnSpPr>
        <p:spPr>
          <a:xfrm flipV="1">
            <a:off x="4212107" y="4871644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6DA46-6B2F-E04E-B0A7-A069B0C524D5}"/>
              </a:ext>
            </a:extLst>
          </p:cNvPr>
          <p:cNvCxnSpPr>
            <a:cxnSpLocks/>
          </p:cNvCxnSpPr>
          <p:nvPr/>
        </p:nvCxnSpPr>
        <p:spPr>
          <a:xfrm flipV="1">
            <a:off x="4212107" y="4682958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3B0C20-FA85-6948-9194-0F1465A4B4AD}"/>
              </a:ext>
            </a:extLst>
          </p:cNvPr>
          <p:cNvCxnSpPr>
            <a:cxnSpLocks/>
          </p:cNvCxnSpPr>
          <p:nvPr/>
        </p:nvCxnSpPr>
        <p:spPr>
          <a:xfrm flipV="1">
            <a:off x="4212107" y="4494273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99019-CD93-3146-94CA-BD9D3CD259EC}"/>
              </a:ext>
            </a:extLst>
          </p:cNvPr>
          <p:cNvCxnSpPr/>
          <p:nvPr/>
        </p:nvCxnSpPr>
        <p:spPr>
          <a:xfrm>
            <a:off x="5932714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4603E-B85C-B24F-ABBE-ED6BEC22C617}"/>
              </a:ext>
            </a:extLst>
          </p:cNvPr>
          <p:cNvCxnSpPr/>
          <p:nvPr/>
        </p:nvCxnSpPr>
        <p:spPr>
          <a:xfrm>
            <a:off x="6346371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DB1D7B-AD02-DC41-B35D-502B35DE1908}"/>
              </a:ext>
            </a:extLst>
          </p:cNvPr>
          <p:cNvCxnSpPr/>
          <p:nvPr/>
        </p:nvCxnSpPr>
        <p:spPr>
          <a:xfrm>
            <a:off x="6749143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AF4F-5532-4941-8CD2-8ABE6ECAD288}"/>
              </a:ext>
            </a:extLst>
          </p:cNvPr>
          <p:cNvCxnSpPr/>
          <p:nvPr/>
        </p:nvCxnSpPr>
        <p:spPr>
          <a:xfrm>
            <a:off x="5932714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14BAC-C40F-D549-9920-62D06FD397D8}"/>
              </a:ext>
            </a:extLst>
          </p:cNvPr>
          <p:cNvCxnSpPr/>
          <p:nvPr/>
        </p:nvCxnSpPr>
        <p:spPr>
          <a:xfrm>
            <a:off x="6346371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7541C-A92E-FE4C-82B7-DD192FD93BCC}"/>
              </a:ext>
            </a:extLst>
          </p:cNvPr>
          <p:cNvCxnSpPr/>
          <p:nvPr/>
        </p:nvCxnSpPr>
        <p:spPr>
          <a:xfrm>
            <a:off x="6749143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6906B-3EE5-324F-ABC3-A49F545091C7}"/>
              </a:ext>
            </a:extLst>
          </p:cNvPr>
          <p:cNvSpPr txBox="1"/>
          <p:nvPr/>
        </p:nvSpPr>
        <p:spPr>
          <a:xfrm>
            <a:off x="7179293" y="3965923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1</a:t>
            </a:r>
            <a:r>
              <a:rPr lang="en-CR" dirty="0"/>
              <a:t> (a MB)</a:t>
            </a:r>
            <a:endParaRPr lang="en-CR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0838C-D60C-AA44-95A0-F2E54886AAAE}"/>
              </a:ext>
            </a:extLst>
          </p:cNvPr>
          <p:cNvSpPr txBox="1"/>
          <p:nvPr/>
        </p:nvSpPr>
        <p:spPr>
          <a:xfrm>
            <a:off x="7179293" y="5149334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n</a:t>
            </a:r>
            <a:r>
              <a:rPr lang="en-CR" dirty="0"/>
              <a:t> (b MB)</a:t>
            </a:r>
            <a:endParaRPr lang="en-CR" baseline="-25000" dirty="0"/>
          </a:p>
        </p:txBody>
      </p:sp>
    </p:spTree>
    <p:extLst>
      <p:ext uri="{BB962C8B-B14F-4D97-AF65-F5344CB8AC3E}">
        <p14:creationId xmlns:p14="http://schemas.microsoft.com/office/powerpoint/2010/main" val="14033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orquestación de contenedores y su función</a:t>
            </a:r>
          </a:p>
          <a:p>
            <a:r>
              <a:rPr lang="en-CR" dirty="0"/>
              <a:t>Conocer la utilidad de Kubernetes y su filosofía.</a:t>
            </a:r>
          </a:p>
          <a:p>
            <a:r>
              <a:rPr lang="en-CR" dirty="0"/>
              <a:t>Aplicar el uso de Kubernetes en el contexto del conternedoes docker.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3520633" y="2805686"/>
            <a:ext cx="51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ubuntu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MAINTAINER</a:t>
            </a:r>
            <a:r>
              <a:rPr lang="en-US" dirty="0"/>
              <a:t> ARSTECH </a:t>
            </a:r>
            <a:r>
              <a:rPr lang="en-US" dirty="0" err="1"/>
              <a:t>arstech@e-mail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update &amp;&amp; apt-get upgrade –y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install -y apt-utils </a:t>
            </a:r>
            <a:r>
              <a:rPr lang="en-US" dirty="0" err="1">
                <a:solidFill>
                  <a:schemeClr val="tx2"/>
                </a:solidFill>
              </a:rPr>
              <a:t>htop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["</a:t>
            </a:r>
            <a:r>
              <a:rPr lang="en-US" dirty="0" err="1">
                <a:solidFill>
                  <a:schemeClr val="tx2"/>
                </a:solidFill>
              </a:rPr>
              <a:t>echo","It's</a:t>
            </a:r>
            <a:r>
              <a:rPr lang="en-US" dirty="0">
                <a:solidFill>
                  <a:schemeClr val="tx2"/>
                </a:solidFill>
              </a:rPr>
              <a:t> my Docker Image "]</a:t>
            </a:r>
            <a:endParaRPr lang="en-C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ENTRYPOINT VS CMD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835308" y="2840410"/>
            <a:ext cx="350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ENTRYPOINT: </a:t>
            </a:r>
            <a:r>
              <a:rPr lang="en-US" dirty="0" err="1">
                <a:solidFill>
                  <a:schemeClr val="tx2"/>
                </a:solidFill>
              </a:rPr>
              <a:t>Ejecutable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corer </a:t>
            </a:r>
            <a:r>
              <a:rPr lang="en-US" dirty="0" err="1">
                <a:solidFill>
                  <a:schemeClr val="tx2"/>
                </a:solidFill>
              </a:rPr>
              <a:t>cuando</a:t>
            </a:r>
            <a:r>
              <a:rPr lang="en-US" dirty="0">
                <a:solidFill>
                  <a:schemeClr val="tx2"/>
                </a:solidFill>
              </a:rPr>
              <a:t> la imagen </a:t>
            </a:r>
            <a:r>
              <a:rPr lang="en-US" dirty="0" err="1">
                <a:solidFill>
                  <a:schemeClr val="tx2"/>
                </a:solidFill>
              </a:rPr>
              <a:t>inicia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bin/bash –c </a:t>
            </a:r>
            <a:r>
              <a:rPr lang="en-US" i="1" dirty="0" err="1">
                <a:solidFill>
                  <a:schemeClr val="tx2"/>
                </a:solidFill>
              </a:rPr>
              <a:t>por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ejecutar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CR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7933-9D9E-7903-EF1C-3B03CF8FABFD}"/>
              </a:ext>
            </a:extLst>
          </p:cNvPr>
          <p:cNvSpPr txBox="1"/>
          <p:nvPr/>
        </p:nvSpPr>
        <p:spPr>
          <a:xfrm>
            <a:off x="5868301" y="3374020"/>
            <a:ext cx="43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debian:wheezy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ENTRYPOINT</a:t>
            </a:r>
            <a:r>
              <a:rPr lang="en-US" dirty="0"/>
              <a:t> ["/bin/ping"]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["localhost"]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#docker run -it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754A-6ED6-EFA3-9268-7F9012C563C3}"/>
              </a:ext>
            </a:extLst>
          </p:cNvPr>
          <p:cNvSpPr txBox="1"/>
          <p:nvPr/>
        </p:nvSpPr>
        <p:spPr>
          <a:xfrm>
            <a:off x="835308" y="6217920"/>
            <a:ext cx="486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https://docs.docker.com/engine/reference/builder/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69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8E9905-D70B-231A-413C-97CE25FB409F}"/>
              </a:ext>
            </a:extLst>
          </p:cNvPr>
          <p:cNvSpPr/>
          <p:nvPr/>
        </p:nvSpPr>
        <p:spPr>
          <a:xfrm>
            <a:off x="983846" y="3653260"/>
            <a:ext cx="1655180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Compañía ABC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6D971-2C2B-63B6-0E85-DF4BF318F27F}"/>
              </a:ext>
            </a:extLst>
          </p:cNvPr>
          <p:cNvSpPr/>
          <p:nvPr/>
        </p:nvSpPr>
        <p:spPr>
          <a:xfrm>
            <a:off x="3981690" y="2426343"/>
            <a:ext cx="1875099" cy="5237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Z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29031E9-6AB6-FD11-8AF3-E165FF03A5DA}"/>
              </a:ext>
            </a:extLst>
          </p:cNvPr>
          <p:cNvSpPr/>
          <p:nvPr/>
        </p:nvSpPr>
        <p:spPr>
          <a:xfrm>
            <a:off x="3553428" y="5212081"/>
            <a:ext cx="2731625" cy="1188719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X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6E77BF-162F-D059-0B99-44C8EE306DC8}"/>
              </a:ext>
            </a:extLst>
          </p:cNvPr>
          <p:cNvSpPr/>
          <p:nvPr/>
        </p:nvSpPr>
        <p:spPr>
          <a:xfrm>
            <a:off x="3981690" y="3614195"/>
            <a:ext cx="1782502" cy="127032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F3D4-2041-9D8D-AABE-9BD5987A49E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639026" y="2688220"/>
            <a:ext cx="1342664" cy="1561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A28F5-6AC2-3FA4-AE97-A36573C8772F}"/>
              </a:ext>
            </a:extLst>
          </p:cNvPr>
          <p:cNvCxnSpPr>
            <a:stCxn id="7" idx="3"/>
            <a:endCxn id="11" idx="3"/>
          </p:cNvCxnSpPr>
          <p:nvPr/>
        </p:nvCxnSpPr>
        <p:spPr>
          <a:xfrm>
            <a:off x="2639026" y="4249356"/>
            <a:ext cx="13426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0A0D7-586B-69C5-FD48-C2481355117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39026" y="4247041"/>
            <a:ext cx="914402" cy="2153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22878-F4D7-73FE-2857-B8E7B82E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95137" y="3350870"/>
            <a:ext cx="902826" cy="90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D9D4D-76BA-1157-178A-1D3F57CD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269385" y="3587602"/>
            <a:ext cx="902826" cy="902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94374B-2877-7C11-B7CE-839E354E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41398" y="4064161"/>
            <a:ext cx="902826" cy="902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77ABDB-E417-5C15-5447-29C751C0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17972" y="4111357"/>
            <a:ext cx="902826" cy="902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CB2F3F-D6F5-9C25-3C2F-081277C47A84}"/>
              </a:ext>
            </a:extLst>
          </p:cNvPr>
          <p:cNvSpPr txBox="1"/>
          <p:nvPr/>
        </p:nvSpPr>
        <p:spPr>
          <a:xfrm>
            <a:off x="6820380" y="4065057"/>
            <a:ext cx="15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R" dirty="0"/>
              <a:t>Subscripciones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7A17F-5334-DB88-2648-C63B9531BA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56789" y="2688220"/>
            <a:ext cx="1056188" cy="14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4EB4E6-AD62-EB4D-1C54-5BBEFE9C26D4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>
            <a:off x="5764192" y="4249356"/>
            <a:ext cx="1056188" cy="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399CA1-D933-611E-9251-34C5DDBD014F}"/>
              </a:ext>
            </a:extLst>
          </p:cNvPr>
          <p:cNvCxnSpPr>
            <a:stCxn id="9" idx="4"/>
          </p:cNvCxnSpPr>
          <p:nvPr/>
        </p:nvCxnSpPr>
        <p:spPr>
          <a:xfrm flipV="1">
            <a:off x="6285053" y="4490428"/>
            <a:ext cx="659757" cy="191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AF8B79-CB49-0239-F6AE-8CCB3B19194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381025" y="4249723"/>
            <a:ext cx="49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37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5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BB5717-FFB8-1B36-88B0-33478CCA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993" y="4502552"/>
            <a:ext cx="2104664" cy="70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A43A1-D918-4FB8-F018-9273CBAB1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2973" y="4528388"/>
            <a:ext cx="1949320" cy="825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2A017-9747-114F-E198-858384E0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22349" y="5245542"/>
            <a:ext cx="1307119" cy="470665"/>
          </a:xfrm>
          <a:prstGeom prst="rect">
            <a:avLst/>
          </a:prstGeom>
        </p:spPr>
      </p:pic>
      <p:pic>
        <p:nvPicPr>
          <p:cNvPr id="1026" name="Picture 2" descr="ASP.NET Core Swagger UI Authorization using IdentityServer4">
            <a:extLst>
              <a:ext uri="{FF2B5EF4-FFF2-40B4-BE49-F238E27FC236}">
                <a16:creationId xmlns:a16="http://schemas.microsoft.com/office/drawing/2014/main" id="{B2801583-882F-0CF8-65C2-696EF094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06" y="6006341"/>
            <a:ext cx="1211333" cy="3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vicorn">
            <a:extLst>
              <a:ext uri="{FF2B5EF4-FFF2-40B4-BE49-F238E27FC236}">
                <a16:creationId xmlns:a16="http://schemas.microsoft.com/office/drawing/2014/main" id="{6AE93329-191D-F7D3-0413-5640B666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09" y="5343276"/>
            <a:ext cx="1002175" cy="10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FBB73-59F9-F52E-8CAB-42AB47C53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94677" y="4602785"/>
            <a:ext cx="1002175" cy="1002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297013-2CBB-F79B-2FC0-C17C833EFF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13383" y="4488946"/>
            <a:ext cx="2114106" cy="13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406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y desplegar aplicaciones con múltiples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Definición del la arquitectura de servicios en un solo archivo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Promueve la seguridad y el aislamiento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5593647" y="6490590"/>
            <a:ext cx="5679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</a:t>
            </a:r>
            <a:r>
              <a:rPr lang="en-US" sz="1200" dirty="0" err="1">
                <a:solidFill>
                  <a:schemeClr val="tx2"/>
                </a:solidFill>
              </a:rPr>
              <a:t>img.scoop.it</a:t>
            </a:r>
            <a:r>
              <a:rPr lang="en-US" sz="1200" dirty="0">
                <a:solidFill>
                  <a:schemeClr val="tx2"/>
                </a:solidFill>
              </a:rPr>
              <a:t>/bmExZyvGWidultcwx9hCb7nTzqrqzN7Y9aBZTaXoQ8Q=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 descr="Docker Bridge Network Driver">
            <a:extLst>
              <a:ext uri="{FF2B5EF4-FFF2-40B4-BE49-F238E27FC236}">
                <a16:creationId xmlns:a16="http://schemas.microsoft.com/office/drawing/2014/main" id="{B3E9E4B2-D939-C074-54AE-B1892353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82"/>
            <a:ext cx="4066570" cy="3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54070-1890-C394-0775-95D3E5722A3F}"/>
              </a:ext>
            </a:extLst>
          </p:cNvPr>
          <p:cNvSpPr txBox="1"/>
          <p:nvPr/>
        </p:nvSpPr>
        <p:spPr>
          <a:xfrm>
            <a:off x="192881" y="6400800"/>
            <a:ext cx="61007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500" dirty="0">
                <a:hlinkClick r:id="rId3"/>
              </a:rPr>
              <a:t>https://docs.docker.com/compose/</a:t>
            </a:r>
            <a:r>
              <a:rPr lang="en-CR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45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Volvamos</a:t>
            </a:r>
            <a:r>
              <a:rPr lang="en-US" dirty="0"/>
              <a:t> al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Muchas</a:t>
            </a:r>
            <a:r>
              <a:rPr lang="en-US" dirty="0"/>
              <a:t> gracias!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Microservicios vs arq. Monolítica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aplicaci&amp;oacute;n monol&amp;iacute;tica en comparaci&amp;oacute;n con microservicios">
            <a:extLst>
              <a:ext uri="{FF2B5EF4-FFF2-40B4-BE49-F238E27FC236}">
                <a16:creationId xmlns:a16="http://schemas.microsoft.com/office/drawing/2014/main" id="{884564D3-4F3F-71B8-0147-A2ABFD91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9" y="2395220"/>
            <a:ext cx="6073253" cy="37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5CB7-09BA-983D-8959-7204FE0C9D76}"/>
              </a:ext>
            </a:extLst>
          </p:cNvPr>
          <p:cNvSpPr txBox="1"/>
          <p:nvPr/>
        </p:nvSpPr>
        <p:spPr>
          <a:xfrm>
            <a:off x="234176" y="6445405"/>
            <a:ext cx="278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aws.amazon.com</a:t>
            </a:r>
            <a:r>
              <a:rPr lang="en-US" sz="1200" dirty="0">
                <a:solidFill>
                  <a:schemeClr val="tx2"/>
                </a:solidFill>
              </a:rPr>
              <a:t>/es/microservices/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los contenedores no son el final del camino?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522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cloud.google.com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-engine/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-comic/assets/panel-3.png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5F899-C3EF-9D7B-F03C-72362FA24CA7}"/>
              </a:ext>
            </a:extLst>
          </p:cNvPr>
          <p:cNvSpPr txBox="1"/>
          <p:nvPr/>
        </p:nvSpPr>
        <p:spPr>
          <a:xfrm>
            <a:off x="1053296" y="2644804"/>
            <a:ext cx="4467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 difícil escalar rápidamente: </a:t>
            </a:r>
            <a:r>
              <a:rPr lang="en-US" dirty="0"/>
              <a:t>Más carga =&gt; Más </a:t>
            </a:r>
            <a:r>
              <a:rPr lang="en-US" dirty="0" err="1"/>
              <a:t>recursos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Difícil</a:t>
            </a:r>
            <a:r>
              <a:rPr lang="en-US" dirty="0"/>
              <a:t> de </a:t>
            </a:r>
            <a:r>
              <a:rPr lang="en-US" dirty="0" err="1"/>
              <a:t>monitorear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deplegar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Versionamiento</a:t>
            </a:r>
            <a:r>
              <a:rPr lang="en-US" dirty="0"/>
              <a:t> de mis images.</a:t>
            </a:r>
            <a:endParaRPr lang="en-CR" dirty="0"/>
          </a:p>
        </p:txBody>
      </p:sp>
      <p:pic>
        <p:nvPicPr>
          <p:cNvPr id="2050" name="Picture 2" descr="Despliega código con más rapidez: CI/CD y Kubernetes | Kubernetes Engine |  Google Cloud">
            <a:extLst>
              <a:ext uri="{FF2B5EF4-FFF2-40B4-BE49-F238E27FC236}">
                <a16:creationId xmlns:a16="http://schemas.microsoft.com/office/drawing/2014/main" id="{0AA47A80-750A-7A1B-3D2A-EE93E66A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41" y="2346992"/>
            <a:ext cx="4907359" cy="42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orquestación de contenedores?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5940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avinetworks.com</a:t>
            </a:r>
            <a:r>
              <a:rPr lang="en-US" sz="1200" dirty="0">
                <a:solidFill>
                  <a:schemeClr val="tx2"/>
                </a:solidFill>
              </a:rPr>
              <a:t>/wp-content/uploads/2018/12/container-orchestration-diagram-1.png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2" descr="Diagram depicts Container Orchestration for deploying and managing multiple application containers in an multi-cloud or on premise application delivery environment.">
            <a:extLst>
              <a:ext uri="{FF2B5EF4-FFF2-40B4-BE49-F238E27FC236}">
                <a16:creationId xmlns:a16="http://schemas.microsoft.com/office/drawing/2014/main" id="{C0FE7D2A-92D4-5DA1-25C8-77A885E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83" y="2431631"/>
            <a:ext cx="6541867" cy="378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Orquestador de contenedores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Configuración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Balanceo de carga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Escalabilidad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Redundancia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Versionamiento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Y más…</a:t>
            </a:r>
          </a:p>
        </p:txBody>
      </p:sp>
      <p:pic>
        <p:nvPicPr>
          <p:cNvPr id="4098" name="Picture 2" descr="Kubernetes en AWS | Amazon Web Services">
            <a:extLst>
              <a:ext uri="{FF2B5EF4-FFF2-40B4-BE49-F238E27FC236}">
                <a16:creationId xmlns:a16="http://schemas.microsoft.com/office/drawing/2014/main" id="{47C38023-BCCE-056F-0865-C9E49A25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92" y="2852034"/>
            <a:ext cx="30480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aRQUITECTURA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8648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https://d33wubrfki0l68.cloudfront.net/2475489eaf20163ec0f54ddc1d92aa8d4c87c96b/e7c81/images/docs/components-of-</a:t>
            </a:r>
            <a:r>
              <a:rPr lang="en-US" sz="1200" dirty="0" err="1">
                <a:solidFill>
                  <a:schemeClr val="tx2"/>
                </a:solidFill>
              </a:rPr>
              <a:t>kubernetes.svg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4ABD1EB-1F6D-6F7B-AFBA-6333C5B3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590" y="2305811"/>
            <a:ext cx="8242020" cy="38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64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cloudaffaire.com</a:t>
            </a:r>
            <a:r>
              <a:rPr lang="en-US" sz="1200" dirty="0">
                <a:solidFill>
                  <a:schemeClr val="tx2"/>
                </a:solidFill>
              </a:rPr>
              <a:t>/wp-content/uploads/2020/04/word-image-1.jpeg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7170" name="Picture 2" descr="What Is Pod In Kubernetes">
            <a:extLst>
              <a:ext uri="{FF2B5EF4-FFF2-40B4-BE49-F238E27FC236}">
                <a16:creationId xmlns:a16="http://schemas.microsoft.com/office/drawing/2014/main" id="{1E4657A1-A2FE-C2AC-5D50-D7CDDEDE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20" y="2490077"/>
            <a:ext cx="6967959" cy="340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226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355</TotalTime>
  <Words>1061</Words>
  <Application>Microsoft Macintosh PowerPoint</Application>
  <PresentationFormat>Widescreen</PresentationFormat>
  <Paragraphs>204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Microservicios vs arq. Monolítica</vt:lpstr>
      <vt:lpstr>¿Por qué los contenedores no son el final del camino?</vt:lpstr>
      <vt:lpstr>¿Que es orquestación de contenedores?</vt:lpstr>
      <vt:lpstr>Kubernetes</vt:lpstr>
      <vt:lpstr>Kubernetes: aRQUITECTURA</vt:lpstr>
      <vt:lpstr>Kubernetes: pod</vt:lpstr>
      <vt:lpstr>Kubernetes: sERVICES</vt:lpstr>
      <vt:lpstr>Kubernetes: sERVICES</vt:lpstr>
      <vt:lpstr>¿Contenedores vs máquinas virtuales?</vt:lpstr>
      <vt:lpstr>¿Cómo desplegamos un contenedor?</vt:lpstr>
      <vt:lpstr>¿Que son los DOCKER CONTAINERS?</vt:lpstr>
      <vt:lpstr>DEMO: Docker dESKTOP</vt:lpstr>
      <vt:lpstr>Comandos: run</vt:lpstr>
      <vt:lpstr>Comandos: ps</vt:lpstr>
      <vt:lpstr>Comandos: STOP</vt:lpstr>
      <vt:lpstr>Comandos: rm</vt:lpstr>
      <vt:lpstr>Comandos: RMI</vt:lpstr>
      <vt:lpstr>Comandos: PULL</vt:lpstr>
      <vt:lpstr>COMANDO: EXEC</vt:lpstr>
      <vt:lpstr>COMANDO: RUN con etiquetas</vt:lpstr>
      <vt:lpstr>COMANDO: RUN con mapeo de puestos</vt:lpstr>
      <vt:lpstr>COMANDO: RUN con mapeo de VOLUMENS</vt:lpstr>
      <vt:lpstr>COMANDO: RUN con nombe</vt:lpstr>
      <vt:lpstr>COMANDO: LOGS</vt:lpstr>
      <vt:lpstr>Docker build kit</vt:lpstr>
      <vt:lpstr>Dockerfile</vt:lpstr>
      <vt:lpstr>Dockerfile: Ejemplo</vt:lpstr>
      <vt:lpstr>Dockerfile: ENTRYPOINT VS CMD</vt:lpstr>
      <vt:lpstr>Caso de estudio</vt:lpstr>
      <vt:lpstr>Caso de estudio</vt:lpstr>
      <vt:lpstr>Caso de estudio</vt:lpstr>
      <vt:lpstr>Revisión del código</vt:lpstr>
      <vt:lpstr>Docker Compose</vt:lpstr>
      <vt:lpstr>Volvamos al código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67</cp:revision>
  <dcterms:created xsi:type="dcterms:W3CDTF">2022-04-10T01:33:01Z</dcterms:created>
  <dcterms:modified xsi:type="dcterms:W3CDTF">2022-05-07T17:07:09Z</dcterms:modified>
</cp:coreProperties>
</file>