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2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26/5/22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ocker.com/blog/tag/docker-certified-associate/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cncf.io/certification/cka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48VuDVv0do" TargetMode="External"/><Relationship Id="rId2" Type="http://schemas.openxmlformats.org/officeDocument/2006/relationships/hyperlink" Target="https://kubernetes.io/es/docs/hom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elm.sh/docs/chart_template_guide/" TargetMode="External"/><Relationship Id="rId4" Type="http://schemas.openxmlformats.org/officeDocument/2006/relationships/hyperlink" Target="https://www.udemy.com/course/learn-kuberne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17B8223-98F2-B36A-0C6D-7CADFFD6E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7" r="54353" b="47777"/>
          <a:stretch/>
        </p:blipFill>
        <p:spPr bwMode="auto">
          <a:xfrm>
            <a:off x="5499905" y="2347683"/>
            <a:ext cx="3794566" cy="40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CCF37D-63B5-5FD2-CA10-D69799370BDF}"/>
              </a:ext>
            </a:extLst>
          </p:cNvPr>
          <p:cNvSpPr txBox="1"/>
          <p:nvPr/>
        </p:nvSpPr>
        <p:spPr>
          <a:xfrm>
            <a:off x="951054" y="27509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Servicios (</a:t>
            </a:r>
            <a:r>
              <a:rPr lang="en-CR" b="1" dirty="0">
                <a:solidFill>
                  <a:srgbClr val="FF0000"/>
                </a:solidFill>
              </a:rPr>
              <a:t>svc</a:t>
            </a:r>
            <a:r>
              <a:rPr lang="en-CR" b="1" dirty="0"/>
              <a:t>)</a:t>
            </a:r>
            <a:r>
              <a:rPr lang="en-CR" dirty="0"/>
              <a:t>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son el punto de entrada al pod.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Interfaz de acceso al los pods.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7CBC8-7AD2-C9F7-F1CE-75D6BFFA0C88}"/>
              </a:ext>
            </a:extLst>
          </p:cNvPr>
          <p:cNvSpPr txBox="1"/>
          <p:nvPr/>
        </p:nvSpPr>
        <p:spPr>
          <a:xfrm>
            <a:off x="962628" y="4271728"/>
            <a:ext cx="4340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ClusterIP</a:t>
            </a:r>
            <a:r>
              <a:rPr lang="en-CR" dirty="0"/>
              <a:t>: Cada </a:t>
            </a:r>
            <a:r>
              <a:rPr lang="en-CR" dirty="0">
                <a:solidFill>
                  <a:srgbClr val="FF0000"/>
                </a:solidFill>
              </a:rPr>
              <a:t>pod</a:t>
            </a:r>
            <a:r>
              <a:rPr lang="en-CR" dirty="0"/>
              <a:t> tiene un ip que lo identifica y direcciona internamente en el cluster. Un svc de tipo ClusterIP es el default y direcciona </a:t>
            </a:r>
            <a:r>
              <a:rPr lang="en-CR" dirty="0">
                <a:solidFill>
                  <a:srgbClr val="FF0000"/>
                </a:solidFill>
              </a:rPr>
              <a:t>internamente</a:t>
            </a:r>
            <a:r>
              <a:rPr lang="en-CR" dirty="0"/>
              <a:t> hacia los pods.</a:t>
            </a:r>
          </a:p>
        </p:txBody>
      </p:sp>
    </p:spTree>
    <p:extLst>
      <p:ext uri="{BB962C8B-B14F-4D97-AF65-F5344CB8AC3E}">
        <p14:creationId xmlns:p14="http://schemas.microsoft.com/office/powerpoint/2010/main" val="10452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NodePort:</a:t>
            </a:r>
            <a:r>
              <a:rPr lang="en-CR" dirty="0"/>
              <a:t> Un svc de tipo NodePort. Rango de 30000–32767.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9F68133-C82B-B829-4630-4345A5471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7" b="47778"/>
          <a:stretch/>
        </p:blipFill>
        <p:spPr bwMode="auto">
          <a:xfrm>
            <a:off x="5943600" y="2864005"/>
            <a:ext cx="28051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LoadBalancer:</a:t>
            </a:r>
            <a:r>
              <a:rPr lang="en-CR" dirty="0"/>
              <a:t> IP público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DCF8A-DCEA-4FE1-7FEF-DECB5DF8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640" y="2558005"/>
            <a:ext cx="3194671" cy="36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2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/max/1400/1*tnK94zrEwyNe1hL-PhJXOA.png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b="1" dirty="0"/>
              <a:t>ExternalService:</a:t>
            </a:r>
            <a:r>
              <a:rPr lang="en-CR" dirty="0"/>
              <a:t> Un svc que mapea comunicación hacia un servidor externo al clúster como un servicio interno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1B943-071D-8905-6705-AA5D39BF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2477162"/>
            <a:ext cx="3275636" cy="37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DEPLOYMENTS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0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congdonglinux.com</a:t>
            </a:r>
            <a:r>
              <a:rPr lang="en-US" sz="1200" dirty="0">
                <a:solidFill>
                  <a:schemeClr val="tx2"/>
                </a:solidFill>
              </a:rPr>
              <a:t>/rolling-updates-and-rollbacks-in-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Un </a:t>
            </a:r>
            <a:r>
              <a:rPr lang="en-CR" b="1" dirty="0"/>
              <a:t>deployment</a:t>
            </a:r>
            <a:r>
              <a:rPr lang="en-CR" dirty="0"/>
              <a:t> es una instrucción declarativa del </a:t>
            </a:r>
            <a:r>
              <a:rPr lang="en-CR" b="1" dirty="0"/>
              <a:t>estado</a:t>
            </a:r>
            <a:r>
              <a:rPr lang="en-CR" dirty="0"/>
              <a:t> de una serie pods y sus réplicas.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Controla cuantos </a:t>
            </a:r>
            <a:r>
              <a:rPr lang="en-CR" b="1" dirty="0"/>
              <a:t>Pods</a:t>
            </a:r>
            <a:r>
              <a:rPr lang="en-CR" dirty="0"/>
              <a:t> se crean con un </a:t>
            </a:r>
            <a:r>
              <a:rPr lang="en-CR" b="1" dirty="0"/>
              <a:t>ReplicaSet</a:t>
            </a:r>
            <a:r>
              <a:rPr lang="en-C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En realidad </a:t>
            </a:r>
            <a:r>
              <a:rPr lang="en-CR" b="1" dirty="0"/>
              <a:t>NO</a:t>
            </a:r>
            <a:r>
              <a:rPr lang="en-CR" dirty="0"/>
              <a:t> creamos manualmente replicas ni pods; el deployment cumple dicha tarea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D89C3-17DB-DF6E-5603-E7BF9621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90" y="2864005"/>
            <a:ext cx="5257812" cy="29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kubernetes.io</a:t>
            </a:r>
            <a:r>
              <a:rPr lang="en-US" sz="1200" dirty="0">
                <a:solidFill>
                  <a:schemeClr val="tx2"/>
                </a:solidFill>
              </a:rPr>
              <a:t>/docs/concepts/services-networking/ingress/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 una serie de recursos en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El ingress exponer comunicación HTTP y HTTPS fuera del clúster hacia los servicios.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R" dirty="0"/>
              <a:t>e basa en reglas de enrutamiento.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Más popular: nginx-ingress-controller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0E35E-AFB5-092A-254F-22533989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67" y="3428999"/>
            <a:ext cx="6304631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JOB Y CRONJOBS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6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medium.com</a:t>
            </a:r>
            <a:r>
              <a:rPr lang="en-US" sz="1200" dirty="0">
                <a:solidFill>
                  <a:schemeClr val="tx2"/>
                </a:solidFill>
              </a:rPr>
              <a:t>/google-cloud/kubernetes-cron-jobs-455fdc32e81a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b="1" dirty="0" err="1"/>
              <a:t>job</a:t>
            </a:r>
            <a:r>
              <a:rPr lang="es-ES" dirty="0"/>
              <a:t> crea uno o más </a:t>
            </a:r>
            <a:r>
              <a:rPr lang="es-ES" dirty="0" err="1"/>
              <a:t>job</a:t>
            </a:r>
            <a:r>
              <a:rPr lang="es-ES" dirty="0"/>
              <a:t> y continua la ejecución hasta que se alcance un número de intentos o finalice correctamente. Corren en </a:t>
            </a:r>
            <a:r>
              <a:rPr lang="es-ES" dirty="0" err="1"/>
              <a:t>paralello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Cronjobs</a:t>
            </a:r>
            <a:r>
              <a:rPr lang="es-ES" dirty="0"/>
              <a:t>: Jobs que se repiten periódicamente.</a:t>
            </a:r>
            <a:endParaRPr lang="en-C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0C7CB-41B5-6DD1-21BA-9B22DF87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09" y="2993319"/>
            <a:ext cx="5552573" cy="25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2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Persistent Volumen y persistent volumen claim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93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docs.microsoft.com</a:t>
            </a:r>
            <a:r>
              <a:rPr lang="en-US" sz="1200" dirty="0">
                <a:solidFill>
                  <a:schemeClr val="tx2"/>
                </a:solidFill>
              </a:rPr>
              <a:t>/es-es/azure/</a:t>
            </a:r>
            <a:r>
              <a:rPr lang="en-US" sz="1200" dirty="0" err="1">
                <a:solidFill>
                  <a:schemeClr val="tx2"/>
                </a:solidFill>
              </a:rPr>
              <a:t>aks</a:t>
            </a:r>
            <a:r>
              <a:rPr lang="en-US" sz="1200" dirty="0">
                <a:solidFill>
                  <a:schemeClr val="tx2"/>
                </a:solidFill>
              </a:rPr>
              <a:t>/concepts-storage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Persistent</a:t>
            </a:r>
            <a:r>
              <a:rPr lang="es-ES" dirty="0"/>
              <a:t> Volumen (PV)</a:t>
            </a: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Almacenamiento físico (externo o local al clúster)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241E5-B08B-CFFC-F48E-45CA496A06D6}"/>
              </a:ext>
            </a:extLst>
          </p:cNvPr>
          <p:cNvSpPr txBox="1"/>
          <p:nvPr/>
        </p:nvSpPr>
        <p:spPr>
          <a:xfrm>
            <a:off x="6927447" y="28640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Persistent</a:t>
            </a:r>
            <a:r>
              <a:rPr lang="es-ES" dirty="0"/>
              <a:t> Volumen </a:t>
            </a:r>
            <a:r>
              <a:rPr lang="es-ES" dirty="0" err="1"/>
              <a:t>Claim</a:t>
            </a:r>
            <a:r>
              <a:rPr lang="es-ES" dirty="0"/>
              <a:t> (PVC)</a:t>
            </a: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Solicitud para crear un volumen para pod de X espacio.</a:t>
            </a:r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C7A55-E035-24C3-A0F9-353866FA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16" y="3676008"/>
            <a:ext cx="3549730" cy="26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SECRETS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2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livebook.manning.com</a:t>
            </a:r>
            <a:r>
              <a:rPr lang="en-US" sz="1200" dirty="0">
                <a:solidFill>
                  <a:schemeClr val="tx2"/>
                </a:solidFill>
              </a:rPr>
              <a:t>/book/</a:t>
            </a:r>
            <a:r>
              <a:rPr lang="en-US" sz="1200" dirty="0" err="1">
                <a:solidFill>
                  <a:schemeClr val="tx2"/>
                </a:solidFill>
              </a:rPr>
              <a:t>gitops</a:t>
            </a:r>
            <a:r>
              <a:rPr lang="en-US" sz="1200" dirty="0">
                <a:solidFill>
                  <a:schemeClr val="tx2"/>
                </a:solidFill>
              </a:rPr>
              <a:t>-and-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/chapter-7/26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Almacenan información </a:t>
            </a:r>
            <a:r>
              <a:rPr lang="es-ES" b="1" dirty="0"/>
              <a:t>sensible</a:t>
            </a:r>
            <a:r>
              <a:rPr lang="es-ES" dirty="0"/>
              <a:t> que será accedida más adelante por otros recursos, como </a:t>
            </a:r>
            <a:r>
              <a:rPr lang="es-ES" b="1" dirty="0" err="1"/>
              <a:t>pods</a:t>
            </a:r>
            <a:r>
              <a:rPr lang="es-ES" dirty="0"/>
              <a:t> por ejemplo.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Valores encriptados</a:t>
            </a:r>
            <a:endParaRPr lang="en-CR" dirty="0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B1B3C-0025-866F-EDB0-EEC1C985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296" y="2522798"/>
            <a:ext cx="5695722" cy="34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564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www.percona.com</a:t>
            </a:r>
            <a:r>
              <a:rPr lang="en-US" sz="1200" dirty="0">
                <a:solidFill>
                  <a:schemeClr val="tx2"/>
                </a:solidFill>
              </a:rPr>
              <a:t>/blog/multi-tenant-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-cluster-with-</a:t>
            </a:r>
            <a:r>
              <a:rPr lang="en-US" sz="1200" dirty="0" err="1">
                <a:solidFill>
                  <a:schemeClr val="tx2"/>
                </a:solidFill>
              </a:rPr>
              <a:t>percona</a:t>
            </a:r>
            <a:r>
              <a:rPr lang="en-US" sz="1200" dirty="0">
                <a:solidFill>
                  <a:schemeClr val="tx2"/>
                </a:solidFill>
              </a:rPr>
              <a:t>-operators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 err="1"/>
              <a:t>namespaces</a:t>
            </a:r>
            <a:r>
              <a:rPr lang="es-ES" dirty="0"/>
              <a:t> permiten la separación lógica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Evitar conflictos en nombres, limitar acceso a recursos y más</a:t>
            </a:r>
            <a:endParaRPr lang="en-CR" dirty="0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56E34-64A4-DDC5-D131-50FD1117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22" y="2944018"/>
            <a:ext cx="5172480" cy="23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Contexto de microservicios</a:t>
            </a:r>
          </a:p>
          <a:p>
            <a:r>
              <a:rPr lang="en-CR" dirty="0"/>
              <a:t>¿Por qué los contenedores no son el final del camino?</a:t>
            </a:r>
          </a:p>
          <a:p>
            <a:r>
              <a:rPr lang="en-CR" dirty="0"/>
              <a:t>Kubernetes: Orquestación de contenedores</a:t>
            </a:r>
          </a:p>
          <a:p>
            <a:r>
              <a:rPr lang="en-CR" dirty="0"/>
              <a:t>Caso de estudio – Parte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KUbeCTL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772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faun.pub</a:t>
            </a:r>
            <a:r>
              <a:rPr lang="en-US" sz="1200" dirty="0">
                <a:solidFill>
                  <a:schemeClr val="tx2"/>
                </a:solidFill>
              </a:rPr>
              <a:t>/how-do-i-begin-to-use-kubernetes-discovering-kubectl-to-face-your-first-kubernetes-tasks-9c62e9b12a54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5C41-4AD7-A288-30B2-C8F3FC15C796}"/>
              </a:ext>
            </a:extLst>
          </p:cNvPr>
          <p:cNvSpPr txBox="1"/>
          <p:nvPr/>
        </p:nvSpPr>
        <p:spPr>
          <a:xfrm>
            <a:off x="1050391" y="2864005"/>
            <a:ext cx="434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línea de comandos para acceder a un clúster de K8 es a través del comando </a:t>
            </a:r>
            <a:r>
              <a:rPr lang="es-ES" b="1" dirty="0" err="1"/>
              <a:t>kubectl</a:t>
            </a:r>
            <a:endParaRPr lang="en-CR" b="1" dirty="0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F55C8-4650-017D-DAE1-11D01265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01" y="2798558"/>
            <a:ext cx="4920821" cy="30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536" y="2545080"/>
            <a:ext cx="7729728" cy="1188720"/>
          </a:xfrm>
        </p:spPr>
        <p:txBody>
          <a:bodyPr/>
          <a:lstStyle/>
          <a:p>
            <a:r>
              <a:rPr lang="en-CR" dirty="0"/>
              <a:t>kubectl: demo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4881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536" y="2545080"/>
            <a:ext cx="7729728" cy="1188720"/>
          </a:xfrm>
        </p:spPr>
        <p:txBody>
          <a:bodyPr/>
          <a:lstStyle/>
          <a:p>
            <a:r>
              <a:rPr lang="en-CR" dirty="0"/>
              <a:t>cASO DE ESTUDIO: 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2267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8406"/>
            <a:ext cx="7729728" cy="1188720"/>
          </a:xfrm>
        </p:spPr>
        <p:txBody>
          <a:bodyPr/>
          <a:lstStyle/>
          <a:p>
            <a:r>
              <a:rPr lang="en-CR" dirty="0"/>
              <a:t>¿cómo seguir?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D3ABE-B9BA-04E6-8DAC-28B20604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145" y="2197662"/>
            <a:ext cx="2516047" cy="2462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C24F4D-3E33-3B44-590C-4D4ECA4AB6B8}"/>
              </a:ext>
            </a:extLst>
          </p:cNvPr>
          <p:cNvSpPr txBox="1"/>
          <p:nvPr/>
        </p:nvSpPr>
        <p:spPr>
          <a:xfrm>
            <a:off x="7252261" y="4826208"/>
            <a:ext cx="365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4"/>
              </a:rPr>
              <a:t>https://www.cncf.io/certification/cka/</a:t>
            </a:r>
            <a:r>
              <a:rPr lang="en-CR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B8AA4-AD21-3BF9-B9D4-D0357A542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17" y="2673350"/>
            <a:ext cx="3906904" cy="1816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3486A-996E-3CF7-7C67-A4A058CA16EF}"/>
              </a:ext>
            </a:extLst>
          </p:cNvPr>
          <p:cNvSpPr txBox="1"/>
          <p:nvPr/>
        </p:nvSpPr>
        <p:spPr>
          <a:xfrm>
            <a:off x="700267" y="4826209"/>
            <a:ext cx="5885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/>
              <a:t> </a:t>
            </a:r>
            <a:r>
              <a:rPr lang="en-CR" dirty="0">
                <a:hlinkClick r:id="rId6"/>
              </a:rPr>
              <a:t>https://www.docker.com/blog/tag/docker-certified-associate/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55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8406"/>
            <a:ext cx="7729728" cy="1188720"/>
          </a:xfrm>
        </p:spPr>
        <p:txBody>
          <a:bodyPr/>
          <a:lstStyle/>
          <a:p>
            <a:r>
              <a:rPr lang="en-CR" dirty="0"/>
              <a:t>¿cómo seguir?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6" name="AutoShape 2" descr="Storage options for applications in an Azure Kubernetes Services (AKS) cluster">
            <a:extLst>
              <a:ext uri="{FF2B5EF4-FFF2-40B4-BE49-F238E27FC236}">
                <a16:creationId xmlns:a16="http://schemas.microsoft.com/office/drawing/2014/main" id="{80A2ABCA-4DB9-0B25-5DB7-70722CDEC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3486A-996E-3CF7-7C67-A4A058CA16EF}"/>
              </a:ext>
            </a:extLst>
          </p:cNvPr>
          <p:cNvSpPr txBox="1"/>
          <p:nvPr/>
        </p:nvSpPr>
        <p:spPr>
          <a:xfrm>
            <a:off x="2112378" y="2377197"/>
            <a:ext cx="5885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https://kubernetes.io/es/docs/home/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https://www.youtube.com/watch?v=X48VuDVv0do</a:t>
            </a:r>
            <a:endParaRPr lang="en-CR" dirty="0"/>
          </a:p>
          <a:p>
            <a:r>
              <a:rPr lang="en-US" dirty="0">
                <a:hlinkClick r:id="rId4"/>
              </a:rPr>
              <a:t>https://www.udemy.com/course/learn-kubernetes/</a:t>
            </a:r>
            <a:endParaRPr lang="en-US" dirty="0"/>
          </a:p>
          <a:p>
            <a:r>
              <a:rPr lang="en-US" dirty="0">
                <a:hlinkClick r:id="rId5"/>
              </a:rPr>
              <a:t>https://helm.sh/docs/chart_template_guide</a:t>
            </a:r>
            <a:r>
              <a:rPr lang="en-US">
                <a:hlinkClick r:id="rId5"/>
              </a:rPr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orquestación de contenedores y su función</a:t>
            </a:r>
          </a:p>
          <a:p>
            <a:r>
              <a:rPr lang="en-CR" dirty="0"/>
              <a:t>Conocer la utilidad de Kubernetes y su filosofía.</a:t>
            </a:r>
          </a:p>
          <a:p>
            <a:r>
              <a:rPr lang="en-CR" dirty="0"/>
              <a:t>Aplicar el uso de Kubernetes en el contexto del conternedoes docker.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Microservicios vs arq. Monolítica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aplicaci&amp;oacute;n monol&amp;iacute;tica en comparaci&amp;oacute;n con microservicios">
            <a:extLst>
              <a:ext uri="{FF2B5EF4-FFF2-40B4-BE49-F238E27FC236}">
                <a16:creationId xmlns:a16="http://schemas.microsoft.com/office/drawing/2014/main" id="{884564D3-4F3F-71B8-0147-A2ABFD91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9" y="2395220"/>
            <a:ext cx="6073253" cy="37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5CB7-09BA-983D-8959-7204FE0C9D76}"/>
              </a:ext>
            </a:extLst>
          </p:cNvPr>
          <p:cNvSpPr txBox="1"/>
          <p:nvPr/>
        </p:nvSpPr>
        <p:spPr>
          <a:xfrm>
            <a:off x="234176" y="6445405"/>
            <a:ext cx="278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aws.amazon.com</a:t>
            </a:r>
            <a:r>
              <a:rPr lang="en-US" sz="1200" dirty="0">
                <a:solidFill>
                  <a:schemeClr val="tx2"/>
                </a:solidFill>
              </a:rPr>
              <a:t>/es/microservices/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los contenedores no son el final del camino?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522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cloud.google.com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-engine/</a:t>
            </a:r>
            <a:r>
              <a:rPr lang="en-US" sz="1200" dirty="0" err="1">
                <a:solidFill>
                  <a:schemeClr val="tx2"/>
                </a:solidFill>
              </a:rPr>
              <a:t>kubernetes</a:t>
            </a:r>
            <a:r>
              <a:rPr lang="en-US" sz="1200" dirty="0">
                <a:solidFill>
                  <a:schemeClr val="tx2"/>
                </a:solidFill>
              </a:rPr>
              <a:t>-comic/assets/panel-3.png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5F899-C3EF-9D7B-F03C-72362FA24CA7}"/>
              </a:ext>
            </a:extLst>
          </p:cNvPr>
          <p:cNvSpPr txBox="1"/>
          <p:nvPr/>
        </p:nvSpPr>
        <p:spPr>
          <a:xfrm>
            <a:off x="1053296" y="2644804"/>
            <a:ext cx="4467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 difícil escalar rápidamente: </a:t>
            </a:r>
            <a:r>
              <a:rPr lang="en-US" dirty="0"/>
              <a:t>Más carga =&gt; Más </a:t>
            </a:r>
            <a:r>
              <a:rPr lang="en-US" dirty="0" err="1"/>
              <a:t>recursos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Difícil</a:t>
            </a:r>
            <a:r>
              <a:rPr lang="en-US" dirty="0"/>
              <a:t> de </a:t>
            </a:r>
            <a:r>
              <a:rPr lang="en-US" dirty="0" err="1"/>
              <a:t>monitorear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deplegar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Versionamiento</a:t>
            </a:r>
            <a:r>
              <a:rPr lang="en-US" dirty="0"/>
              <a:t> de mis images.</a:t>
            </a:r>
            <a:endParaRPr lang="en-CR" dirty="0"/>
          </a:p>
        </p:txBody>
      </p:sp>
      <p:pic>
        <p:nvPicPr>
          <p:cNvPr id="2050" name="Picture 2" descr="Despliega código con más rapidez: CI/CD y Kubernetes | Kubernetes Engine |  Google Cloud">
            <a:extLst>
              <a:ext uri="{FF2B5EF4-FFF2-40B4-BE49-F238E27FC236}">
                <a16:creationId xmlns:a16="http://schemas.microsoft.com/office/drawing/2014/main" id="{0AA47A80-750A-7A1B-3D2A-EE93E66A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41" y="2346992"/>
            <a:ext cx="4907359" cy="42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orquestación de contenedores?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5940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avinetworks.com</a:t>
            </a:r>
            <a:r>
              <a:rPr lang="en-US" sz="1200" dirty="0">
                <a:solidFill>
                  <a:schemeClr val="tx2"/>
                </a:solidFill>
              </a:rPr>
              <a:t>/wp-content/uploads/2018/12/container-orchestration-diagram-1.png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2" descr="Diagram depicts Container Orchestration for deploying and managing multiple application containers in an multi-cloud or on premise application delivery environment.">
            <a:extLst>
              <a:ext uri="{FF2B5EF4-FFF2-40B4-BE49-F238E27FC236}">
                <a16:creationId xmlns:a16="http://schemas.microsoft.com/office/drawing/2014/main" id="{C0FE7D2A-92D4-5DA1-25C8-77A885E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83" y="2431631"/>
            <a:ext cx="6541867" cy="378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Orquestador de contenedores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Configuración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Seguridad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Balanceo de carga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Escalabilidad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Redundancia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Versionamiento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Y más…</a:t>
            </a:r>
          </a:p>
        </p:txBody>
      </p:sp>
      <p:pic>
        <p:nvPicPr>
          <p:cNvPr id="4098" name="Picture 2" descr="Kubernetes en AWS | Amazon Web Services">
            <a:extLst>
              <a:ext uri="{FF2B5EF4-FFF2-40B4-BE49-F238E27FC236}">
                <a16:creationId xmlns:a16="http://schemas.microsoft.com/office/drawing/2014/main" id="{47C38023-BCCE-056F-0865-C9E49A25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92" y="2852034"/>
            <a:ext cx="30480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aRQUITECTURA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8648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https://d33wubrfki0l68.cloudfront.net/2475489eaf20163ec0f54ddc1d92aa8d4c87c96b/e7c81/images/docs/components-of-</a:t>
            </a:r>
            <a:r>
              <a:rPr lang="en-US" sz="1200" dirty="0" err="1">
                <a:solidFill>
                  <a:schemeClr val="tx2"/>
                </a:solidFill>
              </a:rPr>
              <a:t>kubernetes.svg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4ABD1EB-1F6D-6F7B-AFBA-6333C5B3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590" y="2305811"/>
            <a:ext cx="8242020" cy="38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Kubernetes: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664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cloudaffaire.com</a:t>
            </a:r>
            <a:r>
              <a:rPr lang="en-US" sz="1200" dirty="0">
                <a:solidFill>
                  <a:schemeClr val="tx2"/>
                </a:solidFill>
              </a:rPr>
              <a:t>/wp-content/uploads/2020/04/word-image-1.jpeg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5" name="AutoShape 2" descr="Components of Kubernetes">
            <a:extLst>
              <a:ext uri="{FF2B5EF4-FFF2-40B4-BE49-F238E27FC236}">
                <a16:creationId xmlns:a16="http://schemas.microsoft.com/office/drawing/2014/main" id="{148D9193-E497-08F5-450B-50F0915B8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sp>
        <p:nvSpPr>
          <p:cNvPr id="8" name="AutoShape 4" descr="Components of Kubernetes">
            <a:extLst>
              <a:ext uri="{FF2B5EF4-FFF2-40B4-BE49-F238E27FC236}">
                <a16:creationId xmlns:a16="http://schemas.microsoft.com/office/drawing/2014/main" id="{C0F94324-8426-84FE-8A23-B9FE1BF3D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01701" cy="30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R"/>
          </a:p>
        </p:txBody>
      </p:sp>
      <p:pic>
        <p:nvPicPr>
          <p:cNvPr id="7170" name="Picture 2" descr="What Is Pod In Kubernetes">
            <a:extLst>
              <a:ext uri="{FF2B5EF4-FFF2-40B4-BE49-F238E27FC236}">
                <a16:creationId xmlns:a16="http://schemas.microsoft.com/office/drawing/2014/main" id="{1E4657A1-A2FE-C2AC-5D50-D7CDDEDE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20" y="2490077"/>
            <a:ext cx="6967959" cy="340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226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416</TotalTime>
  <Words>815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Microservicios vs arq. Monolítica</vt:lpstr>
      <vt:lpstr>¿Por qué los contenedores no son el final del camino?</vt:lpstr>
      <vt:lpstr>¿Que es orquestación de contenedores?</vt:lpstr>
      <vt:lpstr>Kubernetes</vt:lpstr>
      <vt:lpstr>Kubernetes: aRQUITECTURA</vt:lpstr>
      <vt:lpstr>Kubernetes: pod</vt:lpstr>
      <vt:lpstr>Kubernetes: sERVICES</vt:lpstr>
      <vt:lpstr>Kubernetes: sERVICES</vt:lpstr>
      <vt:lpstr>Kubernetes: sERVICES</vt:lpstr>
      <vt:lpstr>Kubernetes: sERVICES</vt:lpstr>
      <vt:lpstr>Kubernetes: DEPLOYMENTS</vt:lpstr>
      <vt:lpstr>Kubernetes: INGRESS</vt:lpstr>
      <vt:lpstr>Kubernetes: JOB Y CRONJOBS</vt:lpstr>
      <vt:lpstr>Kubernetes: Persistent Volumen y persistent volumen claim</vt:lpstr>
      <vt:lpstr>Kubernetes: SECRETS</vt:lpstr>
      <vt:lpstr>Kubernetes: NAMESPACES</vt:lpstr>
      <vt:lpstr>Kubernetes: KUbeCTL</vt:lpstr>
      <vt:lpstr>kubectl: demo </vt:lpstr>
      <vt:lpstr>cASO DE ESTUDIO: KUBERNETES</vt:lpstr>
      <vt:lpstr>¿cómo seguir?</vt:lpstr>
      <vt:lpstr>¿cómo seguir?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82</cp:revision>
  <dcterms:created xsi:type="dcterms:W3CDTF">2022-04-10T01:33:01Z</dcterms:created>
  <dcterms:modified xsi:type="dcterms:W3CDTF">2022-05-27T03:32:49Z</dcterms:modified>
</cp:coreProperties>
</file>