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928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56E6C-AC99-594F-A973-00A5B63B4978}" type="datetimeFigureOut">
              <a:rPr lang="en-CR" smtClean="0"/>
              <a:t>15/4/22</a:t>
            </a:fld>
            <a:endParaRPr lang="en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00BE0-CFB3-8A48-9961-4D4ADC7AA8F1}" type="slidenum">
              <a:rPr lang="en-CR" smtClean="0"/>
              <a:t>‹#›</a:t>
            </a:fld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875505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969C-B561-A54A-B39E-B070FA434C7A}" type="datetime1">
              <a:rPr lang="en-US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2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C5B1-AB71-F04F-9BC1-728AEE9F606F}" type="datetime1">
              <a:rPr lang="en-US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003B-8902-DE40-85EC-DBE1D6B0404C}" type="datetime1">
              <a:rPr lang="en-US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073F-4785-D24B-9AD2-2E89AA9D1EED}" type="datetime1">
              <a:rPr lang="en-US" smtClean="0"/>
              <a:t>4/15/22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C2CC-0699-DE41-B0D6-9685E88AE972}" type="datetime1">
              <a:rPr lang="en-US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9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0FF4-B9C0-4644-B7FB-6986FDBA3661}" type="datetime1">
              <a:rPr lang="en-US" smtClean="0"/>
              <a:t>4/15/22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0772-6900-4F46-B6C8-76039AF4EE22}" type="datetime1">
              <a:rPr lang="en-US" smtClean="0"/>
              <a:t>4/15/22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3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848E-D503-CE47-B4AC-9541F3456290}" type="datetime1">
              <a:rPr lang="en-US" smtClean="0"/>
              <a:t>4/15/22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2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4499-F2EE-A546-8CB3-3ED28A972CAC}" type="datetime1">
              <a:rPr lang="en-US" smtClean="0"/>
              <a:t>4/15/22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FDC3-AA29-8B45-B6EB-B0EA0C1764D3}" type="datetime1">
              <a:rPr lang="en-US" smtClean="0"/>
              <a:t>4/15/22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7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6A88B0D-7FF5-1D45-A036-030328FD5E77}" type="datetime1">
              <a:rPr lang="en-US" smtClean="0"/>
              <a:t>4/15/22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1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15A0A8-4AAD-954C-B1B9-0F2CC92D59AC}" type="datetime1">
              <a:rPr lang="en-US" smtClean="0"/>
              <a:t>4/15/22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user-avatar-vector-graphic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www.globo.tech/learning-center/nginx-the-best-http-server/" TargetMode="External"/><Relationship Id="rId3" Type="http://schemas.openxmlformats.org/officeDocument/2006/relationships/hyperlink" Target="https://markus-gattol.name/ws/mongodb.html" TargetMode="External"/><Relationship Id="rId7" Type="http://schemas.openxmlformats.org/officeDocument/2006/relationships/hyperlink" Target="https://www.freesion.com/article/8464581764/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hyperlink" Target="https://en.wikipedia.org/wiki/Angular_(web_framework)" TargetMode="External"/><Relationship Id="rId5" Type="http://schemas.openxmlformats.org/officeDocument/2006/relationships/hyperlink" Target="https://communityblog.fedoraproject.org/help-port-python-packages-to-python-3/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B540-EEAD-DC4B-B956-FDB7011F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57944"/>
            <a:ext cx="8991600" cy="123989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sz="2400" dirty="0"/>
              <a:t>Desarrollo de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utilizando</a:t>
            </a:r>
            <a:r>
              <a:rPr lang="en-US" sz="2400" dirty="0"/>
              <a:t> Python y </a:t>
            </a:r>
            <a:r>
              <a:rPr lang="en-US" sz="2400" dirty="0" err="1"/>
              <a:t>orquestación</a:t>
            </a:r>
            <a:r>
              <a:rPr lang="en-US" sz="2400" dirty="0"/>
              <a:t> de </a:t>
            </a:r>
            <a:r>
              <a:rPr lang="en-US" sz="2400" dirty="0" err="1"/>
              <a:t>contenedores</a:t>
            </a:r>
            <a:r>
              <a:rPr lang="en-US" sz="2400" dirty="0"/>
              <a:t> Docker</a:t>
            </a:r>
            <a:endParaRPr lang="en-CR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E6973-EA71-EE47-9843-2F364DD01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434534"/>
            <a:ext cx="6801612" cy="1401485"/>
          </a:xfrm>
        </p:spPr>
        <p:txBody>
          <a:bodyPr>
            <a:noAutofit/>
          </a:bodyPr>
          <a:lstStyle/>
          <a:p>
            <a:r>
              <a:rPr lang="en-CR" sz="2400" dirty="0"/>
              <a:t>Universidad de Costa Rica</a:t>
            </a:r>
          </a:p>
          <a:p>
            <a:r>
              <a:rPr lang="en-CR" sz="2400" dirty="0"/>
              <a:t>Instructor: Jose Pablo Ramírez Méndez</a:t>
            </a:r>
          </a:p>
          <a:p>
            <a:r>
              <a:rPr lang="en-CR" sz="2400" dirty="0"/>
              <a:t>Semana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2B7C1-773C-7A4A-A203-2DCD5349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3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¿Cómo desplegamos un contenedor?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C2AC2-0793-6448-88C0-4D45F9C5A834}"/>
              </a:ext>
            </a:extLst>
          </p:cNvPr>
          <p:cNvSpPr txBox="1"/>
          <p:nvPr/>
        </p:nvSpPr>
        <p:spPr>
          <a:xfrm>
            <a:off x="2231136" y="2673751"/>
            <a:ext cx="1446836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sz="3200" dirty="0"/>
              <a:t>Imágen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89269-C92E-AC4D-899D-ACE1EAF485DE}"/>
              </a:ext>
            </a:extLst>
          </p:cNvPr>
          <p:cNvSpPr txBox="1"/>
          <p:nvPr/>
        </p:nvSpPr>
        <p:spPr>
          <a:xfrm>
            <a:off x="7647856" y="2673752"/>
            <a:ext cx="2313008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sz="3200" dirty="0"/>
              <a:t>Contenedor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6C2D9-1180-9D46-92E0-437D20F3E94F}"/>
              </a:ext>
            </a:extLst>
          </p:cNvPr>
          <p:cNvSpPr txBox="1"/>
          <p:nvPr/>
        </p:nvSpPr>
        <p:spPr>
          <a:xfrm>
            <a:off x="902827" y="3583083"/>
            <a:ext cx="3773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Inmutable</a:t>
            </a:r>
            <a:endParaRPr lang="en-C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Código fuente, bibliotecas, dependencias, archivos para levantar una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Nuevas capas para reutilizar/nuevos archivos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F628D-CE36-4247-BF29-153A417379B3}"/>
              </a:ext>
            </a:extLst>
          </p:cNvPr>
          <p:cNvSpPr txBox="1"/>
          <p:nvPr/>
        </p:nvSpPr>
        <p:spPr>
          <a:xfrm>
            <a:off x="6657374" y="3614667"/>
            <a:ext cx="3773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Arquitectura ligera de Kernel compartido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Depligue y levanta las imágenes</a:t>
            </a:r>
          </a:p>
        </p:txBody>
      </p:sp>
    </p:spTree>
    <p:extLst>
      <p:ext uri="{BB962C8B-B14F-4D97-AF65-F5344CB8AC3E}">
        <p14:creationId xmlns:p14="http://schemas.microsoft.com/office/powerpoint/2010/main" val="356774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¿Que son los DOCKER CONTAINERS?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3052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docs.docker.com</a:t>
            </a:r>
            <a:r>
              <a:rPr lang="en-US" sz="1200" dirty="0">
                <a:solidFill>
                  <a:schemeClr val="tx2"/>
                </a:solidFill>
              </a:rPr>
              <a:t>/get-started/overview/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6C2D9-1180-9D46-92E0-437D20F3E94F}"/>
              </a:ext>
            </a:extLst>
          </p:cNvPr>
          <p:cNvSpPr txBox="1"/>
          <p:nvPr/>
        </p:nvSpPr>
        <p:spPr>
          <a:xfrm>
            <a:off x="567159" y="2529786"/>
            <a:ext cx="109612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sz="2200" dirty="0"/>
              <a:t>Plataforma para desarrollo, entrega y levantamiento de aplicaciones utilizando contenedores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sz="2200" dirty="0"/>
              <a:t>Una de las más conocidas en el mercado.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sz="2200" dirty="0"/>
              <a:t>Versiones Community y Enterprise</a:t>
            </a:r>
          </a:p>
        </p:txBody>
      </p:sp>
      <p:pic>
        <p:nvPicPr>
          <p:cNvPr id="11266" name="Picture 2" descr="Docker 18.09 extiende el ciclo de soporte, reenvío SSH y mas | Linux Adictos">
            <a:extLst>
              <a:ext uri="{FF2B5EF4-FFF2-40B4-BE49-F238E27FC236}">
                <a16:creationId xmlns:a16="http://schemas.microsoft.com/office/drawing/2014/main" id="{10BA7FD4-821A-4E48-B84C-D9D734E5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189" y="3557464"/>
            <a:ext cx="4214675" cy="233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8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DEMO: Docker dESKTOP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D36D4-9CF4-EE45-BEA2-7311C75E77B0}"/>
              </a:ext>
            </a:extLst>
          </p:cNvPr>
          <p:cNvSpPr txBox="1"/>
          <p:nvPr/>
        </p:nvSpPr>
        <p:spPr>
          <a:xfrm>
            <a:off x="3561144" y="3059668"/>
            <a:ext cx="506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https://www.docker.com/products/docker-desktop/</a:t>
            </a:r>
            <a:r>
              <a:rPr lang="en-US" dirty="0"/>
              <a:t> </a:t>
            </a:r>
            <a:endParaRPr lang="en-CR" dirty="0"/>
          </a:p>
        </p:txBody>
      </p:sp>
    </p:spTree>
    <p:extLst>
      <p:ext uri="{BB962C8B-B14F-4D97-AF65-F5344CB8AC3E}">
        <p14:creationId xmlns:p14="http://schemas.microsoft.com/office/powerpoint/2010/main" val="406172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run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&lt;imagen&gt;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nginx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nginx &amp;</a:t>
            </a:r>
          </a:p>
        </p:txBody>
      </p:sp>
    </p:spTree>
    <p:extLst>
      <p:ext uri="{BB962C8B-B14F-4D97-AF65-F5344CB8AC3E}">
        <p14:creationId xmlns:p14="http://schemas.microsoft.com/office/powerpoint/2010/main" val="428434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 -a</a:t>
            </a:r>
          </a:p>
        </p:txBody>
      </p:sp>
    </p:spTree>
    <p:extLst>
      <p:ext uri="{BB962C8B-B14F-4D97-AF65-F5344CB8AC3E}">
        <p14:creationId xmlns:p14="http://schemas.microsoft.com/office/powerpoint/2010/main" val="391711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STOP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stop &lt;container&gt;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 -a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stop </a:t>
            </a:r>
            <a:r>
              <a:rPr lang="en-US" dirty="0" err="1">
                <a:solidFill>
                  <a:schemeClr val="bg1"/>
                </a:solidFill>
              </a:rPr>
              <a:t>silly_feynman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0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rm &lt;container&gt;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ps -a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rm </a:t>
            </a:r>
            <a:r>
              <a:rPr lang="en-US" dirty="0" err="1">
                <a:solidFill>
                  <a:schemeClr val="bg1"/>
                </a:solidFill>
              </a:rPr>
              <a:t>silly_feynman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3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RMI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rmi &lt;image&gt;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</a:t>
            </a:r>
            <a:r>
              <a:rPr lang="en-US" dirty="0" err="1">
                <a:solidFill>
                  <a:schemeClr val="bg1"/>
                </a:solidFill>
              </a:rPr>
              <a:t>rmi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nginx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27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R" dirty="0"/>
              <a:t>omandos: PULL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pull &lt;image&gt;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DDCA0-A4D1-E34D-94A8-CC790E5D037F}"/>
              </a:ext>
            </a:extLst>
          </p:cNvPr>
          <p:cNvSpPr txBox="1"/>
          <p:nvPr/>
        </p:nvSpPr>
        <p:spPr>
          <a:xfrm>
            <a:off x="2231136" y="3410861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pull </a:t>
            </a:r>
            <a:r>
              <a:rPr lang="en-US" dirty="0" err="1">
                <a:solidFill>
                  <a:schemeClr val="bg1"/>
                </a:solidFill>
              </a:rPr>
              <a:t>nginx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D08B9-C7C5-0848-8834-47CF32EBD932}"/>
              </a:ext>
            </a:extLst>
          </p:cNvPr>
          <p:cNvSpPr txBox="1"/>
          <p:nvPr/>
        </p:nvSpPr>
        <p:spPr>
          <a:xfrm>
            <a:off x="4841944" y="4335257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R" dirty="0">
                <a:hlinkClick r:id="rId2"/>
              </a:rPr>
              <a:t>https://hub.docker.com/</a:t>
            </a:r>
            <a:r>
              <a:rPr lang="en-C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601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EXEC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exec &lt;container&gt; &lt;command&gt;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ubuntu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ubuntu cat /etc/hosts</a:t>
            </a: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ubuntu sleep 5000</a:t>
            </a:r>
          </a:p>
          <a:p>
            <a:r>
              <a:rPr lang="en-US" dirty="0">
                <a:solidFill>
                  <a:schemeClr val="bg1"/>
                </a:solidFill>
              </a:rPr>
              <a:t>docker exec </a:t>
            </a:r>
            <a:r>
              <a:rPr lang="en-US" dirty="0" err="1">
                <a:solidFill>
                  <a:schemeClr val="bg1"/>
                </a:solidFill>
              </a:rPr>
              <a:t>exciting_hugle</a:t>
            </a:r>
            <a:r>
              <a:rPr lang="en-US" dirty="0">
                <a:solidFill>
                  <a:schemeClr val="bg1"/>
                </a:solidFill>
              </a:rPr>
              <a:t> cat /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/hosts</a:t>
            </a:r>
          </a:p>
        </p:txBody>
      </p:sp>
    </p:spTree>
    <p:extLst>
      <p:ext uri="{BB962C8B-B14F-4D97-AF65-F5344CB8AC3E}">
        <p14:creationId xmlns:p14="http://schemas.microsoft.com/office/powerpoint/2010/main" val="388449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C532-5799-3E46-83C2-D9FA716A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7A99-5B38-F641-B863-D06805DF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R" dirty="0"/>
              <a:t>Objetivos</a:t>
            </a:r>
          </a:p>
          <a:p>
            <a:r>
              <a:rPr lang="en-CR" dirty="0"/>
              <a:t>Introducción a los contenedores</a:t>
            </a:r>
          </a:p>
          <a:p>
            <a:r>
              <a:rPr lang="en-CR" dirty="0"/>
              <a:t>Docker containers</a:t>
            </a:r>
          </a:p>
          <a:p>
            <a:r>
              <a:rPr lang="en-CR" dirty="0"/>
              <a:t>Caso de estudio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921B1-F4AA-B542-9E44-B4C95792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4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RUN con </a:t>
            </a:r>
            <a:r>
              <a:rPr lang="en-US" dirty="0" err="1"/>
              <a:t>etiquetas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&lt;image&gt;:&lt;tag&gt;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</a:t>
            </a:r>
            <a:r>
              <a:rPr lang="en-US" dirty="0">
                <a:solidFill>
                  <a:schemeClr val="bg1"/>
                </a:solidFill>
              </a:rPr>
              <a:t>redis:4.0</a:t>
            </a:r>
          </a:p>
        </p:txBody>
      </p:sp>
    </p:spTree>
    <p:extLst>
      <p:ext uri="{BB962C8B-B14F-4D97-AF65-F5344CB8AC3E}">
        <p14:creationId xmlns:p14="http://schemas.microsoft.com/office/powerpoint/2010/main" val="800998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RUN con </a:t>
            </a:r>
            <a:r>
              <a:rPr lang="en-US" dirty="0" err="1"/>
              <a:t>mapeo</a:t>
            </a:r>
            <a:r>
              <a:rPr lang="en-US" dirty="0"/>
              <a:t> de </a:t>
            </a:r>
            <a:r>
              <a:rPr lang="en-US" dirty="0" err="1"/>
              <a:t>puestos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-p external:internal &lt;image&gt;:&lt;tag&gt;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-p</a:t>
            </a:r>
            <a:r>
              <a:rPr lang="en-US" dirty="0">
                <a:solidFill>
                  <a:schemeClr val="bg1"/>
                </a:solidFill>
              </a:rPr>
              <a:t>12345:5000 </a:t>
            </a:r>
            <a:r>
              <a:rPr lang="en-US" dirty="0" err="1">
                <a:solidFill>
                  <a:schemeClr val="bg1"/>
                </a:solidFill>
              </a:rPr>
              <a:t>kodekloud</a:t>
            </a:r>
            <a:r>
              <a:rPr lang="en-US" dirty="0">
                <a:solidFill>
                  <a:schemeClr val="bg1"/>
                </a:solidFill>
              </a:rPr>
              <a:t>/webapp </a:t>
            </a:r>
          </a:p>
        </p:txBody>
      </p:sp>
    </p:spTree>
    <p:extLst>
      <p:ext uri="{BB962C8B-B14F-4D97-AF65-F5344CB8AC3E}">
        <p14:creationId xmlns:p14="http://schemas.microsoft.com/office/powerpoint/2010/main" val="1592874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RUN con </a:t>
            </a:r>
            <a:r>
              <a:rPr lang="en-US" dirty="0" err="1"/>
              <a:t>mapeo</a:t>
            </a:r>
            <a:r>
              <a:rPr lang="en-US" dirty="0"/>
              <a:t> de VOLUMENS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-v dir_externo/dir_interno &lt;image&gt;:&lt;tag&gt;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33423" y="3455900"/>
            <a:ext cx="11725154" cy="35394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700" dirty="0" err="1">
                <a:solidFill>
                  <a:schemeClr val="bg1"/>
                </a:solidFill>
              </a:rPr>
              <a:t>sudo</a:t>
            </a:r>
            <a:r>
              <a:rPr lang="en-US" sz="1700" dirty="0">
                <a:solidFill>
                  <a:schemeClr val="bg1"/>
                </a:solidFill>
              </a:rPr>
              <a:t> docker run -v /Users/jpmacprom1/</a:t>
            </a:r>
            <a:r>
              <a:rPr lang="en-US" sz="1700" dirty="0" err="1">
                <a:solidFill>
                  <a:schemeClr val="bg1"/>
                </a:solidFill>
              </a:rPr>
              <a:t>mysql_volumen</a:t>
            </a:r>
            <a:r>
              <a:rPr lang="en-US" sz="1700" dirty="0">
                <a:solidFill>
                  <a:schemeClr val="bg1"/>
                </a:solidFill>
              </a:rPr>
              <a:t>:/var/lib/</a:t>
            </a:r>
            <a:r>
              <a:rPr lang="en-US" sz="1700" dirty="0" err="1">
                <a:solidFill>
                  <a:schemeClr val="bg1"/>
                </a:solidFill>
              </a:rPr>
              <a:t>mysql</a:t>
            </a:r>
            <a:r>
              <a:rPr lang="en-US" sz="1700" dirty="0">
                <a:solidFill>
                  <a:schemeClr val="bg1"/>
                </a:solidFill>
              </a:rPr>
              <a:t> -e MYSQL_ROOT_PASSWORD=my-secret-pw </a:t>
            </a:r>
            <a:r>
              <a:rPr lang="en-US" sz="1700" dirty="0" err="1">
                <a:solidFill>
                  <a:schemeClr val="bg1"/>
                </a:solidFill>
              </a:rPr>
              <a:t>mysql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089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RUN con </a:t>
            </a:r>
            <a:r>
              <a:rPr lang="en-US" dirty="0" err="1"/>
              <a:t>nombe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run &lt;image&gt;:&lt;tag&gt; --name &lt;name&gt;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run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 --name </a:t>
            </a:r>
            <a:r>
              <a:rPr lang="en-US" dirty="0" err="1">
                <a:solidFill>
                  <a:schemeClr val="bg1"/>
                </a:solidFill>
              </a:rPr>
              <a:t>mysql_server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0251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COMANDO: LOGS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142E3-D6EC-3546-AC5B-B447B2244533}"/>
              </a:ext>
            </a:extLst>
          </p:cNvPr>
          <p:cNvSpPr txBox="1"/>
          <p:nvPr/>
        </p:nvSpPr>
        <p:spPr>
          <a:xfrm>
            <a:off x="2231136" y="2708476"/>
            <a:ext cx="7630494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CR" dirty="0">
                <a:solidFill>
                  <a:schemeClr val="bg1"/>
                </a:solidFill>
              </a:rPr>
              <a:t>ocker logs &lt;container_name&gt;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5A7F3-4B23-F844-8770-4BC3B31E51AB}"/>
              </a:ext>
            </a:extLst>
          </p:cNvPr>
          <p:cNvSpPr txBox="1"/>
          <p:nvPr/>
        </p:nvSpPr>
        <p:spPr>
          <a:xfrm>
            <a:off x="2231136" y="3514115"/>
            <a:ext cx="763049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docker logs </a:t>
            </a:r>
            <a:r>
              <a:rPr lang="en-US" dirty="0" err="1">
                <a:solidFill>
                  <a:schemeClr val="bg1"/>
                </a:solidFill>
              </a:rPr>
              <a:t>mysql_server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9707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build kit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0A73E-BB2B-4D41-8529-C5C2D3838AE0}"/>
              </a:ext>
            </a:extLst>
          </p:cNvPr>
          <p:cNvSpPr txBox="1"/>
          <p:nvPr/>
        </p:nvSpPr>
        <p:spPr>
          <a:xfrm>
            <a:off x="945267" y="2828835"/>
            <a:ext cx="5150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Contruir nuevas imágenes/ reutilizar imágenes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Push al Docker Container Registry (Docker Hub)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Archivos de configuración (Dockerfile)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¿Cómo quiero que se vea mi imagen?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dirty="0"/>
              <a:t>Pipeline de la imagen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277184-ED20-F24A-9966-900226ABF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84" y="3793860"/>
            <a:ext cx="6308202" cy="209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38E5C3-58DD-AB4D-8C70-7C331ADA6BBE}"/>
              </a:ext>
            </a:extLst>
          </p:cNvPr>
          <p:cNvSpPr txBox="1"/>
          <p:nvPr/>
        </p:nvSpPr>
        <p:spPr>
          <a:xfrm>
            <a:off x="121534" y="6445180"/>
            <a:ext cx="6099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R" sz="1200" dirty="0">
                <a:solidFill>
                  <a:schemeClr val="tx2"/>
                </a:solidFill>
              </a:rPr>
              <a:t>https://miro.medium.com/max/1400/0*CP98BIIBgMG2K3u5.png</a:t>
            </a:r>
          </a:p>
        </p:txBody>
      </p:sp>
    </p:spTree>
    <p:extLst>
      <p:ext uri="{BB962C8B-B14F-4D97-AF65-F5344CB8AC3E}">
        <p14:creationId xmlns:p14="http://schemas.microsoft.com/office/powerpoint/2010/main" val="3899022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0A73E-BB2B-4D41-8529-C5C2D3838AE0}"/>
              </a:ext>
            </a:extLst>
          </p:cNvPr>
          <p:cNvSpPr txBox="1"/>
          <p:nvPr/>
        </p:nvSpPr>
        <p:spPr>
          <a:xfrm>
            <a:off x="945267" y="2828835"/>
            <a:ext cx="51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Dockerfile: pipeline para creación de la 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Arquitectura por capas y 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65E2E-6BB7-CD42-AEC6-19B9898B5310}"/>
              </a:ext>
            </a:extLst>
          </p:cNvPr>
          <p:cNvSpPr txBox="1"/>
          <p:nvPr/>
        </p:nvSpPr>
        <p:spPr>
          <a:xfrm>
            <a:off x="2728986" y="3965923"/>
            <a:ext cx="144683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Instrucción</a:t>
            </a:r>
            <a:r>
              <a:rPr lang="en-CR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074CE-9908-5B4B-9B72-8ECE0B143FA8}"/>
              </a:ext>
            </a:extLst>
          </p:cNvPr>
          <p:cNvSpPr txBox="1"/>
          <p:nvPr/>
        </p:nvSpPr>
        <p:spPr>
          <a:xfrm>
            <a:off x="4303143" y="3965923"/>
            <a:ext cx="144683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Argumento</a:t>
            </a:r>
            <a:r>
              <a:rPr lang="en-CR" baseline="-25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D5521-FB89-0D4F-ADA0-AB3BA5CFD205}"/>
              </a:ext>
            </a:extLst>
          </p:cNvPr>
          <p:cNvSpPr txBox="1"/>
          <p:nvPr/>
        </p:nvSpPr>
        <p:spPr>
          <a:xfrm>
            <a:off x="2728986" y="5123934"/>
            <a:ext cx="144683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Instrucción</a:t>
            </a:r>
            <a:r>
              <a:rPr lang="en-CR" baseline="-25000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F569A-4E7E-BD45-A2A3-A9B858DAC0D6}"/>
              </a:ext>
            </a:extLst>
          </p:cNvPr>
          <p:cNvSpPr txBox="1"/>
          <p:nvPr/>
        </p:nvSpPr>
        <p:spPr>
          <a:xfrm>
            <a:off x="4303143" y="5123934"/>
            <a:ext cx="144683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Argumento</a:t>
            </a:r>
            <a:r>
              <a:rPr lang="en-CR" baseline="-25000" dirty="0"/>
              <a:t>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EE7EEF-6220-214F-96A5-2756C7DC3EBA}"/>
              </a:ext>
            </a:extLst>
          </p:cNvPr>
          <p:cNvCxnSpPr>
            <a:cxnSpLocks/>
          </p:cNvCxnSpPr>
          <p:nvPr/>
        </p:nvCxnSpPr>
        <p:spPr>
          <a:xfrm flipV="1">
            <a:off x="4212107" y="4871644"/>
            <a:ext cx="0" cy="1316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66DA46-6B2F-E04E-B0A7-A069B0C524D5}"/>
              </a:ext>
            </a:extLst>
          </p:cNvPr>
          <p:cNvCxnSpPr>
            <a:cxnSpLocks/>
          </p:cNvCxnSpPr>
          <p:nvPr/>
        </p:nvCxnSpPr>
        <p:spPr>
          <a:xfrm flipV="1">
            <a:off x="4212107" y="4682958"/>
            <a:ext cx="0" cy="1316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3B0C20-FA85-6948-9194-0F1465A4B4AD}"/>
              </a:ext>
            </a:extLst>
          </p:cNvPr>
          <p:cNvCxnSpPr>
            <a:cxnSpLocks/>
          </p:cNvCxnSpPr>
          <p:nvPr/>
        </p:nvCxnSpPr>
        <p:spPr>
          <a:xfrm flipV="1">
            <a:off x="4212107" y="4494273"/>
            <a:ext cx="0" cy="1316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B99019-CD93-3146-94CA-BD9D3CD259EC}"/>
              </a:ext>
            </a:extLst>
          </p:cNvPr>
          <p:cNvCxnSpPr/>
          <p:nvPr/>
        </p:nvCxnSpPr>
        <p:spPr>
          <a:xfrm>
            <a:off x="5932714" y="4158343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74603E-B85C-B24F-ABBE-ED6BEC22C617}"/>
              </a:ext>
            </a:extLst>
          </p:cNvPr>
          <p:cNvCxnSpPr/>
          <p:nvPr/>
        </p:nvCxnSpPr>
        <p:spPr>
          <a:xfrm>
            <a:off x="6346371" y="4158343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DB1D7B-AD02-DC41-B35D-502B35DE1908}"/>
              </a:ext>
            </a:extLst>
          </p:cNvPr>
          <p:cNvCxnSpPr/>
          <p:nvPr/>
        </p:nvCxnSpPr>
        <p:spPr>
          <a:xfrm>
            <a:off x="6749143" y="4158343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C3AF4F-5532-4941-8CD2-8ABE6ECAD288}"/>
              </a:ext>
            </a:extLst>
          </p:cNvPr>
          <p:cNvCxnSpPr/>
          <p:nvPr/>
        </p:nvCxnSpPr>
        <p:spPr>
          <a:xfrm>
            <a:off x="5932714" y="5334000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314BAC-C40F-D549-9920-62D06FD397D8}"/>
              </a:ext>
            </a:extLst>
          </p:cNvPr>
          <p:cNvCxnSpPr/>
          <p:nvPr/>
        </p:nvCxnSpPr>
        <p:spPr>
          <a:xfrm>
            <a:off x="6346371" y="5334000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B7541C-A92E-FE4C-82B7-DD192FD93BCC}"/>
              </a:ext>
            </a:extLst>
          </p:cNvPr>
          <p:cNvCxnSpPr/>
          <p:nvPr/>
        </p:nvCxnSpPr>
        <p:spPr>
          <a:xfrm>
            <a:off x="6749143" y="5334000"/>
            <a:ext cx="31568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66906B-3EE5-324F-ABC3-A49F545091C7}"/>
              </a:ext>
            </a:extLst>
          </p:cNvPr>
          <p:cNvSpPr txBox="1"/>
          <p:nvPr/>
        </p:nvSpPr>
        <p:spPr>
          <a:xfrm>
            <a:off x="7179293" y="3965923"/>
            <a:ext cx="152926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Capa</a:t>
            </a:r>
            <a:r>
              <a:rPr lang="en-CR" baseline="-25000" dirty="0"/>
              <a:t>1</a:t>
            </a:r>
            <a:r>
              <a:rPr lang="en-CR" dirty="0"/>
              <a:t> (a MB)</a:t>
            </a:r>
            <a:endParaRPr lang="en-CR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C0838C-D60C-AA44-95A0-F2E54886AAAE}"/>
              </a:ext>
            </a:extLst>
          </p:cNvPr>
          <p:cNvSpPr txBox="1"/>
          <p:nvPr/>
        </p:nvSpPr>
        <p:spPr>
          <a:xfrm>
            <a:off x="7179293" y="5149334"/>
            <a:ext cx="152926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R" dirty="0"/>
              <a:t>Capa</a:t>
            </a:r>
            <a:r>
              <a:rPr lang="en-CR" baseline="-25000" dirty="0"/>
              <a:t>n</a:t>
            </a:r>
            <a:r>
              <a:rPr lang="en-CR" dirty="0"/>
              <a:t> (b MB)</a:t>
            </a:r>
            <a:endParaRPr lang="en-CR" baseline="-25000" dirty="0"/>
          </a:p>
        </p:txBody>
      </p:sp>
    </p:spTree>
    <p:extLst>
      <p:ext uri="{BB962C8B-B14F-4D97-AF65-F5344CB8AC3E}">
        <p14:creationId xmlns:p14="http://schemas.microsoft.com/office/powerpoint/2010/main" val="140335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: </a:t>
            </a:r>
            <a:r>
              <a:rPr lang="en-US" dirty="0" err="1"/>
              <a:t>Ejemplo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0A73E-BB2B-4D41-8529-C5C2D3838AE0}"/>
              </a:ext>
            </a:extLst>
          </p:cNvPr>
          <p:cNvSpPr txBox="1"/>
          <p:nvPr/>
        </p:nvSpPr>
        <p:spPr>
          <a:xfrm>
            <a:off x="3520633" y="2805686"/>
            <a:ext cx="5150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ubuntu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MAINTAINER</a:t>
            </a:r>
            <a:r>
              <a:rPr lang="en-US" dirty="0"/>
              <a:t> ARSTECH </a:t>
            </a:r>
            <a:r>
              <a:rPr lang="en-US" dirty="0" err="1"/>
              <a:t>arstech@e-mail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RUN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apt-get update &amp;&amp; apt-get upgrade –y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/>
                </a:solidFill>
              </a:rPr>
              <a:t>RUN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apt-get install -y apt-utils </a:t>
            </a:r>
            <a:r>
              <a:rPr lang="en-US" dirty="0" err="1">
                <a:solidFill>
                  <a:schemeClr val="tx2"/>
                </a:solidFill>
              </a:rPr>
              <a:t>htop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/>
                </a:solidFill>
              </a:rPr>
              <a:t>CMD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["</a:t>
            </a:r>
            <a:r>
              <a:rPr lang="en-US" dirty="0" err="1">
                <a:solidFill>
                  <a:schemeClr val="tx2"/>
                </a:solidFill>
              </a:rPr>
              <a:t>echo","It's</a:t>
            </a:r>
            <a:r>
              <a:rPr lang="en-US" dirty="0">
                <a:solidFill>
                  <a:schemeClr val="tx2"/>
                </a:solidFill>
              </a:rPr>
              <a:t> my Docker Image "]</a:t>
            </a:r>
            <a:endParaRPr lang="en-C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7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: ENTRYPOINT VS CMD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0A73E-BB2B-4D41-8529-C5C2D3838AE0}"/>
              </a:ext>
            </a:extLst>
          </p:cNvPr>
          <p:cNvSpPr txBox="1"/>
          <p:nvPr/>
        </p:nvSpPr>
        <p:spPr>
          <a:xfrm>
            <a:off x="835308" y="2840410"/>
            <a:ext cx="3505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ENTRYPOINT: </a:t>
            </a:r>
            <a:r>
              <a:rPr lang="en-US" dirty="0" err="1">
                <a:solidFill>
                  <a:schemeClr val="tx2"/>
                </a:solidFill>
              </a:rPr>
              <a:t>Ejecutable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defecto</a:t>
            </a:r>
            <a:r>
              <a:rPr lang="en-US" dirty="0">
                <a:solidFill>
                  <a:schemeClr val="tx2"/>
                </a:solidFill>
              </a:rPr>
              <a:t> a corer </a:t>
            </a:r>
            <a:r>
              <a:rPr lang="en-US" dirty="0" err="1">
                <a:solidFill>
                  <a:schemeClr val="tx2"/>
                </a:solidFill>
              </a:rPr>
              <a:t>cuando</a:t>
            </a:r>
            <a:r>
              <a:rPr lang="en-US" dirty="0">
                <a:solidFill>
                  <a:schemeClr val="tx2"/>
                </a:solidFill>
              </a:rPr>
              <a:t> la imagen </a:t>
            </a:r>
            <a:r>
              <a:rPr lang="en-US" dirty="0" err="1">
                <a:solidFill>
                  <a:schemeClr val="tx2"/>
                </a:solidFill>
              </a:rPr>
              <a:t>inicia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i="1" dirty="0">
                <a:solidFill>
                  <a:schemeClr val="tx2"/>
                </a:solidFill>
              </a:rPr>
              <a:t>bin/bash –c </a:t>
            </a:r>
            <a:r>
              <a:rPr lang="en-US" i="1" dirty="0" err="1">
                <a:solidFill>
                  <a:schemeClr val="tx2"/>
                </a:solidFill>
              </a:rPr>
              <a:t>por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 err="1">
                <a:solidFill>
                  <a:schemeClr val="tx2"/>
                </a:solidFill>
              </a:rPr>
              <a:t>defecto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CMD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Comando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defecto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ejecutar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CR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B7933-9D9E-7903-EF1C-3B03CF8FABFD}"/>
              </a:ext>
            </a:extLst>
          </p:cNvPr>
          <p:cNvSpPr txBox="1"/>
          <p:nvPr/>
        </p:nvSpPr>
        <p:spPr>
          <a:xfrm>
            <a:off x="5868301" y="3374020"/>
            <a:ext cx="4313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debian:wheezy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1"/>
                </a:solidFill>
              </a:rPr>
              <a:t>ENTRYPOINT</a:t>
            </a:r>
            <a:r>
              <a:rPr lang="en-US" dirty="0"/>
              <a:t> ["/bin/ping"] </a:t>
            </a:r>
          </a:p>
          <a:p>
            <a:r>
              <a:rPr lang="en-US" dirty="0">
                <a:solidFill>
                  <a:schemeClr val="accent1"/>
                </a:solidFill>
              </a:rPr>
              <a:t>CMD</a:t>
            </a:r>
            <a:r>
              <a:rPr lang="en-US" dirty="0"/>
              <a:t> ["localhost"]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i="1" dirty="0">
                <a:solidFill>
                  <a:schemeClr val="tx2"/>
                </a:solidFill>
              </a:rPr>
              <a:t>#docker run -it &lt;image&gt;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5754A-6ED6-EFA3-9268-7F9012C563C3}"/>
              </a:ext>
            </a:extLst>
          </p:cNvPr>
          <p:cNvSpPr txBox="1"/>
          <p:nvPr/>
        </p:nvSpPr>
        <p:spPr>
          <a:xfrm>
            <a:off x="835308" y="6217920"/>
            <a:ext cx="486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2"/>
              </a:rPr>
              <a:t>https://docs.docker.com/engine/reference/builder/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C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69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Caso de </a:t>
            </a:r>
            <a:r>
              <a:rPr lang="en-US" dirty="0" err="1"/>
              <a:t>estudio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8E9905-D70B-231A-413C-97CE25FB409F}"/>
              </a:ext>
            </a:extLst>
          </p:cNvPr>
          <p:cNvSpPr/>
          <p:nvPr/>
        </p:nvSpPr>
        <p:spPr>
          <a:xfrm>
            <a:off x="983846" y="3653260"/>
            <a:ext cx="1655180" cy="119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Compañía ABC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66D971-2C2B-63B6-0E85-DF4BF318F27F}"/>
              </a:ext>
            </a:extLst>
          </p:cNvPr>
          <p:cNvSpPr/>
          <p:nvPr/>
        </p:nvSpPr>
        <p:spPr>
          <a:xfrm>
            <a:off x="3981690" y="2426343"/>
            <a:ext cx="1875099" cy="52375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Producto Z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29031E9-6AB6-FD11-8AF3-E165FF03A5DA}"/>
              </a:ext>
            </a:extLst>
          </p:cNvPr>
          <p:cNvSpPr/>
          <p:nvPr/>
        </p:nvSpPr>
        <p:spPr>
          <a:xfrm>
            <a:off x="3553428" y="5212081"/>
            <a:ext cx="2731625" cy="1188719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Producto X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3F6E77BF-162F-D059-0B99-44C8EE306DC8}"/>
              </a:ext>
            </a:extLst>
          </p:cNvPr>
          <p:cNvSpPr/>
          <p:nvPr/>
        </p:nvSpPr>
        <p:spPr>
          <a:xfrm>
            <a:off x="3981690" y="3614195"/>
            <a:ext cx="1782502" cy="1270322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Producto 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77F3D4-2041-9D8D-AABE-9BD5987A49EB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2639026" y="2688220"/>
            <a:ext cx="1342664" cy="15611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AA28F5-6AC2-3FA4-AE97-A36573C8772F}"/>
              </a:ext>
            </a:extLst>
          </p:cNvPr>
          <p:cNvCxnSpPr>
            <a:stCxn id="7" idx="3"/>
            <a:endCxn id="11" idx="3"/>
          </p:cNvCxnSpPr>
          <p:nvPr/>
        </p:nvCxnSpPr>
        <p:spPr>
          <a:xfrm>
            <a:off x="2639026" y="4249356"/>
            <a:ext cx="134266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F0A0D7-586B-69C5-FD48-C2481355117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639026" y="4247041"/>
            <a:ext cx="914402" cy="2153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9322878-F4D7-73FE-2857-B8E7B82E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895137" y="3350870"/>
            <a:ext cx="902826" cy="902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9D9D4D-76BA-1157-178A-1D3F57CD5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269385" y="3587602"/>
            <a:ext cx="902826" cy="902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94374B-2877-7C11-B7CE-839E354E7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541398" y="4064161"/>
            <a:ext cx="902826" cy="9028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77ABDB-E417-5C15-5447-29C751C03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817972" y="4111357"/>
            <a:ext cx="902826" cy="9028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ECB2F3F-D6F5-9C25-3C2F-081277C47A84}"/>
              </a:ext>
            </a:extLst>
          </p:cNvPr>
          <p:cNvSpPr txBox="1"/>
          <p:nvPr/>
        </p:nvSpPr>
        <p:spPr>
          <a:xfrm>
            <a:off x="6820380" y="4065057"/>
            <a:ext cx="15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R" dirty="0"/>
              <a:t>Subscripciones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F7A17F-5334-DB88-2648-C63B9531BA14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856789" y="2688220"/>
            <a:ext cx="1056188" cy="141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4EB4E6-AD62-EB4D-1C54-5BBEFE9C26D4}"/>
              </a:ext>
            </a:extLst>
          </p:cNvPr>
          <p:cNvCxnSpPr>
            <a:cxnSpLocks/>
            <a:stCxn id="11" idx="0"/>
            <a:endCxn id="23" idx="1"/>
          </p:cNvCxnSpPr>
          <p:nvPr/>
        </p:nvCxnSpPr>
        <p:spPr>
          <a:xfrm>
            <a:off x="5764192" y="4249356"/>
            <a:ext cx="1056188" cy="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399CA1-D933-611E-9251-34C5DDBD014F}"/>
              </a:ext>
            </a:extLst>
          </p:cNvPr>
          <p:cNvCxnSpPr>
            <a:stCxn id="9" idx="4"/>
          </p:cNvCxnSpPr>
          <p:nvPr/>
        </p:nvCxnSpPr>
        <p:spPr>
          <a:xfrm flipV="1">
            <a:off x="6285053" y="4490428"/>
            <a:ext cx="659757" cy="191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AF8B79-CB49-0239-F6AE-8CCB3B191947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8381025" y="4249723"/>
            <a:ext cx="4952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23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1AE0-FD40-C84D-9352-40712D42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8025-FEDF-784E-91EE-704D2B6F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R" dirty="0"/>
              <a:t>Entender el concepto de contenedores y su origen</a:t>
            </a:r>
          </a:p>
          <a:p>
            <a:r>
              <a:rPr lang="en-CR" dirty="0"/>
              <a:t>Conocer la utilidad los contenedores en el levantamiento y depliegue de aplicaciones.</a:t>
            </a:r>
          </a:p>
          <a:p>
            <a:r>
              <a:rPr lang="en-CR" dirty="0"/>
              <a:t>Aplicar el uso de contenedores en un caso de estudio de una aplicación en Python.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929C8-FFF1-4E49-A425-685C68BD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60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Caso de </a:t>
            </a:r>
            <a:r>
              <a:rPr lang="en-US" dirty="0" err="1"/>
              <a:t>estudio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CA2A4D-FDF4-0658-469A-D8724D73E9E5}"/>
              </a:ext>
            </a:extLst>
          </p:cNvPr>
          <p:cNvSpPr/>
          <p:nvPr/>
        </p:nvSpPr>
        <p:spPr>
          <a:xfrm>
            <a:off x="4826643" y="3625770"/>
            <a:ext cx="1805650" cy="8767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Subscription Manager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E55CDC8-87F6-FCD6-7DDA-97B100767C1C}"/>
              </a:ext>
            </a:extLst>
          </p:cNvPr>
          <p:cNvSpPr/>
          <p:nvPr/>
        </p:nvSpPr>
        <p:spPr>
          <a:xfrm>
            <a:off x="1564511" y="3625770"/>
            <a:ext cx="2104664" cy="876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Persistance Storage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02A7936-3B33-04D5-9A78-7D5201DB1F77}"/>
              </a:ext>
            </a:extLst>
          </p:cNvPr>
          <p:cNvSpPr/>
          <p:nvPr/>
        </p:nvSpPr>
        <p:spPr>
          <a:xfrm>
            <a:off x="7881279" y="3625770"/>
            <a:ext cx="2104664" cy="8767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Access Intefaces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750DF3-978C-06E9-0C0E-02A66B81F5C6}"/>
              </a:ext>
            </a:extLst>
          </p:cNvPr>
          <p:cNvCxnSpPr>
            <a:stCxn id="24" idx="3"/>
            <a:endCxn id="4" idx="1"/>
          </p:cNvCxnSpPr>
          <p:nvPr/>
        </p:nvCxnSpPr>
        <p:spPr>
          <a:xfrm>
            <a:off x="3669175" y="4064161"/>
            <a:ext cx="115746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A1F756-D60B-71F1-6A1D-3AED7EDCC366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6632293" y="4064161"/>
            <a:ext cx="1248986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85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Caso de </a:t>
            </a:r>
            <a:r>
              <a:rPr lang="en-US" dirty="0" err="1"/>
              <a:t>estudio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CA2A4D-FDF4-0658-469A-D8724D73E9E5}"/>
              </a:ext>
            </a:extLst>
          </p:cNvPr>
          <p:cNvSpPr/>
          <p:nvPr/>
        </p:nvSpPr>
        <p:spPr>
          <a:xfrm>
            <a:off x="4826643" y="3625770"/>
            <a:ext cx="1805650" cy="8767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Subscription Manager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E55CDC8-87F6-FCD6-7DDA-97B100767C1C}"/>
              </a:ext>
            </a:extLst>
          </p:cNvPr>
          <p:cNvSpPr/>
          <p:nvPr/>
        </p:nvSpPr>
        <p:spPr>
          <a:xfrm>
            <a:off x="1564511" y="3625770"/>
            <a:ext cx="2104664" cy="876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Persistance Storage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02A7936-3B33-04D5-9A78-7D5201DB1F77}"/>
              </a:ext>
            </a:extLst>
          </p:cNvPr>
          <p:cNvSpPr/>
          <p:nvPr/>
        </p:nvSpPr>
        <p:spPr>
          <a:xfrm>
            <a:off x="7881279" y="3625770"/>
            <a:ext cx="2104664" cy="8767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R" dirty="0"/>
              <a:t>Access Intefaces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750DF3-978C-06E9-0C0E-02A66B81F5C6}"/>
              </a:ext>
            </a:extLst>
          </p:cNvPr>
          <p:cNvCxnSpPr>
            <a:stCxn id="24" idx="3"/>
            <a:endCxn id="4" idx="1"/>
          </p:cNvCxnSpPr>
          <p:nvPr/>
        </p:nvCxnSpPr>
        <p:spPr>
          <a:xfrm>
            <a:off x="3669175" y="4064161"/>
            <a:ext cx="115746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A1F756-D60B-71F1-6A1D-3AED7EDCC366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6632293" y="4064161"/>
            <a:ext cx="1248986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FBB5717-FFB8-1B36-88B0-33478CCA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2993" y="4502552"/>
            <a:ext cx="2104664" cy="701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FA43A1-D918-4FB8-F018-9273CBAB1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82973" y="4528388"/>
            <a:ext cx="1949320" cy="825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22A017-9747-114F-E198-858384E06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422349" y="5245542"/>
            <a:ext cx="1307119" cy="470665"/>
          </a:xfrm>
          <a:prstGeom prst="rect">
            <a:avLst/>
          </a:prstGeom>
        </p:spPr>
      </p:pic>
      <p:pic>
        <p:nvPicPr>
          <p:cNvPr id="1026" name="Picture 2" descr="ASP.NET Core Swagger UI Authorization using IdentityServer4">
            <a:extLst>
              <a:ext uri="{FF2B5EF4-FFF2-40B4-BE49-F238E27FC236}">
                <a16:creationId xmlns:a16="http://schemas.microsoft.com/office/drawing/2014/main" id="{B2801583-882F-0CF8-65C2-696EF0947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06" y="6006341"/>
            <a:ext cx="1211333" cy="33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vicorn">
            <a:extLst>
              <a:ext uri="{FF2B5EF4-FFF2-40B4-BE49-F238E27FC236}">
                <a16:creationId xmlns:a16="http://schemas.microsoft.com/office/drawing/2014/main" id="{6AE93329-191D-F7D3-0413-5640B666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09" y="5343276"/>
            <a:ext cx="1002175" cy="10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BFBB73-59F9-F52E-8CAB-42AB47C53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794677" y="4602785"/>
            <a:ext cx="1002175" cy="1002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297013-2CBB-F79B-2FC0-C17C833EFF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513383" y="4488946"/>
            <a:ext cx="2114106" cy="13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63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 err="1"/>
              <a:t>Revisión</a:t>
            </a:r>
            <a:r>
              <a:rPr lang="en-US" dirty="0"/>
              <a:t> del </a:t>
            </a:r>
            <a:r>
              <a:rPr lang="en-US" dirty="0" err="1"/>
              <a:t>código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5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0A73E-BB2B-4D41-8529-C5C2D3838AE0}"/>
              </a:ext>
            </a:extLst>
          </p:cNvPr>
          <p:cNvSpPr txBox="1"/>
          <p:nvPr/>
        </p:nvSpPr>
        <p:spPr>
          <a:xfrm>
            <a:off x="945267" y="2828835"/>
            <a:ext cx="4066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Contruir y desplegar aplicaciones con múltiples contenedores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Definición del la arquitectura de servicios en un solo archivo 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Promueve la seguridad y el aislamiento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8E5C3-58DD-AB4D-8C70-7C331ADA6BBE}"/>
              </a:ext>
            </a:extLst>
          </p:cNvPr>
          <p:cNvSpPr txBox="1"/>
          <p:nvPr/>
        </p:nvSpPr>
        <p:spPr>
          <a:xfrm>
            <a:off x="5593647" y="6490590"/>
            <a:ext cx="5679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http://</a:t>
            </a:r>
            <a:r>
              <a:rPr lang="en-US" sz="1200" dirty="0" err="1">
                <a:solidFill>
                  <a:schemeClr val="tx2"/>
                </a:solidFill>
              </a:rPr>
              <a:t>img.scoop.it</a:t>
            </a:r>
            <a:r>
              <a:rPr lang="en-US" sz="1200" dirty="0">
                <a:solidFill>
                  <a:schemeClr val="tx2"/>
                </a:solidFill>
              </a:rPr>
              <a:t>/bmExZyvGWidultcwx9hCb7nTzqrqzN7Y9aBZTaXoQ8Q=</a:t>
            </a:r>
            <a:endParaRPr lang="en-CR" sz="1200" dirty="0">
              <a:solidFill>
                <a:schemeClr val="tx2"/>
              </a:solidFill>
            </a:endParaRPr>
          </a:p>
        </p:txBody>
      </p:sp>
      <p:pic>
        <p:nvPicPr>
          <p:cNvPr id="3074" name="Picture 2" descr="Docker Bridge Network Driver">
            <a:extLst>
              <a:ext uri="{FF2B5EF4-FFF2-40B4-BE49-F238E27FC236}">
                <a16:creationId xmlns:a16="http://schemas.microsoft.com/office/drawing/2014/main" id="{B3E9E4B2-D939-C074-54AE-B18923539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6082"/>
            <a:ext cx="4066570" cy="379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154070-1890-C394-0775-95D3E5722A3F}"/>
              </a:ext>
            </a:extLst>
          </p:cNvPr>
          <p:cNvSpPr txBox="1"/>
          <p:nvPr/>
        </p:nvSpPr>
        <p:spPr>
          <a:xfrm>
            <a:off x="192881" y="6400800"/>
            <a:ext cx="610076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R" sz="1500" dirty="0">
                <a:hlinkClick r:id="rId3"/>
              </a:rPr>
              <a:t>https://docs.docker.com/compose/</a:t>
            </a:r>
            <a:r>
              <a:rPr lang="en-CR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4451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 err="1"/>
              <a:t>Volvamos</a:t>
            </a:r>
            <a:r>
              <a:rPr lang="en-US" dirty="0"/>
              <a:t> al </a:t>
            </a:r>
            <a:r>
              <a:rPr lang="en-US" dirty="0" err="1"/>
              <a:t>código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47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¡</a:t>
            </a:r>
            <a:r>
              <a:rPr lang="en-US" dirty="0" err="1"/>
              <a:t>Muchas</a:t>
            </a:r>
            <a:r>
              <a:rPr lang="en-US" dirty="0"/>
              <a:t> gracias!</a:t>
            </a:r>
            <a:endParaRPr lang="en-C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3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INTRODUCCIÓN A LOS CONTENEDORES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6C43E8-BEFE-2B43-8F37-D4D5AA03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6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aRQUITECTURA TRADICIONAL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369F66-AF25-7A4C-8F6D-6BA4C17DC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867" y="2376626"/>
            <a:ext cx="4196266" cy="334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467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miro.medium.com</a:t>
            </a:r>
            <a:r>
              <a:rPr lang="en-US" sz="1200" dirty="0">
                <a:solidFill>
                  <a:schemeClr val="tx2"/>
                </a:solidFill>
              </a:rPr>
              <a:t>/max/892/1*w5qzf2FLU6frS8-nRg9HpQ.png</a:t>
            </a:r>
            <a:endParaRPr lang="en-C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5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¿cUÁL ES EL PROBLEMA?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384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www.filepicker.io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api</a:t>
            </a:r>
            <a:r>
              <a:rPr lang="en-US" sz="1200" dirty="0">
                <a:solidFill>
                  <a:schemeClr val="tx2"/>
                </a:solidFill>
              </a:rPr>
              <a:t>/file/we7xGcXrTHa3XsNZsE8t</a:t>
            </a:r>
            <a:endParaRPr lang="en-CR" sz="1200" dirty="0">
              <a:solidFill>
                <a:schemeClr val="tx2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342CBC-6406-7644-B855-490BB16FA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985" y="2384365"/>
            <a:ext cx="5998697" cy="38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234009-2A9F-A849-A826-D27561A3C335}"/>
              </a:ext>
            </a:extLst>
          </p:cNvPr>
          <p:cNvSpPr txBox="1"/>
          <p:nvPr/>
        </p:nvSpPr>
        <p:spPr>
          <a:xfrm>
            <a:off x="428264" y="2482759"/>
            <a:ext cx="4340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Aislamiento de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Escalar se vuelve complejo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Lucha por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Mantenimiento es costoso</a:t>
            </a:r>
          </a:p>
        </p:txBody>
      </p:sp>
    </p:spTree>
    <p:extLst>
      <p:ext uri="{BB962C8B-B14F-4D97-AF65-F5344CB8AC3E}">
        <p14:creationId xmlns:p14="http://schemas.microsoft.com/office/powerpoint/2010/main" val="310135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¿Y si virtualizamos?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453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miro.medium.com</a:t>
            </a:r>
            <a:r>
              <a:rPr lang="en-US" sz="1200" dirty="0">
                <a:solidFill>
                  <a:schemeClr val="tx2"/>
                </a:solidFill>
              </a:rPr>
              <a:t>/max/778/1*cui2bkQmuAHKIRiq8tF42Q.png</a:t>
            </a:r>
            <a:endParaRPr lang="en-CR" sz="1200" dirty="0">
              <a:solidFill>
                <a:schemeClr val="tx2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057D70E-F8DB-B348-8F6A-41EFECFB1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97" y="2308129"/>
            <a:ext cx="3733855" cy="373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8847F2-9B95-7C46-8C0D-66338EAFBF56}"/>
              </a:ext>
            </a:extLst>
          </p:cNvPr>
          <p:cNvSpPr txBox="1"/>
          <p:nvPr/>
        </p:nvSpPr>
        <p:spPr>
          <a:xfrm>
            <a:off x="798654" y="2598505"/>
            <a:ext cx="4340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Imágenes de SO pesadas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Manejo de recursos complejo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Downtime o tiempo fuera de línea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Mismo problema al escalar</a:t>
            </a:r>
          </a:p>
        </p:txBody>
      </p:sp>
    </p:spTree>
    <p:extLst>
      <p:ext uri="{BB962C8B-B14F-4D97-AF65-F5344CB8AC3E}">
        <p14:creationId xmlns:p14="http://schemas.microsoft.com/office/powerpoint/2010/main" val="46367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¿Que es un contenedor?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3895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www.filepicker.io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api</a:t>
            </a:r>
            <a:r>
              <a:rPr lang="en-US" sz="1200" dirty="0">
                <a:solidFill>
                  <a:schemeClr val="tx2"/>
                </a:solidFill>
              </a:rPr>
              <a:t>/file/Dqy8g16LQ5G5mEA9m2fK</a:t>
            </a:r>
            <a:endParaRPr lang="en-CR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847F2-9B95-7C46-8C0D-66338EAFBF56}"/>
              </a:ext>
            </a:extLst>
          </p:cNvPr>
          <p:cNvSpPr txBox="1"/>
          <p:nvPr/>
        </p:nvSpPr>
        <p:spPr>
          <a:xfrm>
            <a:off x="544010" y="2482758"/>
            <a:ext cx="4595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Serivicios aislados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Interfaz de red, procesos y servicios propios.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R" dirty="0"/>
              <a:t>SO que utilizan el mismo Kernel (Linux) </a:t>
            </a:r>
            <a:r>
              <a:rPr lang="en-CR" b="1" dirty="0"/>
              <a:t>compartido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b="1" dirty="0"/>
              <a:t>Kernel: </a:t>
            </a:r>
            <a:r>
              <a:rPr lang="en-CR" dirty="0"/>
              <a:t>interfaz entre hardware y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R" b="1" dirty="0"/>
              <a:t>OS</a:t>
            </a:r>
            <a:r>
              <a:rPr lang="en-CR" dirty="0"/>
              <a:t>:  Capa superior. Usa el kernel e interactua con el usuario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R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C060685-DB0F-3644-BEC7-1497BAEF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160" y="2256431"/>
            <a:ext cx="5802642" cy="377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82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E98A-1FA7-F640-BC7F-9C116585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¿Contenedores vs máquinas virtuales?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ACD6-7120-4E4A-BB11-C58BCD3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7BC2-FDE2-4942-B5B1-CCF71FA447F0}"/>
              </a:ext>
            </a:extLst>
          </p:cNvPr>
          <p:cNvSpPr txBox="1"/>
          <p:nvPr/>
        </p:nvSpPr>
        <p:spPr>
          <a:xfrm>
            <a:off x="234176" y="6445405"/>
            <a:ext cx="3882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www.filepicker.io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api</a:t>
            </a:r>
            <a:r>
              <a:rPr lang="en-US" sz="1200" dirty="0">
                <a:solidFill>
                  <a:schemeClr val="tx2"/>
                </a:solidFill>
              </a:rPr>
              <a:t>/file/ylQ1HSGURZauDnxatQVF</a:t>
            </a:r>
            <a:endParaRPr lang="en-CR" sz="12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3301B-F109-F640-99EF-9D4B8B5D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586" y="2300258"/>
            <a:ext cx="6248242" cy="391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2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{9AFB6E41-02EE-0A4B-AFC3-42C79E63EAA4}tf10001120</Template>
  <TotalTime>306</TotalTime>
  <Words>938</Words>
  <Application>Microsoft Macintosh PowerPoint</Application>
  <PresentationFormat>Widescreen</PresentationFormat>
  <Paragraphs>190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Gill Sans MT</vt:lpstr>
      <vt:lpstr>Parcel</vt:lpstr>
      <vt:lpstr>Desarrollo de aplicaciones utilizando Python y orquestación de contenedores Docker</vt:lpstr>
      <vt:lpstr>aGENDA</vt:lpstr>
      <vt:lpstr>OBJETIVOS</vt:lpstr>
      <vt:lpstr>INTRODUCCIÓN A LOS CONTENEDORES</vt:lpstr>
      <vt:lpstr>aRQUITECTURA TRADICIONAL</vt:lpstr>
      <vt:lpstr>¿cUÁL ES EL PROBLEMA?</vt:lpstr>
      <vt:lpstr>¿Y si virtualizamos?</vt:lpstr>
      <vt:lpstr>¿Que es un contenedor?</vt:lpstr>
      <vt:lpstr>¿Contenedores vs máquinas virtuales?</vt:lpstr>
      <vt:lpstr>¿Cómo desplegamos un contenedor?</vt:lpstr>
      <vt:lpstr>¿Que son los DOCKER CONTAINERS?</vt:lpstr>
      <vt:lpstr>DEMO: Docker dESKTOP</vt:lpstr>
      <vt:lpstr>Comandos: run</vt:lpstr>
      <vt:lpstr>Comandos: ps</vt:lpstr>
      <vt:lpstr>Comandos: STOP</vt:lpstr>
      <vt:lpstr>Comandos: rm</vt:lpstr>
      <vt:lpstr>Comandos: RMI</vt:lpstr>
      <vt:lpstr>Comandos: PULL</vt:lpstr>
      <vt:lpstr>COMANDO: EXEC</vt:lpstr>
      <vt:lpstr>COMANDO: RUN con etiquetas</vt:lpstr>
      <vt:lpstr>COMANDO: RUN con mapeo de puestos</vt:lpstr>
      <vt:lpstr>COMANDO: RUN con mapeo de VOLUMENS</vt:lpstr>
      <vt:lpstr>COMANDO: RUN con nombe</vt:lpstr>
      <vt:lpstr>COMANDO: LOGS</vt:lpstr>
      <vt:lpstr>Docker build kit</vt:lpstr>
      <vt:lpstr>Dockerfile</vt:lpstr>
      <vt:lpstr>Dockerfile: Ejemplo</vt:lpstr>
      <vt:lpstr>Dockerfile: ENTRYPOINT VS CMD</vt:lpstr>
      <vt:lpstr>Caso de estudio</vt:lpstr>
      <vt:lpstr>Caso de estudio</vt:lpstr>
      <vt:lpstr>Caso de estudio</vt:lpstr>
      <vt:lpstr>Revisión del código</vt:lpstr>
      <vt:lpstr>Docker Compose</vt:lpstr>
      <vt:lpstr>Volvamos al código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Pablo Ramirez Méndez</dc:creator>
  <cp:lastModifiedBy>Jose Pablo Ramirez Méndez</cp:lastModifiedBy>
  <cp:revision>53</cp:revision>
  <dcterms:created xsi:type="dcterms:W3CDTF">2022-04-10T01:33:01Z</dcterms:created>
  <dcterms:modified xsi:type="dcterms:W3CDTF">2022-04-15T23:39:28Z</dcterms:modified>
</cp:coreProperties>
</file>