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65" r:id="rId4"/>
    <p:sldId id="26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5" autoAdjust="0"/>
    <p:restoredTop sz="94660"/>
  </p:normalViewPr>
  <p:slideViewPr>
    <p:cSldViewPr>
      <p:cViewPr varScale="1">
        <p:scale>
          <a:sx n="104" d="100"/>
          <a:sy n="104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blo\Downloads\Pesquisa%20gr&#225;ficos%203D%20pap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blo\Downloads\Pesquisa%20gr&#225;ficos%203D%20pap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blo\Downloads\Pesquisa%20gr&#225;ficos%203D%20pap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blo\Downloads\Dados%20da%20Pesquis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blo\Downloads\Dados%20da%20Pesquis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blo\Downloads\Dados%20da%20Pesquis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ablo\Downloads\Dados%20da%20Pesquis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  <c:spPr>
        <a:solidFill>
          <a:schemeClr val="bg1">
            <a:lumMod val="85000"/>
          </a:schemeClr>
        </a:solidFill>
      </c:spPr>
    </c:sideWall>
    <c:backWall>
      <c:thickness val="0"/>
      <c:spPr>
        <a:solidFill>
          <a:schemeClr val="bg1">
            <a:lumMod val="85000"/>
          </a:schemeClr>
        </a:solidFill>
      </c:spPr>
    </c:backWall>
    <c:plotArea>
      <c:layout>
        <c:manualLayout>
          <c:layoutTarget val="inner"/>
          <c:xMode val="edge"/>
          <c:yMode val="edge"/>
          <c:x val="1.4582562407782516E-2"/>
          <c:y val="0.14663811499483248"/>
          <c:w val="0.97083487518443501"/>
          <c:h val="0.65445897397330577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'[Pesquisa gráficos 3D paper.xlsx]Plan1'!$C$37</c:f>
              <c:strCache>
                <c:ptCount val="1"/>
                <c:pt idx="0">
                  <c:v>Nenhum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'[Pesquisa gráficos 3D paper.xlsx]Plan1'!$D$36:$F$36</c:f>
              <c:strCache>
                <c:ptCount val="3"/>
                <c:pt idx="0">
                  <c:v>1 - Sua habilidade para reconhecer oportunidades de start-up</c:v>
                </c:pt>
                <c:pt idx="1">
                  <c:v>2 - Sua habilidade em correr riscos</c:v>
                </c:pt>
                <c:pt idx="2">
                  <c:v>3 - Sua habilidade em organizar os recursos requeridos para uma start-up</c:v>
                </c:pt>
              </c:strCache>
            </c:strRef>
          </c:cat>
          <c:val>
            <c:numRef>
              <c:f>'[Pesquisa gráficos 3D paper.xlsx]Plan1'!$D$37:$F$37</c:f>
              <c:numCache>
                <c:formatCode>0%</c:formatCode>
                <c:ptCount val="3"/>
                <c:pt idx="0">
                  <c:v>0.04</c:v>
                </c:pt>
                <c:pt idx="1">
                  <c:v>0.04</c:v>
                </c:pt>
                <c:pt idx="2">
                  <c:v>0.04</c:v>
                </c:pt>
              </c:numCache>
            </c:numRef>
          </c:val>
        </c:ser>
        <c:ser>
          <c:idx val="1"/>
          <c:order val="1"/>
          <c:tx>
            <c:strRef>
              <c:f>'[Pesquisa gráficos 3D paper.xlsx]Plan1'!$C$38</c:f>
              <c:strCache>
                <c:ptCount val="1"/>
                <c:pt idx="0">
                  <c:v>Médio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'[Pesquisa gráficos 3D paper.xlsx]Plan1'!$D$36:$F$36</c:f>
              <c:strCache>
                <c:ptCount val="3"/>
                <c:pt idx="0">
                  <c:v>1 - Sua habilidade para reconhecer oportunidades de start-up</c:v>
                </c:pt>
                <c:pt idx="1">
                  <c:v>2 - Sua habilidade em correr riscos</c:v>
                </c:pt>
                <c:pt idx="2">
                  <c:v>3 - Sua habilidade em organizar os recursos requeridos para uma start-up</c:v>
                </c:pt>
              </c:strCache>
            </c:strRef>
          </c:cat>
          <c:val>
            <c:numRef>
              <c:f>'[Pesquisa gráficos 3D paper.xlsx]Plan1'!$D$38:$F$38</c:f>
              <c:numCache>
                <c:formatCode>0%</c:formatCode>
                <c:ptCount val="3"/>
                <c:pt idx="0">
                  <c:v>0.3</c:v>
                </c:pt>
                <c:pt idx="1">
                  <c:v>0.28000000000000003</c:v>
                </c:pt>
                <c:pt idx="2">
                  <c:v>0.43</c:v>
                </c:pt>
              </c:numCache>
            </c:numRef>
          </c:val>
        </c:ser>
        <c:ser>
          <c:idx val="2"/>
          <c:order val="2"/>
          <c:tx>
            <c:strRef>
              <c:f>'[Pesquisa gráficos 3D paper.xlsx]Plan1'!$C$39</c:f>
              <c:strCache>
                <c:ptCount val="1"/>
                <c:pt idx="0">
                  <c:v>Forte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'[Pesquisa gráficos 3D paper.xlsx]Plan1'!$D$36:$F$36</c:f>
              <c:strCache>
                <c:ptCount val="3"/>
                <c:pt idx="0">
                  <c:v>1 - Sua habilidade para reconhecer oportunidades de start-up</c:v>
                </c:pt>
                <c:pt idx="1">
                  <c:v>2 - Sua habilidade em correr riscos</c:v>
                </c:pt>
                <c:pt idx="2">
                  <c:v>3 - Sua habilidade em organizar os recursos requeridos para uma start-up</c:v>
                </c:pt>
              </c:strCache>
            </c:strRef>
          </c:cat>
          <c:val>
            <c:numRef>
              <c:f>'[Pesquisa gráficos 3D paper.xlsx]Plan1'!$D$39:$F$39</c:f>
              <c:numCache>
                <c:formatCode>0%</c:formatCode>
                <c:ptCount val="3"/>
                <c:pt idx="0">
                  <c:v>0.59</c:v>
                </c:pt>
                <c:pt idx="1">
                  <c:v>0.63</c:v>
                </c:pt>
                <c:pt idx="2">
                  <c:v>0.49</c:v>
                </c:pt>
              </c:numCache>
            </c:numRef>
          </c:val>
        </c:ser>
        <c:ser>
          <c:idx val="3"/>
          <c:order val="3"/>
          <c:tx>
            <c:strRef>
              <c:f>'[Pesquisa gráficos 3D paper.xlsx]Plan1'!$C$40</c:f>
              <c:strCache>
                <c:ptCount val="1"/>
                <c:pt idx="0">
                  <c:v>Sem opinião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'[Pesquisa gráficos 3D paper.xlsx]Plan1'!$D$36:$F$36</c:f>
              <c:strCache>
                <c:ptCount val="3"/>
                <c:pt idx="0">
                  <c:v>1 - Sua habilidade para reconhecer oportunidades de start-up</c:v>
                </c:pt>
                <c:pt idx="1">
                  <c:v>2 - Sua habilidade em correr riscos</c:v>
                </c:pt>
                <c:pt idx="2">
                  <c:v>3 - Sua habilidade em organizar os recursos requeridos para uma start-up</c:v>
                </c:pt>
              </c:strCache>
            </c:strRef>
          </c:cat>
          <c:val>
            <c:numRef>
              <c:f>'[Pesquisa gráficos 3D paper.xlsx]Plan1'!$D$40:$F$40</c:f>
              <c:numCache>
                <c:formatCode>0%</c:formatCode>
                <c:ptCount val="3"/>
                <c:pt idx="0">
                  <c:v>7.0000000000000007E-2</c:v>
                </c:pt>
                <c:pt idx="1">
                  <c:v>0.05</c:v>
                </c:pt>
                <c:pt idx="2">
                  <c:v>0.04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gapDepth val="95"/>
        <c:shape val="box"/>
        <c:axId val="111098496"/>
        <c:axId val="111100288"/>
        <c:axId val="0"/>
      </c:bar3DChart>
      <c:catAx>
        <c:axId val="11109849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800"/>
            </a:pPr>
            <a:endParaRPr lang="pt-BR"/>
          </a:p>
        </c:txPr>
        <c:crossAx val="111100288"/>
        <c:crosses val="autoZero"/>
        <c:auto val="1"/>
        <c:lblAlgn val="ctr"/>
        <c:lblOffset val="100"/>
        <c:noMultiLvlLbl val="0"/>
      </c:catAx>
      <c:valAx>
        <c:axId val="11110028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1109849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4415463692038497"/>
          <c:y val="5.5483995323951853E-2"/>
          <c:w val="0.79195647419072612"/>
          <c:h val="8.537168819611031E-2"/>
        </c:manualLayout>
      </c:layout>
      <c:overlay val="0"/>
      <c:txPr>
        <a:bodyPr/>
        <a:lstStyle/>
        <a:p>
          <a:pPr>
            <a:defRPr sz="1800"/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  <c:spPr>
        <a:solidFill>
          <a:schemeClr val="bg1">
            <a:lumMod val="85000"/>
          </a:schemeClr>
        </a:solidFill>
      </c:spPr>
    </c:sideWall>
    <c:backWall>
      <c:thickness val="0"/>
      <c:spPr>
        <a:solidFill>
          <a:schemeClr val="bg1">
            <a:lumMod val="85000"/>
          </a:schemeClr>
        </a:solidFill>
      </c:spPr>
    </c:backWall>
    <c:plotArea>
      <c:layout>
        <c:manualLayout>
          <c:layoutTarget val="inner"/>
          <c:xMode val="edge"/>
          <c:yMode val="edge"/>
          <c:x val="0"/>
          <c:y val="0.11306780232237507"/>
          <c:w val="0.98674312508383411"/>
          <c:h val="0.64514844204785682"/>
        </c:manualLayout>
      </c:layout>
      <c:bar3DChart>
        <c:barDir val="col"/>
        <c:grouping val="percentStacked"/>
        <c:varyColors val="0"/>
        <c:ser>
          <c:idx val="0"/>
          <c:order val="0"/>
          <c:tx>
            <c:v>Nenhum</c:v>
          </c:tx>
          <c:spPr>
            <a:solidFill>
              <a:srgbClr val="C00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'[Pesquisa gráficos 3D paper.xlsx]Plan1'!$G$36:$M$36</c:f>
              <c:strCache>
                <c:ptCount val="7"/>
                <c:pt idx="0">
                  <c:v>4 - Presença de famílias empreendedoras na sua comunidade</c:v>
                </c:pt>
                <c:pt idx="1">
                  <c:v>5 - Cultura de promoção de criação de novos negócios e de tomada de riscos na sua comunidade</c:v>
                </c:pt>
                <c:pt idx="2">
                  <c:v>6 - Cultura de apoio à criatividade e inovação</c:v>
                </c:pt>
                <c:pt idx="3">
                  <c:v>7 - Empreendedorismo ligado à idéia de carreiras desejáveis em sua comunidade</c:v>
                </c:pt>
                <c:pt idx="4">
                  <c:v>8 - Oportunidades para a criação de novos negócios</c:v>
                </c:pt>
                <c:pt idx="5">
                  <c:v>9 - Oportunidades para a criação de novos negócios relacionados a gênero</c:v>
                </c:pt>
                <c:pt idx="6">
                  <c:v>10 - Oportunidades para a criação de novos negócios para jovens</c:v>
                </c:pt>
              </c:strCache>
            </c:strRef>
          </c:cat>
          <c:val>
            <c:numRef>
              <c:f>'[Pesquisa gráficos 3D paper.xlsx]Plan1'!$G$37:$M$37</c:f>
              <c:numCache>
                <c:formatCode>0%</c:formatCode>
                <c:ptCount val="7"/>
                <c:pt idx="0">
                  <c:v>0.22</c:v>
                </c:pt>
                <c:pt idx="1">
                  <c:v>0.18</c:v>
                </c:pt>
                <c:pt idx="2">
                  <c:v>0.18</c:v>
                </c:pt>
                <c:pt idx="3">
                  <c:v>0.19</c:v>
                </c:pt>
                <c:pt idx="4">
                  <c:v>0.06</c:v>
                </c:pt>
                <c:pt idx="5">
                  <c:v>0.16</c:v>
                </c:pt>
                <c:pt idx="6">
                  <c:v>0.2</c:v>
                </c:pt>
              </c:numCache>
            </c:numRef>
          </c:val>
        </c:ser>
        <c:ser>
          <c:idx val="1"/>
          <c:order val="1"/>
          <c:tx>
            <c:v>Médio</c:v>
          </c:tx>
          <c:spPr>
            <a:solidFill>
              <a:schemeClr val="accent1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'[Pesquisa gráficos 3D paper.xlsx]Plan1'!$G$36:$M$36</c:f>
              <c:strCache>
                <c:ptCount val="7"/>
                <c:pt idx="0">
                  <c:v>4 - Presença de famílias empreendedoras na sua comunidade</c:v>
                </c:pt>
                <c:pt idx="1">
                  <c:v>5 - Cultura de promoção de criação de novos negócios e de tomada de riscos na sua comunidade</c:v>
                </c:pt>
                <c:pt idx="2">
                  <c:v>6 - Cultura de apoio à criatividade e inovação</c:v>
                </c:pt>
                <c:pt idx="3">
                  <c:v>7 - Empreendedorismo ligado à idéia de carreiras desejáveis em sua comunidade</c:v>
                </c:pt>
                <c:pt idx="4">
                  <c:v>8 - Oportunidades para a criação de novos negócios</c:v>
                </c:pt>
                <c:pt idx="5">
                  <c:v>9 - Oportunidades para a criação de novos negócios relacionados a gênero</c:v>
                </c:pt>
                <c:pt idx="6">
                  <c:v>10 - Oportunidades para a criação de novos negócios para jovens</c:v>
                </c:pt>
              </c:strCache>
            </c:strRef>
          </c:cat>
          <c:val>
            <c:numRef>
              <c:f>'[Pesquisa gráficos 3D paper.xlsx]Plan1'!$G$38:$M$38</c:f>
              <c:numCache>
                <c:formatCode>0%</c:formatCode>
                <c:ptCount val="7"/>
                <c:pt idx="0">
                  <c:v>0.44</c:v>
                </c:pt>
                <c:pt idx="1">
                  <c:v>0.42</c:v>
                </c:pt>
                <c:pt idx="2">
                  <c:v>0.34</c:v>
                </c:pt>
                <c:pt idx="3">
                  <c:v>0.41</c:v>
                </c:pt>
                <c:pt idx="4">
                  <c:v>0.43</c:v>
                </c:pt>
                <c:pt idx="5">
                  <c:v>0.32</c:v>
                </c:pt>
                <c:pt idx="6">
                  <c:v>0.39</c:v>
                </c:pt>
              </c:numCache>
            </c:numRef>
          </c:val>
        </c:ser>
        <c:ser>
          <c:idx val="2"/>
          <c:order val="2"/>
          <c:tx>
            <c:v>Forte</c:v>
          </c:tx>
          <c:spPr>
            <a:solidFill>
              <a:srgbClr val="92D050"/>
            </a:solidFill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'[Pesquisa gráficos 3D paper.xlsx]Plan1'!$G$36:$M$36</c:f>
              <c:strCache>
                <c:ptCount val="7"/>
                <c:pt idx="0">
                  <c:v>4 - Presença de famílias empreendedoras na sua comunidade</c:v>
                </c:pt>
                <c:pt idx="1">
                  <c:v>5 - Cultura de promoção de criação de novos negócios e de tomada de riscos na sua comunidade</c:v>
                </c:pt>
                <c:pt idx="2">
                  <c:v>6 - Cultura de apoio à criatividade e inovação</c:v>
                </c:pt>
                <c:pt idx="3">
                  <c:v>7 - Empreendedorismo ligado à idéia de carreiras desejáveis em sua comunidade</c:v>
                </c:pt>
                <c:pt idx="4">
                  <c:v>8 - Oportunidades para a criação de novos negócios</c:v>
                </c:pt>
                <c:pt idx="5">
                  <c:v>9 - Oportunidades para a criação de novos negócios relacionados a gênero</c:v>
                </c:pt>
                <c:pt idx="6">
                  <c:v>10 - Oportunidades para a criação de novos negócios para jovens</c:v>
                </c:pt>
              </c:strCache>
            </c:strRef>
          </c:cat>
          <c:val>
            <c:numRef>
              <c:f>'[Pesquisa gráficos 3D paper.xlsx]Plan1'!$G$39:$M$39</c:f>
              <c:numCache>
                <c:formatCode>0%</c:formatCode>
                <c:ptCount val="7"/>
                <c:pt idx="0">
                  <c:v>0.28999999999999998</c:v>
                </c:pt>
                <c:pt idx="1">
                  <c:v>0.37</c:v>
                </c:pt>
                <c:pt idx="2">
                  <c:v>0.44</c:v>
                </c:pt>
                <c:pt idx="3">
                  <c:v>0.35</c:v>
                </c:pt>
                <c:pt idx="4">
                  <c:v>0.47</c:v>
                </c:pt>
                <c:pt idx="5">
                  <c:v>0.39</c:v>
                </c:pt>
                <c:pt idx="6">
                  <c:v>0.34</c:v>
                </c:pt>
              </c:numCache>
            </c:numRef>
          </c:val>
        </c:ser>
        <c:ser>
          <c:idx val="3"/>
          <c:order val="3"/>
          <c:tx>
            <c:v>Sem opinião</c:v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'[Pesquisa gráficos 3D paper.xlsx]Plan1'!$G$36:$M$36</c:f>
              <c:strCache>
                <c:ptCount val="7"/>
                <c:pt idx="0">
                  <c:v>4 - Presença de famílias empreendedoras na sua comunidade</c:v>
                </c:pt>
                <c:pt idx="1">
                  <c:v>5 - Cultura de promoção de criação de novos negócios e de tomada de riscos na sua comunidade</c:v>
                </c:pt>
                <c:pt idx="2">
                  <c:v>6 - Cultura de apoio à criatividade e inovação</c:v>
                </c:pt>
                <c:pt idx="3">
                  <c:v>7 - Empreendedorismo ligado à idéia de carreiras desejáveis em sua comunidade</c:v>
                </c:pt>
                <c:pt idx="4">
                  <c:v>8 - Oportunidades para a criação de novos negócios</c:v>
                </c:pt>
                <c:pt idx="5">
                  <c:v>9 - Oportunidades para a criação de novos negócios relacionados a gênero</c:v>
                </c:pt>
                <c:pt idx="6">
                  <c:v>10 - Oportunidades para a criação de novos negócios para jovens</c:v>
                </c:pt>
              </c:strCache>
            </c:strRef>
          </c:cat>
          <c:val>
            <c:numRef>
              <c:f>'[Pesquisa gráficos 3D paper.xlsx]Plan1'!$G$40:$M$40</c:f>
              <c:numCache>
                <c:formatCode>0%</c:formatCode>
                <c:ptCount val="7"/>
                <c:pt idx="0">
                  <c:v>0.05</c:v>
                </c:pt>
                <c:pt idx="1">
                  <c:v>0.04</c:v>
                </c:pt>
                <c:pt idx="2">
                  <c:v>0.04</c:v>
                </c:pt>
                <c:pt idx="3">
                  <c:v>0.05</c:v>
                </c:pt>
                <c:pt idx="4">
                  <c:v>0.04</c:v>
                </c:pt>
                <c:pt idx="5">
                  <c:v>0.13</c:v>
                </c:pt>
                <c:pt idx="6">
                  <c:v>0.06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gapDepth val="95"/>
        <c:shape val="box"/>
        <c:axId val="111299200"/>
        <c:axId val="111300992"/>
        <c:axId val="0"/>
      </c:bar3DChart>
      <c:catAx>
        <c:axId val="11129920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0" vert="horz" anchor="ctr" anchorCtr="0"/>
          <a:lstStyle/>
          <a:p>
            <a:pPr>
              <a:defRPr sz="1050"/>
            </a:pPr>
            <a:endParaRPr lang="pt-BR"/>
          </a:p>
        </c:txPr>
        <c:crossAx val="111300992"/>
        <c:crosses val="autoZero"/>
        <c:auto val="1"/>
        <c:lblAlgn val="ctr"/>
        <c:lblOffset val="100"/>
        <c:noMultiLvlLbl val="0"/>
      </c:catAx>
      <c:valAx>
        <c:axId val="1113009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129920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8.6961548069397474E-2"/>
          <c:y val="4.3573328368705214E-2"/>
          <c:w val="0.82950701048959463"/>
          <c:h val="7.035517179580264E-2"/>
        </c:manualLayout>
      </c:layout>
      <c:overlay val="0"/>
      <c:txPr>
        <a:bodyPr/>
        <a:lstStyle/>
        <a:p>
          <a:pPr>
            <a:defRPr sz="1800"/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  <c:spPr>
        <a:solidFill>
          <a:schemeClr val="bg1">
            <a:lumMod val="85000"/>
          </a:schemeClr>
        </a:solidFill>
      </c:spPr>
    </c:sideWall>
    <c:backWall>
      <c:thickness val="0"/>
      <c:spPr>
        <a:solidFill>
          <a:schemeClr val="bg1">
            <a:lumMod val="85000"/>
          </a:schemeClr>
        </a:solidFill>
      </c:spPr>
    </c:backWall>
    <c:plotArea>
      <c:layout>
        <c:manualLayout>
          <c:layoutTarget val="inner"/>
          <c:xMode val="edge"/>
          <c:yMode val="edge"/>
          <c:x val="6.1071909730927996E-7"/>
          <c:y val="0.11667149795606881"/>
          <c:w val="0.99999938925609866"/>
          <c:h val="0.66423723421581771"/>
        </c:manualLayout>
      </c:layout>
      <c:bar3DChart>
        <c:barDir val="col"/>
        <c:grouping val="percentStacked"/>
        <c:varyColors val="0"/>
        <c:ser>
          <c:idx val="0"/>
          <c:order val="0"/>
          <c:tx>
            <c:v>Nenhum</c:v>
          </c:tx>
          <c:spPr>
            <a:solidFill>
              <a:srgbClr val="C00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'[Pesquisa gráficos 3D paper.xlsx]Plan1'!$N$36:$R$36</c:f>
              <c:strCache>
                <c:ptCount val="5"/>
                <c:pt idx="0">
                  <c:v>11 - Políticas e programas especiais de incentivo e apoio a start-ups</c:v>
                </c:pt>
                <c:pt idx="1">
                  <c:v>12 - Políticas públicas favoráveis em geral</c:v>
                </c:pt>
                <c:pt idx="2">
                  <c:v>13 - Políticas fiscais favoráveis (tratamento especial quanto a impostos e taxas)]</c:v>
                </c:pt>
                <c:pt idx="3">
                  <c:v>14 - Facilidade de obter licenças para empreender (CNPJ, alvará etc.)</c:v>
                </c:pt>
                <c:pt idx="4">
                  <c:v>15 - Qualidade da infraestrutura física, de transportes de de TIC</c:v>
                </c:pt>
              </c:strCache>
            </c:strRef>
          </c:cat>
          <c:val>
            <c:numRef>
              <c:f>'[Pesquisa gráficos 3D paper.xlsx]Plan1'!$N$37:$R$37</c:f>
              <c:numCache>
                <c:formatCode>0%</c:formatCode>
                <c:ptCount val="5"/>
                <c:pt idx="0">
                  <c:v>0.28000000000000003</c:v>
                </c:pt>
                <c:pt idx="1">
                  <c:v>0.28999999999999998</c:v>
                </c:pt>
                <c:pt idx="2">
                  <c:v>0.43</c:v>
                </c:pt>
                <c:pt idx="3">
                  <c:v>0.44</c:v>
                </c:pt>
                <c:pt idx="4">
                  <c:v>0.2</c:v>
                </c:pt>
              </c:numCache>
            </c:numRef>
          </c:val>
        </c:ser>
        <c:ser>
          <c:idx val="1"/>
          <c:order val="1"/>
          <c:tx>
            <c:v>Médio</c:v>
          </c:tx>
          <c:spPr>
            <a:solidFill>
              <a:schemeClr val="accent1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'[Pesquisa gráficos 3D paper.xlsx]Plan1'!$N$36:$R$36</c:f>
              <c:strCache>
                <c:ptCount val="5"/>
                <c:pt idx="0">
                  <c:v>11 - Políticas e programas especiais de incentivo e apoio a start-ups</c:v>
                </c:pt>
                <c:pt idx="1">
                  <c:v>12 - Políticas públicas favoráveis em geral</c:v>
                </c:pt>
                <c:pt idx="2">
                  <c:v>13 - Políticas fiscais favoráveis (tratamento especial quanto a impostos e taxas)]</c:v>
                </c:pt>
                <c:pt idx="3">
                  <c:v>14 - Facilidade de obter licenças para empreender (CNPJ, alvará etc.)</c:v>
                </c:pt>
                <c:pt idx="4">
                  <c:v>15 - Qualidade da infraestrutura física, de transportes de de TIC</c:v>
                </c:pt>
              </c:strCache>
            </c:strRef>
          </c:cat>
          <c:val>
            <c:numRef>
              <c:f>'[Pesquisa gráficos 3D paper.xlsx]Plan1'!$N$38:$R$38</c:f>
              <c:numCache>
                <c:formatCode>0%</c:formatCode>
                <c:ptCount val="5"/>
                <c:pt idx="0">
                  <c:v>0.49</c:v>
                </c:pt>
                <c:pt idx="1">
                  <c:v>0.48</c:v>
                </c:pt>
                <c:pt idx="2">
                  <c:v>0.28000000000000003</c:v>
                </c:pt>
                <c:pt idx="3">
                  <c:v>0.41</c:v>
                </c:pt>
                <c:pt idx="4">
                  <c:v>0.62</c:v>
                </c:pt>
              </c:numCache>
            </c:numRef>
          </c:val>
        </c:ser>
        <c:ser>
          <c:idx val="2"/>
          <c:order val="2"/>
          <c:tx>
            <c:v>Forte</c:v>
          </c:tx>
          <c:spPr>
            <a:solidFill>
              <a:srgbClr val="92D05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'[Pesquisa gráficos 3D paper.xlsx]Plan1'!$N$36:$R$36</c:f>
              <c:strCache>
                <c:ptCount val="5"/>
                <c:pt idx="0">
                  <c:v>11 - Políticas e programas especiais de incentivo e apoio a start-ups</c:v>
                </c:pt>
                <c:pt idx="1">
                  <c:v>12 - Políticas públicas favoráveis em geral</c:v>
                </c:pt>
                <c:pt idx="2">
                  <c:v>13 - Políticas fiscais favoráveis (tratamento especial quanto a impostos e taxas)]</c:v>
                </c:pt>
                <c:pt idx="3">
                  <c:v>14 - Facilidade de obter licenças para empreender (CNPJ, alvará etc.)</c:v>
                </c:pt>
                <c:pt idx="4">
                  <c:v>15 - Qualidade da infraestrutura física, de transportes de de TIC</c:v>
                </c:pt>
              </c:strCache>
            </c:strRef>
          </c:cat>
          <c:val>
            <c:numRef>
              <c:f>'[Pesquisa gráficos 3D paper.xlsx]Plan1'!$N$39:$R$39</c:f>
              <c:numCache>
                <c:formatCode>0%</c:formatCode>
                <c:ptCount val="5"/>
                <c:pt idx="0">
                  <c:v>0.15</c:v>
                </c:pt>
                <c:pt idx="1">
                  <c:v>0.15</c:v>
                </c:pt>
                <c:pt idx="2">
                  <c:v>0.2</c:v>
                </c:pt>
                <c:pt idx="3">
                  <c:v>0.11</c:v>
                </c:pt>
                <c:pt idx="4">
                  <c:v>0.14000000000000001</c:v>
                </c:pt>
              </c:numCache>
            </c:numRef>
          </c:val>
        </c:ser>
        <c:ser>
          <c:idx val="3"/>
          <c:order val="3"/>
          <c:tx>
            <c:v>Sem opinião</c:v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'[Pesquisa gráficos 3D paper.xlsx]Plan1'!$N$36:$R$36</c:f>
              <c:strCache>
                <c:ptCount val="5"/>
                <c:pt idx="0">
                  <c:v>11 - Políticas e programas especiais de incentivo e apoio a start-ups</c:v>
                </c:pt>
                <c:pt idx="1">
                  <c:v>12 - Políticas públicas favoráveis em geral</c:v>
                </c:pt>
                <c:pt idx="2">
                  <c:v>13 - Políticas fiscais favoráveis (tratamento especial quanto a impostos e taxas)]</c:v>
                </c:pt>
                <c:pt idx="3">
                  <c:v>14 - Facilidade de obter licenças para empreender (CNPJ, alvará etc.)</c:v>
                </c:pt>
                <c:pt idx="4">
                  <c:v>15 - Qualidade da infraestrutura física, de transportes de de TIC</c:v>
                </c:pt>
              </c:strCache>
            </c:strRef>
          </c:cat>
          <c:val>
            <c:numRef>
              <c:f>'[Pesquisa gráficos 3D paper.xlsx]Plan1'!$N$40:$R$40</c:f>
              <c:numCache>
                <c:formatCode>0%</c:formatCode>
                <c:ptCount val="5"/>
                <c:pt idx="0">
                  <c:v>0.08</c:v>
                </c:pt>
                <c:pt idx="1">
                  <c:v>0.08</c:v>
                </c:pt>
                <c:pt idx="2">
                  <c:v>0.09</c:v>
                </c:pt>
                <c:pt idx="3">
                  <c:v>0.04</c:v>
                </c:pt>
                <c:pt idx="4">
                  <c:v>0.04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gapDepth val="95"/>
        <c:shape val="box"/>
        <c:axId val="111433216"/>
        <c:axId val="111434752"/>
        <c:axId val="0"/>
      </c:bar3DChart>
      <c:catAx>
        <c:axId val="11143321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pt-BR"/>
          </a:p>
        </c:txPr>
        <c:crossAx val="111434752"/>
        <c:crosses val="autoZero"/>
        <c:auto val="1"/>
        <c:lblAlgn val="ctr"/>
        <c:lblOffset val="100"/>
        <c:noMultiLvlLbl val="0"/>
      </c:catAx>
      <c:valAx>
        <c:axId val="1114347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143321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9.806474190726161E-2"/>
          <c:y val="4.3862621021033665E-2"/>
          <c:w val="0.86966458880139996"/>
          <c:h val="6.7929802350964588E-2"/>
        </c:manualLayout>
      </c:layout>
      <c:overlay val="0"/>
      <c:txPr>
        <a:bodyPr/>
        <a:lstStyle/>
        <a:p>
          <a:pPr>
            <a:defRPr sz="1800"/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  <c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c:spPr>
    </c:sideWall>
    <c:backWall>
      <c:thickness val="0"/>
      <c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c:spPr>
    </c:backWall>
    <c:plotArea>
      <c:layout>
        <c:manualLayout>
          <c:layoutTarget val="inner"/>
          <c:xMode val="edge"/>
          <c:yMode val="edge"/>
          <c:x val="4.25121639131495E-4"/>
          <c:y val="0.10971761935612478"/>
          <c:w val="0.99944170070961835"/>
          <c:h val="0.71501164770390468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'[Dados da Pesquisa.xlsx]Página2'!$A$27</c:f>
              <c:strCache>
                <c:ptCount val="1"/>
                <c:pt idx="0">
                  <c:v>Nenhum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Pesquisa.xlsx]Página2'!$B$26:$F$26</c:f>
              <c:strCache>
                <c:ptCount val="5"/>
                <c:pt idx="0">
                  <c:v>16 - Disponibilidade de subsídios do Governo</c:v>
                </c:pt>
                <c:pt idx="1">
                  <c:v>17 - Disponibilidade de recursos de amigos e da família</c:v>
                </c:pt>
                <c:pt idx="2">
                  <c:v>18 - Disponibilidade de fundos de venture capital</c:v>
                </c:pt>
                <c:pt idx="3">
                  <c:v>19 - Disponibilidade de recursos privados ou de investidores-anjo</c:v>
                </c:pt>
                <c:pt idx="4">
                  <c:v>20 - Disponibilidade de empréstimos bancários</c:v>
                </c:pt>
              </c:strCache>
            </c:strRef>
          </c:cat>
          <c:val>
            <c:numRef>
              <c:f>'[Dados da Pesquisa.xlsx]Página2'!$B$27:$F$27</c:f>
              <c:numCache>
                <c:formatCode>0.00%</c:formatCode>
                <c:ptCount val="5"/>
                <c:pt idx="0">
                  <c:v>0.35526315789473684</c:v>
                </c:pt>
                <c:pt idx="1">
                  <c:v>0.34210526315789475</c:v>
                </c:pt>
                <c:pt idx="2">
                  <c:v>0.36842105263157893</c:v>
                </c:pt>
                <c:pt idx="3">
                  <c:v>0.32894736842105265</c:v>
                </c:pt>
                <c:pt idx="4">
                  <c:v>0.21052631578947367</c:v>
                </c:pt>
              </c:numCache>
            </c:numRef>
          </c:val>
        </c:ser>
        <c:ser>
          <c:idx val="1"/>
          <c:order val="1"/>
          <c:tx>
            <c:strRef>
              <c:f>'[Dados da Pesquisa.xlsx]Página2'!$A$28</c:f>
              <c:strCache>
                <c:ptCount val="1"/>
                <c:pt idx="0">
                  <c:v>Médio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Pesquisa.xlsx]Página2'!$B$26:$F$26</c:f>
              <c:strCache>
                <c:ptCount val="5"/>
                <c:pt idx="0">
                  <c:v>16 - Disponibilidade de subsídios do Governo</c:v>
                </c:pt>
                <c:pt idx="1">
                  <c:v>17 - Disponibilidade de recursos de amigos e da família</c:v>
                </c:pt>
                <c:pt idx="2">
                  <c:v>18 - Disponibilidade de fundos de venture capital</c:v>
                </c:pt>
                <c:pt idx="3">
                  <c:v>19 - Disponibilidade de recursos privados ou de investidores-anjo</c:v>
                </c:pt>
                <c:pt idx="4">
                  <c:v>20 - Disponibilidade de empréstimos bancários</c:v>
                </c:pt>
              </c:strCache>
            </c:strRef>
          </c:cat>
          <c:val>
            <c:numRef>
              <c:f>'[Dados da Pesquisa.xlsx]Página2'!$B$28:$F$28</c:f>
              <c:numCache>
                <c:formatCode>0.00%</c:formatCode>
                <c:ptCount val="5"/>
                <c:pt idx="0">
                  <c:v>0.51315789473684215</c:v>
                </c:pt>
                <c:pt idx="1">
                  <c:v>0.48684210526315791</c:v>
                </c:pt>
                <c:pt idx="2">
                  <c:v>0.48684210526315791</c:v>
                </c:pt>
                <c:pt idx="3">
                  <c:v>0.47368421052631576</c:v>
                </c:pt>
                <c:pt idx="4">
                  <c:v>0.52631578947368418</c:v>
                </c:pt>
              </c:numCache>
            </c:numRef>
          </c:val>
        </c:ser>
        <c:ser>
          <c:idx val="2"/>
          <c:order val="2"/>
          <c:tx>
            <c:strRef>
              <c:f>'[Dados da Pesquisa.xlsx]Página2'!$A$29</c:f>
              <c:strCache>
                <c:ptCount val="1"/>
                <c:pt idx="0">
                  <c:v>Forte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Pesquisa.xlsx]Página2'!$B$26:$F$26</c:f>
              <c:strCache>
                <c:ptCount val="5"/>
                <c:pt idx="0">
                  <c:v>16 - Disponibilidade de subsídios do Governo</c:v>
                </c:pt>
                <c:pt idx="1">
                  <c:v>17 - Disponibilidade de recursos de amigos e da família</c:v>
                </c:pt>
                <c:pt idx="2">
                  <c:v>18 - Disponibilidade de fundos de venture capital</c:v>
                </c:pt>
                <c:pt idx="3">
                  <c:v>19 - Disponibilidade de recursos privados ou de investidores-anjo</c:v>
                </c:pt>
                <c:pt idx="4">
                  <c:v>20 - Disponibilidade de empréstimos bancários</c:v>
                </c:pt>
              </c:strCache>
            </c:strRef>
          </c:cat>
          <c:val>
            <c:numRef>
              <c:f>'[Dados da Pesquisa.xlsx]Página2'!$B$29:$F$29</c:f>
              <c:numCache>
                <c:formatCode>0.00%</c:formatCode>
                <c:ptCount val="5"/>
                <c:pt idx="0">
                  <c:v>0.10526315789473684</c:v>
                </c:pt>
                <c:pt idx="1">
                  <c:v>0.11842105263157894</c:v>
                </c:pt>
                <c:pt idx="2">
                  <c:v>6.5789473684210523E-2</c:v>
                </c:pt>
                <c:pt idx="3">
                  <c:v>0.14473684210526316</c:v>
                </c:pt>
                <c:pt idx="4">
                  <c:v>0.23684210526315788</c:v>
                </c:pt>
              </c:numCache>
            </c:numRef>
          </c:val>
        </c:ser>
        <c:ser>
          <c:idx val="3"/>
          <c:order val="3"/>
          <c:tx>
            <c:strRef>
              <c:f>'[Dados da Pesquisa.xlsx]Página2'!$A$30</c:f>
              <c:strCache>
                <c:ptCount val="1"/>
                <c:pt idx="0">
                  <c:v>Sem opinião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Pesquisa.xlsx]Página2'!$B$26:$F$26</c:f>
              <c:strCache>
                <c:ptCount val="5"/>
                <c:pt idx="0">
                  <c:v>16 - Disponibilidade de subsídios do Governo</c:v>
                </c:pt>
                <c:pt idx="1">
                  <c:v>17 - Disponibilidade de recursos de amigos e da família</c:v>
                </c:pt>
                <c:pt idx="2">
                  <c:v>18 - Disponibilidade de fundos de venture capital</c:v>
                </c:pt>
                <c:pt idx="3">
                  <c:v>19 - Disponibilidade de recursos privados ou de investidores-anjo</c:v>
                </c:pt>
                <c:pt idx="4">
                  <c:v>20 - Disponibilidade de empréstimos bancários</c:v>
                </c:pt>
              </c:strCache>
            </c:strRef>
          </c:cat>
          <c:val>
            <c:numRef>
              <c:f>'[Dados da Pesquisa.xlsx]Página2'!$B$30:$F$30</c:f>
              <c:numCache>
                <c:formatCode>0.00%</c:formatCode>
                <c:ptCount val="5"/>
                <c:pt idx="0">
                  <c:v>2.6315789473684209E-2</c:v>
                </c:pt>
                <c:pt idx="1">
                  <c:v>5.2631578947368418E-2</c:v>
                </c:pt>
                <c:pt idx="2">
                  <c:v>7.8947368421052627E-2</c:v>
                </c:pt>
                <c:pt idx="3">
                  <c:v>5.2631578947368418E-2</c:v>
                </c:pt>
                <c:pt idx="4">
                  <c:v>2.6315789473684209E-2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gapDepth val="95"/>
        <c:shape val="box"/>
        <c:axId val="111559040"/>
        <c:axId val="111560576"/>
        <c:axId val="0"/>
      </c:bar3DChart>
      <c:catAx>
        <c:axId val="1115590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pt-BR"/>
          </a:p>
        </c:txPr>
        <c:crossAx val="111560576"/>
        <c:crosses val="autoZero"/>
        <c:auto val="1"/>
        <c:lblAlgn val="ctr"/>
        <c:lblOffset val="100"/>
        <c:noMultiLvlLbl val="0"/>
      </c:catAx>
      <c:valAx>
        <c:axId val="11156057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1559040"/>
        <c:crosses val="autoZero"/>
        <c:crossBetween val="between"/>
      </c:valAx>
      <c:spPr>
        <a:effectLst>
          <a:glow rad="139700">
            <a:schemeClr val="accent1">
              <a:satMod val="175000"/>
              <a:alpha val="40000"/>
            </a:schemeClr>
          </a:glow>
        </a:effectLst>
      </c:spPr>
    </c:plotArea>
    <c:legend>
      <c:legendPos val="t"/>
      <c:layout>
        <c:manualLayout>
          <c:xMode val="edge"/>
          <c:yMode val="edge"/>
          <c:x val="8.0583779591401963E-2"/>
          <c:y val="3.538577479249326E-2"/>
          <c:w val="0.89891053137691723"/>
          <c:h val="7.5267069243815904E-2"/>
        </c:manualLayout>
      </c:layout>
      <c:overlay val="0"/>
      <c:txPr>
        <a:bodyPr/>
        <a:lstStyle/>
        <a:p>
          <a:pPr>
            <a:defRPr sz="1800"/>
          </a:pPr>
          <a:endParaRPr lang="pt-BR"/>
        </a:p>
      </c:txPr>
    </c:legend>
    <c:plotVisOnly val="1"/>
    <c:dispBlanksAs val="gap"/>
    <c:showDLblsOverMax val="0"/>
  </c:chart>
  <c:spPr>
    <a:effectLst/>
    <a:scene3d>
      <a:camera prst="orthographicFront"/>
      <a:lightRig rig="threePt" dir="t"/>
    </a:scene3d>
    <a:sp3d prstMaterial="matte"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  <c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c:spPr>
    </c:sideWall>
    <c:backWall>
      <c:thickness val="0"/>
      <c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c:spPr>
    </c:backWall>
    <c:plotArea>
      <c:layout>
        <c:manualLayout>
          <c:layoutTarget val="inner"/>
          <c:xMode val="edge"/>
          <c:yMode val="edge"/>
          <c:x val="4.0065198802351058E-4"/>
          <c:y val="9.0717309853342989E-2"/>
          <c:w val="0.99959934801197647"/>
          <c:h val="0.41248723495740508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'[Dados da Pesquisa.xlsx]Página2'!$A$33</c:f>
              <c:strCache>
                <c:ptCount val="1"/>
                <c:pt idx="0">
                  <c:v>Nenhum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Pesquisa.xlsx]Página2'!$B$32:$I$32</c:f>
              <c:strCache>
                <c:ptCount val="8"/>
                <c:pt idx="0">
                  <c:v>21 - Sistema educacional favorável ao empreendedorismo</c:v>
                </c:pt>
                <c:pt idx="1">
                  <c:v>22 - Disponibilidade de treinamento formal em práticas empreendedoras</c:v>
                </c:pt>
                <c:pt idx="2">
                  <c:v>23 - Assistência e aconselhamento a start-ups em faculdades e universidades</c:v>
                </c:pt>
                <c:pt idx="3">
                  <c:v>24 - Apoio de associações empresariais para filiação e networking</c:v>
                </c:pt>
                <c:pt idx="4">
                  <c:v>25 - Acesso a incubadoras e parques tecnológicos</c:v>
                </c:pt>
                <c:pt idx="5">
                  <c:v>26 - Assistência de universidades e institutos de pesquisa para desenvolvimento e transferência de tecnologia</c:v>
                </c:pt>
                <c:pt idx="6">
                  <c:v>27 - Programas de apoio específicos para prover produtos e serviços a start-ups</c:v>
                </c:pt>
                <c:pt idx="7">
                  <c:v>28 - Oportunidades de colaboração entre setores público e privado para entrada em novos negócios</c:v>
                </c:pt>
              </c:strCache>
            </c:strRef>
          </c:cat>
          <c:val>
            <c:numRef>
              <c:f>'[Dados da Pesquisa.xlsx]Página2'!$B$33:$I$33</c:f>
              <c:numCache>
                <c:formatCode>0.00%</c:formatCode>
                <c:ptCount val="8"/>
                <c:pt idx="0">
                  <c:v>0.32894736842105265</c:v>
                </c:pt>
                <c:pt idx="1">
                  <c:v>0.28947368421052633</c:v>
                </c:pt>
                <c:pt idx="2">
                  <c:v>0.25</c:v>
                </c:pt>
                <c:pt idx="3">
                  <c:v>0.15789473684210525</c:v>
                </c:pt>
                <c:pt idx="4">
                  <c:v>0.23684210526315788</c:v>
                </c:pt>
                <c:pt idx="5">
                  <c:v>0.31578947368421051</c:v>
                </c:pt>
                <c:pt idx="6">
                  <c:v>0.36842105263157893</c:v>
                </c:pt>
                <c:pt idx="7">
                  <c:v>0.47368421052631576</c:v>
                </c:pt>
              </c:numCache>
            </c:numRef>
          </c:val>
        </c:ser>
        <c:ser>
          <c:idx val="1"/>
          <c:order val="1"/>
          <c:tx>
            <c:strRef>
              <c:f>'[Dados da Pesquisa.xlsx]Página2'!$A$34</c:f>
              <c:strCache>
                <c:ptCount val="1"/>
                <c:pt idx="0">
                  <c:v>Médio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Pesquisa.xlsx]Página2'!$B$32:$I$32</c:f>
              <c:strCache>
                <c:ptCount val="8"/>
                <c:pt idx="0">
                  <c:v>21 - Sistema educacional favorável ao empreendedorismo</c:v>
                </c:pt>
                <c:pt idx="1">
                  <c:v>22 - Disponibilidade de treinamento formal em práticas empreendedoras</c:v>
                </c:pt>
                <c:pt idx="2">
                  <c:v>23 - Assistência e aconselhamento a start-ups em faculdades e universidades</c:v>
                </c:pt>
                <c:pt idx="3">
                  <c:v>24 - Apoio de associações empresariais para filiação e networking</c:v>
                </c:pt>
                <c:pt idx="4">
                  <c:v>25 - Acesso a incubadoras e parques tecnológicos</c:v>
                </c:pt>
                <c:pt idx="5">
                  <c:v>26 - Assistência de universidades e institutos de pesquisa para desenvolvimento e transferência de tecnologia</c:v>
                </c:pt>
                <c:pt idx="6">
                  <c:v>27 - Programas de apoio específicos para prover produtos e serviços a start-ups</c:v>
                </c:pt>
                <c:pt idx="7">
                  <c:v>28 - Oportunidades de colaboração entre setores público e privado para entrada em novos negócios</c:v>
                </c:pt>
              </c:strCache>
            </c:strRef>
          </c:cat>
          <c:val>
            <c:numRef>
              <c:f>'[Dados da Pesquisa.xlsx]Página2'!$B$34:$I$34</c:f>
              <c:numCache>
                <c:formatCode>0.00%</c:formatCode>
                <c:ptCount val="8"/>
                <c:pt idx="0">
                  <c:v>0.53947368421052633</c:v>
                </c:pt>
                <c:pt idx="1">
                  <c:v>0.51315789473684215</c:v>
                </c:pt>
                <c:pt idx="2">
                  <c:v>0.5</c:v>
                </c:pt>
                <c:pt idx="3">
                  <c:v>0.59210526315789469</c:v>
                </c:pt>
                <c:pt idx="4">
                  <c:v>0.51315789473684215</c:v>
                </c:pt>
                <c:pt idx="5">
                  <c:v>0.47368421052631576</c:v>
                </c:pt>
                <c:pt idx="6">
                  <c:v>0.47368421052631576</c:v>
                </c:pt>
                <c:pt idx="7">
                  <c:v>0.34210526315789475</c:v>
                </c:pt>
              </c:numCache>
            </c:numRef>
          </c:val>
        </c:ser>
        <c:ser>
          <c:idx val="2"/>
          <c:order val="2"/>
          <c:tx>
            <c:strRef>
              <c:f>'[Dados da Pesquisa.xlsx]Página2'!$A$35</c:f>
              <c:strCache>
                <c:ptCount val="1"/>
                <c:pt idx="0">
                  <c:v>Forte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Pesquisa.xlsx]Página2'!$B$32:$I$32</c:f>
              <c:strCache>
                <c:ptCount val="8"/>
                <c:pt idx="0">
                  <c:v>21 - Sistema educacional favorável ao empreendedorismo</c:v>
                </c:pt>
                <c:pt idx="1">
                  <c:v>22 - Disponibilidade de treinamento formal em práticas empreendedoras</c:v>
                </c:pt>
                <c:pt idx="2">
                  <c:v>23 - Assistência e aconselhamento a start-ups em faculdades e universidades</c:v>
                </c:pt>
                <c:pt idx="3">
                  <c:v>24 - Apoio de associações empresariais para filiação e networking</c:v>
                </c:pt>
                <c:pt idx="4">
                  <c:v>25 - Acesso a incubadoras e parques tecnológicos</c:v>
                </c:pt>
                <c:pt idx="5">
                  <c:v>26 - Assistência de universidades e institutos de pesquisa para desenvolvimento e transferência de tecnologia</c:v>
                </c:pt>
                <c:pt idx="6">
                  <c:v>27 - Programas de apoio específicos para prover produtos e serviços a start-ups</c:v>
                </c:pt>
                <c:pt idx="7">
                  <c:v>28 - Oportunidades de colaboração entre setores público e privado para entrada em novos negócios</c:v>
                </c:pt>
              </c:strCache>
            </c:strRef>
          </c:cat>
          <c:val>
            <c:numRef>
              <c:f>'[Dados da Pesquisa.xlsx]Página2'!$B$35:$I$35</c:f>
              <c:numCache>
                <c:formatCode>0.00%</c:formatCode>
                <c:ptCount val="8"/>
                <c:pt idx="0">
                  <c:v>0.10526315789473684</c:v>
                </c:pt>
                <c:pt idx="1">
                  <c:v>0.17105263157894737</c:v>
                </c:pt>
                <c:pt idx="2">
                  <c:v>0.18421052631578946</c:v>
                </c:pt>
                <c:pt idx="3">
                  <c:v>0.19736842105263158</c:v>
                </c:pt>
                <c:pt idx="4">
                  <c:v>0.19736842105263158</c:v>
                </c:pt>
                <c:pt idx="5">
                  <c:v>0.15789473684210525</c:v>
                </c:pt>
                <c:pt idx="6">
                  <c:v>6.5789473684210523E-2</c:v>
                </c:pt>
                <c:pt idx="7">
                  <c:v>9.2105263157894732E-2</c:v>
                </c:pt>
              </c:numCache>
            </c:numRef>
          </c:val>
        </c:ser>
        <c:ser>
          <c:idx val="3"/>
          <c:order val="3"/>
          <c:tx>
            <c:strRef>
              <c:f>'[Dados da Pesquisa.xlsx]Página2'!$A$36</c:f>
              <c:strCache>
                <c:ptCount val="1"/>
                <c:pt idx="0">
                  <c:v>Sem opinião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Pesquisa.xlsx]Página2'!$B$32:$I$32</c:f>
              <c:strCache>
                <c:ptCount val="8"/>
                <c:pt idx="0">
                  <c:v>21 - Sistema educacional favorável ao empreendedorismo</c:v>
                </c:pt>
                <c:pt idx="1">
                  <c:v>22 - Disponibilidade de treinamento formal em práticas empreendedoras</c:v>
                </c:pt>
                <c:pt idx="2">
                  <c:v>23 - Assistência e aconselhamento a start-ups em faculdades e universidades</c:v>
                </c:pt>
                <c:pt idx="3">
                  <c:v>24 - Apoio de associações empresariais para filiação e networking</c:v>
                </c:pt>
                <c:pt idx="4">
                  <c:v>25 - Acesso a incubadoras e parques tecnológicos</c:v>
                </c:pt>
                <c:pt idx="5">
                  <c:v>26 - Assistência de universidades e institutos de pesquisa para desenvolvimento e transferência de tecnologia</c:v>
                </c:pt>
                <c:pt idx="6">
                  <c:v>27 - Programas de apoio específicos para prover produtos e serviços a start-ups</c:v>
                </c:pt>
                <c:pt idx="7">
                  <c:v>28 - Oportunidades de colaboração entre setores público e privado para entrada em novos negócios</c:v>
                </c:pt>
              </c:strCache>
            </c:strRef>
          </c:cat>
          <c:val>
            <c:numRef>
              <c:f>'[Dados da Pesquisa.xlsx]Página2'!$B$36:$I$36</c:f>
              <c:numCache>
                <c:formatCode>0.00%</c:formatCode>
                <c:ptCount val="8"/>
                <c:pt idx="0">
                  <c:v>2.6315789473684209E-2</c:v>
                </c:pt>
                <c:pt idx="1">
                  <c:v>2.6315789473684209E-2</c:v>
                </c:pt>
                <c:pt idx="2">
                  <c:v>6.5789473684210523E-2</c:v>
                </c:pt>
                <c:pt idx="3">
                  <c:v>5.2631578947368418E-2</c:v>
                </c:pt>
                <c:pt idx="4">
                  <c:v>5.2631578947368418E-2</c:v>
                </c:pt>
                <c:pt idx="5">
                  <c:v>5.2631578947368418E-2</c:v>
                </c:pt>
                <c:pt idx="6">
                  <c:v>9.2105263157894732E-2</c:v>
                </c:pt>
                <c:pt idx="7">
                  <c:v>9.2105263157894732E-2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gapDepth val="95"/>
        <c:shape val="box"/>
        <c:axId val="111614976"/>
        <c:axId val="111620864"/>
        <c:axId val="0"/>
      </c:bar3DChart>
      <c:catAx>
        <c:axId val="11161497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 rot="5400000" vert="horz"/>
          <a:lstStyle/>
          <a:p>
            <a:pPr>
              <a:defRPr sz="1400"/>
            </a:pPr>
            <a:endParaRPr lang="pt-BR"/>
          </a:p>
        </c:txPr>
        <c:crossAx val="111620864"/>
        <c:crosses val="autoZero"/>
        <c:auto val="1"/>
        <c:lblAlgn val="ctr"/>
        <c:lblOffset val="100"/>
        <c:noMultiLvlLbl val="0"/>
      </c:catAx>
      <c:valAx>
        <c:axId val="1116208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16149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7.3307625403802978E-2"/>
          <c:y val="9.5006075310163137E-3"/>
          <c:w val="0.88268647389692978"/>
          <c:h val="8.6609680893264665E-2"/>
        </c:manualLayout>
      </c:layout>
      <c:overlay val="0"/>
      <c:txPr>
        <a:bodyPr/>
        <a:lstStyle/>
        <a:p>
          <a:pPr>
            <a:defRPr sz="1800"/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  <c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c:spPr>
    </c:sideWall>
    <c:backWall>
      <c:thickness val="0"/>
      <c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c:spPr>
    </c:backWall>
    <c:plotArea>
      <c:layout>
        <c:manualLayout>
          <c:layoutTarget val="inner"/>
          <c:xMode val="edge"/>
          <c:yMode val="edge"/>
          <c:x val="3.3136838943244692E-4"/>
          <c:y val="0.10340457442819648"/>
          <c:w val="0.99939510602458503"/>
          <c:h val="0.55502062242219719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'[Dados da Pesquisa.xlsx]Página2'!$A$39</c:f>
              <c:strCache>
                <c:ptCount val="1"/>
                <c:pt idx="0">
                  <c:v>Nenhum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Pesquisa.xlsx]Página2'!$B$37:$F$38</c:f>
              <c:strCache>
                <c:ptCount val="5"/>
                <c:pt idx="0">
                  <c:v>29 - Atitude em relação à internacionalização</c:v>
                </c:pt>
                <c:pt idx="1">
                  <c:v>30 - Informação e qualificações requeridas para internacionalização</c:v>
                </c:pt>
                <c:pt idx="2">
                  <c:v>31 - Agências de Governo facilitadoras da entrada de novas firmas em novos mercados (doméstico e internacional)</c:v>
                </c:pt>
                <c:pt idx="3">
                  <c:v>32 - Acesso a recursos financeiros para lidar com internacionalização</c:v>
                </c:pt>
                <c:pt idx="4">
                  <c:v>33 - Acesso a qualificação em idiomas estrangeiros no seu país</c:v>
                </c:pt>
              </c:strCache>
            </c:strRef>
          </c:cat>
          <c:val>
            <c:numRef>
              <c:f>'[Dados da Pesquisa.xlsx]Página2'!$B$39:$F$39</c:f>
              <c:numCache>
                <c:formatCode>0.00%</c:formatCode>
                <c:ptCount val="5"/>
                <c:pt idx="0">
                  <c:v>0.51315789473684215</c:v>
                </c:pt>
                <c:pt idx="1">
                  <c:v>0.47368421052631576</c:v>
                </c:pt>
                <c:pt idx="2">
                  <c:v>0.5</c:v>
                </c:pt>
                <c:pt idx="3">
                  <c:v>0.59210526315789469</c:v>
                </c:pt>
                <c:pt idx="4">
                  <c:v>0.26315789473684209</c:v>
                </c:pt>
              </c:numCache>
            </c:numRef>
          </c:val>
        </c:ser>
        <c:ser>
          <c:idx val="1"/>
          <c:order val="1"/>
          <c:tx>
            <c:strRef>
              <c:f>'[Dados da Pesquisa.xlsx]Página2'!$A$40</c:f>
              <c:strCache>
                <c:ptCount val="1"/>
                <c:pt idx="0">
                  <c:v>Médio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Pesquisa.xlsx]Página2'!$B$37:$F$38</c:f>
              <c:strCache>
                <c:ptCount val="5"/>
                <c:pt idx="0">
                  <c:v>29 - Atitude em relação à internacionalização</c:v>
                </c:pt>
                <c:pt idx="1">
                  <c:v>30 - Informação e qualificações requeridas para internacionalização</c:v>
                </c:pt>
                <c:pt idx="2">
                  <c:v>31 - Agências de Governo facilitadoras da entrada de novas firmas em novos mercados (doméstico e internacional)</c:v>
                </c:pt>
                <c:pt idx="3">
                  <c:v>32 - Acesso a recursos financeiros para lidar com internacionalização</c:v>
                </c:pt>
                <c:pt idx="4">
                  <c:v>33 - Acesso a qualificação em idiomas estrangeiros no seu país</c:v>
                </c:pt>
              </c:strCache>
            </c:strRef>
          </c:cat>
          <c:val>
            <c:numRef>
              <c:f>'[Dados da Pesquisa.xlsx]Página2'!$B$40:$F$40</c:f>
              <c:numCache>
                <c:formatCode>0.00%</c:formatCode>
                <c:ptCount val="5"/>
                <c:pt idx="0">
                  <c:v>0.28947368421052633</c:v>
                </c:pt>
                <c:pt idx="1">
                  <c:v>0.34210526315789475</c:v>
                </c:pt>
                <c:pt idx="2">
                  <c:v>0.30263157894736842</c:v>
                </c:pt>
                <c:pt idx="3">
                  <c:v>0.27631578947368424</c:v>
                </c:pt>
                <c:pt idx="4">
                  <c:v>0.42105263157894735</c:v>
                </c:pt>
              </c:numCache>
            </c:numRef>
          </c:val>
        </c:ser>
        <c:ser>
          <c:idx val="2"/>
          <c:order val="2"/>
          <c:tx>
            <c:strRef>
              <c:f>'[Dados da Pesquisa.xlsx]Página2'!$A$41</c:f>
              <c:strCache>
                <c:ptCount val="1"/>
                <c:pt idx="0">
                  <c:v>Forte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Pesquisa.xlsx]Página2'!$B$37:$F$38</c:f>
              <c:strCache>
                <c:ptCount val="5"/>
                <c:pt idx="0">
                  <c:v>29 - Atitude em relação à internacionalização</c:v>
                </c:pt>
                <c:pt idx="1">
                  <c:v>30 - Informação e qualificações requeridas para internacionalização</c:v>
                </c:pt>
                <c:pt idx="2">
                  <c:v>31 - Agências de Governo facilitadoras da entrada de novas firmas em novos mercados (doméstico e internacional)</c:v>
                </c:pt>
                <c:pt idx="3">
                  <c:v>32 - Acesso a recursos financeiros para lidar com internacionalização</c:v>
                </c:pt>
                <c:pt idx="4">
                  <c:v>33 - Acesso a qualificação em idiomas estrangeiros no seu país</c:v>
                </c:pt>
              </c:strCache>
            </c:strRef>
          </c:cat>
          <c:val>
            <c:numRef>
              <c:f>'[Dados da Pesquisa.xlsx]Página2'!$B$41:$F$41</c:f>
              <c:numCache>
                <c:formatCode>0.00%</c:formatCode>
                <c:ptCount val="5"/>
                <c:pt idx="0">
                  <c:v>0.11842105263157894</c:v>
                </c:pt>
                <c:pt idx="1">
                  <c:v>7.8947368421052627E-2</c:v>
                </c:pt>
                <c:pt idx="2">
                  <c:v>9.2105263157894732E-2</c:v>
                </c:pt>
                <c:pt idx="3">
                  <c:v>3.9473684210526314E-2</c:v>
                </c:pt>
                <c:pt idx="4">
                  <c:v>0.26315789473684209</c:v>
                </c:pt>
              </c:numCache>
            </c:numRef>
          </c:val>
        </c:ser>
        <c:ser>
          <c:idx val="3"/>
          <c:order val="3"/>
          <c:tx>
            <c:strRef>
              <c:f>'[Dados da Pesquisa.xlsx]Página2'!$A$42</c:f>
              <c:strCache>
                <c:ptCount val="1"/>
                <c:pt idx="0">
                  <c:v>Sem opinião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Pesquisa.xlsx]Página2'!$B$37:$F$38</c:f>
              <c:strCache>
                <c:ptCount val="5"/>
                <c:pt idx="0">
                  <c:v>29 - Atitude em relação à internacionalização</c:v>
                </c:pt>
                <c:pt idx="1">
                  <c:v>30 - Informação e qualificações requeridas para internacionalização</c:v>
                </c:pt>
                <c:pt idx="2">
                  <c:v>31 - Agências de Governo facilitadoras da entrada de novas firmas em novos mercados (doméstico e internacional)</c:v>
                </c:pt>
                <c:pt idx="3">
                  <c:v>32 - Acesso a recursos financeiros para lidar com internacionalização</c:v>
                </c:pt>
                <c:pt idx="4">
                  <c:v>33 - Acesso a qualificação em idiomas estrangeiros no seu país</c:v>
                </c:pt>
              </c:strCache>
            </c:strRef>
          </c:cat>
          <c:val>
            <c:numRef>
              <c:f>'[Dados da Pesquisa.xlsx]Página2'!$B$42:$F$42</c:f>
              <c:numCache>
                <c:formatCode>0.00%</c:formatCode>
                <c:ptCount val="5"/>
                <c:pt idx="0">
                  <c:v>7.8947368421052627E-2</c:v>
                </c:pt>
                <c:pt idx="1">
                  <c:v>0.10526315789473684</c:v>
                </c:pt>
                <c:pt idx="2">
                  <c:v>0.10526315789473684</c:v>
                </c:pt>
                <c:pt idx="3">
                  <c:v>9.2105263157894732E-2</c:v>
                </c:pt>
                <c:pt idx="4">
                  <c:v>5.2631578947368418E-2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gapDepth val="95"/>
        <c:shape val="box"/>
        <c:axId val="111667072"/>
        <c:axId val="111668608"/>
        <c:axId val="0"/>
      </c:bar3DChart>
      <c:catAx>
        <c:axId val="11166707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pt-BR"/>
          </a:p>
        </c:txPr>
        <c:crossAx val="111668608"/>
        <c:crosses val="autoZero"/>
        <c:auto val="1"/>
        <c:lblAlgn val="ctr"/>
        <c:lblOffset val="100"/>
        <c:noMultiLvlLbl val="0"/>
      </c:catAx>
      <c:valAx>
        <c:axId val="11166860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11667072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9.018699801104571E-2"/>
          <c:y val="3.143783875528177E-2"/>
          <c:w val="0.86525941980977472"/>
          <c:h val="7.1757592800899883E-2"/>
        </c:manualLayout>
      </c:layout>
      <c:overlay val="0"/>
      <c:txPr>
        <a:bodyPr/>
        <a:lstStyle/>
        <a:p>
          <a:pPr>
            <a:defRPr sz="1800"/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  <c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c:spPr>
    </c:sideWall>
    <c:backWall>
      <c:thickness val="0"/>
      <c:spPr>
        <a:solidFill>
          <a:schemeClr val="bg1">
            <a:lumMod val="8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c:spPr>
    </c:backWall>
    <c:plotArea>
      <c:layout>
        <c:manualLayout>
          <c:layoutTarget val="inner"/>
          <c:xMode val="edge"/>
          <c:yMode val="edge"/>
          <c:x val="1.4235796557525559E-2"/>
          <c:y val="0.15568808654491928"/>
          <c:w val="0.9715284068849489"/>
          <c:h val="0.74183020536219024"/>
        </c:manualLayout>
      </c:layout>
      <c:bar3DChart>
        <c:barDir val="col"/>
        <c:grouping val="percentStacked"/>
        <c:varyColors val="0"/>
        <c:ser>
          <c:idx val="0"/>
          <c:order val="0"/>
          <c:tx>
            <c:strRef>
              <c:f>'[Dados da Pesquisa.xlsx]Página2'!$G$39</c:f>
              <c:strCache>
                <c:ptCount val="1"/>
                <c:pt idx="0">
                  <c:v>Nenhum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Pesquisa.xlsx]Página2'!$H$38</c:f>
              <c:strCache>
                <c:ptCount val="1"/>
                <c:pt idx="0">
                  <c:v>34 - Incentivo à criação de novos negócios por mulheres em seu país</c:v>
                </c:pt>
              </c:strCache>
            </c:strRef>
          </c:cat>
          <c:val>
            <c:numRef>
              <c:f>'[Dados da Pesquisa.xlsx]Página2'!$H$39</c:f>
              <c:numCache>
                <c:formatCode>0.00%</c:formatCode>
                <c:ptCount val="1"/>
                <c:pt idx="0">
                  <c:v>0.30263157894736842</c:v>
                </c:pt>
              </c:numCache>
            </c:numRef>
          </c:val>
        </c:ser>
        <c:ser>
          <c:idx val="1"/>
          <c:order val="1"/>
          <c:tx>
            <c:strRef>
              <c:f>'[Dados da Pesquisa.xlsx]Página2'!$G$40</c:f>
              <c:strCache>
                <c:ptCount val="1"/>
                <c:pt idx="0">
                  <c:v>Médio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Pesquisa.xlsx]Página2'!$H$38</c:f>
              <c:strCache>
                <c:ptCount val="1"/>
                <c:pt idx="0">
                  <c:v>34 - Incentivo à criação de novos negócios por mulheres em seu país</c:v>
                </c:pt>
              </c:strCache>
            </c:strRef>
          </c:cat>
          <c:val>
            <c:numRef>
              <c:f>'[Dados da Pesquisa.xlsx]Página2'!$H$40</c:f>
              <c:numCache>
                <c:formatCode>0.00%</c:formatCode>
                <c:ptCount val="1"/>
                <c:pt idx="0">
                  <c:v>0.39473684210526316</c:v>
                </c:pt>
              </c:numCache>
            </c:numRef>
          </c:val>
        </c:ser>
        <c:ser>
          <c:idx val="2"/>
          <c:order val="2"/>
          <c:tx>
            <c:strRef>
              <c:f>'[Dados da Pesquisa.xlsx]Página2'!$G$41</c:f>
              <c:strCache>
                <c:ptCount val="1"/>
                <c:pt idx="0">
                  <c:v>Forte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Pesquisa.xlsx]Página2'!$H$38</c:f>
              <c:strCache>
                <c:ptCount val="1"/>
                <c:pt idx="0">
                  <c:v>34 - Incentivo à criação de novos negócios por mulheres em seu país</c:v>
                </c:pt>
              </c:strCache>
            </c:strRef>
          </c:cat>
          <c:val>
            <c:numRef>
              <c:f>'[Dados da Pesquisa.xlsx]Página2'!$H$41</c:f>
              <c:numCache>
                <c:formatCode>0.00%</c:formatCode>
                <c:ptCount val="1"/>
                <c:pt idx="0">
                  <c:v>0.10526315789473684</c:v>
                </c:pt>
              </c:numCache>
            </c:numRef>
          </c:val>
        </c:ser>
        <c:ser>
          <c:idx val="3"/>
          <c:order val="3"/>
          <c:tx>
            <c:strRef>
              <c:f>'[Dados da Pesquisa.xlsx]Página2'!$G$42</c:f>
              <c:strCache>
                <c:ptCount val="1"/>
                <c:pt idx="0">
                  <c:v>Sem opinião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'[Dados da Pesquisa.xlsx]Página2'!$H$38</c:f>
              <c:strCache>
                <c:ptCount val="1"/>
                <c:pt idx="0">
                  <c:v>34 - Incentivo à criação de novos negócios por mulheres em seu país</c:v>
                </c:pt>
              </c:strCache>
            </c:strRef>
          </c:cat>
          <c:val>
            <c:numRef>
              <c:f>'[Dados da Pesquisa.xlsx]Página2'!$H$42</c:f>
              <c:numCache>
                <c:formatCode>0.00%</c:formatCode>
                <c:ptCount val="1"/>
                <c:pt idx="0">
                  <c:v>0.19736842105263158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gapDepth val="95"/>
        <c:shape val="box"/>
        <c:axId val="112837760"/>
        <c:axId val="112919680"/>
        <c:axId val="0"/>
      </c:bar3DChart>
      <c:catAx>
        <c:axId val="11283776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pt-BR"/>
          </a:p>
        </c:txPr>
        <c:crossAx val="112919680"/>
        <c:crosses val="autoZero"/>
        <c:auto val="1"/>
        <c:lblAlgn val="ctr"/>
        <c:lblOffset val="100"/>
        <c:noMultiLvlLbl val="0"/>
      </c:catAx>
      <c:valAx>
        <c:axId val="1129196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1283776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14585169008621063"/>
          <c:y val="6.7612741902272705E-2"/>
          <c:w val="0.85414830991378943"/>
          <c:h val="7.3973873535801885E-2"/>
        </c:manualLayout>
      </c:layout>
      <c:overlay val="0"/>
      <c:txPr>
        <a:bodyPr/>
        <a:lstStyle/>
        <a:p>
          <a:pPr>
            <a:defRPr sz="1800"/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A3CB9-CFCF-4C8B-AB16-334A20BD4216}" type="datetimeFigureOut">
              <a:rPr lang="pt-BR" smtClean="0"/>
              <a:t>02/10/2012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8BDEC-A785-4137-9FFA-1E08EF856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19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BDEC-A785-4137-9FFA-1E08EF856B4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363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8BDEC-A785-4137-9FFA-1E08EF856B4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73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C6CF-CA2E-49BE-9657-61370D6998D9}" type="datetime1">
              <a:rPr lang="pt-BR" smtClean="0"/>
              <a:t>02/10/2012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F6E8-6837-4826-945E-EEDFC18E2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3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FBC2-DD47-4160-A45D-EE234A0244B5}" type="datetime1">
              <a:rPr lang="pt-BR" smtClean="0"/>
              <a:t>02/10/2012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F6E8-6837-4826-945E-EEDFC18E2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62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CDFC-797D-42A4-9E7F-126B23C91639}" type="datetime1">
              <a:rPr lang="pt-BR" smtClean="0"/>
              <a:t>02/10/2012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F6E8-6837-4826-945E-EEDFC18E2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27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380-179D-409B-98A5-04145F1A0653}" type="datetime1">
              <a:rPr lang="pt-BR" smtClean="0"/>
              <a:t>02/10/2012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F6E8-6837-4826-945E-EEDFC18E2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22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876C-ABF9-4B15-910F-33EB468E4E70}" type="datetime1">
              <a:rPr lang="pt-BR" smtClean="0"/>
              <a:t>02/10/2012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F6E8-6837-4826-945E-EEDFC18E2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07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35EC-5AEC-468D-A2C1-4529AD11C7F6}" type="datetime1">
              <a:rPr lang="pt-BR" smtClean="0"/>
              <a:t>02/10/2012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F6E8-6837-4826-945E-EEDFC18E2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83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4A54-0AF3-4655-82D7-3C510372581F}" type="datetime1">
              <a:rPr lang="pt-BR" smtClean="0"/>
              <a:t>02/10/2012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F6E8-6837-4826-945E-EEDFC18E2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5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EE3D-9C22-4EA9-A57C-7A1379BED73C}" type="datetime1">
              <a:rPr lang="pt-BR" smtClean="0"/>
              <a:t>02/10/2012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F6E8-6837-4826-945E-EEDFC18E2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5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3739-B9B7-4EB0-980C-39365718E062}" type="datetime1">
              <a:rPr lang="pt-BR" smtClean="0"/>
              <a:t>02/10/2012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F6E8-6837-4826-945E-EEDFC18E2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5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3C91-E7DE-45F3-AF95-CDA360225733}" type="datetime1">
              <a:rPr lang="pt-BR" smtClean="0"/>
              <a:t>02/10/2012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F6E8-6837-4826-945E-EEDFC18E2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90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D3A4D-9560-41AA-BFE4-BA0464BFDDBE}" type="datetime1">
              <a:rPr lang="pt-BR" smtClean="0"/>
              <a:t>02/10/2012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DF6E8-6837-4826-945E-EEDFC18E2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06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ED12B-2A93-428E-8563-EE405FCB254B}" type="datetime1">
              <a:rPr lang="pt-BR" smtClean="0"/>
              <a:t>02/10/2012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DF6E8-6837-4826-945E-EEDFC18E2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78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07504" y="908720"/>
            <a:ext cx="8976244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endParaRPr lang="pt-BR" sz="1800" dirty="0" smtClean="0"/>
          </a:p>
          <a:p>
            <a:pPr marL="0" indent="0" algn="ctr">
              <a:lnSpc>
                <a:spcPct val="140000"/>
              </a:lnSpc>
              <a:buNone/>
            </a:pPr>
            <a:endParaRPr lang="pt-BR" sz="2800" dirty="0" smtClean="0">
              <a:latin typeface="+mj-lt"/>
            </a:endParaRPr>
          </a:p>
          <a:p>
            <a:pPr marL="0" indent="0" algn="ctr">
              <a:lnSpc>
                <a:spcPct val="140000"/>
              </a:lnSpc>
              <a:buNone/>
            </a:pPr>
            <a:endParaRPr lang="pt-BR" sz="2800" dirty="0">
              <a:latin typeface="+mj-lt"/>
            </a:endParaRPr>
          </a:p>
          <a:p>
            <a:pPr marL="0" indent="0" algn="ctr">
              <a:lnSpc>
                <a:spcPct val="140000"/>
              </a:lnSpc>
              <a:buNone/>
            </a:pPr>
            <a:endParaRPr lang="pt-BR" sz="2800" dirty="0" smtClean="0">
              <a:latin typeface="+mj-lt"/>
            </a:endParaRPr>
          </a:p>
          <a:p>
            <a:pPr marL="0" indent="0" algn="ctr">
              <a:lnSpc>
                <a:spcPct val="140000"/>
              </a:lnSpc>
              <a:buNone/>
            </a:pPr>
            <a:endParaRPr lang="pt-BR" sz="2800" dirty="0">
              <a:latin typeface="+mj-lt"/>
            </a:endParaRPr>
          </a:p>
          <a:p>
            <a:pPr marL="0" indent="0" algn="ctr">
              <a:lnSpc>
                <a:spcPct val="140000"/>
              </a:lnSpc>
              <a:buNone/>
            </a:pPr>
            <a:endParaRPr lang="pt-BR" sz="2800" dirty="0" smtClean="0">
              <a:latin typeface="+mj-lt"/>
            </a:endParaRPr>
          </a:p>
          <a:p>
            <a:pPr marL="0" indent="0" algn="ctr">
              <a:lnSpc>
                <a:spcPct val="140000"/>
              </a:lnSpc>
              <a:buNone/>
            </a:pPr>
            <a:r>
              <a:rPr lang="pt-BR" sz="2800" dirty="0" smtClean="0">
                <a:latin typeface="+mj-lt"/>
              </a:rPr>
              <a:t>Bolsista: Pablo Diego de Albuquerque Pereira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pt-BR" sz="2800" dirty="0" smtClean="0">
                <a:latin typeface="+mj-lt"/>
              </a:rPr>
              <a:t>Pesquisadora: Renata </a:t>
            </a:r>
            <a:r>
              <a:rPr lang="pt-BR" sz="2800" dirty="0" err="1" smtClean="0">
                <a:latin typeface="+mj-lt"/>
              </a:rPr>
              <a:t>Lèbre</a:t>
            </a:r>
            <a:r>
              <a:rPr lang="pt-BR" sz="2800" dirty="0" smtClean="0">
                <a:latin typeface="+mj-lt"/>
              </a:rPr>
              <a:t> La </a:t>
            </a:r>
            <a:r>
              <a:rPr lang="pt-BR" sz="2800" dirty="0" err="1" smtClean="0">
                <a:latin typeface="+mj-lt"/>
              </a:rPr>
              <a:t>Rovere</a:t>
            </a:r>
            <a:endParaRPr lang="pt-BR" sz="2800" dirty="0" smtClean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72"/>
            <a:ext cx="1369564" cy="72008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043608" y="177517"/>
            <a:ext cx="8040140" cy="421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700" b="1" dirty="0">
                <a:cs typeface="Arial" pitchFamily="34" charset="0"/>
              </a:rPr>
              <a:t>GRUPO DE ECONOMIA DA INOVAÇÃO – IE/UFRJ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de cantos arredondados 9"/>
          <p:cNvSpPr/>
          <p:nvPr/>
        </p:nvSpPr>
        <p:spPr>
          <a:xfrm>
            <a:off x="467544" y="1484784"/>
            <a:ext cx="8424936" cy="2232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pt-BR" sz="3200" b="1" dirty="0"/>
              <a:t>Paradigmas da atitude empreendedora: uma análise dos elementos que facilitam a criação de novos negócios de </a:t>
            </a:r>
            <a:r>
              <a:rPr lang="pt-BR" sz="3200" b="1" dirty="0" err="1"/>
              <a:t>TICs</a:t>
            </a:r>
            <a:r>
              <a:rPr lang="pt-BR" sz="3200" b="1" dirty="0"/>
              <a:t> no Brasil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12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72"/>
            <a:ext cx="1369564" cy="72008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43608" y="177517"/>
            <a:ext cx="8040140" cy="421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 sz="20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2800" b="1" dirty="0">
                <a:solidFill>
                  <a:prstClr val="black"/>
                </a:solidFill>
              </a:rPr>
              <a:t>Internacionalização de </a:t>
            </a:r>
            <a:r>
              <a:rPr lang="pt-BR" sz="2800" b="1" dirty="0" err="1">
                <a:solidFill>
                  <a:prstClr val="black"/>
                </a:solidFill>
              </a:rPr>
              <a:t>PMEs</a:t>
            </a:r>
            <a:endParaRPr lang="pt-BR" sz="2800" b="1" dirty="0">
              <a:solidFill>
                <a:prstClr val="black"/>
              </a:solidFill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466565292"/>
              </p:ext>
            </p:extLst>
          </p:nvPr>
        </p:nvGraphicFramePr>
        <p:xfrm>
          <a:off x="-1" y="777652"/>
          <a:ext cx="9144001" cy="6080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346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72"/>
            <a:ext cx="1369564" cy="72008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43608" y="177517"/>
            <a:ext cx="8040140" cy="421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20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2800" b="1" dirty="0">
                <a:solidFill>
                  <a:prstClr val="black"/>
                </a:solidFill>
              </a:rPr>
              <a:t>Outros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2308389837"/>
              </p:ext>
            </p:extLst>
          </p:nvPr>
        </p:nvGraphicFramePr>
        <p:xfrm>
          <a:off x="-1" y="777652"/>
          <a:ext cx="9144001" cy="6080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96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72"/>
            <a:ext cx="1369564" cy="72008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043608" y="177517"/>
            <a:ext cx="8040140" cy="421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700" b="1" dirty="0" smtClean="0">
                <a:cs typeface="Arial" pitchFamily="34" charset="0"/>
              </a:rPr>
              <a:t>Considerações finais</a:t>
            </a:r>
            <a:endParaRPr lang="pt-BR" sz="2700" b="1" dirty="0"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de cantos arredondados 2"/>
          <p:cNvSpPr/>
          <p:nvPr/>
        </p:nvSpPr>
        <p:spPr>
          <a:xfrm>
            <a:off x="1943708" y="1114472"/>
            <a:ext cx="5256584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57350" lvl="3" indent="-285750">
              <a:buFont typeface="Arial" pitchFamily="34" charset="0"/>
              <a:buChar char="•"/>
            </a:pPr>
            <a:r>
              <a:rPr lang="pt-BR" sz="2400" dirty="0" smtClean="0"/>
              <a:t>Características Individuais</a:t>
            </a:r>
          </a:p>
          <a:p>
            <a:pPr marL="1657350" lvl="3" indent="-285750">
              <a:buFont typeface="Arial" pitchFamily="34" charset="0"/>
              <a:buChar char="•"/>
            </a:pPr>
            <a:r>
              <a:rPr lang="pt-BR" sz="2400" dirty="0" smtClean="0"/>
              <a:t>Meio Social</a:t>
            </a:r>
            <a:endParaRPr lang="pt-BR" sz="24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943708" y="3861048"/>
            <a:ext cx="5256584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err="1" smtClean="0"/>
              <a:t>Politícas</a:t>
            </a:r>
            <a:r>
              <a:rPr lang="pt-BR" sz="2400" dirty="0" smtClean="0"/>
              <a:t> Públicas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Internacionalização das </a:t>
            </a:r>
            <a:r>
              <a:rPr lang="pt-BR" sz="2400" dirty="0" err="1" smtClean="0"/>
              <a:t>PMEs</a:t>
            </a:r>
            <a:endParaRPr lang="pt-B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Acesso ao financiamento</a:t>
            </a:r>
          </a:p>
        </p:txBody>
      </p:sp>
      <p:sp>
        <p:nvSpPr>
          <p:cNvPr id="5" name="Seta para baixo 4"/>
          <p:cNvSpPr/>
          <p:nvPr/>
        </p:nvSpPr>
        <p:spPr>
          <a:xfrm flipV="1">
            <a:off x="2195736" y="1295358"/>
            <a:ext cx="1152128" cy="17984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baixo 10"/>
          <p:cNvSpPr/>
          <p:nvPr/>
        </p:nvSpPr>
        <p:spPr>
          <a:xfrm>
            <a:off x="5868144" y="4041934"/>
            <a:ext cx="1152128" cy="179846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5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59532" y="1628800"/>
            <a:ext cx="8388932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LA ROVERE, </a:t>
            </a:r>
            <a:r>
              <a:rPr lang="pt-BR" sz="2400" dirty="0" smtClean="0"/>
              <a:t>R L</a:t>
            </a:r>
            <a:r>
              <a:rPr lang="pt-BR" sz="2400" dirty="0"/>
              <a:t>; MELO, L J; </a:t>
            </a:r>
            <a:r>
              <a:rPr lang="en-US" sz="2400" dirty="0"/>
              <a:t>Key elements of the Entrepreneurial Ecosystem facilitating the growth of ICT Entrepreneurs in Brazil. </a:t>
            </a:r>
            <a:r>
              <a:rPr lang="pt-BR" sz="2400" dirty="0" err="1"/>
              <a:t>First</a:t>
            </a:r>
            <a:r>
              <a:rPr lang="pt-BR" sz="2400" dirty="0"/>
              <a:t> ICER </a:t>
            </a:r>
            <a:r>
              <a:rPr lang="pt-BR" sz="2400" dirty="0" err="1"/>
              <a:t>Conference</a:t>
            </a:r>
            <a:r>
              <a:rPr lang="pt-BR" sz="2400" dirty="0"/>
              <a:t>, Bangalore, </a:t>
            </a:r>
            <a:r>
              <a:rPr lang="pt-BR" sz="2400" dirty="0" err="1"/>
              <a:t>India</a:t>
            </a:r>
            <a:r>
              <a:rPr lang="pt-BR" sz="2400" dirty="0"/>
              <a:t>, </a:t>
            </a:r>
            <a:r>
              <a:rPr lang="pt-BR" sz="2400" dirty="0" err="1"/>
              <a:t>November</a:t>
            </a:r>
            <a:r>
              <a:rPr lang="pt-BR" sz="2400" dirty="0"/>
              <a:t> 2011. Anais,,,(disponível em CD-ROM)</a:t>
            </a:r>
            <a:endParaRPr lang="pt-BR" sz="2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72"/>
            <a:ext cx="1369564" cy="72008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043608" y="177517"/>
            <a:ext cx="8040140" cy="421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700" b="1" dirty="0" smtClean="0">
                <a:cs typeface="Arial" pitchFamily="34" charset="0"/>
              </a:rPr>
              <a:t>Referências</a:t>
            </a:r>
            <a:endParaRPr lang="pt-BR" sz="2700" b="1" dirty="0"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6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72"/>
            <a:ext cx="1369564" cy="72008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043608" y="177517"/>
            <a:ext cx="8040140" cy="421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700" b="1" dirty="0" smtClean="0">
                <a:cs typeface="Arial" pitchFamily="34" charset="0"/>
              </a:rPr>
              <a:t>Contatos</a:t>
            </a:r>
            <a:endParaRPr lang="pt-BR" sz="2700" b="1" dirty="0"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de cantos arredondados 2"/>
          <p:cNvSpPr/>
          <p:nvPr/>
        </p:nvSpPr>
        <p:spPr>
          <a:xfrm>
            <a:off x="1043608" y="1196752"/>
            <a:ext cx="7200800" cy="489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Instituto de Economia da Universidade Federal do Rio de Janeiro </a:t>
            </a:r>
            <a:endParaRPr lang="pt-BR" sz="2000" dirty="0" smtClean="0"/>
          </a:p>
          <a:p>
            <a:pPr algn="ctr"/>
            <a:endParaRPr lang="pt-BR" sz="2000" dirty="0" smtClean="0"/>
          </a:p>
          <a:p>
            <a:pPr algn="ctr"/>
            <a:endParaRPr lang="pt-BR" sz="2000" dirty="0"/>
          </a:p>
          <a:p>
            <a:pPr algn="ctr"/>
            <a:r>
              <a:rPr lang="pt-BR" sz="3200" dirty="0" smtClean="0"/>
              <a:t>Grupo </a:t>
            </a:r>
            <a:r>
              <a:rPr lang="pt-BR" sz="3200" dirty="0"/>
              <a:t>de Economia da Inovação </a:t>
            </a:r>
            <a:endParaRPr lang="pt-BR" sz="3200" dirty="0" smtClean="0"/>
          </a:p>
          <a:p>
            <a:pPr algn="ctr"/>
            <a:endParaRPr lang="pt-BR" sz="2000" dirty="0" smtClean="0"/>
          </a:p>
          <a:p>
            <a:pPr algn="ctr"/>
            <a:endParaRPr lang="pt-BR" sz="2000" dirty="0"/>
          </a:p>
          <a:p>
            <a:pPr algn="ctr"/>
            <a:r>
              <a:rPr lang="pt-BR" sz="2000" dirty="0" smtClean="0"/>
              <a:t>Av</a:t>
            </a:r>
            <a:r>
              <a:rPr lang="pt-BR" sz="2000" dirty="0"/>
              <a:t>. Pasteur, 250 - 22290-240 - Rio de Janeiro </a:t>
            </a:r>
            <a:r>
              <a:rPr lang="pt-BR" sz="2000" dirty="0" smtClean="0"/>
              <a:t>– RJ</a:t>
            </a:r>
          </a:p>
          <a:p>
            <a:pPr algn="ctr"/>
            <a:r>
              <a:rPr lang="pt-BR" sz="2000" dirty="0" smtClean="0"/>
              <a:t>Telefones </a:t>
            </a:r>
            <a:r>
              <a:rPr lang="pt-BR" sz="2000" dirty="0"/>
              <a:t>para contato: (21) </a:t>
            </a:r>
            <a:r>
              <a:rPr lang="pt-BR" sz="2000" dirty="0" smtClean="0"/>
              <a:t>3873-5275/3873-5274</a:t>
            </a:r>
          </a:p>
          <a:p>
            <a:pPr algn="ctr"/>
            <a:r>
              <a:rPr lang="pt-BR" sz="2000" dirty="0" smtClean="0"/>
              <a:t> </a:t>
            </a:r>
          </a:p>
          <a:p>
            <a:pPr algn="ctr"/>
            <a:r>
              <a:rPr lang="pt-BR" sz="2000" dirty="0" smtClean="0"/>
              <a:t>leticia@ie.ufrj.br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014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de cantos arredondados 10"/>
          <p:cNvSpPr/>
          <p:nvPr/>
        </p:nvSpPr>
        <p:spPr>
          <a:xfrm>
            <a:off x="1591160" y="5745792"/>
            <a:ext cx="5645136" cy="635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Considerações Finais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1591160" y="2060848"/>
            <a:ext cx="5645136" cy="3456384"/>
          </a:xfrm>
          <a:prstGeom prst="roundRect">
            <a:avLst>
              <a:gd name="adj" fmla="val 5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bg1"/>
                </a:solidFill>
              </a:rPr>
              <a:t>Conteúdo</a:t>
            </a:r>
          </a:p>
          <a:p>
            <a:pPr marL="800100" lvl="1" indent="-342900">
              <a:lnSpc>
                <a:spcPct val="140000"/>
              </a:lnSpc>
              <a:buFont typeface="Calibri" pitchFamily="34" charset="0"/>
              <a:buChar char="―"/>
            </a:pPr>
            <a:r>
              <a:rPr lang="pt-BR" sz="2000" b="1" dirty="0" smtClean="0">
                <a:solidFill>
                  <a:schemeClr val="bg1"/>
                </a:solidFill>
              </a:rPr>
              <a:t>Características </a:t>
            </a:r>
            <a:r>
              <a:rPr lang="pt-BR" sz="2000" b="1" dirty="0">
                <a:solidFill>
                  <a:schemeClr val="bg1"/>
                </a:solidFill>
              </a:rPr>
              <a:t>individuais e </a:t>
            </a:r>
            <a:r>
              <a:rPr lang="pt-BR" sz="2000" b="1" dirty="0" smtClean="0">
                <a:solidFill>
                  <a:schemeClr val="bg1"/>
                </a:solidFill>
              </a:rPr>
              <a:t>pessoais</a:t>
            </a:r>
          </a:p>
          <a:p>
            <a:pPr marL="800100" lvl="1" indent="-342900">
              <a:lnSpc>
                <a:spcPct val="140000"/>
              </a:lnSpc>
              <a:buFont typeface="Calibri" pitchFamily="34" charset="0"/>
              <a:buChar char="―"/>
            </a:pPr>
            <a:r>
              <a:rPr lang="pt-BR" sz="2000" b="1" dirty="0" smtClean="0">
                <a:solidFill>
                  <a:schemeClr val="bg1"/>
                </a:solidFill>
              </a:rPr>
              <a:t>Contexto </a:t>
            </a:r>
            <a:r>
              <a:rPr lang="pt-BR" sz="2000" b="1" dirty="0" err="1" smtClean="0">
                <a:solidFill>
                  <a:schemeClr val="bg1"/>
                </a:solidFill>
              </a:rPr>
              <a:t>sócio-cultural</a:t>
            </a:r>
            <a:endParaRPr lang="pt-BR" sz="2000" b="1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40000"/>
              </a:lnSpc>
              <a:buFont typeface="Calibri" pitchFamily="34" charset="0"/>
              <a:buChar char="―"/>
            </a:pPr>
            <a:r>
              <a:rPr lang="pt-BR" sz="2000" b="1" dirty="0" smtClean="0">
                <a:solidFill>
                  <a:schemeClr val="bg1"/>
                </a:solidFill>
              </a:rPr>
              <a:t>Programas </a:t>
            </a:r>
            <a:r>
              <a:rPr lang="pt-BR" sz="2000" b="1" dirty="0">
                <a:solidFill>
                  <a:schemeClr val="bg1"/>
                </a:solidFill>
              </a:rPr>
              <a:t>de apoio e políticas </a:t>
            </a:r>
            <a:r>
              <a:rPr lang="pt-BR" sz="2000" b="1" dirty="0" smtClean="0">
                <a:solidFill>
                  <a:schemeClr val="bg1"/>
                </a:solidFill>
              </a:rPr>
              <a:t>públicas</a:t>
            </a:r>
          </a:p>
          <a:p>
            <a:pPr marL="800100" lvl="1" indent="-342900">
              <a:lnSpc>
                <a:spcPct val="140000"/>
              </a:lnSpc>
              <a:buFont typeface="Calibri" pitchFamily="34" charset="0"/>
              <a:buChar char="―"/>
            </a:pPr>
            <a:r>
              <a:rPr lang="pt-BR" sz="2000" b="1" dirty="0" smtClean="0">
                <a:solidFill>
                  <a:schemeClr val="bg1"/>
                </a:solidFill>
              </a:rPr>
              <a:t>Acesso </a:t>
            </a:r>
            <a:r>
              <a:rPr lang="pt-BR" sz="2000" b="1" dirty="0">
                <a:solidFill>
                  <a:schemeClr val="bg1"/>
                </a:solidFill>
              </a:rPr>
              <a:t>a </a:t>
            </a:r>
            <a:r>
              <a:rPr lang="pt-BR" sz="2000" b="1" dirty="0" smtClean="0">
                <a:solidFill>
                  <a:schemeClr val="bg1"/>
                </a:solidFill>
              </a:rPr>
              <a:t>financiamento</a:t>
            </a:r>
          </a:p>
          <a:p>
            <a:pPr marL="800100" lvl="1" indent="-342900">
              <a:lnSpc>
                <a:spcPct val="140000"/>
              </a:lnSpc>
              <a:buFont typeface="Calibri" pitchFamily="34" charset="0"/>
              <a:buChar char="―"/>
            </a:pPr>
            <a:r>
              <a:rPr lang="pt-BR" sz="2000" b="1" dirty="0" smtClean="0">
                <a:solidFill>
                  <a:schemeClr val="bg1"/>
                </a:solidFill>
              </a:rPr>
              <a:t>Acesso </a:t>
            </a:r>
            <a:r>
              <a:rPr lang="pt-BR" sz="2000" b="1" dirty="0">
                <a:solidFill>
                  <a:schemeClr val="bg1"/>
                </a:solidFill>
              </a:rPr>
              <a:t>a informação, oportunidade para conhecimento e </a:t>
            </a:r>
            <a:r>
              <a:rPr lang="pt-BR" sz="2000" b="1" dirty="0" smtClean="0">
                <a:solidFill>
                  <a:schemeClr val="bg1"/>
                </a:solidFill>
              </a:rPr>
              <a:t>qualificação</a:t>
            </a:r>
          </a:p>
          <a:p>
            <a:pPr marL="800100" lvl="1" indent="-342900">
              <a:lnSpc>
                <a:spcPct val="140000"/>
              </a:lnSpc>
              <a:buFont typeface="Calibri" pitchFamily="34" charset="0"/>
              <a:buChar char="―"/>
            </a:pPr>
            <a:r>
              <a:rPr lang="pt-BR" sz="2000" b="1" dirty="0" smtClean="0">
                <a:solidFill>
                  <a:schemeClr val="bg1"/>
                </a:solidFill>
              </a:rPr>
              <a:t>Internacionalização </a:t>
            </a:r>
            <a:r>
              <a:rPr lang="pt-BR" sz="2000" b="1" dirty="0">
                <a:solidFill>
                  <a:schemeClr val="bg1"/>
                </a:solidFill>
              </a:rPr>
              <a:t>de </a:t>
            </a:r>
            <a:r>
              <a:rPr lang="pt-BR" sz="2000" b="1" dirty="0" err="1">
                <a:solidFill>
                  <a:schemeClr val="bg1"/>
                </a:solidFill>
              </a:rPr>
              <a:t>PMEs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" name="Retângulo de cantos arredondados 1"/>
          <p:cNvSpPr/>
          <p:nvPr/>
        </p:nvSpPr>
        <p:spPr>
          <a:xfrm>
            <a:off x="1591160" y="908720"/>
            <a:ext cx="564513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40000"/>
              </a:lnSpc>
              <a:buFont typeface="Arial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Introdução</a:t>
            </a:r>
          </a:p>
          <a:p>
            <a:pPr marL="800100" lvl="1" indent="-342900">
              <a:lnSpc>
                <a:spcPct val="140000"/>
              </a:lnSpc>
              <a:buFont typeface="Calibri" pitchFamily="34" charset="0"/>
              <a:buChar char="―"/>
            </a:pPr>
            <a:r>
              <a:rPr lang="pt-BR" sz="2000" b="1" dirty="0">
                <a:solidFill>
                  <a:schemeClr val="bg1"/>
                </a:solidFill>
              </a:rPr>
              <a:t>Apresentação, metodologia e objetivos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72"/>
            <a:ext cx="1369564" cy="72008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043608" y="177517"/>
            <a:ext cx="8040140" cy="421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700" b="1" dirty="0" smtClean="0">
                <a:cs typeface="Arial" pitchFamily="34" charset="0"/>
              </a:rPr>
              <a:t>Índice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6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72"/>
            <a:ext cx="1369564" cy="72008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043608" y="177517"/>
            <a:ext cx="8040140" cy="421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700" b="1" dirty="0" smtClean="0">
                <a:cs typeface="Arial" pitchFamily="34" charset="0"/>
              </a:rPr>
              <a:t>Introdução</a:t>
            </a:r>
            <a:endParaRPr lang="pt-BR" sz="2700" b="1" dirty="0"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de cantos arredondados 2"/>
          <p:cNvSpPr/>
          <p:nvPr/>
        </p:nvSpPr>
        <p:spPr>
          <a:xfrm>
            <a:off x="1900828" y="1052736"/>
            <a:ext cx="5294312" cy="99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Sociedade do conhecimento</a:t>
            </a:r>
            <a:endParaRPr lang="pt-BR" sz="3200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876812" y="2384884"/>
            <a:ext cx="5294312" cy="99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Empreendedorismo</a:t>
            </a:r>
            <a:endParaRPr lang="pt-BR" sz="3200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900828" y="3717032"/>
            <a:ext cx="5294312" cy="99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Tecnologia da informação</a:t>
            </a:r>
            <a:endParaRPr lang="pt-BR" sz="3200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908796" y="5010848"/>
            <a:ext cx="5294312" cy="99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Crescimento no setor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01209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72"/>
            <a:ext cx="1369564" cy="72008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043608" y="177517"/>
            <a:ext cx="8040140" cy="421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700" b="1" dirty="0" smtClean="0">
                <a:cs typeface="Arial" pitchFamily="34" charset="0"/>
              </a:rPr>
              <a:t>Metodologia e Objetivos</a:t>
            </a:r>
            <a:endParaRPr lang="pt-BR" sz="2700" b="1" dirty="0"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de cantos arredondados 1"/>
          <p:cNvSpPr/>
          <p:nvPr/>
        </p:nvSpPr>
        <p:spPr>
          <a:xfrm>
            <a:off x="1907704" y="1124744"/>
            <a:ext cx="5400600" cy="18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Aplicação de questionários e entrevistas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1907704" y="3212976"/>
            <a:ext cx="5400600" cy="309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Mapear elementos que influenciam a criação de novos negócios no setor de TIC no Brasil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3081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/>
          <p:cNvGraphicFramePr/>
          <p:nvPr>
            <p:extLst>
              <p:ext uri="{D42A27DB-BD31-4B8C-83A1-F6EECF244321}">
                <p14:modId xmlns:p14="http://schemas.microsoft.com/office/powerpoint/2010/main" val="3604116414"/>
              </p:ext>
            </p:extLst>
          </p:nvPr>
        </p:nvGraphicFramePr>
        <p:xfrm>
          <a:off x="0" y="777652"/>
          <a:ext cx="9144000" cy="6080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72"/>
            <a:ext cx="1369564" cy="720080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043608" y="177517"/>
            <a:ext cx="8040140" cy="421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700" b="1" dirty="0" smtClean="0">
                <a:cs typeface="Arial" pitchFamily="34" charset="0"/>
              </a:rPr>
              <a:t>Características Individuais e Pessoais</a:t>
            </a:r>
            <a:endParaRPr lang="pt-BR" sz="2700" b="1" dirty="0">
              <a:cs typeface="Arial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013951"/>
              </p:ext>
            </p:extLst>
          </p:nvPr>
        </p:nvGraphicFramePr>
        <p:xfrm>
          <a:off x="0" y="777652"/>
          <a:ext cx="9143156" cy="6080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72"/>
            <a:ext cx="1369564" cy="72008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43608" y="177517"/>
            <a:ext cx="8040140" cy="421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700" b="1" dirty="0" smtClean="0">
                <a:cs typeface="Arial" pitchFamily="34" charset="0"/>
              </a:rPr>
              <a:t>Contexto </a:t>
            </a:r>
            <a:r>
              <a:rPr lang="pt-BR" sz="2700" b="1" dirty="0" err="1" smtClean="0">
                <a:cs typeface="Arial" pitchFamily="34" charset="0"/>
              </a:rPr>
              <a:t>Sócio-Cultural</a:t>
            </a:r>
            <a:endParaRPr lang="pt-BR" sz="2700" b="1" dirty="0">
              <a:cs typeface="Arial" pitchFamily="34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676443573"/>
              </p:ext>
            </p:extLst>
          </p:nvPr>
        </p:nvGraphicFramePr>
        <p:xfrm>
          <a:off x="1" y="777652"/>
          <a:ext cx="9144000" cy="6080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72"/>
            <a:ext cx="1369564" cy="72008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43608" y="177517"/>
            <a:ext cx="8040140" cy="421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 sz="20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2800" b="1" dirty="0">
                <a:solidFill>
                  <a:prstClr val="black"/>
                </a:solidFill>
              </a:rPr>
              <a:t>Programas de apoio e políticas públicas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39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72"/>
            <a:ext cx="1369564" cy="72008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43608" y="177517"/>
            <a:ext cx="8040140" cy="421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 sz="20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pt-BR" sz="2800" b="1" dirty="0">
                <a:solidFill>
                  <a:prstClr val="black"/>
                </a:solidFill>
              </a:rPr>
              <a:t>Acesso a financiamentos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3652518409"/>
              </p:ext>
            </p:extLst>
          </p:nvPr>
        </p:nvGraphicFramePr>
        <p:xfrm>
          <a:off x="1" y="764704"/>
          <a:ext cx="9143999" cy="609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176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572"/>
            <a:ext cx="1369564" cy="720080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43608" y="177517"/>
            <a:ext cx="8040140" cy="421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800" b="1" dirty="0"/>
              <a:t>Acesso a informação, oportunidade para conhecimento e qualificação</a:t>
            </a:r>
            <a:endParaRPr lang="pt-BR" sz="2700" b="1" dirty="0">
              <a:cs typeface="Arial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áfico 6"/>
          <p:cNvGraphicFramePr/>
          <p:nvPr>
            <p:extLst>
              <p:ext uri="{D42A27DB-BD31-4B8C-83A1-F6EECF244321}">
                <p14:modId xmlns:p14="http://schemas.microsoft.com/office/powerpoint/2010/main" val="1739615444"/>
              </p:ext>
            </p:extLst>
          </p:nvPr>
        </p:nvGraphicFramePr>
        <p:xfrm>
          <a:off x="-1" y="777652"/>
          <a:ext cx="9144001" cy="6080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09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238</Words>
  <Application>Microsoft Office PowerPoint</Application>
  <PresentationFormat>Apresentação na tela (4:3)</PresentationFormat>
  <Paragraphs>57</Paragraphs>
  <Slides>14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que facilitam a criação de novos negócios</dc:title>
  <dc:creator>Pablo</dc:creator>
  <cp:lastModifiedBy>BX Gráfica</cp:lastModifiedBy>
  <cp:revision>26</cp:revision>
  <dcterms:created xsi:type="dcterms:W3CDTF">2012-04-02T03:11:52Z</dcterms:created>
  <dcterms:modified xsi:type="dcterms:W3CDTF">2012-10-02T14:21:42Z</dcterms:modified>
</cp:coreProperties>
</file>