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1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7" id="1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" id="1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0" id="1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indent="-285750" algn="l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30" id="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4" id="4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5.png"/><Relationship Type="http://schemas.openxmlformats.org/officeDocument/2006/relationships/image" Id="rId5" Target="../media/image04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1.png"/><Relationship Type="http://schemas.openxmlformats.org/officeDocument/2006/relationships/image" Id="rId3" Target="../media/image08.png"/><Relationship Type="http://schemas.openxmlformats.org/officeDocument/2006/relationships/image" Id="rId5" Target="../media/image06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jpg"/><Relationship Type="http://schemas.openxmlformats.org/officeDocument/2006/relationships/image" Id="rId3" Target="../media/image02.jpg"/><Relationship Type="http://schemas.openxmlformats.org/officeDocument/2006/relationships/image" Id="rId5" Target="../media/image03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ctrTitle"/>
          </p:nvPr>
        </p:nvSpPr>
        <p:spPr>
          <a:xfrm>
            <a:off y="1123229" x="685800"/>
            <a:ext cy="10728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200"/>
              <a:t>Testbed-Control de Procesos</a:t>
            </a:r>
          </a:p>
        </p:txBody>
      </p:sp>
      <p:sp>
        <p:nvSpPr>
          <p:cNvPr name="Shape 52" id="52"/>
          <p:cNvSpPr txBox="1"/>
          <p:nvPr>
            <p:ph type="subTitle" idx="1"/>
          </p:nvPr>
        </p:nvSpPr>
        <p:spPr>
          <a:xfrm>
            <a:off y="4927060" x="732375"/>
            <a:ext cy="16251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600"/>
              <a:t>Alumnos:</a:t>
            </a:r>
          </a:p>
          <a:p>
            <a:pPr indent="457200" marL="0" rtl="0" lvl="0">
              <a:buNone/>
            </a:pPr>
            <a:r>
              <a:rPr lang="en" sz="2600"/>
              <a:t>Ezequiel D. Di Donato </a:t>
            </a:r>
            <a:r>
              <a:rPr lang="en" sz="2000"/>
              <a:t>&lt;ezequieldidonato@gmail.com&gt;</a:t>
            </a:r>
          </a:p>
          <a:p>
            <a:pPr indent="457200" marL="0">
              <a:buNone/>
            </a:pPr>
            <a:r>
              <a:rPr lang="en" sz="2600"/>
              <a:t>Pablo D. Roca  </a:t>
            </a:r>
            <a:r>
              <a:rPr lang="en" sz="2000"/>
              <a:t>&lt;pablodroca@gmail.com&gt;</a:t>
            </a:r>
          </a:p>
        </p:txBody>
      </p:sp>
      <p:sp>
        <p:nvSpPr>
          <p:cNvPr name="Shape 53" id="53"/>
          <p:cNvSpPr txBox="1"/>
          <p:nvPr>
            <p:ph type="ctrTitle" idx="2"/>
          </p:nvPr>
        </p:nvSpPr>
        <p:spPr>
          <a:xfrm>
            <a:off y="3030251" x="732375"/>
            <a:ext cy="16503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600"/>
              <a:t>Docentes:</a:t>
            </a:r>
          </a:p>
          <a:p>
            <a:pPr indent="457200" marL="1371600" rtl="0" lvl="0">
              <a:buNone/>
            </a:pPr>
            <a:r>
              <a:rPr lang="en" sz="2600"/>
              <a:t>C.C. María Feldgen</a:t>
            </a:r>
          </a:p>
          <a:p>
            <a:pPr indent="457200" marL="1371600" rtl="0" lvl="0">
              <a:buNone/>
            </a:pPr>
            <a:r>
              <a:rPr lang="en" sz="2600"/>
              <a:t>Ing. Carlos Godfrid</a:t>
            </a:r>
          </a:p>
          <a:p>
            <a:pPr indent="457200" marL="1371600" rtl="0" lvl="0">
              <a:buNone/>
            </a:pPr>
            <a:r>
              <a:rPr lang="en" sz="2600"/>
              <a:t>Ing. Daniel Aldet</a:t>
            </a:r>
          </a:p>
        </p:txBody>
      </p:sp>
      <p:sp>
        <p:nvSpPr>
          <p:cNvPr name="Shape 54" id="54"/>
          <p:cNvSpPr txBox="1"/>
          <p:nvPr>
            <p:ph type="ctrTitle" idx="3"/>
          </p:nvPr>
        </p:nvSpPr>
        <p:spPr>
          <a:xfrm>
            <a:off y="-34321" x="747175"/>
            <a:ext cy="7766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r" rtl="0" lvl="0">
              <a:buNone/>
            </a:pPr>
            <a:r>
              <a:rPr lang="en" sz="1800"/>
              <a:t>Taller de Programación III</a:t>
            </a:r>
          </a:p>
          <a:p>
            <a:pPr algn="r" rtl="0" lvl="0">
              <a:buNone/>
            </a:pPr>
            <a:r>
              <a:rPr lang="en" sz="1800"/>
              <a:t>F.I.U.B.A.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 Estación de Enseñanza (Cont.)</a:t>
            </a:r>
          </a:p>
        </p:txBody>
      </p:sp>
      <p:sp>
        <p:nvSpPr>
          <p:cNvPr name="Shape 120" id="120"/>
          <p:cNvSpPr/>
          <p:nvPr/>
        </p:nvSpPr>
        <p:spPr>
          <a:xfrm>
            <a:off y="2308727" x="2043711"/>
            <a:ext cy="4353782" cx="50565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1600200" x="1591800"/>
            <a:ext cy="595799" cx="5960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300"/>
              <a:t>Pantalla Principal - Opción Controlar Activa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 Estación de Enseñanza (Cont.)</a:t>
            </a:r>
          </a:p>
        </p:txBody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1600200" x="457200"/>
            <a:ext cy="4433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Opciones  Controlar (conectado) y Reproducir </a:t>
            </a:r>
          </a:p>
          <a:p>
            <a:pPr rtl="0" lvl="0">
              <a:buNone/>
            </a:pPr>
            <a:r>
              <a:rPr lang="en" sz="2400"/>
              <a:t>Visualización: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Gráfico del Tanque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Gráfico en función del tiempo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Gráfico ampliado del proceso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Zoom y grillas en ambos ejes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Comentarios asociados a la muestra en el gráfico</a:t>
            </a:r>
          </a:p>
          <a:p>
            <a:pPr rtl="0" lvl="0">
              <a:buNone/>
            </a:pPr>
            <a:r>
              <a:rPr lang="en" sz="2400">
                <a:solidFill>
                  <a:srgbClr val="000000"/>
                </a:solidFill>
              </a:rPr>
              <a:t>Control (conectado):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Control PID por sofware - modo automático 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Cambio de parámetros de control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Efectos en tiempo real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 Estación de Enseñanza (Cont.)</a:t>
            </a:r>
          </a:p>
        </p:txBody>
      </p:sp>
      <p:sp>
        <p:nvSpPr>
          <p:cNvPr name="Shape 133" id="133"/>
          <p:cNvSpPr/>
          <p:nvPr/>
        </p:nvSpPr>
        <p:spPr>
          <a:xfrm>
            <a:off y="2231530" x="1847399"/>
            <a:ext cy="4437628" cx="54492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4" id="134"/>
          <p:cNvSpPr txBox="1"/>
          <p:nvPr/>
        </p:nvSpPr>
        <p:spPr>
          <a:xfrm>
            <a:off y="1634530" x="702750"/>
            <a:ext cy="597000" cx="77384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solidFill>
                  <a:schemeClr val="dk1"/>
                </a:solidFill>
              </a:rPr>
              <a:t>Pantalla Opciones Controlar (conectado) y Reproducir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 Estación de Enseñanza (Cont.)</a:t>
            </a:r>
          </a:p>
        </p:txBody>
      </p:sp>
      <p:sp>
        <p:nvSpPr>
          <p:cNvPr name="Shape 140" id="140"/>
          <p:cNvSpPr/>
          <p:nvPr/>
        </p:nvSpPr>
        <p:spPr>
          <a:xfrm>
            <a:off y="2265326" x="1795352"/>
            <a:ext cy="4387281" cx="55532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1" id="141"/>
          <p:cNvSpPr txBox="1"/>
          <p:nvPr/>
        </p:nvSpPr>
        <p:spPr>
          <a:xfrm>
            <a:off y="1634530" x="2671650"/>
            <a:ext cy="597000" cx="3800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solidFill>
                  <a:schemeClr val="dk1"/>
                </a:solidFill>
              </a:rPr>
              <a:t>Pantalla Gráfico Ampliado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Conclusiones</a:t>
            </a:r>
          </a:p>
        </p:txBody>
      </p:sp>
      <p:sp>
        <p:nvSpPr>
          <p:cNvPr name="Shape 147" id="1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Trabajo de interfaz Matlab-Simulink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Trabajo de interfaz Software-Placa Adquisidora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Implementación de un sistema de control de lazo cerrado por software.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La captura de la información digitalizada permite: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Presentarla mediante diferentes vistas.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Análisis y reproducción posterior off-line con fines didácticos.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Introducción</a:t>
            </a:r>
          </a:p>
        </p:txBody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800"/>
              <a:t>Entorno de Trabajo:</a:t>
            </a:r>
          </a:p>
          <a:p>
            <a:pPr indent="-4064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L10 - Laboratorio de instrumentación y control de procesos.</a:t>
            </a:r>
          </a:p>
          <a:p>
            <a:pPr indent="-4064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Ensayos con emuladores.</a:t>
            </a:r>
          </a:p>
          <a:p>
            <a:pPr indent="-4064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Control sobre sistemas reales (tanques de agua, péndulo invertido, etc.).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800"/>
              <a:t>Descripción del Problema:</a:t>
            </a:r>
          </a:p>
          <a:p>
            <a:pPr indent="-4064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Soft. de control de tanques ausente.</a:t>
            </a:r>
          </a:p>
          <a:p>
            <a:pPr indent="-4064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El control del sistema mediante Simulink no resulta lo suficientemente didáctico.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Procesos - Conceptos</a:t>
            </a:r>
          </a:p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1493837" x="457200"/>
            <a:ext cy="5234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Control:</a:t>
            </a:r>
            <a:r>
              <a:rPr lang="en" sz="2400"/>
              <a:t> conjunto de acciones que se aplican a la planta con el fin de regular su funcionamiento.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Proceso: </a:t>
            </a:r>
            <a:r>
              <a:rPr lang="en" sz="2400"/>
              <a:t>evolución temporal de la planta que se pretende controlar.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Planta:</a:t>
            </a:r>
            <a:r>
              <a:rPr lang="en" sz="2400"/>
              <a:t> sistema físico a controlar.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Controlador:</a:t>
            </a:r>
            <a:r>
              <a:rPr lang="en" sz="2400"/>
              <a:t> dispositivo que monitorea y estimula a un la planta para lograr cierta respuesta.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>
                <a:solidFill>
                  <a:srgbClr val="000000"/>
                </a:solidFill>
              </a:rPr>
              <a:t>Sensor:</a:t>
            </a:r>
            <a:r>
              <a:rPr lang="en" sz="2400">
                <a:solidFill>
                  <a:srgbClr val="000000"/>
                </a:solidFill>
              </a:rPr>
              <a:t> dispositivo que capta magnitudes físicas y las transforma en información.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Actuador:</a:t>
            </a:r>
            <a:r>
              <a:rPr lang="en" sz="2400"/>
              <a:t> dispositivo que estimula a un Sist. físico en base a órdenes de un controlador.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Variable controlada:</a:t>
            </a:r>
            <a:r>
              <a:rPr lang="en" sz="2400"/>
              <a:t> cantidad que se mide y controla (salida del sistema).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b="1"/>
              <a:t>Variable manipulada:</a:t>
            </a:r>
            <a:r>
              <a:rPr lang="en" sz="2400"/>
              <a:t> cantidad modificada por el controlador.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Sistemas de niveles de líquido</a:t>
            </a:r>
          </a:p>
        </p:txBody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4115281" x="357150"/>
            <a:ext cy="2414699" cx="8429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300"/>
              <a:t>Variables: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Q: flujo en estado estable [m</a:t>
            </a:r>
            <a:r>
              <a:rPr lang="en" baseline="30000" sz="2300"/>
              <a:t>3</a:t>
            </a:r>
            <a:r>
              <a:rPr lang="en" sz="2300"/>
              <a:t>/seg]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qi: pequeña variación de flujo de entrada [m</a:t>
            </a:r>
            <a:r>
              <a:rPr lang="en" baseline="30000" sz="2300"/>
              <a:t>3</a:t>
            </a:r>
            <a:r>
              <a:rPr lang="en" sz="2300"/>
              <a:t>/seg]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qo: pequeña variación de flujo de salida [m</a:t>
            </a:r>
            <a:r>
              <a:rPr lang="en" baseline="30000" sz="2300"/>
              <a:t>3</a:t>
            </a:r>
            <a:r>
              <a:rPr lang="en" sz="2300"/>
              <a:t>/seg]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H: nivel de líquido en estado estable [m]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h: pequeña variación del nivel de líquido [m]</a:t>
            </a:r>
          </a:p>
        </p:txBody>
      </p:sp>
      <p:grpSp>
        <p:nvGrpSpPr>
          <p:cNvPr name="Shape 73" id="73"/>
          <p:cNvGrpSpPr/>
          <p:nvPr/>
        </p:nvGrpSpPr>
        <p:grpSpPr>
          <a:xfrm>
            <a:off y="1833518" x="1066800"/>
            <a:ext cy="2281762" cx="7146889"/>
            <a:chOff y="4014900" x="631112"/>
            <a:chExt cy="2281762" cx="7146889"/>
          </a:xfrm>
        </p:grpSpPr>
        <p:sp>
          <p:nvSpPr>
            <p:cNvPr name="Shape 74" id="74"/>
            <p:cNvSpPr/>
            <p:nvPr/>
          </p:nvSpPr>
          <p:spPr>
            <a:xfrm>
              <a:off y="4014900" x="631112"/>
              <a:ext cy="2281762" cx="445890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name="Shape 75" id="75"/>
            <p:cNvSpPr/>
            <p:nvPr/>
          </p:nvSpPr>
          <p:spPr>
            <a:xfrm>
              <a:off y="4231800" x="5335796"/>
              <a:ext cy="1043401" cx="244220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  <p:sp>
          <p:nvSpPr>
            <p:cNvPr name="Shape 76" id="76"/>
            <p:cNvSpPr/>
            <p:nvPr/>
          </p:nvSpPr>
          <p:spPr>
            <a:xfrm>
              <a:off y="5275201" x="5431777"/>
              <a:ext cy="947163" cx="20255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Control de Procesos - Tipos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819200" cx="62369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 Loop</a:t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Feed-forward</a:t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Feedback</a:t>
            </a:r>
          </a:p>
          <a:p>
            <a:pPr rtl="0" lvl="0">
              <a:buNone/>
            </a:pPr>
            <a:r>
              <a:rPr lang="en"/>
              <a:t>    (Closed Loop)</a:t>
            </a:r>
          </a:p>
        </p:txBody>
      </p:sp>
      <p:sp>
        <p:nvSpPr>
          <p:cNvPr name="Shape 83" id="83"/>
          <p:cNvSpPr/>
          <p:nvPr/>
        </p:nvSpPr>
        <p:spPr>
          <a:xfrm>
            <a:off y="2082131" x="4109162"/>
            <a:ext cy="1002505" cx="48041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4" id="84"/>
          <p:cNvSpPr/>
          <p:nvPr/>
        </p:nvSpPr>
        <p:spPr>
          <a:xfrm>
            <a:off y="3361147" x="4217037"/>
            <a:ext cy="1297305" cx="46962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85" id="85"/>
          <p:cNvSpPr/>
          <p:nvPr/>
        </p:nvSpPr>
        <p:spPr>
          <a:xfrm>
            <a:off y="5187878" x="4217037"/>
            <a:ext cy="1389521" cx="47579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Control de Tipo Feedback - PID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967700" cx="8319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Un tipo muy utilizado de control a lazo cerrado es el PID.</a:t>
            </a:r>
          </a:p>
          <a:p>
            <a:pPr indent="-4064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/>
              <a:t>Tiene 3 componentes que utilizan la información de feedback para estimular la planta:</a:t>
            </a:r>
          </a:p>
          <a:p>
            <a:pPr indent="-40640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/>
              <a:t>Proporcional</a:t>
            </a:r>
          </a:p>
          <a:p>
            <a:pPr indent="-40640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/>
              <a:t>Integral</a:t>
            </a:r>
          </a:p>
          <a:p>
            <a:pPr indent="-40640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/>
              <a:t>Derivativo</a:t>
            </a:r>
          </a:p>
        </p:txBody>
      </p:sp>
      <p:sp>
        <p:nvSpPr>
          <p:cNvPr name="Shape 92" id="92"/>
          <p:cNvSpPr/>
          <p:nvPr/>
        </p:nvSpPr>
        <p:spPr>
          <a:xfrm>
            <a:off y="4107184" x="3157264"/>
            <a:ext cy="2398465" cx="57736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Construcción del Sistema Físico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600200" x="457200"/>
            <a:ext cy="4967700" cx="56999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Configuración de tanques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Sensores y actuadores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Bomba de agua controlada por variador de velocidad.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Sensor de nivel de agua 4-20 mA.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Placa adquisidora </a:t>
            </a:r>
          </a:p>
        </p:txBody>
      </p:sp>
      <p:sp>
        <p:nvSpPr>
          <p:cNvPr name="Shape 99" id="99"/>
          <p:cNvSpPr/>
          <p:nvPr/>
        </p:nvSpPr>
        <p:spPr>
          <a:xfrm>
            <a:off y="4567830" x="744741"/>
            <a:ext cy="2085125" cx="34335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00" id="100"/>
          <p:cNvSpPr/>
          <p:nvPr/>
        </p:nvSpPr>
        <p:spPr>
          <a:xfrm>
            <a:off y="1811000" x="6458613"/>
            <a:ext cy="2068166" cx="222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01" id="101"/>
          <p:cNvSpPr/>
          <p:nvPr/>
        </p:nvSpPr>
        <p:spPr>
          <a:xfrm>
            <a:off y="4576325" x="6488303"/>
            <a:ext cy="2068135" cx="21688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La Estación de Enseñanza (testbed)</a:t>
            </a:r>
          </a:p>
        </p:txBody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300"/>
              <a:t>Funcionalidades: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Controlar Planta</a:t>
            </a:r>
          </a:p>
          <a:p>
            <a:pPr indent="-3746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300"/>
              <a:t>Require los parámetros de control tanto para el caso manual como automático.</a:t>
            </a:r>
          </a:p>
          <a:p>
            <a:pPr indent="-3746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300"/>
              <a:t>Permite grabar el proceso para su posterior revisión.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Abrir Grabaciones</a:t>
            </a:r>
          </a:p>
          <a:p>
            <a:pPr indent="-3746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300"/>
              <a:t>Recibe un archivo de proceso.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Reproducir Grabaciones</a:t>
            </a:r>
          </a:p>
          <a:p>
            <a:pPr indent="-3746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300"/>
              <a:t>Recibe un archivo de proceso.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La Estación de Enseñanza (Cont.)</a:t>
            </a:r>
          </a:p>
        </p:txBody>
      </p:sp>
      <p:sp>
        <p:nvSpPr>
          <p:cNvPr name="Shape 113" id="113"/>
          <p:cNvSpPr/>
          <p:nvPr/>
        </p:nvSpPr>
        <p:spPr>
          <a:xfrm>
            <a:off y="3605535" x="1111476"/>
            <a:ext cy="2223180" cx="69210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1600200" x="457200"/>
            <a:ext cy="1797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300"/>
              <a:t>Pantalla Principal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Controlar Planta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Abrir Grabaciones</a:t>
            </a:r>
          </a:p>
          <a:p>
            <a:pPr indent="-3746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300"/>
              <a:t>Reproducir Grabaciones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