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4379c2c5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4379c2c5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4379c2c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4379c2c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4379c2c5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4379c2c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4379c2c5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4379c2c5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4379c2c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4379c2c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4af954e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4af954e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4379c2c51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4379c2c51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4379c2c51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4379c2c51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07300" y="565325"/>
            <a:ext cx="40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Padrón de operadores organicos certificados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1325" y="1540500"/>
            <a:ext cx="8946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paisID  | pais | provincia_ID |  departamento |  localidad | Categoria_ID |  Categoria_desc | Certificadora_id 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Categoria_desc |  Certificadora_id  |  certificadora_deno |  </a:t>
            </a:r>
            <a:r>
              <a:rPr lang="es-419" sz="1200" u="sng"/>
              <a:t>razon_social</a:t>
            </a:r>
            <a:r>
              <a:rPr lang="es-419" sz="1200"/>
              <a:t>  |  </a:t>
            </a:r>
            <a:r>
              <a:rPr lang="es-419" sz="1200" u="sng"/>
              <a:t>establecimiento</a:t>
            </a:r>
            <a:endParaRPr sz="1200" u="sng"/>
          </a:p>
        </p:txBody>
      </p:sp>
      <p:cxnSp>
        <p:nvCxnSpPr>
          <p:cNvPr id="56" name="Google Shape;56;p13"/>
          <p:cNvCxnSpPr/>
          <p:nvPr/>
        </p:nvCxnSpPr>
        <p:spPr>
          <a:xfrm>
            <a:off x="4409475" y="2897250"/>
            <a:ext cx="7200" cy="268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5653175" y="2897250"/>
            <a:ext cx="14100" cy="289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 rot="10800000">
            <a:off x="28225" y="3179775"/>
            <a:ext cx="5653200" cy="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 flipH="1">
            <a:off x="21125" y="1992750"/>
            <a:ext cx="8592900" cy="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 rot="10800000">
            <a:off x="332125" y="1823250"/>
            <a:ext cx="0" cy="17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/>
          <p:nvPr/>
        </p:nvCxnSpPr>
        <p:spPr>
          <a:xfrm rot="10800000">
            <a:off x="837850" y="1816050"/>
            <a:ext cx="0" cy="17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/>
          <p:nvPr/>
        </p:nvCxnSpPr>
        <p:spPr>
          <a:xfrm rot="10800000">
            <a:off x="1398925" y="1823250"/>
            <a:ext cx="0" cy="17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/>
          <p:nvPr/>
        </p:nvCxnSpPr>
        <p:spPr>
          <a:xfrm rot="10800000">
            <a:off x="2499425" y="1823250"/>
            <a:ext cx="0" cy="17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/>
          <p:nvPr/>
        </p:nvCxnSpPr>
        <p:spPr>
          <a:xfrm rot="10800000">
            <a:off x="3478600" y="1823250"/>
            <a:ext cx="0" cy="17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/>
          <p:nvPr/>
        </p:nvCxnSpPr>
        <p:spPr>
          <a:xfrm rot="10800000">
            <a:off x="4153900" y="1823250"/>
            <a:ext cx="0" cy="17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/>
          <p:nvPr/>
        </p:nvCxnSpPr>
        <p:spPr>
          <a:xfrm rot="10800000">
            <a:off x="4808025" y="1823250"/>
            <a:ext cx="0" cy="17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/>
          <p:nvPr/>
        </p:nvCxnSpPr>
        <p:spPr>
          <a:xfrm rot="10800000">
            <a:off x="5660225" y="1823250"/>
            <a:ext cx="0" cy="17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/>
          <p:nvPr/>
        </p:nvCxnSpPr>
        <p:spPr>
          <a:xfrm rot="10800000">
            <a:off x="618550" y="3018000"/>
            <a:ext cx="0" cy="17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/>
          <p:nvPr/>
        </p:nvCxnSpPr>
        <p:spPr>
          <a:xfrm rot="10800000">
            <a:off x="1732000" y="3027175"/>
            <a:ext cx="0" cy="17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 rot="10800000">
            <a:off x="3096750" y="3018000"/>
            <a:ext cx="0" cy="17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/>
          <p:nvPr/>
        </p:nvCxnSpPr>
        <p:spPr>
          <a:xfrm rot="10800000">
            <a:off x="6732925" y="1823250"/>
            <a:ext cx="0" cy="17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/>
          <p:nvPr/>
        </p:nvCxnSpPr>
        <p:spPr>
          <a:xfrm>
            <a:off x="332125" y="2141150"/>
            <a:ext cx="0" cy="2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/>
          <p:nvPr/>
        </p:nvCxnSpPr>
        <p:spPr>
          <a:xfrm>
            <a:off x="332125" y="2360200"/>
            <a:ext cx="44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 flipH="1" rot="10800000">
            <a:off x="777325" y="2144600"/>
            <a:ext cx="7200" cy="2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/>
          <p:nvPr/>
        </p:nvCxnSpPr>
        <p:spPr>
          <a:xfrm flipH="1" rot="10800000">
            <a:off x="5289875" y="2013800"/>
            <a:ext cx="7200" cy="2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/>
          <p:nvPr/>
        </p:nvCxnSpPr>
        <p:spPr>
          <a:xfrm>
            <a:off x="4844675" y="2215500"/>
            <a:ext cx="44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/>
          <p:nvPr/>
        </p:nvCxnSpPr>
        <p:spPr>
          <a:xfrm>
            <a:off x="4829350" y="1999950"/>
            <a:ext cx="0" cy="2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 flipH="1" rot="10800000">
            <a:off x="2820475" y="3183225"/>
            <a:ext cx="7200" cy="2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/>
          <p:nvPr/>
        </p:nvCxnSpPr>
        <p:spPr>
          <a:xfrm>
            <a:off x="2375275" y="3395325"/>
            <a:ext cx="44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>
            <a:off x="2375275" y="3179775"/>
            <a:ext cx="0" cy="2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>
            <a:off x="8103100" y="2215500"/>
            <a:ext cx="44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>
            <a:off x="7113800" y="1999950"/>
            <a:ext cx="0" cy="2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/>
          <p:nvPr/>
        </p:nvCxnSpPr>
        <p:spPr>
          <a:xfrm flipH="1" rot="10800000">
            <a:off x="614950" y="3203875"/>
            <a:ext cx="7200" cy="2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/>
          <p:nvPr/>
        </p:nvCxnSpPr>
        <p:spPr>
          <a:xfrm>
            <a:off x="141325" y="3415975"/>
            <a:ext cx="44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3"/>
          <p:cNvSpPr txBox="1"/>
          <p:nvPr/>
        </p:nvSpPr>
        <p:spPr>
          <a:xfrm>
            <a:off x="5729400" y="2930875"/>
            <a:ext cx="6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accent1"/>
                </a:solidFill>
              </a:rPr>
              <a:t>DF 1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409650" y="3462575"/>
            <a:ext cx="59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DF 5</a:t>
            </a:r>
            <a:endParaRPr sz="1200"/>
          </a:p>
        </p:txBody>
      </p:sp>
      <p:sp>
        <p:nvSpPr>
          <p:cNvPr id="87" name="Google Shape;87;p13"/>
          <p:cNvSpPr txBox="1"/>
          <p:nvPr/>
        </p:nvSpPr>
        <p:spPr>
          <a:xfrm>
            <a:off x="8045625" y="21755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DF 4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4391400" y="2175550"/>
            <a:ext cx="59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DF 3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332125" y="2328913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DF 2</a:t>
            </a:r>
            <a:endParaRPr/>
          </a:p>
        </p:txBody>
      </p:sp>
      <p:cxnSp>
        <p:nvCxnSpPr>
          <p:cNvPr id="90" name="Google Shape;90;p13"/>
          <p:cNvCxnSpPr/>
          <p:nvPr/>
        </p:nvCxnSpPr>
        <p:spPr>
          <a:xfrm>
            <a:off x="7130050" y="2211800"/>
            <a:ext cx="10104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3"/>
          <p:cNvSpPr txBox="1"/>
          <p:nvPr/>
        </p:nvSpPr>
        <p:spPr>
          <a:xfrm>
            <a:off x="798950" y="3916100"/>
            <a:ext cx="5329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dk1"/>
                </a:solidFill>
              </a:rPr>
              <a:t>Este esquema representa las DF para la tabla P, donde la PK está compuesta por los atributos “razón social” y “establecimiento”.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2918450" y="466375"/>
            <a:ext cx="40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loc sensales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360400" y="1328500"/>
            <a:ext cx="847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centroide_ion | depto_id | depto_nombre | fuente | </a:t>
            </a:r>
            <a:r>
              <a:rPr lang="es-419" sz="1200" u="sng"/>
              <a:t>id</a:t>
            </a:r>
            <a:r>
              <a:rPr lang="es-419" sz="1200"/>
              <a:t> | municipio_id | municipio_nombre | nombre | provincia_id | provincia</a:t>
            </a:r>
            <a:endParaRPr sz="1200"/>
          </a:p>
        </p:txBody>
      </p:sp>
      <p:cxnSp>
        <p:nvCxnSpPr>
          <p:cNvPr id="98" name="Google Shape;98;p14"/>
          <p:cNvCxnSpPr/>
          <p:nvPr/>
        </p:nvCxnSpPr>
        <p:spPr>
          <a:xfrm>
            <a:off x="452250" y="1823150"/>
            <a:ext cx="8169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/>
          <p:nvPr/>
        </p:nvCxnSpPr>
        <p:spPr>
          <a:xfrm>
            <a:off x="3928950" y="1597025"/>
            <a:ext cx="4500" cy="247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4"/>
          <p:cNvCxnSpPr/>
          <p:nvPr/>
        </p:nvCxnSpPr>
        <p:spPr>
          <a:xfrm flipH="1" rot="10800000">
            <a:off x="925700" y="1582750"/>
            <a:ext cx="7200" cy="240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4"/>
          <p:cNvCxnSpPr/>
          <p:nvPr/>
        </p:nvCxnSpPr>
        <p:spPr>
          <a:xfrm flipH="1" rot="10800000">
            <a:off x="4498250" y="1582750"/>
            <a:ext cx="7200" cy="240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4"/>
          <p:cNvCxnSpPr/>
          <p:nvPr/>
        </p:nvCxnSpPr>
        <p:spPr>
          <a:xfrm flipH="1" rot="10800000">
            <a:off x="8325225" y="1582750"/>
            <a:ext cx="7200" cy="240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4"/>
          <p:cNvCxnSpPr/>
          <p:nvPr/>
        </p:nvCxnSpPr>
        <p:spPr>
          <a:xfrm flipH="1" rot="10800000">
            <a:off x="6718100" y="1582750"/>
            <a:ext cx="7200" cy="240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4"/>
          <p:cNvCxnSpPr/>
          <p:nvPr/>
        </p:nvCxnSpPr>
        <p:spPr>
          <a:xfrm flipH="1" rot="10800000">
            <a:off x="1959300" y="1582750"/>
            <a:ext cx="7200" cy="240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4"/>
          <p:cNvCxnSpPr/>
          <p:nvPr/>
        </p:nvCxnSpPr>
        <p:spPr>
          <a:xfrm flipH="1" rot="10800000">
            <a:off x="2783000" y="1618150"/>
            <a:ext cx="7200" cy="240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4"/>
          <p:cNvCxnSpPr/>
          <p:nvPr/>
        </p:nvCxnSpPr>
        <p:spPr>
          <a:xfrm flipH="1" rot="10800000">
            <a:off x="5663075" y="1618150"/>
            <a:ext cx="7200" cy="240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4"/>
          <p:cNvCxnSpPr/>
          <p:nvPr/>
        </p:nvCxnSpPr>
        <p:spPr>
          <a:xfrm flipH="1" rot="10800000">
            <a:off x="7467150" y="1582750"/>
            <a:ext cx="7200" cy="240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4"/>
          <p:cNvCxnSpPr/>
          <p:nvPr/>
        </p:nvCxnSpPr>
        <p:spPr>
          <a:xfrm flipH="1" rot="10800000">
            <a:off x="2330750" y="1823050"/>
            <a:ext cx="7200" cy="24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1959300" y="1875725"/>
            <a:ext cx="0" cy="2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1959300" y="2080625"/>
            <a:ext cx="38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 flipH="1" rot="10800000">
            <a:off x="5219075" y="1823150"/>
            <a:ext cx="7200" cy="24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4847625" y="1875825"/>
            <a:ext cx="0" cy="2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4"/>
          <p:cNvCxnSpPr/>
          <p:nvPr/>
        </p:nvCxnSpPr>
        <p:spPr>
          <a:xfrm>
            <a:off x="4847625" y="2080725"/>
            <a:ext cx="38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4"/>
          <p:cNvCxnSpPr/>
          <p:nvPr/>
        </p:nvCxnSpPr>
        <p:spPr>
          <a:xfrm flipH="1" rot="10800000">
            <a:off x="8107400" y="1823150"/>
            <a:ext cx="7200" cy="24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7735950" y="1875825"/>
            <a:ext cx="0" cy="2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4"/>
          <p:cNvCxnSpPr/>
          <p:nvPr/>
        </p:nvCxnSpPr>
        <p:spPr>
          <a:xfrm>
            <a:off x="7735950" y="2080725"/>
            <a:ext cx="38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4"/>
          <p:cNvSpPr txBox="1"/>
          <p:nvPr/>
        </p:nvSpPr>
        <p:spPr>
          <a:xfrm>
            <a:off x="8430300" y="1823150"/>
            <a:ext cx="60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accent1"/>
                </a:solidFill>
              </a:rPr>
              <a:t>DF 1 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1920950" y="2019163"/>
            <a:ext cx="173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DF 2 </a:t>
            </a:r>
            <a:endParaRPr sz="1200"/>
          </a:p>
        </p:txBody>
      </p:sp>
      <p:sp>
        <p:nvSpPr>
          <p:cNvPr id="119" name="Google Shape;119;p14"/>
          <p:cNvSpPr txBox="1"/>
          <p:nvPr/>
        </p:nvSpPr>
        <p:spPr>
          <a:xfrm>
            <a:off x="7605150" y="2133400"/>
            <a:ext cx="6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</a:rPr>
              <a:t>DF 4 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4788125" y="2080625"/>
            <a:ext cx="111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</a:rPr>
              <a:t>DF 3 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581625" y="3150275"/>
            <a:ext cx="664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dk1"/>
                </a:solidFill>
              </a:rPr>
              <a:t>Este esquema representa las DF para la tabla L, donde la PK está compuesta por el atributo “id”.</a:t>
            </a:r>
            <a:endParaRPr/>
          </a:p>
        </p:txBody>
      </p:sp>
      <p:cxnSp>
        <p:nvCxnSpPr>
          <p:cNvPr id="122" name="Google Shape;122;p14"/>
          <p:cNvCxnSpPr>
            <a:stCxn id="118" idx="0"/>
          </p:cNvCxnSpPr>
          <p:nvPr/>
        </p:nvCxnSpPr>
        <p:spPr>
          <a:xfrm>
            <a:off x="2786600" y="2019163"/>
            <a:ext cx="21300" cy="6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4"/>
          <p:cNvCxnSpPr/>
          <p:nvPr/>
        </p:nvCxnSpPr>
        <p:spPr>
          <a:xfrm>
            <a:off x="5683450" y="2019163"/>
            <a:ext cx="21300" cy="6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4"/>
          <p:cNvCxnSpPr/>
          <p:nvPr/>
        </p:nvCxnSpPr>
        <p:spPr>
          <a:xfrm>
            <a:off x="2808025" y="2643675"/>
            <a:ext cx="57669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4"/>
          <p:cNvCxnSpPr/>
          <p:nvPr/>
        </p:nvCxnSpPr>
        <p:spPr>
          <a:xfrm rot="10800000">
            <a:off x="8506275" y="2130100"/>
            <a:ext cx="41100" cy="5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4"/>
          <p:cNvSpPr txBox="1"/>
          <p:nvPr/>
        </p:nvSpPr>
        <p:spPr>
          <a:xfrm>
            <a:off x="5328425" y="2746400"/>
            <a:ext cx="12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DF 5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/>
        </p:nvSpPr>
        <p:spPr>
          <a:xfrm>
            <a:off x="1582875" y="501700"/>
            <a:ext cx="40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Dict deptos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353325" y="1257825"/>
            <a:ext cx="85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codigo_depto</a:t>
            </a:r>
            <a:r>
              <a:rPr lang="es-419"/>
              <a:t> | nombre_depto | id_provincia | nombre_provincia</a:t>
            </a:r>
            <a:endParaRPr/>
          </a:p>
        </p:txBody>
      </p:sp>
      <p:cxnSp>
        <p:nvCxnSpPr>
          <p:cNvPr id="133" name="Google Shape;133;p15"/>
          <p:cNvCxnSpPr/>
          <p:nvPr/>
        </p:nvCxnSpPr>
        <p:spPr>
          <a:xfrm flipH="1" rot="10800000">
            <a:off x="508775" y="1830375"/>
            <a:ext cx="4882800" cy="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5"/>
          <p:cNvCxnSpPr/>
          <p:nvPr/>
        </p:nvCxnSpPr>
        <p:spPr>
          <a:xfrm rot="10800000">
            <a:off x="961200" y="1618275"/>
            <a:ext cx="6900" cy="219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5"/>
          <p:cNvCxnSpPr/>
          <p:nvPr/>
        </p:nvCxnSpPr>
        <p:spPr>
          <a:xfrm rot="10800000">
            <a:off x="2035150" y="1600575"/>
            <a:ext cx="0" cy="25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5"/>
          <p:cNvCxnSpPr/>
          <p:nvPr/>
        </p:nvCxnSpPr>
        <p:spPr>
          <a:xfrm rot="10800000">
            <a:off x="4416525" y="1830375"/>
            <a:ext cx="0" cy="2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5"/>
          <p:cNvCxnSpPr/>
          <p:nvPr/>
        </p:nvCxnSpPr>
        <p:spPr>
          <a:xfrm rot="10800000">
            <a:off x="4484150" y="1575975"/>
            <a:ext cx="0" cy="25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5"/>
          <p:cNvCxnSpPr/>
          <p:nvPr/>
        </p:nvCxnSpPr>
        <p:spPr>
          <a:xfrm rot="10800000">
            <a:off x="3230325" y="1600575"/>
            <a:ext cx="0" cy="25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5"/>
          <p:cNvCxnSpPr/>
          <p:nvPr/>
        </p:nvCxnSpPr>
        <p:spPr>
          <a:xfrm flipH="1">
            <a:off x="3837125" y="2077550"/>
            <a:ext cx="6006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5"/>
          <p:cNvCxnSpPr/>
          <p:nvPr/>
        </p:nvCxnSpPr>
        <p:spPr>
          <a:xfrm flipH="1" rot="10800000">
            <a:off x="3851200" y="1872675"/>
            <a:ext cx="7200" cy="2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5"/>
          <p:cNvSpPr txBox="1"/>
          <p:nvPr/>
        </p:nvSpPr>
        <p:spPr>
          <a:xfrm>
            <a:off x="4692125" y="2043275"/>
            <a:ext cx="8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 2</a:t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5554250" y="1600575"/>
            <a:ext cx="9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DF 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457425" y="3005375"/>
            <a:ext cx="6002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dk1"/>
                </a:solidFill>
              </a:rPr>
              <a:t>Este esquema representa las DF para la tabla DD, donde la PK está compuesta por el atributo “codigo_depto”.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/>
        </p:nvSpPr>
        <p:spPr>
          <a:xfrm>
            <a:off x="3222300" y="551175"/>
            <a:ext cx="40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Tabla de salarios medios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777300" y="1349700"/>
            <a:ext cx="81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fecha</a:t>
            </a:r>
            <a:r>
              <a:rPr lang="es-419"/>
              <a:t> | </a:t>
            </a:r>
            <a:r>
              <a:rPr lang="es-419" u="sng"/>
              <a:t>codigo_depto_indec</a:t>
            </a:r>
            <a:r>
              <a:rPr lang="es-419"/>
              <a:t> | id_provincia | </a:t>
            </a:r>
            <a:r>
              <a:rPr lang="es-419" u="sng"/>
              <a:t>clae2</a:t>
            </a:r>
            <a:r>
              <a:rPr lang="es-419"/>
              <a:t> | w_median</a:t>
            </a:r>
            <a:endParaRPr/>
          </a:p>
        </p:txBody>
      </p:sp>
      <p:cxnSp>
        <p:nvCxnSpPr>
          <p:cNvPr id="150" name="Google Shape;150;p16"/>
          <p:cNvCxnSpPr/>
          <p:nvPr/>
        </p:nvCxnSpPr>
        <p:spPr>
          <a:xfrm flipH="1" rot="10800000">
            <a:off x="939825" y="1929025"/>
            <a:ext cx="4720500" cy="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6"/>
          <p:cNvCxnSpPr/>
          <p:nvPr/>
        </p:nvCxnSpPr>
        <p:spPr>
          <a:xfrm>
            <a:off x="1130625" y="1625275"/>
            <a:ext cx="0" cy="31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6"/>
          <p:cNvCxnSpPr/>
          <p:nvPr/>
        </p:nvCxnSpPr>
        <p:spPr>
          <a:xfrm>
            <a:off x="2222875" y="1625275"/>
            <a:ext cx="0" cy="31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6"/>
          <p:cNvCxnSpPr/>
          <p:nvPr/>
        </p:nvCxnSpPr>
        <p:spPr>
          <a:xfrm>
            <a:off x="4452800" y="1625275"/>
            <a:ext cx="0" cy="31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6"/>
          <p:cNvCxnSpPr/>
          <p:nvPr/>
        </p:nvCxnSpPr>
        <p:spPr>
          <a:xfrm rot="10800000">
            <a:off x="5137300" y="1632325"/>
            <a:ext cx="0" cy="29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6"/>
          <p:cNvCxnSpPr/>
          <p:nvPr/>
        </p:nvCxnSpPr>
        <p:spPr>
          <a:xfrm rot="10800000">
            <a:off x="3607875" y="1632325"/>
            <a:ext cx="0" cy="29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6"/>
          <p:cNvSpPr txBox="1"/>
          <p:nvPr/>
        </p:nvSpPr>
        <p:spPr>
          <a:xfrm>
            <a:off x="5716775" y="1732525"/>
            <a:ext cx="6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DF 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695450" y="3584925"/>
            <a:ext cx="5909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Este esquema representa las DF para la tabla S, donde la PK está compuesta por los atributos “fecha”, “codigo_depto_indec”, y “clae2”.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/>
        </p:nvSpPr>
        <p:spPr>
          <a:xfrm>
            <a:off x="3321225" y="424000"/>
            <a:ext cx="40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tabla productos</a:t>
            </a:r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713725" y="1158900"/>
            <a:ext cx="36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productos | </a:t>
            </a:r>
            <a:r>
              <a:rPr lang="es-419" u="sng"/>
              <a:t>establecimiento</a:t>
            </a:r>
            <a:r>
              <a:rPr lang="es-419"/>
              <a:t> | </a:t>
            </a:r>
            <a:r>
              <a:rPr lang="es-419" u="sng"/>
              <a:t>razón social</a:t>
            </a:r>
            <a:r>
              <a:rPr lang="es-419"/>
              <a:t> </a:t>
            </a:r>
            <a:endParaRPr/>
          </a:p>
        </p:txBody>
      </p:sp>
      <p:cxnSp>
        <p:nvCxnSpPr>
          <p:cNvPr id="164" name="Google Shape;164;p17"/>
          <p:cNvCxnSpPr/>
          <p:nvPr/>
        </p:nvCxnSpPr>
        <p:spPr>
          <a:xfrm flipH="1" rot="10800000">
            <a:off x="840900" y="1745575"/>
            <a:ext cx="3215400" cy="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7"/>
          <p:cNvCxnSpPr/>
          <p:nvPr/>
        </p:nvCxnSpPr>
        <p:spPr>
          <a:xfrm rot="10800000">
            <a:off x="1187175" y="1469750"/>
            <a:ext cx="0" cy="289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7"/>
          <p:cNvCxnSpPr/>
          <p:nvPr/>
        </p:nvCxnSpPr>
        <p:spPr>
          <a:xfrm>
            <a:off x="2331925" y="1441550"/>
            <a:ext cx="7200" cy="31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7"/>
          <p:cNvCxnSpPr/>
          <p:nvPr/>
        </p:nvCxnSpPr>
        <p:spPr>
          <a:xfrm>
            <a:off x="3530175" y="1441550"/>
            <a:ext cx="7200" cy="31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7"/>
          <p:cNvSpPr txBox="1"/>
          <p:nvPr/>
        </p:nvSpPr>
        <p:spPr>
          <a:xfrm>
            <a:off x="4197475" y="1414550"/>
            <a:ext cx="40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DF 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943825" y="2819100"/>
            <a:ext cx="7161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Este esquema representa las DF para la tabla productos, creada a partir de la tabla padrón para descomponer en primera forma normal, donde la PK está compuesta por los atributos “razón social” y “establecimiento”.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/>
        </p:nvSpPr>
        <p:spPr>
          <a:xfrm>
            <a:off x="2586325" y="367450"/>
            <a:ext cx="31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dict clases</a:t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699575" y="1151825"/>
            <a:ext cx="68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805575" y="1095300"/>
            <a:ext cx="40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clae2</a:t>
            </a:r>
            <a:r>
              <a:rPr lang="es-419"/>
              <a:t> | clae2_desc | letra | letra_desc</a:t>
            </a:r>
            <a:endParaRPr/>
          </a:p>
        </p:txBody>
      </p:sp>
      <p:cxnSp>
        <p:nvCxnSpPr>
          <p:cNvPr id="177" name="Google Shape;177;p18"/>
          <p:cNvCxnSpPr/>
          <p:nvPr/>
        </p:nvCxnSpPr>
        <p:spPr>
          <a:xfrm>
            <a:off x="890375" y="1674750"/>
            <a:ext cx="2982000" cy="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8"/>
          <p:cNvCxnSpPr/>
          <p:nvPr/>
        </p:nvCxnSpPr>
        <p:spPr>
          <a:xfrm>
            <a:off x="1088225" y="1392100"/>
            <a:ext cx="0" cy="30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8"/>
          <p:cNvCxnSpPr/>
          <p:nvPr/>
        </p:nvCxnSpPr>
        <p:spPr>
          <a:xfrm flipH="1" rot="10800000">
            <a:off x="1879675" y="1416850"/>
            <a:ext cx="7200" cy="25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8"/>
          <p:cNvCxnSpPr/>
          <p:nvPr/>
        </p:nvCxnSpPr>
        <p:spPr>
          <a:xfrm flipH="1" rot="10800000">
            <a:off x="2678325" y="1416850"/>
            <a:ext cx="7200" cy="25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8"/>
          <p:cNvCxnSpPr/>
          <p:nvPr/>
        </p:nvCxnSpPr>
        <p:spPr>
          <a:xfrm flipH="1" rot="10800000">
            <a:off x="3392850" y="1416850"/>
            <a:ext cx="7200" cy="25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8"/>
          <p:cNvCxnSpPr/>
          <p:nvPr/>
        </p:nvCxnSpPr>
        <p:spPr>
          <a:xfrm>
            <a:off x="2721625" y="1759550"/>
            <a:ext cx="0" cy="3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8"/>
          <p:cNvCxnSpPr/>
          <p:nvPr/>
        </p:nvCxnSpPr>
        <p:spPr>
          <a:xfrm flipH="1" rot="10800000">
            <a:off x="2714550" y="2077700"/>
            <a:ext cx="6855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8"/>
          <p:cNvCxnSpPr/>
          <p:nvPr/>
        </p:nvCxnSpPr>
        <p:spPr>
          <a:xfrm rot="10800000">
            <a:off x="3400050" y="1752500"/>
            <a:ext cx="0" cy="3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18"/>
          <p:cNvSpPr txBox="1"/>
          <p:nvPr/>
        </p:nvSpPr>
        <p:spPr>
          <a:xfrm>
            <a:off x="3589750" y="1900875"/>
            <a:ext cx="9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 2 </a:t>
            </a: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4049075" y="1385025"/>
            <a:ext cx="9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DF 1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621300" y="2480350"/>
            <a:ext cx="5557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Este esquema representa las DF para la tabla DC, donde la PK está compuesta por el atributo “clae2”.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/>
        </p:nvSpPr>
        <p:spPr>
          <a:xfrm>
            <a:off x="3321225" y="424000"/>
            <a:ext cx="407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tabla rubro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713725" y="1158900"/>
            <a:ext cx="36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rubro</a:t>
            </a:r>
            <a:r>
              <a:rPr lang="es-419"/>
              <a:t> | </a:t>
            </a:r>
            <a:r>
              <a:rPr lang="es-419" u="sng"/>
              <a:t>establecimiento</a:t>
            </a:r>
            <a:r>
              <a:rPr lang="es-419"/>
              <a:t> | </a:t>
            </a:r>
            <a:r>
              <a:rPr lang="es-419" u="sng"/>
              <a:t>razón social</a:t>
            </a:r>
            <a:r>
              <a:rPr lang="es-419"/>
              <a:t> </a:t>
            </a:r>
            <a:endParaRPr/>
          </a:p>
        </p:txBody>
      </p:sp>
      <p:cxnSp>
        <p:nvCxnSpPr>
          <p:cNvPr id="194" name="Google Shape;194;p19"/>
          <p:cNvCxnSpPr/>
          <p:nvPr/>
        </p:nvCxnSpPr>
        <p:spPr>
          <a:xfrm flipH="1" rot="10800000">
            <a:off x="840900" y="1745575"/>
            <a:ext cx="3215400" cy="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9"/>
          <p:cNvCxnSpPr/>
          <p:nvPr/>
        </p:nvCxnSpPr>
        <p:spPr>
          <a:xfrm rot="10800000">
            <a:off x="1187175" y="1469750"/>
            <a:ext cx="0" cy="289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19"/>
          <p:cNvCxnSpPr/>
          <p:nvPr/>
        </p:nvCxnSpPr>
        <p:spPr>
          <a:xfrm>
            <a:off x="2331925" y="1441550"/>
            <a:ext cx="7200" cy="31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9"/>
          <p:cNvCxnSpPr/>
          <p:nvPr/>
        </p:nvCxnSpPr>
        <p:spPr>
          <a:xfrm>
            <a:off x="3530175" y="1441550"/>
            <a:ext cx="7200" cy="31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19"/>
          <p:cNvSpPr txBox="1"/>
          <p:nvPr/>
        </p:nvSpPr>
        <p:spPr>
          <a:xfrm>
            <a:off x="4197475" y="1414550"/>
            <a:ext cx="40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DF 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974875" y="2746650"/>
            <a:ext cx="7140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dk1"/>
                </a:solidFill>
              </a:rPr>
              <a:t>Este esquema representa las DF para la tabla rubro, creada a partir de la tabla padrón para descomponer en primera forma normal, donde la PK está compuesta por los atributos “razón social” y “establecimiento”.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/>
        </p:nvSpPr>
        <p:spPr>
          <a:xfrm>
            <a:off x="2586325" y="367450"/>
            <a:ext cx="31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dict clases</a:t>
            </a:r>
            <a:endParaRPr/>
          </a:p>
        </p:txBody>
      </p:sp>
      <p:sp>
        <p:nvSpPr>
          <p:cNvPr id="205" name="Google Shape;205;p20"/>
          <p:cNvSpPr txBox="1"/>
          <p:nvPr/>
        </p:nvSpPr>
        <p:spPr>
          <a:xfrm>
            <a:off x="699575" y="1151825"/>
            <a:ext cx="68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 txBox="1"/>
          <p:nvPr/>
        </p:nvSpPr>
        <p:spPr>
          <a:xfrm>
            <a:off x="805575" y="1095300"/>
            <a:ext cx="40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clae2</a:t>
            </a:r>
            <a:r>
              <a:rPr lang="es-419"/>
              <a:t> | clae2_desc | letra | letra_desc</a:t>
            </a:r>
            <a:endParaRPr/>
          </a:p>
        </p:txBody>
      </p:sp>
      <p:cxnSp>
        <p:nvCxnSpPr>
          <p:cNvPr id="207" name="Google Shape;207;p20"/>
          <p:cNvCxnSpPr/>
          <p:nvPr/>
        </p:nvCxnSpPr>
        <p:spPr>
          <a:xfrm>
            <a:off x="890375" y="1674750"/>
            <a:ext cx="2982000" cy="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0"/>
          <p:cNvCxnSpPr/>
          <p:nvPr/>
        </p:nvCxnSpPr>
        <p:spPr>
          <a:xfrm>
            <a:off x="1088225" y="1392100"/>
            <a:ext cx="0" cy="30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0"/>
          <p:cNvCxnSpPr/>
          <p:nvPr/>
        </p:nvCxnSpPr>
        <p:spPr>
          <a:xfrm flipH="1" rot="10800000">
            <a:off x="1879675" y="1416850"/>
            <a:ext cx="7200" cy="25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0"/>
          <p:cNvCxnSpPr/>
          <p:nvPr/>
        </p:nvCxnSpPr>
        <p:spPr>
          <a:xfrm flipH="1" rot="10800000">
            <a:off x="2678325" y="1416850"/>
            <a:ext cx="7200" cy="25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0"/>
          <p:cNvCxnSpPr/>
          <p:nvPr/>
        </p:nvCxnSpPr>
        <p:spPr>
          <a:xfrm flipH="1" rot="10800000">
            <a:off x="3392850" y="1416850"/>
            <a:ext cx="7200" cy="25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0"/>
          <p:cNvCxnSpPr/>
          <p:nvPr/>
        </p:nvCxnSpPr>
        <p:spPr>
          <a:xfrm>
            <a:off x="2721625" y="1759550"/>
            <a:ext cx="0" cy="3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0"/>
          <p:cNvCxnSpPr/>
          <p:nvPr/>
        </p:nvCxnSpPr>
        <p:spPr>
          <a:xfrm flipH="1" rot="10800000">
            <a:off x="2714550" y="2077700"/>
            <a:ext cx="6855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0"/>
          <p:cNvCxnSpPr/>
          <p:nvPr/>
        </p:nvCxnSpPr>
        <p:spPr>
          <a:xfrm rot="10800000">
            <a:off x="3400050" y="1752500"/>
            <a:ext cx="0" cy="3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0"/>
          <p:cNvSpPr txBox="1"/>
          <p:nvPr/>
        </p:nvSpPr>
        <p:spPr>
          <a:xfrm>
            <a:off x="3589750" y="1900875"/>
            <a:ext cx="9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DF 2 </a:t>
            </a: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4049075" y="1385025"/>
            <a:ext cx="9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DF 1 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17" name="Google Shape;217;p20"/>
          <p:cNvCxnSpPr/>
          <p:nvPr/>
        </p:nvCxnSpPr>
        <p:spPr>
          <a:xfrm flipH="1">
            <a:off x="2388425" y="2247125"/>
            <a:ext cx="954000" cy="111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0"/>
          <p:cNvCxnSpPr/>
          <p:nvPr/>
        </p:nvCxnSpPr>
        <p:spPr>
          <a:xfrm>
            <a:off x="3328300" y="2261275"/>
            <a:ext cx="1427400" cy="108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0"/>
          <p:cNvSpPr txBox="1"/>
          <p:nvPr/>
        </p:nvSpPr>
        <p:spPr>
          <a:xfrm>
            <a:off x="223050" y="3490825"/>
            <a:ext cx="68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 txBox="1"/>
          <p:nvPr/>
        </p:nvSpPr>
        <p:spPr>
          <a:xfrm>
            <a:off x="329050" y="3434300"/>
            <a:ext cx="40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clae2</a:t>
            </a:r>
            <a:r>
              <a:rPr lang="es-419"/>
              <a:t> | clae2_desc | letra | </a:t>
            </a:r>
            <a:endParaRPr/>
          </a:p>
        </p:txBody>
      </p:sp>
      <p:cxnSp>
        <p:nvCxnSpPr>
          <p:cNvPr id="221" name="Google Shape;221;p20"/>
          <p:cNvCxnSpPr/>
          <p:nvPr/>
        </p:nvCxnSpPr>
        <p:spPr>
          <a:xfrm>
            <a:off x="413850" y="4013750"/>
            <a:ext cx="2123100" cy="1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0"/>
          <p:cNvCxnSpPr/>
          <p:nvPr/>
        </p:nvCxnSpPr>
        <p:spPr>
          <a:xfrm>
            <a:off x="611700" y="3731100"/>
            <a:ext cx="0" cy="30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0"/>
          <p:cNvCxnSpPr/>
          <p:nvPr/>
        </p:nvCxnSpPr>
        <p:spPr>
          <a:xfrm flipH="1" rot="10800000">
            <a:off x="1403150" y="3755850"/>
            <a:ext cx="7200" cy="25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0"/>
          <p:cNvCxnSpPr/>
          <p:nvPr/>
        </p:nvCxnSpPr>
        <p:spPr>
          <a:xfrm flipH="1" rot="10800000">
            <a:off x="2201800" y="3755850"/>
            <a:ext cx="7200" cy="25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0"/>
          <p:cNvSpPr txBox="1"/>
          <p:nvPr/>
        </p:nvSpPr>
        <p:spPr>
          <a:xfrm>
            <a:off x="2586325" y="3731100"/>
            <a:ext cx="9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DF 1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3752225" y="3490813"/>
            <a:ext cx="68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 txBox="1"/>
          <p:nvPr/>
        </p:nvSpPr>
        <p:spPr>
          <a:xfrm>
            <a:off x="3858225" y="3434288"/>
            <a:ext cx="40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letra | letra_desc</a:t>
            </a:r>
            <a:endParaRPr/>
          </a:p>
        </p:txBody>
      </p:sp>
      <p:cxnSp>
        <p:nvCxnSpPr>
          <p:cNvPr id="228" name="Google Shape;228;p20"/>
          <p:cNvCxnSpPr/>
          <p:nvPr/>
        </p:nvCxnSpPr>
        <p:spPr>
          <a:xfrm>
            <a:off x="3943025" y="4013738"/>
            <a:ext cx="132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0"/>
          <p:cNvCxnSpPr/>
          <p:nvPr/>
        </p:nvCxnSpPr>
        <p:spPr>
          <a:xfrm>
            <a:off x="4140875" y="3731088"/>
            <a:ext cx="0" cy="30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0"/>
          <p:cNvCxnSpPr/>
          <p:nvPr/>
        </p:nvCxnSpPr>
        <p:spPr>
          <a:xfrm flipH="1" rot="10800000">
            <a:off x="4932325" y="3755838"/>
            <a:ext cx="7200" cy="25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0"/>
          <p:cNvSpPr txBox="1"/>
          <p:nvPr/>
        </p:nvSpPr>
        <p:spPr>
          <a:xfrm>
            <a:off x="5646050" y="3554438"/>
            <a:ext cx="9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DF 2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664400" y="4464600"/>
            <a:ext cx="5557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Este esquema representa las DF para la tabla DC, donde la PK está compuesta por el atributo “clae2”. Aquí puede verse como las tablas resultantes están en 3FN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