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960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84" autoAdjust="0"/>
    <p:restoredTop sz="94660"/>
  </p:normalViewPr>
  <p:slideViewPr>
    <p:cSldViewPr snapToGrid="0">
      <p:cViewPr>
        <p:scale>
          <a:sx n="61" d="100"/>
          <a:sy n="61" d="100"/>
        </p:scale>
        <p:origin x="179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122363"/>
            <a:ext cx="97202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602038"/>
            <a:ext cx="97202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805-7924-4CA9-8C35-6D2AD034CEDD}" type="datetimeFigureOut">
              <a:rPr lang="es-ES" smtClean="0"/>
              <a:t>23/08/2024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67-FC69-4924-BD25-2658094EDA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61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805-7924-4CA9-8C35-6D2AD034CEDD}" type="datetimeFigureOut">
              <a:rPr lang="es-ES" smtClean="0"/>
              <a:t>23/08/2024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67-FC69-4924-BD25-2658094EDA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9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65125"/>
            <a:ext cx="27945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65125"/>
            <a:ext cx="8221722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805-7924-4CA9-8C35-6D2AD034CEDD}" type="datetimeFigureOut">
              <a:rPr lang="es-ES" smtClean="0"/>
              <a:t>23/08/2024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67-FC69-4924-BD25-2658094EDA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895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805-7924-4CA9-8C35-6D2AD034CEDD}" type="datetimeFigureOut">
              <a:rPr lang="es-ES" smtClean="0"/>
              <a:t>23/08/2024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67-FC69-4924-BD25-2658094EDA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21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9739"/>
            <a:ext cx="1117830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89464"/>
            <a:ext cx="1117830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805-7924-4CA9-8C35-6D2AD034CEDD}" type="datetimeFigureOut">
              <a:rPr lang="es-ES" smtClean="0"/>
              <a:t>23/08/2024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67-FC69-4924-BD25-2658094EDA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7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825625"/>
            <a:ext cx="5508149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825625"/>
            <a:ext cx="5508149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805-7924-4CA9-8C35-6D2AD034CEDD}" type="datetimeFigureOut">
              <a:rPr lang="es-ES" smtClean="0"/>
              <a:t>23/08/2024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67-FC69-4924-BD25-2658094EDA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276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65126"/>
            <a:ext cx="1117830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681163"/>
            <a:ext cx="5482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505075"/>
            <a:ext cx="5482835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681163"/>
            <a:ext cx="550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505075"/>
            <a:ext cx="550983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805-7924-4CA9-8C35-6D2AD034CEDD}" type="datetimeFigureOut">
              <a:rPr lang="es-ES" smtClean="0"/>
              <a:t>23/08/2024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67-FC69-4924-BD25-2658094EDA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190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805-7924-4CA9-8C35-6D2AD034CEDD}" type="datetimeFigureOut">
              <a:rPr lang="es-ES" smtClean="0"/>
              <a:t>23/08/2024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67-FC69-4924-BD25-2658094EDA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71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805-7924-4CA9-8C35-6D2AD034CEDD}" type="datetimeFigureOut">
              <a:rPr lang="es-ES" smtClean="0"/>
              <a:t>23/08/2024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67-FC69-4924-BD25-2658094EDA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15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87426"/>
            <a:ext cx="656117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805-7924-4CA9-8C35-6D2AD034CEDD}" type="datetimeFigureOut">
              <a:rPr lang="es-ES" smtClean="0"/>
              <a:t>23/08/2024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67-FC69-4924-BD25-2658094EDA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983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87426"/>
            <a:ext cx="656117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805-7924-4CA9-8C35-6D2AD034CEDD}" type="datetimeFigureOut">
              <a:rPr lang="es-ES" smtClean="0"/>
              <a:t>23/08/2024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67-FC69-4924-BD25-2658094EDA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61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65126"/>
            <a:ext cx="111783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5625"/>
            <a:ext cx="11178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5805-7924-4CA9-8C35-6D2AD034CEDD}" type="datetimeFigureOut">
              <a:rPr lang="es-ES" smtClean="0"/>
              <a:t>23/08/2024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356351"/>
            <a:ext cx="43741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9ED67-FC69-4924-BD25-2658094EDA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7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ágono 3"/>
          <p:cNvSpPr/>
          <p:nvPr/>
        </p:nvSpPr>
        <p:spPr>
          <a:xfrm>
            <a:off x="254868" y="1283855"/>
            <a:ext cx="1801091" cy="68349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 smtClean="0"/>
              <a:t>Set up</a:t>
            </a:r>
            <a:endParaRPr lang="es-ES" sz="1600" dirty="0"/>
          </a:p>
        </p:txBody>
      </p:sp>
      <p:sp>
        <p:nvSpPr>
          <p:cNvPr id="5" name="Cheurón 4"/>
          <p:cNvSpPr/>
          <p:nvPr/>
        </p:nvSpPr>
        <p:spPr>
          <a:xfrm>
            <a:off x="2055957" y="1283853"/>
            <a:ext cx="1764146" cy="683491"/>
          </a:xfrm>
          <a:prstGeom prst="chevr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Data Quality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6" name="Cheurón 5"/>
          <p:cNvSpPr/>
          <p:nvPr/>
        </p:nvSpPr>
        <p:spPr>
          <a:xfrm>
            <a:off x="3820103" y="1283851"/>
            <a:ext cx="1764146" cy="683491"/>
          </a:xfrm>
          <a:prstGeom prst="chevr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EDA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7" name="Cheurón 6"/>
          <p:cNvSpPr/>
          <p:nvPr/>
        </p:nvSpPr>
        <p:spPr>
          <a:xfrm>
            <a:off x="5584249" y="1283851"/>
            <a:ext cx="1764146" cy="683491"/>
          </a:xfrm>
          <a:prstGeom prst="chevr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Variables Transform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7348395" y="1283850"/>
            <a:ext cx="1764146" cy="683491"/>
          </a:xfrm>
          <a:prstGeom prst="chevr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Modelling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9" name="Cheurón 8"/>
          <p:cNvSpPr/>
          <p:nvPr/>
        </p:nvSpPr>
        <p:spPr>
          <a:xfrm>
            <a:off x="9112541" y="1283850"/>
            <a:ext cx="1764146" cy="683491"/>
          </a:xfrm>
          <a:prstGeom prst="chevr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Evaluation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0" name="Cheurón 9"/>
          <p:cNvSpPr/>
          <p:nvPr/>
        </p:nvSpPr>
        <p:spPr>
          <a:xfrm>
            <a:off x="10876686" y="1283850"/>
            <a:ext cx="1832549" cy="683491"/>
          </a:xfrm>
          <a:prstGeom prst="chevr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Production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54868" y="2115000"/>
            <a:ext cx="1475519" cy="1782745"/>
          </a:xfrm>
          <a:prstGeom prst="roundRect">
            <a:avLst>
              <a:gd name="adj" fmla="val 8775"/>
            </a:avLst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Defining objetives, levers, and Kpis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Creating directory and environment for the Project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Data </a:t>
            </a:r>
            <a:r>
              <a:rPr lang="en-US" sz="1200" dirty="0" smtClean="0"/>
              <a:t>importation</a:t>
            </a:r>
            <a:endParaRPr lang="en-US" sz="1200" dirty="0"/>
          </a:p>
        </p:txBody>
      </p:sp>
      <p:sp>
        <p:nvSpPr>
          <p:cNvPr id="13" name="Rectángulo 12"/>
          <p:cNvSpPr/>
          <p:nvPr/>
        </p:nvSpPr>
        <p:spPr>
          <a:xfrm>
            <a:off x="254868" y="591127"/>
            <a:ext cx="10283823" cy="545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DEVELOPMENT PHASE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858215" y="591127"/>
            <a:ext cx="1536986" cy="545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PRODUCTION PHASE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046002" y="2114993"/>
            <a:ext cx="1475519" cy="1782752"/>
          </a:xfrm>
          <a:prstGeom prst="roundRect">
            <a:avLst>
              <a:gd name="adj" fmla="val 8775"/>
            </a:avLst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General quality data analysis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Data types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Basic statistics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Zeros and missing values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Outliers</a:t>
            </a:r>
            <a:endParaRPr lang="es-ES" sz="12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3821694" y="2114994"/>
            <a:ext cx="1475519" cy="1782751"/>
          </a:xfrm>
          <a:prstGeom prst="roundRect">
            <a:avLst>
              <a:gd name="adj" fmla="val 8775"/>
            </a:avLst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Statistical analysis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Graphical analysis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Data understanding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Business problem understanding</a:t>
            </a:r>
            <a:endParaRPr lang="es-ES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5622783" y="2114995"/>
            <a:ext cx="1475519" cy="1782750"/>
          </a:xfrm>
          <a:prstGeom prst="roundRect">
            <a:avLst>
              <a:gd name="adj" fmla="val 8775"/>
            </a:avLst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Preparation of the variables for modelling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Creation of new variables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Variable selection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Class balance</a:t>
            </a:r>
            <a:endParaRPr lang="es-ES" sz="12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7398475" y="2114993"/>
            <a:ext cx="1475519" cy="1782752"/>
          </a:xfrm>
          <a:prstGeom prst="roundRect">
            <a:avLst>
              <a:gd name="adj" fmla="val 8775"/>
            </a:avLst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Supervised ML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Un</a:t>
            </a:r>
            <a:r>
              <a:rPr lang="es-ES" sz="1200" dirty="0" smtClean="0"/>
              <a:t>supervised </a:t>
            </a:r>
            <a:r>
              <a:rPr lang="es-ES" sz="1200" dirty="0" smtClean="0"/>
              <a:t>ML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Forecasting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Deep Learning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…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redondeado 18"/>
              <p:cNvSpPr/>
              <p:nvPr/>
            </p:nvSpPr>
            <p:spPr>
              <a:xfrm>
                <a:off x="9199564" y="2114993"/>
                <a:ext cx="1475519" cy="1782752"/>
              </a:xfrm>
              <a:prstGeom prst="roundRect">
                <a:avLst>
                  <a:gd name="adj" fmla="val 8775"/>
                </a:avLst>
              </a:prstGeom>
              <a:solidFill>
                <a:schemeClr val="bg1">
                  <a:lumMod val="95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marL="87313" indent="-87313" defTabSz="231775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84138" algn="l"/>
                  </a:tabLst>
                </a:pPr>
                <a:r>
                  <a:rPr lang="es-ES" sz="1200" dirty="0" smtClean="0"/>
                  <a:t>Evaluation methods</a:t>
                </a:r>
              </a:p>
              <a:p>
                <a:pPr marL="87313" indent="-87313" defTabSz="231775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84138" algn="l"/>
                  </a:tabLst>
                </a:pPr>
                <a:r>
                  <a:rPr lang="es-ES" sz="1200" dirty="0" smtClean="0"/>
                  <a:t>Evaluation metrics for numeric var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12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1200" dirty="0" smtClean="0"/>
                  <a:t>, MAE, MAPE, …)</a:t>
                </a:r>
              </a:p>
              <a:p>
                <a:pPr marL="87313" indent="-87313" defTabSz="231775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84138" algn="l"/>
                  </a:tabLst>
                </a:pPr>
                <a:r>
                  <a:rPr lang="es-ES" sz="1200" dirty="0"/>
                  <a:t>Evaluation metrics for </a:t>
                </a:r>
                <a:r>
                  <a:rPr lang="es-ES" sz="1200" dirty="0" smtClean="0"/>
                  <a:t>categoric </a:t>
                </a:r>
                <a:r>
                  <a:rPr lang="es-ES" sz="1200" dirty="0"/>
                  <a:t>var </a:t>
                </a:r>
                <a:r>
                  <a:rPr lang="es-ES" sz="1200" dirty="0" smtClean="0"/>
                  <a:t>(</a:t>
                </a:r>
                <a:r>
                  <a:rPr lang="es-ES" sz="1200" dirty="0" smtClean="0"/>
                  <a:t>precision</a:t>
                </a:r>
                <a:r>
                  <a:rPr lang="es-ES" sz="1200" dirty="0" smtClean="0"/>
                  <a:t>, recall, f1, AUC, …)</a:t>
                </a:r>
                <a:endParaRPr lang="es-ES" sz="1200" dirty="0"/>
              </a:p>
            </p:txBody>
          </p:sp>
        </mc:Choice>
        <mc:Fallback>
          <p:sp>
            <p:nvSpPr>
              <p:cNvPr id="19" name="Rectángulo redondead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564" y="2114993"/>
                <a:ext cx="1475519" cy="1782752"/>
              </a:xfrm>
              <a:prstGeom prst="roundRect">
                <a:avLst>
                  <a:gd name="adj" fmla="val 8775"/>
                </a:avLst>
              </a:prstGeom>
              <a:blipFill>
                <a:blip r:embed="rId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redondeado 19"/>
          <p:cNvSpPr/>
          <p:nvPr/>
        </p:nvSpPr>
        <p:spPr>
          <a:xfrm>
            <a:off x="10945391" y="2114992"/>
            <a:ext cx="1475519" cy="1782753"/>
          </a:xfrm>
          <a:prstGeom prst="roundRect">
            <a:avLst>
              <a:gd name="adj" fmla="val 8775"/>
            </a:avLst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Final model training and pipeline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Code cleaning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Retraining code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Deployment code</a:t>
            </a:r>
          </a:p>
          <a:p>
            <a:pPr marL="87313" indent="-87313" defTabSz="231775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4138" algn="l"/>
              </a:tabLst>
            </a:pPr>
            <a:r>
              <a:rPr lang="es-ES" sz="1200" dirty="0" smtClean="0"/>
              <a:t>Final product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015818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121</Words>
  <Application>Microsoft Office PowerPoint</Application>
  <PresentationFormat>Personalizado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Esteban López-Tello</dc:creator>
  <cp:lastModifiedBy>Pablo Esteban López-Tello</cp:lastModifiedBy>
  <cp:revision>11</cp:revision>
  <dcterms:created xsi:type="dcterms:W3CDTF">2024-08-21T19:23:56Z</dcterms:created>
  <dcterms:modified xsi:type="dcterms:W3CDTF">2024-08-23T09:56:33Z</dcterms:modified>
</cp:coreProperties>
</file>