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1A2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ez Planas, Pablo" userId="6e321e55-3b63-4a42-bd8e-f086caa5e917" providerId="ADAL" clId="{BC435EE4-79B0-4B59-B49A-DDB57861B726}"/>
    <pc:docChg chg="custSel modSld">
      <pc:chgData name="Fernandez Planas, Pablo" userId="6e321e55-3b63-4a42-bd8e-f086caa5e917" providerId="ADAL" clId="{BC435EE4-79B0-4B59-B49A-DDB57861B726}" dt="2024-06-18T10:34:27.922" v="427" actId="1076"/>
      <pc:docMkLst>
        <pc:docMk/>
      </pc:docMkLst>
      <pc:sldChg chg="addSp delSp modSp mod">
        <pc:chgData name="Fernandez Planas, Pablo" userId="6e321e55-3b63-4a42-bd8e-f086caa5e917" providerId="ADAL" clId="{BC435EE4-79B0-4B59-B49A-DDB57861B726}" dt="2024-06-18T10:34:27.922" v="427" actId="1076"/>
        <pc:sldMkLst>
          <pc:docMk/>
          <pc:sldMk cId="248316401" sldId="263"/>
        </pc:sldMkLst>
        <pc:spChg chg="del mod">
          <ac:chgData name="Fernandez Planas, Pablo" userId="6e321e55-3b63-4a42-bd8e-f086caa5e917" providerId="ADAL" clId="{BC435EE4-79B0-4B59-B49A-DDB57861B726}" dt="2024-06-18T10:34:00.816" v="420" actId="478"/>
          <ac:spMkLst>
            <pc:docMk/>
            <pc:sldMk cId="248316401" sldId="263"/>
            <ac:spMk id="3" creationId="{B3CB392A-F9F2-1581-67B4-5181C2451B01}"/>
          </ac:spMkLst>
        </pc:spChg>
        <pc:spChg chg="add mod">
          <ac:chgData name="Fernandez Planas, Pablo" userId="6e321e55-3b63-4a42-bd8e-f086caa5e917" providerId="ADAL" clId="{BC435EE4-79B0-4B59-B49A-DDB57861B726}" dt="2024-06-18T10:26:41.644" v="72" actId="1076"/>
          <ac:spMkLst>
            <pc:docMk/>
            <pc:sldMk cId="248316401" sldId="263"/>
            <ac:spMk id="5" creationId="{6D150F72-B443-6C23-AB20-9E2AB7D46EB8}"/>
          </ac:spMkLst>
        </pc:spChg>
        <pc:spChg chg="add mod">
          <ac:chgData name="Fernandez Planas, Pablo" userId="6e321e55-3b63-4a42-bd8e-f086caa5e917" providerId="ADAL" clId="{BC435EE4-79B0-4B59-B49A-DDB57861B726}" dt="2024-06-18T10:34:27.922" v="427" actId="1076"/>
          <ac:spMkLst>
            <pc:docMk/>
            <pc:sldMk cId="248316401" sldId="263"/>
            <ac:spMk id="6" creationId="{9685B645-89E7-3BC5-C3B7-CDBC6F2F1FCD}"/>
          </ac:spMkLst>
        </pc:spChg>
        <pc:spChg chg="add del mod">
          <ac:chgData name="Fernandez Planas, Pablo" userId="6e321e55-3b63-4a42-bd8e-f086caa5e917" providerId="ADAL" clId="{BC435EE4-79B0-4B59-B49A-DDB57861B726}" dt="2024-06-18T10:34:24.137" v="425" actId="478"/>
          <ac:spMkLst>
            <pc:docMk/>
            <pc:sldMk cId="248316401" sldId="263"/>
            <ac:spMk id="8" creationId="{56D9BEE3-B7ED-535D-6198-C48FC6028422}"/>
          </ac:spMkLst>
        </pc:spChg>
        <pc:spChg chg="add del mod">
          <ac:chgData name="Fernandez Planas, Pablo" userId="6e321e55-3b63-4a42-bd8e-f086caa5e917" providerId="ADAL" clId="{BC435EE4-79B0-4B59-B49A-DDB57861B726}" dt="2024-06-18T10:34:26" v="426" actId="478"/>
          <ac:spMkLst>
            <pc:docMk/>
            <pc:sldMk cId="248316401" sldId="263"/>
            <ac:spMk id="10" creationId="{68249E7F-351F-89F7-DA11-EFD0436EE3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61F1-3712-4A17-8B31-0B86FF731FAC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831C2-BFAB-4A8A-BAA2-20B5D5678A6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16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31C2-BFAB-4A8A-BAA2-20B5D5678A6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2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31C2-BFAB-4A8A-BAA2-20B5D5678A6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11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31C2-BFAB-4A8A-BAA2-20B5D5678A6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18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5866-2146-75F3-D565-2FD540056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F254-25D9-F4E4-EE86-3F9A0B1D7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B38C-7ECB-CA67-179D-54F0BAD3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CFC8B-A003-9F48-79DF-3EAAF2E7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BC20-32AD-A2F8-D6C7-FF8979B6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07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DE57-D375-D4EF-08C8-D3955BA0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97579-0F09-4D96-713E-2257FAFD5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B51D-8D25-A2D0-D1DA-728F89C5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D664-FD9D-A30F-69C0-D03A4C79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2F6F-2F03-3BFE-5381-47D5E129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8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A3131-6542-2885-2319-F28D08EAD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DA878-A4C3-F3E1-3959-2DE4E44BE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078AF-C404-D783-C79F-C6E951D5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683B-EE8B-49D5-969D-4E0F59DF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6418-6BA1-1F69-3175-702438F8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9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17BB-908C-B640-67BA-C096BF5E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21CB-9061-1DF0-3F08-17527F91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120B-D88A-C826-3A9E-DE47C56E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6770-D3CB-1749-2631-0A7DFD35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B1E0-96C8-F046-0908-ACCED51F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64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BA7-1CC5-ACAF-10F0-9972F83A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F101-CFC4-21DA-3BA6-8D366FB9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1E7B-905E-7CD1-4EAF-2AEBB21B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D498-757E-499D-B984-FA9FD8C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0FB6-F647-16D0-412A-D9418EE6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80EB-39D4-DEE6-C71C-D2864D8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1BDD-6074-7789-01E5-47A0064DF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6CE1B-69F3-BF77-C807-379E6F02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C684-DB41-EE6C-9F0B-C37A8433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5501D-CAA9-8E51-C471-9938F91A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75FE-2749-C322-018F-BED0ABAD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0D6E-FE05-02BE-38C7-59E6FC86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D2F8-50D9-6A6A-0E84-1501EEA6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0812B-CFE3-7B23-27BB-98519D552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B3603-D549-B442-4918-0F943EFF0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09A5A-E2A4-4F85-F367-9365BC269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14334-9429-C635-3AA4-1592B8F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A5F67-CD8C-CBCF-E03B-3878E91D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CC44D-D5FA-D0B0-A0AD-9E9854AA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36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18B4-1B4C-BF11-8528-CB213D6B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FE2ED-9E36-D557-7250-28886792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B8AC4-B712-1717-393C-4DDFE11B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1BEF9-DCBD-C92D-C280-DF77AB1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9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EAA1F-2AD0-373D-A6F5-3DD473C2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CBCDD-D132-8A5C-FDB8-38464096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ABA2-DCF4-742D-9E51-E9FAA71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7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79D-F996-30C6-F8D8-07EC4794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CAF3-5111-F523-CB56-148E78E4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263EB-8232-4F5D-A8FD-A5C0C720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CF0A-33FA-0966-11A2-61F874CB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8FE5-5358-E525-6A24-0C5DECD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1031-A26B-A295-3D45-8D1534BE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09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8B57-393F-66BE-B3CC-E3B895DC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E8837-C54C-58B0-7270-CBF790EED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C164-7DBD-2FB6-06C8-8562A35A2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2FDA-2691-58B8-7ED5-477FF0E5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4123E-4223-26D1-5624-9D1C6744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5AE2F-9DE5-3698-78B5-489F1FF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8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117E0-EE15-FBAA-48E4-D4D76225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DC7A2-F028-5E8B-45C2-EFA89670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4ACC-40C2-07C8-4A9A-BA5DBAD59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7D50-2735-43DB-B1F2-CA42BB73C10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B14D-7176-21A9-BAC1-A22EE7B27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CBBB-83DE-E917-CEBC-A109678A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4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fi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eg"/><Relationship Id="rId4" Type="http://schemas.openxmlformats.org/officeDocument/2006/relationships/image" Target="../media/image8.jfi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A502E-E12E-1406-3A4C-447A288D6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latin typeface="Bahnschrift SemiLight Condensed" panose="020B0502040204020203" pitchFamily="34" charset="0"/>
              </a:rPr>
              <a:t>La psicología detrás de las palabras</a:t>
            </a:r>
          </a:p>
        </p:txBody>
      </p:sp>
      <p:pic>
        <p:nvPicPr>
          <p:cNvPr id="5" name="Picture 4" descr="A close-up of a hand holding a needle&#10;&#10;Description automatically generated">
            <a:extLst>
              <a:ext uri="{FF2B5EF4-FFF2-40B4-BE49-F238E27FC236}">
                <a16:creationId xmlns:a16="http://schemas.microsoft.com/office/drawing/2014/main" id="{1AB54AF8-2C67-A500-3048-E47495253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52ED3-C951-BEB2-5382-A18F8463DD24}"/>
              </a:ext>
            </a:extLst>
          </p:cNvPr>
          <p:cNvSpPr txBox="1"/>
          <p:nvPr/>
        </p:nvSpPr>
        <p:spPr>
          <a:xfrm>
            <a:off x="9656451" y="6348722"/>
            <a:ext cx="239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+mj-lt"/>
              </a:rPr>
              <a:t>Pablo Fernández Planas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52C319-DCEA-4109-4FEF-EA25AE9A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796" y="2847002"/>
            <a:ext cx="4803722" cy="143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15D83A4-EEDF-61AD-FFB2-C4D6C1CBEB73}"/>
              </a:ext>
            </a:extLst>
          </p:cNvPr>
          <p:cNvSpPr txBox="1">
            <a:spLocks/>
          </p:cNvSpPr>
          <p:nvPr/>
        </p:nvSpPr>
        <p:spPr>
          <a:xfrm>
            <a:off x="5799585" y="290118"/>
            <a:ext cx="6251111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dirty="0">
                <a:latin typeface="+mj-lt"/>
              </a:rPr>
              <a:t>Trabajo Final de Grado</a:t>
            </a:r>
          </a:p>
          <a:p>
            <a:pPr algn="r"/>
            <a:r>
              <a:rPr lang="es-ES" sz="1800" dirty="0">
                <a:latin typeface="+mj-lt"/>
              </a:rPr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70084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9E8A97-A0FA-8946-1A74-FC32373820C2}"/>
              </a:ext>
            </a:extLst>
          </p:cNvPr>
          <p:cNvSpPr/>
          <p:nvPr/>
        </p:nvSpPr>
        <p:spPr>
          <a:xfrm>
            <a:off x="-71020" y="294101"/>
            <a:ext cx="5503742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464D9-FCD2-8036-0326-25781CA0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71" y="365125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GUÍA DE USUARIO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65B3-44E2-AB93-4EE8-C4AA8DF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Diseño de la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B94BE7-4AF4-A6A3-4DF1-8BDDF3EE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50" y="367348"/>
            <a:ext cx="2893368" cy="19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DD9E3F-28B8-8671-C73C-0469E214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47" y="371285"/>
            <a:ext cx="3265087" cy="19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DBE96A-D504-D274-8895-959D3BE9FDD3}"/>
              </a:ext>
            </a:extLst>
          </p:cNvPr>
          <p:cNvSpPr/>
          <p:nvPr/>
        </p:nvSpPr>
        <p:spPr>
          <a:xfrm>
            <a:off x="0" y="2645546"/>
            <a:ext cx="12192000" cy="4212454"/>
          </a:xfrm>
          <a:prstGeom prst="rect">
            <a:avLst/>
          </a:prstGeom>
          <a:solidFill>
            <a:srgbClr val="1691A2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B0F2AC-2607-6FAF-55F6-F0892A50D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64" y="2761224"/>
            <a:ext cx="6903671" cy="375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AE38F4-452E-4D97-3AFC-325A6C0FA24A}"/>
              </a:ext>
            </a:extLst>
          </p:cNvPr>
          <p:cNvSpPr/>
          <p:nvPr/>
        </p:nvSpPr>
        <p:spPr>
          <a:xfrm>
            <a:off x="2920753" y="3284739"/>
            <a:ext cx="1207362" cy="14381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431C2-7A57-2CC8-F620-23516143AA57}"/>
              </a:ext>
            </a:extLst>
          </p:cNvPr>
          <p:cNvSpPr/>
          <p:nvPr/>
        </p:nvSpPr>
        <p:spPr>
          <a:xfrm>
            <a:off x="2644164" y="2944220"/>
            <a:ext cx="684962" cy="2339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2AEB3-367B-1862-945D-29C32195D977}"/>
              </a:ext>
            </a:extLst>
          </p:cNvPr>
          <p:cNvSpPr/>
          <p:nvPr/>
        </p:nvSpPr>
        <p:spPr>
          <a:xfrm>
            <a:off x="4296835" y="3201171"/>
            <a:ext cx="5250999" cy="32917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B9DF1-31EA-F059-B7B7-690C41714F01}"/>
              </a:ext>
            </a:extLst>
          </p:cNvPr>
          <p:cNvCxnSpPr>
            <a:cxnSpLocks/>
          </p:cNvCxnSpPr>
          <p:nvPr/>
        </p:nvCxnSpPr>
        <p:spPr>
          <a:xfrm flipV="1">
            <a:off x="7814803" y="2957667"/>
            <a:ext cx="2436518" cy="53413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A88DC5-5670-AA81-65C7-FDF93C3AB46E}"/>
              </a:ext>
            </a:extLst>
          </p:cNvPr>
          <p:cNvCxnSpPr>
            <a:cxnSpLocks/>
          </p:cNvCxnSpPr>
          <p:nvPr/>
        </p:nvCxnSpPr>
        <p:spPr>
          <a:xfrm>
            <a:off x="9232559" y="3882683"/>
            <a:ext cx="591865" cy="153827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624062-27F3-A9A5-F415-F65E8968860C}"/>
              </a:ext>
            </a:extLst>
          </p:cNvPr>
          <p:cNvCxnSpPr>
            <a:cxnSpLocks/>
          </p:cNvCxnSpPr>
          <p:nvPr/>
        </p:nvCxnSpPr>
        <p:spPr>
          <a:xfrm flipV="1">
            <a:off x="8544518" y="5116606"/>
            <a:ext cx="1480264" cy="189224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210E7F-D4DA-2906-1E5F-5F4E0D0381D6}"/>
              </a:ext>
            </a:extLst>
          </p:cNvPr>
          <p:cNvCxnSpPr>
            <a:cxnSpLocks/>
          </p:cNvCxnSpPr>
          <p:nvPr/>
        </p:nvCxnSpPr>
        <p:spPr>
          <a:xfrm flipV="1">
            <a:off x="9389653" y="6279411"/>
            <a:ext cx="563162" cy="5550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36D409-6854-3448-4955-D0A46D6F944A}"/>
              </a:ext>
            </a:extLst>
          </p:cNvPr>
          <p:cNvCxnSpPr>
            <a:cxnSpLocks/>
          </p:cNvCxnSpPr>
          <p:nvPr/>
        </p:nvCxnSpPr>
        <p:spPr>
          <a:xfrm flipV="1">
            <a:off x="2167217" y="4597179"/>
            <a:ext cx="780141" cy="94300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53EC40-4619-C6BC-D2BD-1035B90A938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158118" y="3074660"/>
            <a:ext cx="492135" cy="12311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A52AE0-4BB0-84A9-6E58-63BF1A68C4C4}"/>
              </a:ext>
            </a:extLst>
          </p:cNvPr>
          <p:cNvSpPr txBox="1"/>
          <p:nvPr/>
        </p:nvSpPr>
        <p:spPr>
          <a:xfrm>
            <a:off x="1516596" y="3074660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Logotipo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4B64F4-B2DE-9D14-1D7A-AD918B5E4B83}"/>
              </a:ext>
            </a:extLst>
          </p:cNvPr>
          <p:cNvSpPr txBox="1"/>
          <p:nvPr/>
        </p:nvSpPr>
        <p:spPr>
          <a:xfrm>
            <a:off x="1521440" y="5511375"/>
            <a:ext cx="986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Botones de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funcionalidad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D87479-2302-05D4-AE11-408C1C32DE3B}"/>
              </a:ext>
            </a:extLst>
          </p:cNvPr>
          <p:cNvSpPr txBox="1"/>
          <p:nvPr/>
        </p:nvSpPr>
        <p:spPr>
          <a:xfrm>
            <a:off x="10251321" y="2828439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Text 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AD820D-9CF5-975E-C88F-5FF86C4FB47D}"/>
              </a:ext>
            </a:extLst>
          </p:cNvPr>
          <p:cNvSpPr txBox="1"/>
          <p:nvPr/>
        </p:nvSpPr>
        <p:spPr>
          <a:xfrm>
            <a:off x="9744512" y="3999252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Botones de ejecución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Y borrado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043088-662C-8451-11A7-041396DFBA85}"/>
              </a:ext>
            </a:extLst>
          </p:cNvPr>
          <p:cNvSpPr txBox="1"/>
          <p:nvPr/>
        </p:nvSpPr>
        <p:spPr>
          <a:xfrm>
            <a:off x="10067817" y="4888052"/>
            <a:ext cx="752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Caja de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Resultados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26305-E7EE-A462-49F0-5F2119FB9686}"/>
              </a:ext>
            </a:extLst>
          </p:cNvPr>
          <p:cNvSpPr txBox="1"/>
          <p:nvPr/>
        </p:nvSpPr>
        <p:spPr>
          <a:xfrm>
            <a:off x="9909596" y="596814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Botón de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Guardado en Excel</a:t>
            </a:r>
          </a:p>
        </p:txBody>
      </p:sp>
    </p:spTree>
    <p:extLst>
      <p:ext uri="{BB962C8B-B14F-4D97-AF65-F5344CB8AC3E}">
        <p14:creationId xmlns:p14="http://schemas.microsoft.com/office/powerpoint/2010/main" val="297887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CB708CE-DA13-5342-65EC-D70EC97BE794}"/>
              </a:ext>
            </a:extLst>
          </p:cNvPr>
          <p:cNvSpPr/>
          <p:nvPr/>
        </p:nvSpPr>
        <p:spPr>
          <a:xfrm>
            <a:off x="-71021" y="294101"/>
            <a:ext cx="9738804" cy="1396587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643A9-A482-0DE3-8C58-7434985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CONCLUSIONES Y DESARROLLOS FUTUROS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150F72-B443-6C23-AB20-9E2AB7D46EB8}"/>
              </a:ext>
            </a:extLst>
          </p:cNvPr>
          <p:cNvSpPr/>
          <p:nvPr/>
        </p:nvSpPr>
        <p:spPr>
          <a:xfrm>
            <a:off x="492550" y="1900539"/>
            <a:ext cx="2694534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dirty="0"/>
              <a:t>Funcionalidades Futuras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5B645-89E7-3BC5-C3B7-CDBC6F2F1FCD}"/>
              </a:ext>
            </a:extLst>
          </p:cNvPr>
          <p:cNvSpPr txBox="1"/>
          <p:nvPr/>
        </p:nvSpPr>
        <p:spPr>
          <a:xfrm>
            <a:off x="905522" y="2743200"/>
            <a:ext cx="57815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de estado de ánimo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Conteo del Tiempo Verbal (PRESENTE/PASADO/FUTURO)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Transcripción de Audio en tiempo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Mejora de la exportación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Aumentar el catálogo de filtros avanzados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diversidad de formatos de gráficos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Implementación de </a:t>
            </a:r>
            <a:r>
              <a:rPr lang="es-ES" dirty="0" err="1"/>
              <a:t>testing</a:t>
            </a:r>
            <a:r>
              <a:rPr lang="es-ES" dirty="0"/>
              <a:t> mediante </a:t>
            </a:r>
            <a:r>
              <a:rPr lang="es-ES" dirty="0" err="1"/>
              <a:t>pytest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1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233489-1F66-E73F-4D10-845F14400C1A}"/>
              </a:ext>
            </a:extLst>
          </p:cNvPr>
          <p:cNvSpPr/>
          <p:nvPr/>
        </p:nvSpPr>
        <p:spPr>
          <a:xfrm>
            <a:off x="-3622089" y="-630315"/>
            <a:ext cx="7789361" cy="8119251"/>
          </a:xfrm>
          <a:prstGeom prst="ellipse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9C824-4AB5-3465-B108-3D156EDB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Bahnschrift" panose="020B0502040204020203" pitchFamily="34" charset="0"/>
              </a:rPr>
              <a:t>ÍNDICE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2A55-0234-A4AC-B876-8F22D6E4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Origen y contexto</a:t>
            </a:r>
          </a:p>
          <a:p>
            <a:r>
              <a:rPr lang="es-ES" dirty="0"/>
              <a:t>Análisis previo y funcionalidades de la aplicación</a:t>
            </a:r>
          </a:p>
          <a:p>
            <a:r>
              <a:rPr lang="es-ES" dirty="0"/>
              <a:t>Fase de desarrollo</a:t>
            </a:r>
          </a:p>
          <a:p>
            <a:r>
              <a:rPr lang="es-ES" dirty="0"/>
              <a:t>Guía de usuario</a:t>
            </a:r>
          </a:p>
          <a:p>
            <a:r>
              <a:rPr lang="es-ES" dirty="0"/>
              <a:t>Conclusiones y desarrollos futuros</a:t>
            </a:r>
          </a:p>
        </p:txBody>
      </p:sp>
    </p:spTree>
    <p:extLst>
      <p:ext uri="{BB962C8B-B14F-4D97-AF65-F5344CB8AC3E}">
        <p14:creationId xmlns:p14="http://schemas.microsoft.com/office/powerpoint/2010/main" val="240215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7247529-571F-5EA1-E20A-1F4C259A5573}"/>
              </a:ext>
            </a:extLst>
          </p:cNvPr>
          <p:cNvSpPr/>
          <p:nvPr/>
        </p:nvSpPr>
        <p:spPr>
          <a:xfrm>
            <a:off x="8522563" y="2263806"/>
            <a:ext cx="2362993" cy="266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55251D4-4E10-4DA4-CF6A-A6366B90B380}"/>
              </a:ext>
            </a:extLst>
          </p:cNvPr>
          <p:cNvSpPr/>
          <p:nvPr/>
        </p:nvSpPr>
        <p:spPr>
          <a:xfrm>
            <a:off x="-97654" y="365125"/>
            <a:ext cx="4856085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A5FA5-EEE3-630D-6C3A-0000F157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88D4-81DB-3353-2EE6-551804FA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232" y="2263807"/>
            <a:ext cx="5722398" cy="3462290"/>
          </a:xfrm>
        </p:spPr>
        <p:txBody>
          <a:bodyPr>
            <a:normAutofit/>
          </a:bodyPr>
          <a:lstStyle/>
          <a:p>
            <a:r>
              <a:rPr lang="es-ES" dirty="0">
                <a:latin typeface="+mj-lt"/>
              </a:rPr>
              <a:t>¿Qué es </a:t>
            </a:r>
            <a:r>
              <a:rPr lang="es-ES" dirty="0" err="1">
                <a:latin typeface="+mj-lt"/>
              </a:rPr>
              <a:t>BrainLingua</a:t>
            </a:r>
            <a:r>
              <a:rPr lang="es-ES" dirty="0">
                <a:latin typeface="+mj-lt"/>
              </a:rPr>
              <a:t> NLP?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>
                <a:latin typeface="+mj-lt"/>
              </a:rPr>
              <a:t>¿Para qué sirve?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1562A4-6CB5-2951-EBF9-9E738EE38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021" y="258809"/>
            <a:ext cx="2798872" cy="83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62AC2C-FFED-69A6-1F14-2EC88098E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64" y="2681057"/>
            <a:ext cx="2362993" cy="236299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13DD3ED-224D-3822-CA26-971CFFD54340}"/>
              </a:ext>
            </a:extLst>
          </p:cNvPr>
          <p:cNvSpPr/>
          <p:nvPr/>
        </p:nvSpPr>
        <p:spPr>
          <a:xfrm>
            <a:off x="1500326" y="2840853"/>
            <a:ext cx="1222436" cy="588147"/>
          </a:xfrm>
          <a:prstGeom prst="rect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Aplicación de escritorio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5A0D172-9E3E-C95E-CD3B-23DE42913C8E}"/>
              </a:ext>
            </a:extLst>
          </p:cNvPr>
          <p:cNvSpPr/>
          <p:nvPr/>
        </p:nvSpPr>
        <p:spPr>
          <a:xfrm>
            <a:off x="2868967" y="2840852"/>
            <a:ext cx="1222436" cy="588147"/>
          </a:xfrm>
          <a:prstGeom prst="rect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Análisis de Texto y Audio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B84F5F-10BB-129D-720B-C9C75D77F1BF}"/>
              </a:ext>
            </a:extLst>
          </p:cNvPr>
          <p:cNvSpPr/>
          <p:nvPr/>
        </p:nvSpPr>
        <p:spPr>
          <a:xfrm>
            <a:off x="4237608" y="2840852"/>
            <a:ext cx="1222436" cy="588147"/>
          </a:xfrm>
          <a:prstGeom prst="rect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NLP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E879D4-6FEA-0D6E-EC55-6C55537BFA96}"/>
              </a:ext>
            </a:extLst>
          </p:cNvPr>
          <p:cNvSpPr/>
          <p:nvPr/>
        </p:nvSpPr>
        <p:spPr>
          <a:xfrm>
            <a:off x="5606249" y="2840851"/>
            <a:ext cx="1222436" cy="588147"/>
          </a:xfrm>
          <a:prstGeom prst="rect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Comprensión Psicológica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D9D691E-5D11-7795-A86D-1C94540F6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33" y="3505502"/>
            <a:ext cx="978900" cy="9789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672AA93-522E-04ED-3074-0C0D2176C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14" y="3530299"/>
            <a:ext cx="954103" cy="9541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9C05AA6-50B3-D067-8B79-6C4225761F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64" y="3530299"/>
            <a:ext cx="940524" cy="978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1BEC475-9A0C-FE16-767C-0B88ACC7136C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55" y="3530299"/>
            <a:ext cx="1190023" cy="971447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86370EFD-BA7F-3875-6F57-0168C86F37DB}"/>
              </a:ext>
            </a:extLst>
          </p:cNvPr>
          <p:cNvSpPr txBox="1"/>
          <p:nvPr/>
        </p:nvSpPr>
        <p:spPr>
          <a:xfrm>
            <a:off x="1341949" y="5387543"/>
            <a:ext cx="553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Permite cuantificar diferentes categorías gramaticales y métricas de texto</a:t>
            </a:r>
          </a:p>
        </p:txBody>
      </p:sp>
    </p:spTree>
    <p:extLst>
      <p:ext uri="{BB962C8B-B14F-4D97-AF65-F5344CB8AC3E}">
        <p14:creationId xmlns:p14="http://schemas.microsoft.com/office/powerpoint/2010/main" val="404596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C7E518-296B-6B92-56EE-98DD5D1F7809}"/>
              </a:ext>
            </a:extLst>
          </p:cNvPr>
          <p:cNvSpPr/>
          <p:nvPr/>
        </p:nvSpPr>
        <p:spPr>
          <a:xfrm>
            <a:off x="4559965" y="-71020"/>
            <a:ext cx="3057076" cy="2130640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661242-8447-DCFD-BEDC-F3FED2F41FA5}"/>
              </a:ext>
            </a:extLst>
          </p:cNvPr>
          <p:cNvSpPr/>
          <p:nvPr/>
        </p:nvSpPr>
        <p:spPr>
          <a:xfrm>
            <a:off x="3799642" y="3928947"/>
            <a:ext cx="4267201" cy="292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E4DE7-5BA1-0569-DD96-F2348C74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Origen y Contexto</a:t>
            </a:r>
          </a:p>
        </p:txBody>
      </p:sp>
      <p:pic>
        <p:nvPicPr>
          <p:cNvPr id="10" name="Content Placeholder 9" descr="A group of colorful round shapes&#10;&#10;Description automatically generated">
            <a:extLst>
              <a:ext uri="{FF2B5EF4-FFF2-40B4-BE49-F238E27FC236}">
                <a16:creationId xmlns:a16="http://schemas.microsoft.com/office/drawing/2014/main" id="{07727A2B-B68B-1B57-EA8F-C99F7BF46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3" r="15468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Content Placeholder 4" descr="A group of people in lab coats looking at a puzzle&#10;&#10;Description automatically generated">
            <a:extLst>
              <a:ext uri="{FF2B5EF4-FFF2-40B4-BE49-F238E27FC236}">
                <a16:creationId xmlns:a16="http://schemas.microsoft.com/office/drawing/2014/main" id="{06038A6F-F4F0-E265-3FAF-186EF80297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0" r="14967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AB9696B-3AC6-3CFC-BE0B-879E81EE24B8}"/>
              </a:ext>
            </a:extLst>
          </p:cNvPr>
          <p:cNvSpPr txBox="1"/>
          <p:nvPr/>
        </p:nvSpPr>
        <p:spPr>
          <a:xfrm>
            <a:off x="4183430" y="2624827"/>
            <a:ext cx="234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Psicología del Lenguaje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0D69AA-6A7E-FFDD-1F6E-83B1FE303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81" y="2138335"/>
            <a:ext cx="1011460" cy="12495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EF8FD9-9703-D1FA-8AD3-4F14134AC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38" y="5772393"/>
            <a:ext cx="952014" cy="9520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DF6513-641D-2462-40BC-A3688EE0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13" y="4011061"/>
            <a:ext cx="952015" cy="9520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1ABDDE3-9F61-9E8B-0B5F-0431237D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80249" y="4032076"/>
            <a:ext cx="952015" cy="9520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AE17B0B-7BE4-E053-561A-9DFF222B0EEB}"/>
              </a:ext>
            </a:extLst>
          </p:cNvPr>
          <p:cNvSpPr txBox="1"/>
          <p:nvPr/>
        </p:nvSpPr>
        <p:spPr>
          <a:xfrm>
            <a:off x="4322980" y="4239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1F782D-CB53-1B4E-E571-9DD631B9924F}"/>
              </a:ext>
            </a:extLst>
          </p:cNvPr>
          <p:cNvSpPr txBox="1"/>
          <p:nvPr/>
        </p:nvSpPr>
        <p:spPr>
          <a:xfrm>
            <a:off x="7201406" y="42471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B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9A11110-3DA6-B9FD-5543-D776DD6F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46" y="4793461"/>
            <a:ext cx="765998" cy="7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os de idea en SVG, PNG, AI para descargar">
            <a:extLst>
              <a:ext uri="{FF2B5EF4-FFF2-40B4-BE49-F238E27FC236}">
                <a16:creationId xmlns:a16="http://schemas.microsoft.com/office/drawing/2014/main" id="{840FE588-3EB4-F033-EC47-8A2B5B4B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6" y="5326554"/>
            <a:ext cx="465812" cy="46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85165B1-6E53-E510-9433-10BF130AD451}"/>
              </a:ext>
            </a:extLst>
          </p:cNvPr>
          <p:cNvCxnSpPr>
            <a:cxnSpLocks/>
          </p:cNvCxnSpPr>
          <p:nvPr/>
        </p:nvCxnSpPr>
        <p:spPr>
          <a:xfrm flipH="1" flipV="1">
            <a:off x="5043055" y="4659869"/>
            <a:ext cx="512331" cy="303207"/>
          </a:xfrm>
          <a:prstGeom prst="straightConnector1">
            <a:avLst/>
          </a:prstGeom>
          <a:ln>
            <a:solidFill>
              <a:srgbClr val="1691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797C98D-BC8D-EF7C-4599-6D98B843180A}"/>
              </a:ext>
            </a:extLst>
          </p:cNvPr>
          <p:cNvCxnSpPr>
            <a:cxnSpLocks/>
          </p:cNvCxnSpPr>
          <p:nvPr/>
        </p:nvCxnSpPr>
        <p:spPr>
          <a:xfrm flipV="1">
            <a:off x="6170491" y="4672270"/>
            <a:ext cx="666141" cy="290806"/>
          </a:xfrm>
          <a:prstGeom prst="straightConnector1">
            <a:avLst/>
          </a:prstGeom>
          <a:ln>
            <a:solidFill>
              <a:srgbClr val="1691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Fotomural Detalle de cuaderno de anillas">
            <a:extLst>
              <a:ext uri="{FF2B5EF4-FFF2-40B4-BE49-F238E27FC236}">
                <a16:creationId xmlns:a16="http://schemas.microsoft.com/office/drawing/2014/main" id="{D12F6B81-52E0-EEE7-8119-7568049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8" r="53992"/>
          <a:stretch/>
        </p:blipFill>
        <p:spPr bwMode="auto">
          <a:xfrm rot="5400000">
            <a:off x="5711412" y="1620212"/>
            <a:ext cx="508877" cy="420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ángulo 1028">
            <a:extLst>
              <a:ext uri="{FF2B5EF4-FFF2-40B4-BE49-F238E27FC236}">
                <a16:creationId xmlns:a16="http://schemas.microsoft.com/office/drawing/2014/main" id="{2534450E-C888-9554-42BD-BD83105EFBED}"/>
              </a:ext>
            </a:extLst>
          </p:cNvPr>
          <p:cNvSpPr/>
          <p:nvPr/>
        </p:nvSpPr>
        <p:spPr>
          <a:xfrm>
            <a:off x="3115061" y="5509493"/>
            <a:ext cx="1927994" cy="476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521FF92C-FD1A-DCE2-99AC-D477F21B9337}"/>
              </a:ext>
            </a:extLst>
          </p:cNvPr>
          <p:cNvSpPr txBox="1"/>
          <p:nvPr/>
        </p:nvSpPr>
        <p:spPr>
          <a:xfrm>
            <a:off x="3239837" y="5567269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Estado de ánimo</a:t>
            </a:r>
          </a:p>
        </p:txBody>
      </p:sp>
      <p:sp>
        <p:nvSpPr>
          <p:cNvPr id="1031" name="Rectángulo 1030">
            <a:extLst>
              <a:ext uri="{FF2B5EF4-FFF2-40B4-BE49-F238E27FC236}">
                <a16:creationId xmlns:a16="http://schemas.microsoft.com/office/drawing/2014/main" id="{EC0F885C-D1A2-B8C9-C4F6-1D3AE4DC80F8}"/>
              </a:ext>
            </a:extLst>
          </p:cNvPr>
          <p:cNvSpPr/>
          <p:nvPr/>
        </p:nvSpPr>
        <p:spPr>
          <a:xfrm>
            <a:off x="6800362" y="5509493"/>
            <a:ext cx="2478897" cy="476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C6389FF5-5F1B-1581-467C-BB553C689FF0}"/>
              </a:ext>
            </a:extLst>
          </p:cNvPr>
          <p:cNvSpPr txBox="1"/>
          <p:nvPr/>
        </p:nvSpPr>
        <p:spPr>
          <a:xfrm>
            <a:off x="6897454" y="5564801"/>
            <a:ext cx="23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Rasgos de Personalidad</a:t>
            </a:r>
          </a:p>
        </p:txBody>
      </p:sp>
    </p:spTree>
    <p:extLst>
      <p:ext uri="{BB962C8B-B14F-4D97-AF65-F5344CB8AC3E}">
        <p14:creationId xmlns:p14="http://schemas.microsoft.com/office/powerpoint/2010/main" val="32516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  <p:bldP spid="13" grpId="0"/>
      <p:bldP spid="1029" grpId="0" animBg="1"/>
      <p:bldP spid="1025" grpId="0"/>
      <p:bldP spid="1031" grpId="0" animBg="1"/>
      <p:bldP spid="10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401771B-F6BB-26B6-51B3-F817990EE07B}"/>
              </a:ext>
            </a:extLst>
          </p:cNvPr>
          <p:cNvSpPr/>
          <p:nvPr/>
        </p:nvSpPr>
        <p:spPr>
          <a:xfrm>
            <a:off x="5164139" y="4450634"/>
            <a:ext cx="2203631" cy="2078182"/>
          </a:xfrm>
          <a:prstGeom prst="ellipse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10BB5D-CB9B-1985-359E-20865F03DE1D}"/>
              </a:ext>
            </a:extLst>
          </p:cNvPr>
          <p:cNvSpPr/>
          <p:nvPr/>
        </p:nvSpPr>
        <p:spPr>
          <a:xfrm>
            <a:off x="-79899" y="933005"/>
            <a:ext cx="4835281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0A1A7-E0BF-66C2-8CD7-5973AB00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6600" dirty="0">
                <a:solidFill>
                  <a:schemeClr val="bg1"/>
                </a:solidFill>
                <a:latin typeface="Bahnschrift" panose="020B0502040204020203" pitchFamily="34" charset="0"/>
              </a:rPr>
              <a:t>LIWC</a:t>
            </a:r>
          </a:p>
        </p:txBody>
      </p:sp>
      <p:sp>
        <p:nvSpPr>
          <p:cNvPr id="1045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9EC4-7126-0C55-6B28-3B499E1E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822192"/>
          </a:xfrm>
        </p:spPr>
        <p:txBody>
          <a:bodyPr>
            <a:normAutofit/>
          </a:bodyPr>
          <a:lstStyle/>
          <a:p>
            <a:pPr algn="just"/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s-ES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Linguistic</a:t>
            </a: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ES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Inquiry</a:t>
            </a: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Word </a:t>
            </a:r>
            <a:r>
              <a:rPr lang="es-ES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Count</a:t>
            </a: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). </a:t>
            </a:r>
          </a:p>
          <a:p>
            <a:pPr algn="just"/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LIWC es un programa de análisis de texto diseñado para contar palabras en categorías psicológicamente significativas. </a:t>
            </a:r>
          </a:p>
          <a:p>
            <a:pPr algn="just"/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Los resultados empíricos demuestran su capacidad para detectar el significado en diversos entornos experimentales: 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El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enfoque atencional 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L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emocionalidad</a:t>
            </a: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Las relaciones sociales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L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os estilos de pensamiento </a:t>
            </a:r>
            <a:endParaRPr lang="es-E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s-ES" sz="18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Las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diferencias individuales </a:t>
            </a:r>
            <a:endParaRPr lang="es-E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CECA7-CB19-EF79-5E9B-5CF36CA2C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20" r="-2" b="37349"/>
          <a:stretch/>
        </p:blipFill>
        <p:spPr>
          <a:xfrm>
            <a:off x="8073236" y="54848"/>
            <a:ext cx="4035547" cy="4636001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1028" name="Picture 4" descr="LIWC — LIWC Analysis">
            <a:extLst>
              <a:ext uri="{FF2B5EF4-FFF2-40B4-BE49-F238E27FC236}">
                <a16:creationId xmlns:a16="http://schemas.microsoft.com/office/drawing/2014/main" id="{35C20D2F-F5DC-AB7D-A016-E316B6E5D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8" r="-1" b="-1"/>
          <a:stretch/>
        </p:blipFill>
        <p:spPr bwMode="auto">
          <a:xfrm>
            <a:off x="8144356" y="4267201"/>
            <a:ext cx="4047645" cy="2590799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C53DBC4-3BF1-F7DB-457F-F1DCC58C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41" y="4381169"/>
            <a:ext cx="674912" cy="6749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114267C-1719-26F6-8914-AD1CABA6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905" y="5056081"/>
            <a:ext cx="711200" cy="71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C12B74C-16B0-98E2-1358-07D98A10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03" y="5667634"/>
            <a:ext cx="665018" cy="6650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C25E050-CDB2-1783-CC7F-641184F1A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56" y="4381169"/>
            <a:ext cx="765998" cy="7659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9F36FEF-9064-82E4-C626-7FEC1920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56" y="5617144"/>
            <a:ext cx="765998" cy="7659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56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21E91D-801F-850A-2104-F135279F8E1F}"/>
              </a:ext>
            </a:extLst>
          </p:cNvPr>
          <p:cNvSpPr/>
          <p:nvPr/>
        </p:nvSpPr>
        <p:spPr>
          <a:xfrm>
            <a:off x="-71021" y="294101"/>
            <a:ext cx="5832629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BB738-3B55-E36D-5F94-8191B309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TRABAJO PREVIO: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C071E-8C6C-3FD2-7741-FAAD240B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IMPULSIVIDAD Y SU DETECCIÓN MEDIANTE EL LENGUAJE NATURAL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D49A40-9B90-D9E1-26FC-BE9B20D5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59" y="3501917"/>
            <a:ext cx="4447249" cy="28988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E06E34-4786-882F-3FF8-F17617D0283F}"/>
              </a:ext>
            </a:extLst>
          </p:cNvPr>
          <p:cNvSpPr txBox="1"/>
          <p:nvPr/>
        </p:nvSpPr>
        <p:spPr>
          <a:xfrm>
            <a:off x="1316060" y="2645546"/>
            <a:ext cx="58482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Herramienta LIWC puede ser empleada para la detección </a:t>
            </a:r>
          </a:p>
          <a:p>
            <a:r>
              <a:rPr lang="es-ES" dirty="0"/>
              <a:t>y análisis del comportamiento IMPULSIVO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uso del Tiempo Presente, conjunciones </a:t>
            </a:r>
          </a:p>
          <a:p>
            <a:r>
              <a:rPr lang="es-ES" dirty="0"/>
              <a:t>y palabras malsonantes es significativo a la hora </a:t>
            </a:r>
          </a:p>
          <a:p>
            <a:r>
              <a:rPr lang="es-ES" dirty="0"/>
              <a:t>de detectar la impulsividad</a:t>
            </a:r>
          </a:p>
        </p:txBody>
      </p:sp>
    </p:spTree>
    <p:extLst>
      <p:ext uri="{BB962C8B-B14F-4D97-AF65-F5344CB8AC3E}">
        <p14:creationId xmlns:p14="http://schemas.microsoft.com/office/powerpoint/2010/main" val="110739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EA2171-EE43-FBCF-4B9E-ED0BC48BD1D1}"/>
              </a:ext>
            </a:extLst>
          </p:cNvPr>
          <p:cNvSpPr/>
          <p:nvPr/>
        </p:nvSpPr>
        <p:spPr>
          <a:xfrm>
            <a:off x="-71020" y="294101"/>
            <a:ext cx="8824404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9A0494-46CA-3317-C08D-C033A652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ANÁLISIS PREVIO Y FASE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1EB8F-D5F2-AB2A-5BDB-5F503222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9" y="2020125"/>
            <a:ext cx="10515600" cy="426856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FUNCIONALIDADES A DESARROLLAR:</a:t>
            </a:r>
          </a:p>
          <a:p>
            <a:pPr marL="0" indent="0">
              <a:buNone/>
            </a:pPr>
            <a:endParaRPr lang="es-ES" sz="2000" dirty="0"/>
          </a:p>
          <a:p>
            <a:pPr lvl="2"/>
            <a:r>
              <a:rPr lang="es-ES" sz="1600" dirty="0"/>
              <a:t>Realización de análisis morfológico simple</a:t>
            </a:r>
          </a:p>
          <a:p>
            <a:pPr lvl="2"/>
            <a:r>
              <a:rPr lang="es-ES" sz="1600" dirty="0"/>
              <a:t>Conteo de palabras totales (TW)</a:t>
            </a:r>
          </a:p>
          <a:p>
            <a:pPr lvl="2"/>
            <a:r>
              <a:rPr lang="es-ES" sz="1600" dirty="0"/>
              <a:t>Conteo de palabras por oración (NS)</a:t>
            </a:r>
          </a:p>
          <a:p>
            <a:pPr lvl="2"/>
            <a:r>
              <a:rPr lang="es-ES" sz="1600" dirty="0"/>
              <a:t>Calculo de la media de palabras por oración (AVG W/S)</a:t>
            </a:r>
          </a:p>
          <a:p>
            <a:pPr lvl="2"/>
            <a:r>
              <a:rPr lang="es-ES" sz="1600" dirty="0"/>
              <a:t>Conteo de palabras malsonantes (PM)</a:t>
            </a:r>
          </a:p>
          <a:p>
            <a:pPr lvl="2"/>
            <a:r>
              <a:rPr lang="es-ES" sz="1600" dirty="0"/>
              <a:t>Conteo de palabras grandes (PG)</a:t>
            </a:r>
          </a:p>
          <a:p>
            <a:pPr lvl="2"/>
            <a:r>
              <a:rPr lang="es-ES" sz="1600" dirty="0"/>
              <a:t>Transcripción de Audio a texto</a:t>
            </a:r>
          </a:p>
          <a:p>
            <a:pPr lvl="2"/>
            <a:r>
              <a:rPr lang="es-ES" sz="1600" dirty="0"/>
              <a:t>Generación de una Interfaz Gráfica de Usuario</a:t>
            </a:r>
          </a:p>
          <a:p>
            <a:pPr lvl="2"/>
            <a:r>
              <a:rPr lang="es-ES" sz="1600" dirty="0"/>
              <a:t>Permitir la Visualización de datos tanto en Tabla como en Grafico</a:t>
            </a:r>
          </a:p>
          <a:p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DD2F7C-CDE9-0408-ABD9-2E9FD1BA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895" y="2202772"/>
            <a:ext cx="3496498" cy="346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ython icon - Free download on Iconfinder">
            <a:extLst>
              <a:ext uri="{FF2B5EF4-FFF2-40B4-BE49-F238E27FC236}">
                <a16:creationId xmlns:a16="http://schemas.microsoft.com/office/drawing/2014/main" id="{297DF9CE-2722-1ACE-F753-F3638B97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939" y="222006"/>
            <a:ext cx="877454" cy="8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8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DEB91B-C857-4A8E-D410-FE51A5096C53}"/>
              </a:ext>
            </a:extLst>
          </p:cNvPr>
          <p:cNvSpPr/>
          <p:nvPr/>
        </p:nvSpPr>
        <p:spPr>
          <a:xfrm>
            <a:off x="-71020" y="294101"/>
            <a:ext cx="8824404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96657-AACF-C68A-ADE7-B5093A26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BIBLIOTECAS</a:t>
            </a:r>
          </a:p>
        </p:txBody>
      </p:sp>
      <p:pic>
        <p:nvPicPr>
          <p:cNvPr id="2052" name="Picture 4" descr="Conoces Estas Librerías De Python Para Análisis De Datos?">
            <a:extLst>
              <a:ext uri="{FF2B5EF4-FFF2-40B4-BE49-F238E27FC236}">
                <a16:creationId xmlns:a16="http://schemas.microsoft.com/office/drawing/2014/main" id="{5EBEE5FB-3E5C-99A5-F755-77930285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27" y="3696441"/>
            <a:ext cx="4439281" cy="29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B4E0C9-A749-BF89-F24C-EE9097E0EEEC}"/>
              </a:ext>
            </a:extLst>
          </p:cNvPr>
          <p:cNvSpPr/>
          <p:nvPr/>
        </p:nvSpPr>
        <p:spPr>
          <a:xfrm>
            <a:off x="572449" y="2672896"/>
            <a:ext cx="1428989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SpaCy</a:t>
            </a:r>
            <a:endParaRPr lang="es-E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644F07-8EB0-04A3-2028-15F6A6F3203D}"/>
              </a:ext>
            </a:extLst>
          </p:cNvPr>
          <p:cNvSpPr/>
          <p:nvPr/>
        </p:nvSpPr>
        <p:spPr>
          <a:xfrm>
            <a:off x="572449" y="3381722"/>
            <a:ext cx="1428989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600" i="0" u="none" strike="noStrike" dirty="0" err="1">
                <a:solidFill>
                  <a:schemeClr val="bg1"/>
                </a:solidFill>
                <a:effectLst/>
              </a:rPr>
              <a:t>Tkinter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54FA2C-EE80-12E0-82D6-A9D3B47A64DF}"/>
              </a:ext>
            </a:extLst>
          </p:cNvPr>
          <p:cNvSpPr/>
          <p:nvPr/>
        </p:nvSpPr>
        <p:spPr>
          <a:xfrm>
            <a:off x="3987300" y="2639714"/>
            <a:ext cx="1428989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600" dirty="0" err="1"/>
              <a:t>openpyxl</a:t>
            </a:r>
            <a:endParaRPr lang="es-E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A271C0-687A-ED87-8906-F75C34B39022}"/>
              </a:ext>
            </a:extLst>
          </p:cNvPr>
          <p:cNvSpPr/>
          <p:nvPr/>
        </p:nvSpPr>
        <p:spPr>
          <a:xfrm>
            <a:off x="3990392" y="3381722"/>
            <a:ext cx="1428989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600" dirty="0"/>
              <a:t>PyPDF2</a:t>
            </a:r>
            <a:endParaRPr lang="es-E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466D27-9915-DD45-DAD0-2D926DCB98C0}"/>
              </a:ext>
            </a:extLst>
          </p:cNvPr>
          <p:cNvSpPr/>
          <p:nvPr/>
        </p:nvSpPr>
        <p:spPr>
          <a:xfrm>
            <a:off x="3997561" y="4123730"/>
            <a:ext cx="1428989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600" dirty="0" err="1"/>
              <a:t>python</a:t>
            </a:r>
            <a:r>
              <a:rPr lang="es-ES" sz="1600" dirty="0"/>
              <a:t>-docx</a:t>
            </a:r>
            <a:endParaRPr lang="es-E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148047-FDB7-97F3-85DF-C7F90D4358FE}"/>
              </a:ext>
            </a:extLst>
          </p:cNvPr>
          <p:cNvSpPr/>
          <p:nvPr/>
        </p:nvSpPr>
        <p:spPr>
          <a:xfrm>
            <a:off x="572448" y="4090548"/>
            <a:ext cx="1428989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600" dirty="0" err="1"/>
              <a:t>matplotlib</a:t>
            </a:r>
            <a:endParaRPr lang="es-E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4EEB45-F41E-2E01-0118-BDABA3B9BB0C}"/>
              </a:ext>
            </a:extLst>
          </p:cNvPr>
          <p:cNvSpPr/>
          <p:nvPr/>
        </p:nvSpPr>
        <p:spPr>
          <a:xfrm>
            <a:off x="572448" y="4799374"/>
            <a:ext cx="1938452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600" i="0" u="none" strike="noStrike" dirty="0" err="1">
                <a:solidFill>
                  <a:schemeClr val="bg1"/>
                </a:solidFill>
                <a:effectLst/>
              </a:rPr>
              <a:t>SpeechRecognition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6" name="Picture 4" descr="Translation free vector icons designed by Freepik | Free icons, Language  icon, Vector icon design">
            <a:extLst>
              <a:ext uri="{FF2B5EF4-FFF2-40B4-BE49-F238E27FC236}">
                <a16:creationId xmlns:a16="http://schemas.microsoft.com/office/drawing/2014/main" id="{CF2EA1B2-0261-9F07-7A74-CB4E8547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67" y="2716015"/>
            <a:ext cx="458462" cy="4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398B0E-28B6-F4BB-9EEB-FCBD32692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311" y="3429491"/>
            <a:ext cx="663985" cy="422043"/>
          </a:xfrm>
          <a:prstGeom prst="rect">
            <a:avLst/>
          </a:prstGeom>
        </p:spPr>
      </p:pic>
      <p:pic>
        <p:nvPicPr>
          <p:cNvPr id="28" name="Picture 6" descr="Microsoft excel icon | Set de iconos, Fondo de pantalla de aplicaciones,  Iconos para aplicaciones">
            <a:extLst>
              <a:ext uri="{FF2B5EF4-FFF2-40B4-BE49-F238E27FC236}">
                <a16:creationId xmlns:a16="http://schemas.microsoft.com/office/drawing/2014/main" id="{D7D9EB80-B72B-9383-5904-F96328CB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932" y="2664785"/>
            <a:ext cx="484619" cy="4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pdf Vector Icons free download in SVG, PNG Format">
            <a:extLst>
              <a:ext uri="{FF2B5EF4-FFF2-40B4-BE49-F238E27FC236}">
                <a16:creationId xmlns:a16="http://schemas.microsoft.com/office/drawing/2014/main" id="{A3689A95-AC47-E412-1447-805E5549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88" y="3373130"/>
            <a:ext cx="534763" cy="53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Beige Word Icon for iPhone Apps">
            <a:extLst>
              <a:ext uri="{FF2B5EF4-FFF2-40B4-BE49-F238E27FC236}">
                <a16:creationId xmlns:a16="http://schemas.microsoft.com/office/drawing/2014/main" id="{834C02A4-30C3-4D49-ED01-4B878587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54" y="4131619"/>
            <a:ext cx="534763" cy="53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Graph, low, analysis, chart, finance, growth, marketing icon - Download on  Iconfinder">
            <a:extLst>
              <a:ext uri="{FF2B5EF4-FFF2-40B4-BE49-F238E27FC236}">
                <a16:creationId xmlns:a16="http://schemas.microsoft.com/office/drawing/2014/main" id="{9CE5F8C6-EA5A-D930-5A4E-24B26490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83" y="4142727"/>
            <a:ext cx="432946" cy="43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Pinterest">
            <a:extLst>
              <a:ext uri="{FF2B5EF4-FFF2-40B4-BE49-F238E27FC236}">
                <a16:creationId xmlns:a16="http://schemas.microsoft.com/office/drawing/2014/main" id="{9833B2CE-7339-D106-733F-6B5B3E19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454" y="4833544"/>
            <a:ext cx="457041" cy="4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Bandera de españa en estilo grunge | Vector Premium">
            <a:extLst>
              <a:ext uri="{FF2B5EF4-FFF2-40B4-BE49-F238E27FC236}">
                <a16:creationId xmlns:a16="http://schemas.microsoft.com/office/drawing/2014/main" id="{78130426-FA58-D85E-1AC8-3DDB4D60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80" y="2673744"/>
            <a:ext cx="262474" cy="18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B6AE519-6A6E-65AE-396B-4E6C6AC63B2F}"/>
              </a:ext>
            </a:extLst>
          </p:cNvPr>
          <p:cNvSpPr/>
          <p:nvPr/>
        </p:nvSpPr>
        <p:spPr>
          <a:xfrm>
            <a:off x="643468" y="4411495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DET</a:t>
            </a:r>
            <a:endParaRPr lang="es-E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323FF5-AC48-EB9B-BB7C-E1BFB551A88A}"/>
              </a:ext>
            </a:extLst>
          </p:cNvPr>
          <p:cNvSpPr/>
          <p:nvPr/>
        </p:nvSpPr>
        <p:spPr>
          <a:xfrm>
            <a:off x="643470" y="650151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ADJ</a:t>
            </a:r>
            <a:endParaRPr lang="es-E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9A6562D-7474-2705-F643-CEE96E575B20}"/>
              </a:ext>
            </a:extLst>
          </p:cNvPr>
          <p:cNvSpPr/>
          <p:nvPr/>
        </p:nvSpPr>
        <p:spPr>
          <a:xfrm>
            <a:off x="643469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ADP</a:t>
            </a:r>
            <a:endParaRPr lang="es-E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4614356-A994-5BCE-3346-39A499068888}"/>
              </a:ext>
            </a:extLst>
          </p:cNvPr>
          <p:cNvSpPr/>
          <p:nvPr/>
        </p:nvSpPr>
        <p:spPr>
          <a:xfrm>
            <a:off x="643468" y="190641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ADV</a:t>
            </a:r>
            <a:endParaRPr lang="es-E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BE22945-5602-33D3-4CED-6375629E5D2B}"/>
              </a:ext>
            </a:extLst>
          </p:cNvPr>
          <p:cNvSpPr/>
          <p:nvPr/>
        </p:nvSpPr>
        <p:spPr>
          <a:xfrm>
            <a:off x="643468" y="253721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AUX</a:t>
            </a:r>
            <a:endParaRPr lang="es-E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C907C62-447F-6131-2A4C-B913DA7AEA5C}"/>
              </a:ext>
            </a:extLst>
          </p:cNvPr>
          <p:cNvSpPr/>
          <p:nvPr/>
        </p:nvSpPr>
        <p:spPr>
          <a:xfrm>
            <a:off x="643468" y="316480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CONJ</a:t>
            </a:r>
            <a:endParaRPr lang="es-E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FBBD854-E985-7086-EA92-57E006F789D0}"/>
              </a:ext>
            </a:extLst>
          </p:cNvPr>
          <p:cNvSpPr/>
          <p:nvPr/>
        </p:nvSpPr>
        <p:spPr>
          <a:xfrm>
            <a:off x="643468" y="3788151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CCONJ</a:t>
            </a:r>
            <a:endParaRPr lang="es-E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C318B7-617C-E5ED-73A0-20BC79750B29}"/>
              </a:ext>
            </a:extLst>
          </p:cNvPr>
          <p:cNvSpPr/>
          <p:nvPr/>
        </p:nvSpPr>
        <p:spPr>
          <a:xfrm>
            <a:off x="643467" y="503483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INTJ</a:t>
            </a:r>
            <a:endParaRPr lang="es-E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827275D-7723-3E45-D27F-E63AA168D7E8}"/>
              </a:ext>
            </a:extLst>
          </p:cNvPr>
          <p:cNvSpPr/>
          <p:nvPr/>
        </p:nvSpPr>
        <p:spPr>
          <a:xfrm>
            <a:off x="643467" y="5665635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NOUN</a:t>
            </a:r>
            <a:endParaRPr lang="es-E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8969B7A-DABC-0575-3082-3DEFA97B22C5}"/>
              </a:ext>
            </a:extLst>
          </p:cNvPr>
          <p:cNvSpPr/>
          <p:nvPr/>
        </p:nvSpPr>
        <p:spPr>
          <a:xfrm>
            <a:off x="2664840" y="65014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</a:t>
            </a:r>
            <a:endParaRPr lang="es-E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A508A65-6EDC-E3F9-BC2D-A8E7F4D0E16E}"/>
              </a:ext>
            </a:extLst>
          </p:cNvPr>
          <p:cNvSpPr/>
          <p:nvPr/>
        </p:nvSpPr>
        <p:spPr>
          <a:xfrm>
            <a:off x="2664839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endParaRPr lang="es-E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B92F57F-30E0-D885-9103-B89CFB926810}"/>
              </a:ext>
            </a:extLst>
          </p:cNvPr>
          <p:cNvSpPr/>
          <p:nvPr/>
        </p:nvSpPr>
        <p:spPr>
          <a:xfrm>
            <a:off x="2664839" y="190641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PRON</a:t>
            </a:r>
            <a:endParaRPr lang="es-E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AC185A7-7D43-49D9-3AE6-8E3AAA4CD1EC}"/>
              </a:ext>
            </a:extLst>
          </p:cNvPr>
          <p:cNvSpPr/>
          <p:nvPr/>
        </p:nvSpPr>
        <p:spPr>
          <a:xfrm>
            <a:off x="2664839" y="253454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PROPN</a:t>
            </a:r>
            <a:endParaRPr lang="es-E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018F1D3-6BE4-D390-AFAC-5CFC0EA88EE3}"/>
              </a:ext>
            </a:extLst>
          </p:cNvPr>
          <p:cNvSpPr/>
          <p:nvPr/>
        </p:nvSpPr>
        <p:spPr>
          <a:xfrm>
            <a:off x="2664838" y="316480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PUNCT</a:t>
            </a:r>
            <a:endParaRPr lang="es-E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7CA717D-4FCC-D934-30EB-F4A7796A76DD}"/>
              </a:ext>
            </a:extLst>
          </p:cNvPr>
          <p:cNvSpPr/>
          <p:nvPr/>
        </p:nvSpPr>
        <p:spPr>
          <a:xfrm>
            <a:off x="2664837" y="379506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SCONJ</a:t>
            </a:r>
            <a:endParaRPr lang="es-E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E898B37-0009-2FAE-8857-B1D67F6A58D8}"/>
              </a:ext>
            </a:extLst>
          </p:cNvPr>
          <p:cNvSpPr/>
          <p:nvPr/>
        </p:nvSpPr>
        <p:spPr>
          <a:xfrm>
            <a:off x="2664837" y="4421072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SYM</a:t>
            </a:r>
            <a:endParaRPr lang="es-E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0B2558A-D4FB-26DF-05A8-0F69245FDBC6}"/>
              </a:ext>
            </a:extLst>
          </p:cNvPr>
          <p:cNvSpPr/>
          <p:nvPr/>
        </p:nvSpPr>
        <p:spPr>
          <a:xfrm>
            <a:off x="2664837" y="5047080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VERB</a:t>
            </a:r>
            <a:endParaRPr lang="es-E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495F1F-2DC4-6F9A-559F-BD9D14E0EEC6}"/>
              </a:ext>
            </a:extLst>
          </p:cNvPr>
          <p:cNvSpPr/>
          <p:nvPr/>
        </p:nvSpPr>
        <p:spPr>
          <a:xfrm>
            <a:off x="2664837" y="567308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</a:t>
            </a:r>
            <a:endParaRPr lang="es-E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43E3D2E-AE90-A970-B754-A3BC0E7578F0}"/>
              </a:ext>
            </a:extLst>
          </p:cNvPr>
          <p:cNvSpPr/>
          <p:nvPr/>
        </p:nvSpPr>
        <p:spPr>
          <a:xfrm>
            <a:off x="4686209" y="65014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TW</a:t>
            </a:r>
            <a:endParaRPr lang="es-E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17764C7-97ED-E9E4-1B93-9D84DDFD8872}"/>
              </a:ext>
            </a:extLst>
          </p:cNvPr>
          <p:cNvSpPr/>
          <p:nvPr/>
        </p:nvSpPr>
        <p:spPr>
          <a:xfrm>
            <a:off x="4686208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NS</a:t>
            </a:r>
            <a:endParaRPr lang="es-E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A117C7D-131E-1BC9-57B1-DD76F3EA423B}"/>
              </a:ext>
            </a:extLst>
          </p:cNvPr>
          <p:cNvSpPr/>
          <p:nvPr/>
        </p:nvSpPr>
        <p:spPr>
          <a:xfrm>
            <a:off x="4686207" y="190059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AVG.WS</a:t>
            </a:r>
            <a:endParaRPr lang="es-E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5EB9E2-E3B8-2131-56C4-AE6A28A324F3}"/>
              </a:ext>
            </a:extLst>
          </p:cNvPr>
          <p:cNvSpPr/>
          <p:nvPr/>
        </p:nvSpPr>
        <p:spPr>
          <a:xfrm>
            <a:off x="4686206" y="253454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PM</a:t>
            </a:r>
            <a:endParaRPr lang="es-E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87687F-EEA0-9E3F-74F7-7DE07A53EA25}"/>
              </a:ext>
            </a:extLst>
          </p:cNvPr>
          <p:cNvSpPr/>
          <p:nvPr/>
        </p:nvSpPr>
        <p:spPr>
          <a:xfrm>
            <a:off x="4686205" y="3164806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PG</a:t>
            </a:r>
            <a:endParaRPr lang="es-ES"/>
          </a:p>
        </p:txBody>
      </p:sp>
      <p:pic>
        <p:nvPicPr>
          <p:cNvPr id="59" name="Picture 58" descr="A computer with a graph on it&#10;&#10;Description automatically generated">
            <a:extLst>
              <a:ext uri="{FF2B5EF4-FFF2-40B4-BE49-F238E27FC236}">
                <a16:creationId xmlns:a16="http://schemas.microsoft.com/office/drawing/2014/main" id="{FBAD4581-2E9D-5C58-387E-395F96E8C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60" y="991967"/>
            <a:ext cx="5024373" cy="50243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EB053E-6D13-291D-BE47-8507FDC42FD1}"/>
              </a:ext>
            </a:extLst>
          </p:cNvPr>
          <p:cNvSpPr/>
          <p:nvPr/>
        </p:nvSpPr>
        <p:spPr>
          <a:xfrm>
            <a:off x="538041" y="547695"/>
            <a:ext cx="3643341" cy="57514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611ABB-FFE2-AE97-85BB-6F9299418A2C}"/>
              </a:ext>
            </a:extLst>
          </p:cNvPr>
          <p:cNvSpPr/>
          <p:nvPr/>
        </p:nvSpPr>
        <p:spPr>
          <a:xfrm>
            <a:off x="4574068" y="547695"/>
            <a:ext cx="1646557" cy="32473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2C70C-F0CD-994C-69E0-84A7D8D4F343}"/>
              </a:ext>
            </a:extLst>
          </p:cNvPr>
          <p:cNvSpPr txBox="1"/>
          <p:nvPr/>
        </p:nvSpPr>
        <p:spPr>
          <a:xfrm>
            <a:off x="4867393" y="237042"/>
            <a:ext cx="1059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GENERAL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DDCD1-5603-7ABC-2C4D-26E997BB74EC}"/>
              </a:ext>
            </a:extLst>
          </p:cNvPr>
          <p:cNvSpPr txBox="1"/>
          <p:nvPr/>
        </p:nvSpPr>
        <p:spPr>
          <a:xfrm>
            <a:off x="1674267" y="242920"/>
            <a:ext cx="13708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LINGÜISTICA</a:t>
            </a:r>
          </a:p>
        </p:txBody>
      </p:sp>
    </p:spTree>
    <p:extLst>
      <p:ext uri="{BB962C8B-B14F-4D97-AF65-F5344CB8AC3E}">
        <p14:creationId xmlns:p14="http://schemas.microsoft.com/office/powerpoint/2010/main" val="99617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387</Words>
  <Application>Microsoft Office PowerPoint</Application>
  <PresentationFormat>Widescreen</PresentationFormat>
  <Paragraphs>118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Bahnschrift SemiLight Condensed</vt:lpstr>
      <vt:lpstr>Calibri</vt:lpstr>
      <vt:lpstr>Calibri Light</vt:lpstr>
      <vt:lpstr>Times New Roman</vt:lpstr>
      <vt:lpstr>Office Theme</vt:lpstr>
      <vt:lpstr>PowerPoint Presentation</vt:lpstr>
      <vt:lpstr>ÍNDICE</vt:lpstr>
      <vt:lpstr>Introducción</vt:lpstr>
      <vt:lpstr>Origen y Contexto</vt:lpstr>
      <vt:lpstr>LIWC</vt:lpstr>
      <vt:lpstr>TRABAJO PREVIO:</vt:lpstr>
      <vt:lpstr>ANÁLISIS PREVIO Y FASE DE DESARROLLO</vt:lpstr>
      <vt:lpstr>BIBLIOTECAS</vt:lpstr>
      <vt:lpstr>PowerPoint Presentation</vt:lpstr>
      <vt:lpstr>GUÍA DE USUARIO</vt:lpstr>
      <vt:lpstr>CONCLUSIONES Y DESARROLLOS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BrainLingua NLP</dc:title>
  <dc:creator>Fernandez Planas, Pablo</dc:creator>
  <cp:lastModifiedBy>Fernandez Planas, Pablo</cp:lastModifiedBy>
  <cp:revision>15</cp:revision>
  <dcterms:created xsi:type="dcterms:W3CDTF">2024-06-10T10:55:01Z</dcterms:created>
  <dcterms:modified xsi:type="dcterms:W3CDTF">2024-06-18T10:34:41Z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2024-06-10T11:27:22Z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c8ee6e65-798c-45be-ad53-2ad68b7a30d6</vt:lpwstr>
  </property>
  <property fmtid="{D5CDD505-2E9C-101B-9397-08002B2CF9AE}" pid="8" name="MSIP_Label_ea60d57e-af5b-4752-ac57-3e4f28ca11dc_ContentBits">
    <vt:lpwstr>0</vt:lpwstr>
  </property>
</Properties>
</file>