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91A2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661F1-3712-4A17-8B31-0B86FF731FAC}" type="datetimeFigureOut">
              <a:rPr lang="es-ES" smtClean="0"/>
              <a:t>16/06/2024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831C2-BFAB-4A8A-BAA2-20B5D5678A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4161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831C2-BFAB-4A8A-BAA2-20B5D5678A6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428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831C2-BFAB-4A8A-BAA2-20B5D5678A6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2119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831C2-BFAB-4A8A-BAA2-20B5D5678A6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181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5866-2146-75F3-D565-2FD540056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7F254-25D9-F4E4-EE86-3F9A0B1D7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1B38C-7ECB-CA67-179D-54F0BAD3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16/06/2024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CFC8B-A003-9F48-79DF-3EAAF2E7F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FBC20-32AD-A2F8-D6C7-FF8979B6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07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DE57-D375-D4EF-08C8-D3955BA0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97579-0F09-4D96-713E-2257FAFD5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3B51D-8D25-A2D0-D1DA-728F89C5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16/06/2024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7D664-FD9D-A30F-69C0-D03A4C79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42F6F-2F03-3BFE-5381-47D5E129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782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BA3131-6542-2885-2319-F28D08EAD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DA878-A4C3-F3E1-3959-2DE4E44BE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078AF-C404-D783-C79F-C6E951D58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16/06/2024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3683B-EE8B-49D5-969D-4E0F59DF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46418-6BA1-1F69-3175-702438F8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699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17BB-908C-B640-67BA-C096BF5E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821CB-9061-1DF0-3F08-17527F91C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7120B-D88A-C826-3A9E-DE47C56E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16/06/2024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96770-D3CB-1749-2631-0A7DFD351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CB1E0-96C8-F046-0908-ACCED51F8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864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9BA7-1CC5-ACAF-10F0-9972F83A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6F101-CFC4-21DA-3BA6-8D366FB9E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71E7B-905E-7CD1-4EAF-2AEBB21B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16/06/2024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AD498-757E-499D-B984-FA9FD8C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40FB6-F647-16D0-412A-D9418EE6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7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80EB-39D4-DEE6-C71C-D2864D894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81BDD-6074-7789-01E5-47A0064DF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6CE1B-69F3-BF77-C807-379E6F02C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6C684-DB41-EE6C-9F0B-C37A8433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16/06/2024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5501D-CAA9-8E51-C471-9938F91A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075FE-2749-C322-018F-BED0ABAD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3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0D6E-FE05-02BE-38C7-59E6FC862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8D2F8-50D9-6A6A-0E84-1501EEA63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0812B-CFE3-7B23-27BB-98519D552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B3603-D549-B442-4918-0F943EFF0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09A5A-E2A4-4F85-F367-9365BC269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E14334-9429-C635-3AA4-1592B8FB2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16/06/2024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1A5F67-CD8C-CBCF-E03B-3878E91D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CC44D-D5FA-D0B0-A0AD-9E9854AA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8362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18B4-1B4C-BF11-8528-CB213D6B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3FE2ED-9E36-D557-7250-28886792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16/06/2024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B8AC4-B712-1717-393C-4DDFE11B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1BEF9-DCBD-C92D-C280-DF77AB12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59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EAA1F-2AD0-373D-A6F5-3DD473C2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16/06/2024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CBCDD-D132-8A5C-FDB8-38464096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9ABA2-DCF4-742D-9E51-E9FAA711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87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179D-F996-30C6-F8D8-07EC47943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1CAF3-5111-F523-CB56-148E78E49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263EB-8232-4F5D-A8FD-A5C0C720C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9CF0A-33FA-0966-11A2-61F874CB1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16/06/2024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18FE5-5358-E525-6A24-0C5DECD3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51031-A26B-A295-3D45-8D1534BE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309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8B57-393F-66BE-B3CC-E3B895DC1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2E8837-C54C-58B0-7270-CBF790EED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1C164-7DBD-2FB6-06C8-8562A35A2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22FDA-2691-58B8-7ED5-477FF0E5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16/06/2024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4123E-4223-26D1-5624-9D1C6744E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5AE2F-9DE5-3698-78B5-489F1FFC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85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B117E0-EE15-FBAA-48E4-D4D76225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DC7A2-F028-5E8B-45C2-EFA896706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34ACC-40C2-07C8-4A9A-BA5DBAD59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D7D50-2735-43DB-B1F2-CA42BB73C10A}" type="datetimeFigureOut">
              <a:rPr lang="es-ES" smtClean="0"/>
              <a:t>16/06/2024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6B14D-7176-21A9-BAC1-A22EE7B27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FCBBB-83DE-E917-CEBC-A109678AB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09BB-08AC-420D-9F25-C3785DF3A9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845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fif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10" Type="http://schemas.openxmlformats.org/officeDocument/2006/relationships/image" Target="../media/image14.jpeg"/><Relationship Id="rId4" Type="http://schemas.openxmlformats.org/officeDocument/2006/relationships/image" Target="../media/image8.jfif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6.png"/><Relationship Id="rId7" Type="http://schemas.openxmlformats.org/officeDocument/2006/relationships/image" Target="../media/image1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A502E-E12E-1406-3A4C-447A288D6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s-ES" sz="1800" dirty="0">
                <a:latin typeface="Bahnschrift SemiLight Condensed" panose="020B0502040204020203" pitchFamily="34" charset="0"/>
              </a:rPr>
              <a:t>La psicología detrás de las palabras</a:t>
            </a:r>
          </a:p>
        </p:txBody>
      </p:sp>
      <p:pic>
        <p:nvPicPr>
          <p:cNvPr id="5" name="Picture 4" descr="A close-up of a hand holding a needle&#10;&#10;Description automatically generated">
            <a:extLst>
              <a:ext uri="{FF2B5EF4-FFF2-40B4-BE49-F238E27FC236}">
                <a16:creationId xmlns:a16="http://schemas.microsoft.com/office/drawing/2014/main" id="{1AB54AF8-2C67-A500-3048-E474952534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952ED3-C951-BEB2-5382-A18F8463DD24}"/>
              </a:ext>
            </a:extLst>
          </p:cNvPr>
          <p:cNvSpPr txBox="1"/>
          <p:nvPr/>
        </p:nvSpPr>
        <p:spPr>
          <a:xfrm>
            <a:off x="9656451" y="6348722"/>
            <a:ext cx="2394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+mj-lt"/>
              </a:rPr>
              <a:t>Pablo Fernández Planas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A52C319-DCEA-4109-4FEF-EA25AE9A1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796" y="2847002"/>
            <a:ext cx="4803722" cy="143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215D83A4-EEDF-61AD-FFB2-C4D6C1CBEB73}"/>
              </a:ext>
            </a:extLst>
          </p:cNvPr>
          <p:cNvSpPr txBox="1">
            <a:spLocks/>
          </p:cNvSpPr>
          <p:nvPr/>
        </p:nvSpPr>
        <p:spPr>
          <a:xfrm>
            <a:off x="5799585" y="290118"/>
            <a:ext cx="6251111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800" dirty="0">
                <a:latin typeface="+mj-lt"/>
              </a:rPr>
              <a:t>Trabajo Final de Grado</a:t>
            </a:r>
          </a:p>
          <a:p>
            <a:pPr algn="r"/>
            <a:r>
              <a:rPr lang="es-ES" sz="1800" dirty="0">
                <a:latin typeface="+mj-lt"/>
              </a:rPr>
              <a:t>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3700840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CB708CE-DA13-5342-65EC-D70EC97BE794}"/>
              </a:ext>
            </a:extLst>
          </p:cNvPr>
          <p:cNvSpPr/>
          <p:nvPr/>
        </p:nvSpPr>
        <p:spPr>
          <a:xfrm>
            <a:off x="-71021" y="294101"/>
            <a:ext cx="9738804" cy="1396587"/>
          </a:xfrm>
          <a:prstGeom prst="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643A9-A482-0DE3-8C58-74349851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Bahnschrift" panose="020B0502040204020203" pitchFamily="34" charset="0"/>
              </a:rPr>
              <a:t>CONCLUSIONES Y DESARROLLOS FUTUROS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392A-F9F2-1581-67B4-5181C2451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31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4233489-1F66-E73F-4D10-845F14400C1A}"/>
              </a:ext>
            </a:extLst>
          </p:cNvPr>
          <p:cNvSpPr/>
          <p:nvPr/>
        </p:nvSpPr>
        <p:spPr>
          <a:xfrm>
            <a:off x="-3622089" y="-630315"/>
            <a:ext cx="7789361" cy="8119251"/>
          </a:xfrm>
          <a:prstGeom prst="ellipse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9C824-4AB5-3465-B108-3D156EDB5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  <a:latin typeface="Bahnschrift" panose="020B0502040204020203" pitchFamily="34" charset="0"/>
              </a:rPr>
              <a:t>ÍNDICE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22A55-0234-A4AC-B876-8F22D6E41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ES" dirty="0"/>
              <a:t>Introducción</a:t>
            </a:r>
          </a:p>
          <a:p>
            <a:r>
              <a:rPr lang="es-ES" dirty="0"/>
              <a:t>Origen y contexto</a:t>
            </a:r>
          </a:p>
          <a:p>
            <a:r>
              <a:rPr lang="es-ES" dirty="0"/>
              <a:t>Análisis previo y funcionalidades de la aplicación</a:t>
            </a:r>
          </a:p>
          <a:p>
            <a:r>
              <a:rPr lang="es-ES" dirty="0"/>
              <a:t>Fase de desarrollo</a:t>
            </a:r>
          </a:p>
          <a:p>
            <a:r>
              <a:rPr lang="es-ES" dirty="0"/>
              <a:t>Guía de usuario</a:t>
            </a:r>
          </a:p>
          <a:p>
            <a:r>
              <a:rPr lang="es-ES" dirty="0"/>
              <a:t>Conclusiones y desarrollos futuros</a:t>
            </a:r>
          </a:p>
        </p:txBody>
      </p:sp>
    </p:spTree>
    <p:extLst>
      <p:ext uri="{BB962C8B-B14F-4D97-AF65-F5344CB8AC3E}">
        <p14:creationId xmlns:p14="http://schemas.microsoft.com/office/powerpoint/2010/main" val="240215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B7247529-571F-5EA1-E20A-1F4C259A5573}"/>
              </a:ext>
            </a:extLst>
          </p:cNvPr>
          <p:cNvSpPr/>
          <p:nvPr/>
        </p:nvSpPr>
        <p:spPr>
          <a:xfrm>
            <a:off x="8522563" y="2263806"/>
            <a:ext cx="2362993" cy="26633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55251D4-4E10-4DA4-CF6A-A6366B90B380}"/>
              </a:ext>
            </a:extLst>
          </p:cNvPr>
          <p:cNvSpPr/>
          <p:nvPr/>
        </p:nvSpPr>
        <p:spPr>
          <a:xfrm>
            <a:off x="-97654" y="365125"/>
            <a:ext cx="4856085" cy="1325563"/>
          </a:xfrm>
          <a:prstGeom prst="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A5FA5-EEE3-630D-6C3A-0000F157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Bahnschrift" panose="020B0502040204020203" pitchFamily="34" charset="0"/>
              </a:rPr>
              <a:t>Introducción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688D4-81DB-3353-2EE6-551804FAC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232" y="2263807"/>
            <a:ext cx="5722398" cy="3462290"/>
          </a:xfrm>
        </p:spPr>
        <p:txBody>
          <a:bodyPr>
            <a:normAutofit/>
          </a:bodyPr>
          <a:lstStyle/>
          <a:p>
            <a:r>
              <a:rPr lang="es-ES" dirty="0">
                <a:latin typeface="+mj-lt"/>
              </a:rPr>
              <a:t>¿Qué es </a:t>
            </a:r>
            <a:r>
              <a:rPr lang="es-ES" dirty="0" err="1">
                <a:latin typeface="+mj-lt"/>
              </a:rPr>
              <a:t>BrainLingua</a:t>
            </a:r>
            <a:r>
              <a:rPr lang="es-ES" dirty="0">
                <a:latin typeface="+mj-lt"/>
              </a:rPr>
              <a:t> NLP?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>
                <a:latin typeface="+mj-lt"/>
              </a:rPr>
              <a:t>¿Para qué sirve?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A1562A4-6CB5-2951-EBF9-9E738EE38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021" y="258809"/>
            <a:ext cx="2798872" cy="83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262AC2C-FFED-69A6-1F14-2EC88098E3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464" y="2681057"/>
            <a:ext cx="2362993" cy="2362993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D13DD3ED-224D-3822-CA26-971CFFD54340}"/>
              </a:ext>
            </a:extLst>
          </p:cNvPr>
          <p:cNvSpPr/>
          <p:nvPr/>
        </p:nvSpPr>
        <p:spPr>
          <a:xfrm>
            <a:off x="1500326" y="2840853"/>
            <a:ext cx="1222436" cy="588147"/>
          </a:xfrm>
          <a:prstGeom prst="rect">
            <a:avLst/>
          </a:prstGeom>
          <a:solidFill>
            <a:schemeClr val="bg1"/>
          </a:solidFill>
          <a:ln>
            <a:solidFill>
              <a:srgbClr val="1691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Aplicación de escritorio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5A0D172-9E3E-C95E-CD3B-23DE42913C8E}"/>
              </a:ext>
            </a:extLst>
          </p:cNvPr>
          <p:cNvSpPr/>
          <p:nvPr/>
        </p:nvSpPr>
        <p:spPr>
          <a:xfrm>
            <a:off x="2868967" y="2840852"/>
            <a:ext cx="1222436" cy="588147"/>
          </a:xfrm>
          <a:prstGeom prst="rect">
            <a:avLst/>
          </a:prstGeom>
          <a:solidFill>
            <a:schemeClr val="bg1"/>
          </a:solidFill>
          <a:ln>
            <a:solidFill>
              <a:srgbClr val="1691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Análisis de Texto y Audio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6B84F5F-10BB-129D-720B-C9C75D77F1BF}"/>
              </a:ext>
            </a:extLst>
          </p:cNvPr>
          <p:cNvSpPr/>
          <p:nvPr/>
        </p:nvSpPr>
        <p:spPr>
          <a:xfrm>
            <a:off x="4237608" y="2840852"/>
            <a:ext cx="1222436" cy="588147"/>
          </a:xfrm>
          <a:prstGeom prst="rect">
            <a:avLst/>
          </a:prstGeom>
          <a:solidFill>
            <a:schemeClr val="bg1"/>
          </a:solidFill>
          <a:ln>
            <a:solidFill>
              <a:srgbClr val="1691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NLP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6E879D4-6FEA-0D6E-EC55-6C55537BFA96}"/>
              </a:ext>
            </a:extLst>
          </p:cNvPr>
          <p:cNvSpPr/>
          <p:nvPr/>
        </p:nvSpPr>
        <p:spPr>
          <a:xfrm>
            <a:off x="5606249" y="2840851"/>
            <a:ext cx="1222436" cy="588147"/>
          </a:xfrm>
          <a:prstGeom prst="rect">
            <a:avLst/>
          </a:prstGeom>
          <a:solidFill>
            <a:schemeClr val="bg1"/>
          </a:solidFill>
          <a:ln>
            <a:solidFill>
              <a:srgbClr val="1691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Comprensión Psicológica 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0D9D691E-5D11-7795-A86D-1C94540F67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133" y="3505502"/>
            <a:ext cx="978900" cy="9789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672AA93-522E-04ED-3074-0C0D2176CE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914" y="3530299"/>
            <a:ext cx="954103" cy="954103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39C05AA6-50B3-D067-8B79-6C4225761F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564" y="3530299"/>
            <a:ext cx="940524" cy="97890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51BEC475-9A0C-FE16-767C-0B88ACC7136C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455" y="3530299"/>
            <a:ext cx="1190023" cy="971447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86370EFD-BA7F-3875-6F57-0168C86F37DB}"/>
              </a:ext>
            </a:extLst>
          </p:cNvPr>
          <p:cNvSpPr txBox="1"/>
          <p:nvPr/>
        </p:nvSpPr>
        <p:spPr>
          <a:xfrm>
            <a:off x="1341949" y="5387543"/>
            <a:ext cx="5531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Permite cuantificar diferentes categorías gramaticales y métricas de texto</a:t>
            </a:r>
          </a:p>
        </p:txBody>
      </p:sp>
    </p:spTree>
    <p:extLst>
      <p:ext uri="{BB962C8B-B14F-4D97-AF65-F5344CB8AC3E}">
        <p14:creationId xmlns:p14="http://schemas.microsoft.com/office/powerpoint/2010/main" val="404596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7C7E518-296B-6B92-56EE-98DD5D1F7809}"/>
              </a:ext>
            </a:extLst>
          </p:cNvPr>
          <p:cNvSpPr/>
          <p:nvPr/>
        </p:nvSpPr>
        <p:spPr>
          <a:xfrm>
            <a:off x="4559965" y="-71020"/>
            <a:ext cx="3057076" cy="2130640"/>
          </a:xfrm>
          <a:prstGeom prst="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1661242-8447-DCFD-BEDC-F3FED2F41FA5}"/>
              </a:ext>
            </a:extLst>
          </p:cNvPr>
          <p:cNvSpPr/>
          <p:nvPr/>
        </p:nvSpPr>
        <p:spPr>
          <a:xfrm>
            <a:off x="3799642" y="3928947"/>
            <a:ext cx="4267201" cy="2928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E4DE7-5BA1-0569-DD96-F2348C74E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366" y="609600"/>
            <a:ext cx="4267200" cy="1351472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Bahnschrift" panose="020B0502040204020203" pitchFamily="34" charset="0"/>
              </a:rPr>
              <a:t>Origen y Contexto</a:t>
            </a:r>
          </a:p>
        </p:txBody>
      </p:sp>
      <p:pic>
        <p:nvPicPr>
          <p:cNvPr id="10" name="Content Placeholder 9" descr="A group of colorful round shapes&#10;&#10;Description automatically generated">
            <a:extLst>
              <a:ext uri="{FF2B5EF4-FFF2-40B4-BE49-F238E27FC236}">
                <a16:creationId xmlns:a16="http://schemas.microsoft.com/office/drawing/2014/main" id="{07727A2B-B68B-1B57-EA8F-C99F7BF464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43" r="15468"/>
          <a:stretch/>
        </p:blipFill>
        <p:spPr>
          <a:xfrm>
            <a:off x="3" y="1"/>
            <a:ext cx="3695699" cy="6858001"/>
          </a:xfrm>
          <a:custGeom>
            <a:avLst/>
            <a:gdLst/>
            <a:ahLst/>
            <a:cxnLst/>
            <a:rect l="l" t="t" r="r" b="b"/>
            <a:pathLst>
              <a:path w="3695699" h="6858001">
                <a:moveTo>
                  <a:pt x="0" y="0"/>
                </a:moveTo>
                <a:lnTo>
                  <a:pt x="3435129" y="0"/>
                </a:lnTo>
                <a:lnTo>
                  <a:pt x="3430599" y="17349"/>
                </a:lnTo>
                <a:cubicBezTo>
                  <a:pt x="3437542" y="19835"/>
                  <a:pt x="3423757" y="30822"/>
                  <a:pt x="3427683" y="38871"/>
                </a:cubicBezTo>
                <a:cubicBezTo>
                  <a:pt x="3431230" y="44698"/>
                  <a:pt x="3427877" y="49388"/>
                  <a:pt x="3427096" y="55116"/>
                </a:cubicBezTo>
                <a:cubicBezTo>
                  <a:pt x="3429620" y="62945"/>
                  <a:pt x="3421946" y="87211"/>
                  <a:pt x="3417356" y="93331"/>
                </a:cubicBezTo>
                <a:cubicBezTo>
                  <a:pt x="3401974" y="107607"/>
                  <a:pt x="3409629" y="143436"/>
                  <a:pt x="3397765" y="155370"/>
                </a:cubicBezTo>
                <a:cubicBezTo>
                  <a:pt x="3395800" y="159886"/>
                  <a:pt x="3394789" y="164378"/>
                  <a:pt x="3394373" y="168831"/>
                </a:cubicBezTo>
                <a:lnTo>
                  <a:pt x="3394553" y="181402"/>
                </a:lnTo>
                <a:lnTo>
                  <a:pt x="3397293" y="185192"/>
                </a:lnTo>
                <a:lnTo>
                  <a:pt x="3395923" y="192756"/>
                </a:lnTo>
                <a:cubicBezTo>
                  <a:pt x="3396018" y="193497"/>
                  <a:pt x="3396112" y="194237"/>
                  <a:pt x="3396207" y="194978"/>
                </a:cubicBezTo>
                <a:cubicBezTo>
                  <a:pt x="3396531" y="199154"/>
                  <a:pt x="3396856" y="203330"/>
                  <a:pt x="3397180" y="207506"/>
                </a:cubicBezTo>
                <a:cubicBezTo>
                  <a:pt x="3382438" y="200939"/>
                  <a:pt x="3394549" y="241317"/>
                  <a:pt x="3383191" y="229051"/>
                </a:cubicBezTo>
                <a:cubicBezTo>
                  <a:pt x="3382519" y="234401"/>
                  <a:pt x="3381383" y="237332"/>
                  <a:pt x="3380194" y="239137"/>
                </a:cubicBezTo>
                <a:lnTo>
                  <a:pt x="3349267" y="310262"/>
                </a:lnTo>
                <a:lnTo>
                  <a:pt x="3344455" y="381704"/>
                </a:lnTo>
                <a:cubicBezTo>
                  <a:pt x="3343420" y="464598"/>
                  <a:pt x="3338482" y="511985"/>
                  <a:pt x="3327551" y="571873"/>
                </a:cubicBezTo>
                <a:cubicBezTo>
                  <a:pt x="3316620" y="631761"/>
                  <a:pt x="3309762" y="702429"/>
                  <a:pt x="3278869" y="741030"/>
                </a:cubicBezTo>
                <a:lnTo>
                  <a:pt x="3239259" y="957888"/>
                </a:lnTo>
                <a:cubicBezTo>
                  <a:pt x="3267597" y="1021376"/>
                  <a:pt x="3235647" y="1004478"/>
                  <a:pt x="3243890" y="1047869"/>
                </a:cubicBezTo>
                <a:cubicBezTo>
                  <a:pt x="3245988" y="1077107"/>
                  <a:pt x="3228006" y="1101189"/>
                  <a:pt x="3221700" y="1118244"/>
                </a:cubicBezTo>
                <a:cubicBezTo>
                  <a:pt x="3220198" y="1120922"/>
                  <a:pt x="3213346" y="1188569"/>
                  <a:pt x="3211078" y="1190394"/>
                </a:cubicBezTo>
                <a:cubicBezTo>
                  <a:pt x="3204899" y="1218939"/>
                  <a:pt x="3210276" y="1253036"/>
                  <a:pt x="3199704" y="1304585"/>
                </a:cubicBezTo>
                <a:cubicBezTo>
                  <a:pt x="3199438" y="1346246"/>
                  <a:pt x="3168623" y="1413431"/>
                  <a:pt x="3167741" y="1449444"/>
                </a:cubicBezTo>
                <a:cubicBezTo>
                  <a:pt x="3180911" y="1471132"/>
                  <a:pt x="3193362" y="1499173"/>
                  <a:pt x="3194410" y="1520667"/>
                </a:cubicBezTo>
                <a:cubicBezTo>
                  <a:pt x="3181228" y="1513763"/>
                  <a:pt x="3199978" y="1547097"/>
                  <a:pt x="3184473" y="1547038"/>
                </a:cubicBezTo>
                <a:cubicBezTo>
                  <a:pt x="3185153" y="1550949"/>
                  <a:pt x="3186303" y="1554741"/>
                  <a:pt x="3187573" y="1558550"/>
                </a:cubicBezTo>
                <a:lnTo>
                  <a:pt x="3188231" y="1560544"/>
                </a:lnTo>
                <a:lnTo>
                  <a:pt x="3188195" y="1568317"/>
                </a:lnTo>
                <a:lnTo>
                  <a:pt x="3191518" y="1570772"/>
                </a:lnTo>
                <a:lnTo>
                  <a:pt x="3193853" y="1582659"/>
                </a:lnTo>
                <a:cubicBezTo>
                  <a:pt x="3194213" y="1587070"/>
                  <a:pt x="3193997" y="1591769"/>
                  <a:pt x="3192857" y="1596890"/>
                </a:cubicBezTo>
                <a:cubicBezTo>
                  <a:pt x="3185716" y="1609144"/>
                  <a:pt x="3191593" y="1629575"/>
                  <a:pt x="3189686" y="1647479"/>
                </a:cubicBezTo>
                <a:lnTo>
                  <a:pt x="3187125" y="1655568"/>
                </a:lnTo>
                <a:cubicBezTo>
                  <a:pt x="3187259" y="1659315"/>
                  <a:pt x="3192418" y="1733399"/>
                  <a:pt x="3192552" y="1737146"/>
                </a:cubicBezTo>
                <a:cubicBezTo>
                  <a:pt x="3236684" y="1834597"/>
                  <a:pt x="3210475" y="1851660"/>
                  <a:pt x="3219437" y="1908917"/>
                </a:cubicBezTo>
                <a:lnTo>
                  <a:pt x="3220572" y="1915235"/>
                </a:lnTo>
                <a:cubicBezTo>
                  <a:pt x="3225642" y="1919319"/>
                  <a:pt x="3228448" y="1945519"/>
                  <a:pt x="3226946" y="1954447"/>
                </a:cubicBezTo>
                <a:cubicBezTo>
                  <a:pt x="3219553" y="1979351"/>
                  <a:pt x="3239504" y="2001442"/>
                  <a:pt x="3234148" y="2021397"/>
                </a:cubicBezTo>
                <a:cubicBezTo>
                  <a:pt x="3234224" y="2026740"/>
                  <a:pt x="3235084" y="2031233"/>
                  <a:pt x="3236424" y="2035173"/>
                </a:cubicBezTo>
                <a:lnTo>
                  <a:pt x="3241339" y="2045116"/>
                </a:lnTo>
                <a:lnTo>
                  <a:pt x="3233470" y="2098623"/>
                </a:lnTo>
                <a:cubicBezTo>
                  <a:pt x="3230495" y="2129687"/>
                  <a:pt x="3232618" y="2188321"/>
                  <a:pt x="3230016" y="2240964"/>
                </a:cubicBezTo>
                <a:cubicBezTo>
                  <a:pt x="3226602" y="2283982"/>
                  <a:pt x="3232644" y="2342030"/>
                  <a:pt x="3237809" y="2379644"/>
                </a:cubicBezTo>
                <a:cubicBezTo>
                  <a:pt x="3244462" y="2409884"/>
                  <a:pt x="3221747" y="2435219"/>
                  <a:pt x="3237054" y="2459103"/>
                </a:cubicBezTo>
                <a:cubicBezTo>
                  <a:pt x="3245536" y="2488997"/>
                  <a:pt x="3251426" y="2510390"/>
                  <a:pt x="3255285" y="2538679"/>
                </a:cubicBezTo>
                <a:cubicBezTo>
                  <a:pt x="3258296" y="2574322"/>
                  <a:pt x="3245460" y="2589819"/>
                  <a:pt x="3245073" y="2622720"/>
                </a:cubicBezTo>
                <a:lnTo>
                  <a:pt x="3252960" y="2736087"/>
                </a:lnTo>
                <a:cubicBezTo>
                  <a:pt x="3245577" y="2772183"/>
                  <a:pt x="3230063" y="2856752"/>
                  <a:pt x="3218681" y="2902964"/>
                </a:cubicBezTo>
                <a:cubicBezTo>
                  <a:pt x="3212624" y="2927969"/>
                  <a:pt x="3209733" y="2973979"/>
                  <a:pt x="3203641" y="3008786"/>
                </a:cubicBezTo>
                <a:cubicBezTo>
                  <a:pt x="3197547" y="3043595"/>
                  <a:pt x="3186644" y="3093251"/>
                  <a:pt x="3182123" y="3111815"/>
                </a:cubicBezTo>
                <a:lnTo>
                  <a:pt x="3176517" y="3120169"/>
                </a:lnTo>
                <a:lnTo>
                  <a:pt x="3177035" y="3121646"/>
                </a:lnTo>
                <a:cubicBezTo>
                  <a:pt x="3177423" y="3127588"/>
                  <a:pt x="3176129" y="3130763"/>
                  <a:pt x="3174093" y="3132705"/>
                </a:cubicBezTo>
                <a:lnTo>
                  <a:pt x="3171045" y="3134220"/>
                </a:lnTo>
                <a:lnTo>
                  <a:pt x="3168274" y="3141524"/>
                </a:lnTo>
                <a:lnTo>
                  <a:pt x="3160781" y="3155149"/>
                </a:lnTo>
                <a:cubicBezTo>
                  <a:pt x="3160949" y="3156237"/>
                  <a:pt x="3161116" y="3157326"/>
                  <a:pt x="3161284" y="3158414"/>
                </a:cubicBezTo>
                <a:lnTo>
                  <a:pt x="3152950" y="3180080"/>
                </a:lnTo>
                <a:lnTo>
                  <a:pt x="3153739" y="3180719"/>
                </a:lnTo>
                <a:cubicBezTo>
                  <a:pt x="3155321" y="3182647"/>
                  <a:pt x="3156128" y="3184999"/>
                  <a:pt x="3155342" y="3188313"/>
                </a:cubicBezTo>
                <a:cubicBezTo>
                  <a:pt x="3169797" y="3188216"/>
                  <a:pt x="3159934" y="3192271"/>
                  <a:pt x="3156340" y="3202049"/>
                </a:cubicBezTo>
                <a:cubicBezTo>
                  <a:pt x="3177988" y="3204083"/>
                  <a:pt x="3159779" y="3228842"/>
                  <a:pt x="3169832" y="3237938"/>
                </a:cubicBezTo>
                <a:cubicBezTo>
                  <a:pt x="3166705" y="3245075"/>
                  <a:pt x="3163793" y="3252659"/>
                  <a:pt x="3161244" y="3260564"/>
                </a:cubicBezTo>
                <a:lnTo>
                  <a:pt x="3160005" y="3265314"/>
                </a:lnTo>
                <a:cubicBezTo>
                  <a:pt x="3160063" y="3265371"/>
                  <a:pt x="3160124" y="3265428"/>
                  <a:pt x="3160184" y="3265486"/>
                </a:cubicBezTo>
                <a:cubicBezTo>
                  <a:pt x="3160345" y="3266694"/>
                  <a:pt x="3160101" y="3268319"/>
                  <a:pt x="3159279" y="3270659"/>
                </a:cubicBezTo>
                <a:lnTo>
                  <a:pt x="3157747" y="3273971"/>
                </a:lnTo>
                <a:lnTo>
                  <a:pt x="3155343" y="3283185"/>
                </a:lnTo>
                <a:cubicBezTo>
                  <a:pt x="3155517" y="3284422"/>
                  <a:pt x="3155689" y="3285657"/>
                  <a:pt x="3155860" y="3286893"/>
                </a:cubicBezTo>
                <a:lnTo>
                  <a:pt x="3158001" y="3289146"/>
                </a:lnTo>
                <a:lnTo>
                  <a:pt x="3157508" y="3289877"/>
                </a:lnTo>
                <a:cubicBezTo>
                  <a:pt x="3151604" y="3294411"/>
                  <a:pt x="3144966" y="3293561"/>
                  <a:pt x="3159853" y="3309833"/>
                </a:cubicBezTo>
                <a:cubicBezTo>
                  <a:pt x="3149181" y="3321561"/>
                  <a:pt x="3158789" y="3329345"/>
                  <a:pt x="3157392" y="3351579"/>
                </a:cubicBezTo>
                <a:cubicBezTo>
                  <a:pt x="3148710" y="3357083"/>
                  <a:pt x="3149361" y="3365079"/>
                  <a:pt x="3152871" y="3374240"/>
                </a:cubicBezTo>
                <a:cubicBezTo>
                  <a:pt x="3148885" y="3383513"/>
                  <a:pt x="3145239" y="3392740"/>
                  <a:pt x="3142119" y="3402557"/>
                </a:cubicBezTo>
                <a:lnTo>
                  <a:pt x="3138061" y="3419585"/>
                </a:lnTo>
                <a:lnTo>
                  <a:pt x="3139796" y="3424940"/>
                </a:lnTo>
                <a:cubicBezTo>
                  <a:pt x="3142520" y="3434326"/>
                  <a:pt x="3143300" y="3443700"/>
                  <a:pt x="3137669" y="3463264"/>
                </a:cubicBezTo>
                <a:cubicBezTo>
                  <a:pt x="3147380" y="3480689"/>
                  <a:pt x="3167781" y="3490510"/>
                  <a:pt x="3168140" y="3518969"/>
                </a:cubicBezTo>
                <a:cubicBezTo>
                  <a:pt x="3159473" y="3545761"/>
                  <a:pt x="3191152" y="3574399"/>
                  <a:pt x="3179206" y="3607864"/>
                </a:cubicBezTo>
                <a:cubicBezTo>
                  <a:pt x="3176757" y="3619813"/>
                  <a:pt x="3181069" y="3654600"/>
                  <a:pt x="3189125" y="3659839"/>
                </a:cubicBezTo>
                <a:cubicBezTo>
                  <a:pt x="3191518" y="3666815"/>
                  <a:pt x="3189857" y="3675779"/>
                  <a:pt x="3198077" y="3677681"/>
                </a:cubicBezTo>
                <a:cubicBezTo>
                  <a:pt x="3208136" y="3681475"/>
                  <a:pt x="3196345" y="3709561"/>
                  <a:pt x="3207094" y="3703876"/>
                </a:cubicBezTo>
                <a:cubicBezTo>
                  <a:pt x="3199084" y="3723751"/>
                  <a:pt x="3220453" y="3734396"/>
                  <a:pt x="3227016" y="3748633"/>
                </a:cubicBezTo>
                <a:cubicBezTo>
                  <a:pt x="3218663" y="3764666"/>
                  <a:pt x="3240667" y="3778725"/>
                  <a:pt x="3246806" y="3811324"/>
                </a:cubicBezTo>
                <a:cubicBezTo>
                  <a:pt x="3237058" y="3829063"/>
                  <a:pt x="3251097" y="3833247"/>
                  <a:pt x="3239091" y="3865102"/>
                </a:cubicBezTo>
                <a:cubicBezTo>
                  <a:pt x="3240755" y="3865725"/>
                  <a:pt x="3242340" y="3866659"/>
                  <a:pt x="3243800" y="3867874"/>
                </a:cubicBezTo>
                <a:cubicBezTo>
                  <a:pt x="3252276" y="3874935"/>
                  <a:pt x="3254724" y="3889782"/>
                  <a:pt x="3249268" y="3901031"/>
                </a:cubicBezTo>
                <a:cubicBezTo>
                  <a:pt x="3234180" y="3950514"/>
                  <a:pt x="3270886" y="3938724"/>
                  <a:pt x="3271850" y="3976535"/>
                </a:cubicBezTo>
                <a:cubicBezTo>
                  <a:pt x="3275333" y="4018513"/>
                  <a:pt x="3265836" y="4033210"/>
                  <a:pt x="3253128" y="4091308"/>
                </a:cubicBezTo>
                <a:cubicBezTo>
                  <a:pt x="3262530" y="4093945"/>
                  <a:pt x="3263925" y="4100312"/>
                  <a:pt x="3261491" y="4112665"/>
                </a:cubicBezTo>
                <a:cubicBezTo>
                  <a:pt x="3263824" y="4132845"/>
                  <a:pt x="3285122" y="4124005"/>
                  <a:pt x="3275235" y="4148543"/>
                </a:cubicBezTo>
                <a:cubicBezTo>
                  <a:pt x="3282222" y="4163609"/>
                  <a:pt x="3300717" y="4191930"/>
                  <a:pt x="3303406" y="4203059"/>
                </a:cubicBezTo>
                <a:cubicBezTo>
                  <a:pt x="3307769" y="4216879"/>
                  <a:pt x="3289765" y="4198911"/>
                  <a:pt x="3291377" y="4215304"/>
                </a:cubicBezTo>
                <a:cubicBezTo>
                  <a:pt x="3295421" y="4234470"/>
                  <a:pt x="3290844" y="4240556"/>
                  <a:pt x="3303627" y="4247412"/>
                </a:cubicBezTo>
                <a:cubicBezTo>
                  <a:pt x="3300302" y="4270043"/>
                  <a:pt x="3313094" y="4269840"/>
                  <a:pt x="3323715" y="4295574"/>
                </a:cubicBezTo>
                <a:cubicBezTo>
                  <a:pt x="3318854" y="4309546"/>
                  <a:pt x="3323708" y="4317748"/>
                  <a:pt x="3331757" y="4324626"/>
                </a:cubicBezTo>
                <a:cubicBezTo>
                  <a:pt x="3334500" y="4352298"/>
                  <a:pt x="3348521" y="4373553"/>
                  <a:pt x="3357571" y="4402594"/>
                </a:cubicBezTo>
                <a:cubicBezTo>
                  <a:pt x="3395421" y="4440113"/>
                  <a:pt x="3406716" y="4492429"/>
                  <a:pt x="3416883" y="4511276"/>
                </a:cubicBezTo>
                <a:lnTo>
                  <a:pt x="3418568" y="4515669"/>
                </a:lnTo>
                <a:cubicBezTo>
                  <a:pt x="3418685" y="4519956"/>
                  <a:pt x="3418801" y="4524244"/>
                  <a:pt x="3418918" y="4528531"/>
                </a:cubicBezTo>
                <a:cubicBezTo>
                  <a:pt x="3418727" y="4530191"/>
                  <a:pt x="3418537" y="4531850"/>
                  <a:pt x="3418346" y="4533510"/>
                </a:cubicBezTo>
                <a:cubicBezTo>
                  <a:pt x="3418215" y="4536889"/>
                  <a:pt x="3418462" y="4539065"/>
                  <a:pt x="3419005" y="4540494"/>
                </a:cubicBezTo>
                <a:lnTo>
                  <a:pt x="3424268" y="4595886"/>
                </a:lnTo>
                <a:cubicBezTo>
                  <a:pt x="3429156" y="4624362"/>
                  <a:pt x="3443934" y="4682306"/>
                  <a:pt x="3448330" y="4711348"/>
                </a:cubicBezTo>
                <a:lnTo>
                  <a:pt x="3445621" y="4714874"/>
                </a:lnTo>
                <a:cubicBezTo>
                  <a:pt x="3444103" y="4718397"/>
                  <a:pt x="3443735" y="4723077"/>
                  <a:pt x="3445980" y="4730345"/>
                </a:cubicBezTo>
                <a:lnTo>
                  <a:pt x="3446976" y="4731926"/>
                </a:lnTo>
                <a:lnTo>
                  <a:pt x="3443720" y="4745408"/>
                </a:lnTo>
                <a:cubicBezTo>
                  <a:pt x="3444756" y="4771155"/>
                  <a:pt x="3455466" y="4843107"/>
                  <a:pt x="3453194" y="4886406"/>
                </a:cubicBezTo>
                <a:cubicBezTo>
                  <a:pt x="3454856" y="4906631"/>
                  <a:pt x="3481235" y="5008239"/>
                  <a:pt x="3455210" y="5025296"/>
                </a:cubicBezTo>
                <a:cubicBezTo>
                  <a:pt x="3442202" y="5116320"/>
                  <a:pt x="3464654" y="5119078"/>
                  <a:pt x="3462841" y="5211091"/>
                </a:cubicBezTo>
                <a:cubicBezTo>
                  <a:pt x="3469390" y="5269669"/>
                  <a:pt x="3462794" y="5327391"/>
                  <a:pt x="3469385" y="5356669"/>
                </a:cubicBezTo>
                <a:cubicBezTo>
                  <a:pt x="3471479" y="5361935"/>
                  <a:pt x="3474277" y="5366825"/>
                  <a:pt x="3477268" y="5371683"/>
                </a:cubicBezTo>
                <a:lnTo>
                  <a:pt x="3478824" y="5374232"/>
                </a:lnTo>
                <a:lnTo>
                  <a:pt x="3486664" y="5427532"/>
                </a:lnTo>
                <a:lnTo>
                  <a:pt x="3499845" y="5523238"/>
                </a:lnTo>
                <a:cubicBezTo>
                  <a:pt x="3496480" y="5535759"/>
                  <a:pt x="3498126" y="5574631"/>
                  <a:pt x="3505782" y="5582050"/>
                </a:cubicBezTo>
                <a:cubicBezTo>
                  <a:pt x="3507640" y="5590169"/>
                  <a:pt x="3505294" y="5599602"/>
                  <a:pt x="3513368" y="5603412"/>
                </a:cubicBezTo>
                <a:cubicBezTo>
                  <a:pt x="3518549" y="5620896"/>
                  <a:pt x="3530454" y="5660930"/>
                  <a:pt x="3536869" y="5686953"/>
                </a:cubicBezTo>
                <a:cubicBezTo>
                  <a:pt x="3527290" y="5702684"/>
                  <a:pt x="3548216" y="5722678"/>
                  <a:pt x="3551859" y="5759548"/>
                </a:cubicBezTo>
                <a:cubicBezTo>
                  <a:pt x="3540751" y="5776843"/>
                  <a:pt x="3554471" y="5784377"/>
                  <a:pt x="3540024" y="5816599"/>
                </a:cubicBezTo>
                <a:cubicBezTo>
                  <a:pt x="3541640" y="5817630"/>
                  <a:pt x="3543154" y="5818984"/>
                  <a:pt x="3544521" y="5820619"/>
                </a:cubicBezTo>
                <a:cubicBezTo>
                  <a:pt x="3552455" y="5830118"/>
                  <a:pt x="3553767" y="5846834"/>
                  <a:pt x="3547449" y="5857956"/>
                </a:cubicBezTo>
                <a:cubicBezTo>
                  <a:pt x="3528571" y="5908761"/>
                  <a:pt x="3532186" y="5952107"/>
                  <a:pt x="3530253" y="5993572"/>
                </a:cubicBezTo>
                <a:cubicBezTo>
                  <a:pt x="3530522" y="6040113"/>
                  <a:pt x="3553891" y="6005695"/>
                  <a:pt x="3536734" y="6066404"/>
                </a:cubicBezTo>
                <a:cubicBezTo>
                  <a:pt x="3545935" y="6071268"/>
                  <a:pt x="3546842" y="6078512"/>
                  <a:pt x="3543461" y="6091477"/>
                </a:cubicBezTo>
                <a:cubicBezTo>
                  <a:pt x="3549602" y="6107585"/>
                  <a:pt x="3568275" y="6137061"/>
                  <a:pt x="3573577" y="6163051"/>
                </a:cubicBezTo>
                <a:cubicBezTo>
                  <a:pt x="3577046" y="6182032"/>
                  <a:pt x="3572259" y="6223892"/>
                  <a:pt x="3575275" y="6247420"/>
                </a:cubicBezTo>
                <a:cubicBezTo>
                  <a:pt x="3570217" y="6271412"/>
                  <a:pt x="3583023" y="6273898"/>
                  <a:pt x="3591673" y="6304222"/>
                </a:cubicBezTo>
                <a:cubicBezTo>
                  <a:pt x="3585743" y="6318440"/>
                  <a:pt x="3589967" y="6328418"/>
                  <a:pt x="3597489" y="6337624"/>
                </a:cubicBezTo>
                <a:cubicBezTo>
                  <a:pt x="3598113" y="6368401"/>
                  <a:pt x="3610504" y="6394558"/>
                  <a:pt x="3617330" y="6428161"/>
                </a:cubicBezTo>
                <a:cubicBezTo>
                  <a:pt x="3612404" y="6466489"/>
                  <a:pt x="3633001" y="6482393"/>
                  <a:pt x="3640218" y="6518318"/>
                </a:cubicBezTo>
                <a:cubicBezTo>
                  <a:pt x="3625420" y="6557419"/>
                  <a:pt x="3668862" y="6537820"/>
                  <a:pt x="3670788" y="6568733"/>
                </a:cubicBezTo>
                <a:cubicBezTo>
                  <a:pt x="3659124" y="6621466"/>
                  <a:pt x="3685482" y="6565072"/>
                  <a:pt x="3687763" y="6643164"/>
                </a:cubicBezTo>
                <a:cubicBezTo>
                  <a:pt x="3685396" y="6647995"/>
                  <a:pt x="3689317" y="6656838"/>
                  <a:pt x="3693097" y="6655183"/>
                </a:cubicBezTo>
                <a:cubicBezTo>
                  <a:pt x="3693444" y="6672318"/>
                  <a:pt x="3690193" y="6715787"/>
                  <a:pt x="3689847" y="6745974"/>
                </a:cubicBezTo>
                <a:cubicBezTo>
                  <a:pt x="3689583" y="6773144"/>
                  <a:pt x="3690048" y="6817635"/>
                  <a:pt x="3691023" y="6836306"/>
                </a:cubicBezTo>
                <a:lnTo>
                  <a:pt x="3695699" y="6858001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5" name="Content Placeholder 4" descr="A group of people in lab coats looking at a puzzle&#10;&#10;Description automatically generated">
            <a:extLst>
              <a:ext uri="{FF2B5EF4-FFF2-40B4-BE49-F238E27FC236}">
                <a16:creationId xmlns:a16="http://schemas.microsoft.com/office/drawing/2014/main" id="{06038A6F-F4F0-E265-3FAF-186EF80297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90" r="14967"/>
          <a:stretch/>
        </p:blipFill>
        <p:spPr>
          <a:xfrm>
            <a:off x="8580467" y="10"/>
            <a:ext cx="3611533" cy="6857990"/>
          </a:xfrm>
          <a:custGeom>
            <a:avLst/>
            <a:gdLst/>
            <a:ahLst/>
            <a:cxnLst/>
            <a:rect l="l" t="t" r="r" b="b"/>
            <a:pathLst>
              <a:path w="3810000" h="6858000">
                <a:moveTo>
                  <a:pt x="95627" y="0"/>
                </a:moveTo>
                <a:lnTo>
                  <a:pt x="3810000" y="0"/>
                </a:lnTo>
                <a:lnTo>
                  <a:pt x="3810000" y="6858000"/>
                </a:lnTo>
                <a:lnTo>
                  <a:pt x="13132" y="6858000"/>
                </a:lnTo>
                <a:cubicBezTo>
                  <a:pt x="13183" y="6857363"/>
                  <a:pt x="13234" y="6856727"/>
                  <a:pt x="13284" y="6856090"/>
                </a:cubicBezTo>
                <a:lnTo>
                  <a:pt x="31566" y="6805847"/>
                </a:lnTo>
                <a:lnTo>
                  <a:pt x="30463" y="6715381"/>
                </a:lnTo>
                <a:cubicBezTo>
                  <a:pt x="29585" y="6714082"/>
                  <a:pt x="28597" y="6713038"/>
                  <a:pt x="27533" y="6712286"/>
                </a:cubicBezTo>
                <a:lnTo>
                  <a:pt x="31288" y="6698474"/>
                </a:lnTo>
                <a:lnTo>
                  <a:pt x="29901" y="6686264"/>
                </a:lnTo>
                <a:cubicBezTo>
                  <a:pt x="29591" y="6639749"/>
                  <a:pt x="29281" y="6593234"/>
                  <a:pt x="28971" y="6546719"/>
                </a:cubicBezTo>
                <a:cubicBezTo>
                  <a:pt x="23415" y="6502008"/>
                  <a:pt x="3087" y="6462057"/>
                  <a:pt x="310" y="6408337"/>
                </a:cubicBezTo>
                <a:cubicBezTo>
                  <a:pt x="-2468" y="6354617"/>
                  <a:pt x="14431" y="6312397"/>
                  <a:pt x="12307" y="6224401"/>
                </a:cubicBezTo>
                <a:lnTo>
                  <a:pt x="27152" y="6147415"/>
                </a:lnTo>
                <a:lnTo>
                  <a:pt x="39044" y="6093837"/>
                </a:lnTo>
                <a:cubicBezTo>
                  <a:pt x="47718" y="6039281"/>
                  <a:pt x="47985" y="5964495"/>
                  <a:pt x="46816" y="5915901"/>
                </a:cubicBezTo>
                <a:cubicBezTo>
                  <a:pt x="43189" y="5876557"/>
                  <a:pt x="47196" y="5863739"/>
                  <a:pt x="33533" y="5831562"/>
                </a:cubicBezTo>
                <a:cubicBezTo>
                  <a:pt x="27901" y="5792459"/>
                  <a:pt x="47408" y="5747455"/>
                  <a:pt x="46555" y="5710909"/>
                </a:cubicBezTo>
                <a:cubicBezTo>
                  <a:pt x="53188" y="5686865"/>
                  <a:pt x="49116" y="5615845"/>
                  <a:pt x="62461" y="5602222"/>
                </a:cubicBezTo>
                <a:cubicBezTo>
                  <a:pt x="64066" y="5572067"/>
                  <a:pt x="49594" y="5555548"/>
                  <a:pt x="56185" y="5529979"/>
                </a:cubicBezTo>
                <a:lnTo>
                  <a:pt x="67961" y="5458854"/>
                </a:lnTo>
                <a:lnTo>
                  <a:pt x="110939" y="5353584"/>
                </a:lnTo>
                <a:cubicBezTo>
                  <a:pt x="123070" y="5308303"/>
                  <a:pt x="110671" y="5307524"/>
                  <a:pt x="128276" y="5249764"/>
                </a:cubicBezTo>
                <a:cubicBezTo>
                  <a:pt x="137692" y="5218499"/>
                  <a:pt x="146153" y="5160067"/>
                  <a:pt x="156749" y="5116288"/>
                </a:cubicBezTo>
                <a:cubicBezTo>
                  <a:pt x="167347" y="5072508"/>
                  <a:pt x="184838" y="5010298"/>
                  <a:pt x="191855" y="4987089"/>
                </a:cubicBezTo>
                <a:lnTo>
                  <a:pt x="219824" y="4934095"/>
                </a:lnTo>
                <a:cubicBezTo>
                  <a:pt x="223315" y="4926170"/>
                  <a:pt x="231151" y="4920904"/>
                  <a:pt x="231137" y="4903120"/>
                </a:cubicBezTo>
                <a:lnTo>
                  <a:pt x="219738" y="4827391"/>
                </a:lnTo>
                <a:cubicBezTo>
                  <a:pt x="223928" y="4818620"/>
                  <a:pt x="227939" y="4809255"/>
                  <a:pt x="231597" y="4799440"/>
                </a:cubicBezTo>
                <a:lnTo>
                  <a:pt x="233480" y="4793512"/>
                </a:lnTo>
                <a:cubicBezTo>
                  <a:pt x="233423" y="4793432"/>
                  <a:pt x="233367" y="4793351"/>
                  <a:pt x="233310" y="4793271"/>
                </a:cubicBezTo>
                <a:cubicBezTo>
                  <a:pt x="233275" y="4791711"/>
                  <a:pt x="233728" y="4789662"/>
                  <a:pt x="234882" y="4786765"/>
                </a:cubicBezTo>
                <a:lnTo>
                  <a:pt x="236914" y="4782703"/>
                </a:lnTo>
                <a:lnTo>
                  <a:pt x="246329" y="4683644"/>
                </a:lnTo>
                <a:cubicBezTo>
                  <a:pt x="256294" y="4677568"/>
                  <a:pt x="256527" y="4667288"/>
                  <a:pt x="253823" y="4655204"/>
                </a:cubicBezTo>
                <a:cubicBezTo>
                  <a:pt x="259521" y="4631796"/>
                  <a:pt x="280440" y="4574275"/>
                  <a:pt x="280514" y="4543195"/>
                </a:cubicBezTo>
                <a:cubicBezTo>
                  <a:pt x="272112" y="4519880"/>
                  <a:pt x="251340" y="4505102"/>
                  <a:pt x="254268" y="4468722"/>
                </a:cubicBezTo>
                <a:cubicBezTo>
                  <a:pt x="266696" y="4435462"/>
                  <a:pt x="236001" y="4395418"/>
                  <a:pt x="252728" y="4353998"/>
                </a:cubicBezTo>
                <a:cubicBezTo>
                  <a:pt x="256750" y="4339008"/>
                  <a:pt x="256168" y="4294115"/>
                  <a:pt x="248123" y="4286542"/>
                </a:cubicBezTo>
                <a:cubicBezTo>
                  <a:pt x="246365" y="4277371"/>
                  <a:pt x="249194" y="4266107"/>
                  <a:pt x="240584" y="4262777"/>
                </a:cubicBezTo>
                <a:cubicBezTo>
                  <a:pt x="230221" y="4256829"/>
                  <a:pt x="246153" y="4222259"/>
                  <a:pt x="233949" y="4228340"/>
                </a:cubicBezTo>
                <a:cubicBezTo>
                  <a:pt x="244865" y="4203839"/>
                  <a:pt x="223150" y="4187902"/>
                  <a:pt x="217758" y="4169004"/>
                </a:cubicBezTo>
                <a:cubicBezTo>
                  <a:pt x="228596" y="4149446"/>
                  <a:pt x="206597" y="4129080"/>
                  <a:pt x="203797" y="4086781"/>
                </a:cubicBezTo>
                <a:cubicBezTo>
                  <a:pt x="216334" y="4065199"/>
                  <a:pt x="201740" y="4058317"/>
                  <a:pt x="218344" y="4018957"/>
                </a:cubicBezTo>
                <a:cubicBezTo>
                  <a:pt x="216630" y="4017979"/>
                  <a:pt x="215034" y="4016614"/>
                  <a:pt x="213609" y="4014902"/>
                </a:cubicBezTo>
                <a:cubicBezTo>
                  <a:pt x="205325" y="4004955"/>
                  <a:pt x="204424" y="3985729"/>
                  <a:pt x="211594" y="3971964"/>
                </a:cubicBezTo>
                <a:cubicBezTo>
                  <a:pt x="233561" y="3910433"/>
                  <a:pt x="230991" y="3860613"/>
                  <a:pt x="234357" y="3812226"/>
                </a:cubicBezTo>
                <a:cubicBezTo>
                  <a:pt x="235501" y="3758242"/>
                  <a:pt x="209185" y="3801364"/>
                  <a:pt x="229596" y="3728573"/>
                </a:cubicBezTo>
                <a:cubicBezTo>
                  <a:pt x="219804" y="3724174"/>
                  <a:pt x="219047" y="3715890"/>
                  <a:pt x="223099" y="3700384"/>
                </a:cubicBezTo>
                <a:cubicBezTo>
                  <a:pt x="222942" y="3674360"/>
                  <a:pt x="199034" y="3683312"/>
                  <a:pt x="212511" y="3653063"/>
                </a:cubicBezTo>
                <a:cubicBezTo>
                  <a:pt x="207582" y="3623616"/>
                  <a:pt x="199349" y="3555881"/>
                  <a:pt x="193522" y="3523704"/>
                </a:cubicBezTo>
                <a:cubicBezTo>
                  <a:pt x="199728" y="3495169"/>
                  <a:pt x="185963" y="3494025"/>
                  <a:pt x="177551" y="3460001"/>
                </a:cubicBezTo>
                <a:cubicBezTo>
                  <a:pt x="184399" y="3442692"/>
                  <a:pt x="180138" y="3431687"/>
                  <a:pt x="172293" y="3422022"/>
                </a:cubicBezTo>
                <a:cubicBezTo>
                  <a:pt x="172567" y="3386386"/>
                  <a:pt x="159982" y="3357707"/>
                  <a:pt x="153640" y="3319632"/>
                </a:cubicBezTo>
                <a:cubicBezTo>
                  <a:pt x="117352" y="3267571"/>
                  <a:pt x="111308" y="3199530"/>
                  <a:pt x="102580" y="3174350"/>
                </a:cubicBezTo>
                <a:lnTo>
                  <a:pt x="101281" y="3168555"/>
                </a:lnTo>
                <a:cubicBezTo>
                  <a:pt x="101655" y="3163067"/>
                  <a:pt x="102030" y="3157580"/>
                  <a:pt x="102403" y="3152092"/>
                </a:cubicBezTo>
                <a:lnTo>
                  <a:pt x="103597" y="3145797"/>
                </a:lnTo>
                <a:cubicBezTo>
                  <a:pt x="104132" y="3141497"/>
                  <a:pt x="104119" y="3138691"/>
                  <a:pt x="103701" y="3136806"/>
                </a:cubicBezTo>
                <a:lnTo>
                  <a:pt x="108221" y="3088993"/>
                </a:lnTo>
                <a:cubicBezTo>
                  <a:pt x="109464" y="3064872"/>
                  <a:pt x="113188" y="3030250"/>
                  <a:pt x="111158" y="2992081"/>
                </a:cubicBezTo>
                <a:cubicBezTo>
                  <a:pt x="109031" y="2944441"/>
                  <a:pt x="104226" y="2942439"/>
                  <a:pt x="105565" y="2902844"/>
                </a:cubicBezTo>
                <a:cubicBezTo>
                  <a:pt x="107874" y="2897323"/>
                  <a:pt x="101362" y="2801618"/>
                  <a:pt x="105102" y="2797375"/>
                </a:cubicBezTo>
                <a:cubicBezTo>
                  <a:pt x="86174" y="2744941"/>
                  <a:pt x="109804" y="2750735"/>
                  <a:pt x="107241" y="2691357"/>
                </a:cubicBezTo>
                <a:cubicBezTo>
                  <a:pt x="107811" y="2665349"/>
                  <a:pt x="115946" y="2561129"/>
                  <a:pt x="145888" y="2542201"/>
                </a:cubicBezTo>
                <a:cubicBezTo>
                  <a:pt x="170455" y="2427400"/>
                  <a:pt x="123634" y="2367849"/>
                  <a:pt x="136292" y="2250554"/>
                </a:cubicBezTo>
                <a:cubicBezTo>
                  <a:pt x="110877" y="2215639"/>
                  <a:pt x="134601" y="2180816"/>
                  <a:pt x="130310" y="2141581"/>
                </a:cubicBezTo>
                <a:cubicBezTo>
                  <a:pt x="154051" y="2149219"/>
                  <a:pt x="117587" y="2094975"/>
                  <a:pt x="144587" y="2089095"/>
                </a:cubicBezTo>
                <a:cubicBezTo>
                  <a:pt x="142952" y="2082142"/>
                  <a:pt x="140513" y="2075590"/>
                  <a:pt x="137867" y="2069059"/>
                </a:cubicBezTo>
                <a:lnTo>
                  <a:pt x="136492" y="2065634"/>
                </a:lnTo>
                <a:cubicBezTo>
                  <a:pt x="136216" y="2060851"/>
                  <a:pt x="135939" y="2056067"/>
                  <a:pt x="135663" y="2051284"/>
                </a:cubicBezTo>
                <a:lnTo>
                  <a:pt x="124268" y="1960184"/>
                </a:lnTo>
                <a:cubicBezTo>
                  <a:pt x="138968" y="1926370"/>
                  <a:pt x="111716" y="1914873"/>
                  <a:pt x="131257" y="1873060"/>
                </a:cubicBezTo>
                <a:cubicBezTo>
                  <a:pt x="136329" y="1857442"/>
                  <a:pt x="139083" y="1807624"/>
                  <a:pt x="131724" y="1797311"/>
                </a:cubicBezTo>
                <a:cubicBezTo>
                  <a:pt x="130673" y="1786740"/>
                  <a:pt x="134293" y="1774954"/>
                  <a:pt x="126063" y="1769201"/>
                </a:cubicBezTo>
                <a:cubicBezTo>
                  <a:pt x="116300" y="1760126"/>
                  <a:pt x="134551" y="1725705"/>
                  <a:pt x="122085" y="1729500"/>
                </a:cubicBezTo>
                <a:cubicBezTo>
                  <a:pt x="134648" y="1705012"/>
                  <a:pt x="114449" y="1682158"/>
                  <a:pt x="110543" y="1659949"/>
                </a:cubicBezTo>
                <a:cubicBezTo>
                  <a:pt x="122664" y="1640913"/>
                  <a:pt x="102513" y="1613087"/>
                  <a:pt x="102892" y="1565607"/>
                </a:cubicBezTo>
                <a:cubicBezTo>
                  <a:pt x="116835" y="1544742"/>
                  <a:pt x="102976" y="1533616"/>
                  <a:pt x="122245" y="1494057"/>
                </a:cubicBezTo>
                <a:cubicBezTo>
                  <a:pt x="120629" y="1492563"/>
                  <a:pt x="119160" y="1490668"/>
                  <a:pt x="117883" y="1488429"/>
                </a:cubicBezTo>
                <a:cubicBezTo>
                  <a:pt x="110465" y="1475431"/>
                  <a:pt x="111002" y="1453942"/>
                  <a:pt x="119083" y="1440433"/>
                </a:cubicBezTo>
                <a:cubicBezTo>
                  <a:pt x="145274" y="1377630"/>
                  <a:pt x="146438" y="1321884"/>
                  <a:pt x="153340" y="1269148"/>
                </a:cubicBezTo>
                <a:cubicBezTo>
                  <a:pt x="158467" y="1209690"/>
                  <a:pt x="129360" y="1251077"/>
                  <a:pt x="154855" y="1175439"/>
                </a:cubicBezTo>
                <a:cubicBezTo>
                  <a:pt x="145538" y="1168218"/>
                  <a:pt x="145408" y="1158868"/>
                  <a:pt x="150548" y="1142685"/>
                </a:cubicBezTo>
                <a:cubicBezTo>
                  <a:pt x="152321" y="1113850"/>
                  <a:pt x="128121" y="1118007"/>
                  <a:pt x="143630" y="1087778"/>
                </a:cubicBezTo>
                <a:cubicBezTo>
                  <a:pt x="139451" y="1064261"/>
                  <a:pt x="125971" y="1018012"/>
                  <a:pt x="125476" y="1001580"/>
                </a:cubicBezTo>
                <a:cubicBezTo>
                  <a:pt x="123958" y="976962"/>
                  <a:pt x="134851" y="962709"/>
                  <a:pt x="134526" y="940069"/>
                </a:cubicBezTo>
                <a:cubicBezTo>
                  <a:pt x="142751" y="909988"/>
                  <a:pt x="129284" y="905409"/>
                  <a:pt x="123523" y="865739"/>
                </a:cubicBezTo>
                <a:cubicBezTo>
                  <a:pt x="131549" y="848234"/>
                  <a:pt x="128173" y="835030"/>
                  <a:pt x="121164" y="822450"/>
                </a:cubicBezTo>
                <a:cubicBezTo>
                  <a:pt x="124077" y="783082"/>
                  <a:pt x="113811" y="748321"/>
                  <a:pt x="110389" y="704665"/>
                </a:cubicBezTo>
                <a:cubicBezTo>
                  <a:pt x="120144" y="656264"/>
                  <a:pt x="99869" y="633697"/>
                  <a:pt x="96299" y="587032"/>
                </a:cubicBezTo>
                <a:cubicBezTo>
                  <a:pt x="87861" y="539988"/>
                  <a:pt x="66571" y="452493"/>
                  <a:pt x="59759" y="422399"/>
                </a:cubicBezTo>
                <a:cubicBezTo>
                  <a:pt x="62865" y="416491"/>
                  <a:pt x="59682" y="404768"/>
                  <a:pt x="55429" y="406467"/>
                </a:cubicBezTo>
                <a:cubicBezTo>
                  <a:pt x="56742" y="400038"/>
                  <a:pt x="64884" y="384166"/>
                  <a:pt x="58062" y="383409"/>
                </a:cubicBezTo>
                <a:cubicBezTo>
                  <a:pt x="57210" y="351894"/>
                  <a:pt x="61145" y="320031"/>
                  <a:pt x="69487" y="290892"/>
                </a:cubicBezTo>
                <a:cubicBezTo>
                  <a:pt x="57686" y="231306"/>
                  <a:pt x="89539" y="260845"/>
                  <a:pt x="86198" y="217175"/>
                </a:cubicBezTo>
                <a:cubicBezTo>
                  <a:pt x="72715" y="183379"/>
                  <a:pt x="83646" y="168958"/>
                  <a:pt x="74643" y="129155"/>
                </a:cubicBezTo>
                <a:cubicBezTo>
                  <a:pt x="96697" y="112411"/>
                  <a:pt x="72236" y="90977"/>
                  <a:pt x="78417" y="74202"/>
                </a:cubicBezTo>
                <a:cubicBezTo>
                  <a:pt x="59029" y="57686"/>
                  <a:pt x="81827" y="29115"/>
                  <a:pt x="94183" y="4683"/>
                </a:cubicBezTo>
                <a:close/>
              </a:path>
            </a:pathLst>
          </a:cu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AB9696B-3AC6-3CFC-BE0B-879E81EE24B8}"/>
              </a:ext>
            </a:extLst>
          </p:cNvPr>
          <p:cNvSpPr txBox="1"/>
          <p:nvPr/>
        </p:nvSpPr>
        <p:spPr>
          <a:xfrm>
            <a:off x="4183430" y="2624827"/>
            <a:ext cx="234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Psicología del Lenguaje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D0D69AA-6A7E-FFDD-1F6E-83B1FE303E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581" y="2138335"/>
            <a:ext cx="1011460" cy="124953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AEF8FD9-9703-D1FA-8AD3-4F14134AC1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138" y="5772393"/>
            <a:ext cx="952014" cy="95201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BDF6513-641D-2462-40BC-A3688EE08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913" y="4011061"/>
            <a:ext cx="952015" cy="9520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E1ABDDE3-9F61-9E8B-0B5F-0431237DC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80249" y="4032076"/>
            <a:ext cx="952015" cy="9520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AE17B0B-7BE4-E053-561A-9DFF222B0EEB}"/>
              </a:ext>
            </a:extLst>
          </p:cNvPr>
          <p:cNvSpPr txBox="1"/>
          <p:nvPr/>
        </p:nvSpPr>
        <p:spPr>
          <a:xfrm>
            <a:off x="4322980" y="42396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91F782D-CB53-1B4E-E571-9DD631B9924F}"/>
              </a:ext>
            </a:extLst>
          </p:cNvPr>
          <p:cNvSpPr txBox="1"/>
          <p:nvPr/>
        </p:nvSpPr>
        <p:spPr>
          <a:xfrm>
            <a:off x="7201406" y="424710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B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9A11110-3DA6-B9FD-5543-D776DD6F0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146" y="4793461"/>
            <a:ext cx="765998" cy="76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Íconos de idea en SVG, PNG, AI para descargar">
            <a:extLst>
              <a:ext uri="{FF2B5EF4-FFF2-40B4-BE49-F238E27FC236}">
                <a16:creationId xmlns:a16="http://schemas.microsoft.com/office/drawing/2014/main" id="{840FE588-3EB4-F033-EC47-8A2B5B4B5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6" y="5326554"/>
            <a:ext cx="465812" cy="46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85165B1-6E53-E510-9433-10BF130AD451}"/>
              </a:ext>
            </a:extLst>
          </p:cNvPr>
          <p:cNvCxnSpPr>
            <a:cxnSpLocks/>
          </p:cNvCxnSpPr>
          <p:nvPr/>
        </p:nvCxnSpPr>
        <p:spPr>
          <a:xfrm flipH="1" flipV="1">
            <a:off x="5043055" y="4659869"/>
            <a:ext cx="512331" cy="303207"/>
          </a:xfrm>
          <a:prstGeom prst="straightConnector1">
            <a:avLst/>
          </a:prstGeom>
          <a:ln>
            <a:solidFill>
              <a:srgbClr val="1691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3797C98D-BC8D-EF7C-4599-6D98B843180A}"/>
              </a:ext>
            </a:extLst>
          </p:cNvPr>
          <p:cNvCxnSpPr>
            <a:cxnSpLocks/>
          </p:cNvCxnSpPr>
          <p:nvPr/>
        </p:nvCxnSpPr>
        <p:spPr>
          <a:xfrm flipV="1">
            <a:off x="6170491" y="4672270"/>
            <a:ext cx="666141" cy="290806"/>
          </a:xfrm>
          <a:prstGeom prst="straightConnector1">
            <a:avLst/>
          </a:prstGeom>
          <a:ln>
            <a:solidFill>
              <a:srgbClr val="1691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Fotomural Detalle de cuaderno de anillas">
            <a:extLst>
              <a:ext uri="{FF2B5EF4-FFF2-40B4-BE49-F238E27FC236}">
                <a16:creationId xmlns:a16="http://schemas.microsoft.com/office/drawing/2014/main" id="{D12F6B81-52E0-EEE7-8119-7568049925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8" r="53992"/>
          <a:stretch/>
        </p:blipFill>
        <p:spPr bwMode="auto">
          <a:xfrm rot="5400000">
            <a:off x="5711412" y="1620212"/>
            <a:ext cx="508877" cy="420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ángulo 1028">
            <a:extLst>
              <a:ext uri="{FF2B5EF4-FFF2-40B4-BE49-F238E27FC236}">
                <a16:creationId xmlns:a16="http://schemas.microsoft.com/office/drawing/2014/main" id="{2534450E-C888-9554-42BD-BD83105EFBED}"/>
              </a:ext>
            </a:extLst>
          </p:cNvPr>
          <p:cNvSpPr/>
          <p:nvPr/>
        </p:nvSpPr>
        <p:spPr>
          <a:xfrm>
            <a:off x="3115061" y="5509493"/>
            <a:ext cx="1927994" cy="4760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5" name="CuadroTexto 1024">
            <a:extLst>
              <a:ext uri="{FF2B5EF4-FFF2-40B4-BE49-F238E27FC236}">
                <a16:creationId xmlns:a16="http://schemas.microsoft.com/office/drawing/2014/main" id="{521FF92C-FD1A-DCE2-99AC-D477F21B9337}"/>
              </a:ext>
            </a:extLst>
          </p:cNvPr>
          <p:cNvSpPr txBox="1"/>
          <p:nvPr/>
        </p:nvSpPr>
        <p:spPr>
          <a:xfrm>
            <a:off x="3239837" y="5567269"/>
            <a:ext cx="1747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Estado de ánimo</a:t>
            </a:r>
          </a:p>
        </p:txBody>
      </p:sp>
      <p:sp>
        <p:nvSpPr>
          <p:cNvPr id="1031" name="Rectángulo 1030">
            <a:extLst>
              <a:ext uri="{FF2B5EF4-FFF2-40B4-BE49-F238E27FC236}">
                <a16:creationId xmlns:a16="http://schemas.microsoft.com/office/drawing/2014/main" id="{EC0F885C-D1A2-B8C9-C4F6-1D3AE4DC80F8}"/>
              </a:ext>
            </a:extLst>
          </p:cNvPr>
          <p:cNvSpPr/>
          <p:nvPr/>
        </p:nvSpPr>
        <p:spPr>
          <a:xfrm>
            <a:off x="6810759" y="5537201"/>
            <a:ext cx="2478897" cy="4760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7" name="CuadroTexto 1026">
            <a:extLst>
              <a:ext uri="{FF2B5EF4-FFF2-40B4-BE49-F238E27FC236}">
                <a16:creationId xmlns:a16="http://schemas.microsoft.com/office/drawing/2014/main" id="{C6389FF5-5F1B-1581-467C-BB553C689FF0}"/>
              </a:ext>
            </a:extLst>
          </p:cNvPr>
          <p:cNvSpPr txBox="1"/>
          <p:nvPr/>
        </p:nvSpPr>
        <p:spPr>
          <a:xfrm>
            <a:off x="6907851" y="5592509"/>
            <a:ext cx="23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Rasgos de Personalidad</a:t>
            </a:r>
          </a:p>
        </p:txBody>
      </p:sp>
    </p:spTree>
    <p:extLst>
      <p:ext uri="{BB962C8B-B14F-4D97-AF65-F5344CB8AC3E}">
        <p14:creationId xmlns:p14="http://schemas.microsoft.com/office/powerpoint/2010/main" val="325168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/>
      <p:bldP spid="13" grpId="0"/>
      <p:bldP spid="1029" grpId="0" animBg="1"/>
      <p:bldP spid="1025" grpId="0"/>
      <p:bldP spid="1031" grpId="0" animBg="1"/>
      <p:bldP spid="10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394842B0-684D-44CC-B4BC-D13331CFD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401771B-F6BB-26B6-51B3-F817990EE07B}"/>
              </a:ext>
            </a:extLst>
          </p:cNvPr>
          <p:cNvSpPr/>
          <p:nvPr/>
        </p:nvSpPr>
        <p:spPr>
          <a:xfrm>
            <a:off x="5164139" y="4450634"/>
            <a:ext cx="2203631" cy="2078182"/>
          </a:xfrm>
          <a:prstGeom prst="ellipse">
            <a:avLst/>
          </a:prstGeom>
          <a:solidFill>
            <a:schemeClr val="bg1"/>
          </a:solidFill>
          <a:ln>
            <a:solidFill>
              <a:srgbClr val="1691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110BB5D-CB9B-1985-359E-20865F03DE1D}"/>
              </a:ext>
            </a:extLst>
          </p:cNvPr>
          <p:cNvSpPr/>
          <p:nvPr/>
        </p:nvSpPr>
        <p:spPr>
          <a:xfrm>
            <a:off x="-79899" y="933005"/>
            <a:ext cx="4835281" cy="1325563"/>
          </a:xfrm>
          <a:prstGeom prst="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0A1A7-E0BF-66C2-8CD7-5973AB005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s-ES" sz="6600" dirty="0">
                <a:solidFill>
                  <a:schemeClr val="bg1"/>
                </a:solidFill>
                <a:latin typeface="Bahnschrift" panose="020B0502040204020203" pitchFamily="34" charset="0"/>
              </a:rPr>
              <a:t>LIWC</a:t>
            </a:r>
          </a:p>
        </p:txBody>
      </p:sp>
      <p:sp>
        <p:nvSpPr>
          <p:cNvPr id="1045" name="sketch line">
            <a:extLst>
              <a:ext uri="{FF2B5EF4-FFF2-40B4-BE49-F238E27FC236}">
                <a16:creationId xmlns:a16="http://schemas.microsoft.com/office/drawing/2014/main" id="{4C2A3DC3-F495-4B99-9FF3-3FB30D632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09EC4-7126-0C55-6B28-3B499E1E6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822192"/>
          </a:xfrm>
        </p:spPr>
        <p:txBody>
          <a:bodyPr>
            <a:normAutofit/>
          </a:bodyPr>
          <a:lstStyle/>
          <a:p>
            <a:pPr algn="just"/>
            <a:r>
              <a:rPr lang="es-E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s-ES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Linguistic</a:t>
            </a:r>
            <a:r>
              <a:rPr lang="es-E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s-ES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Inquiry</a:t>
            </a:r>
            <a:r>
              <a:rPr lang="es-E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Word </a:t>
            </a:r>
            <a:r>
              <a:rPr lang="es-ES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Count</a:t>
            </a:r>
            <a:r>
              <a:rPr lang="es-E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). </a:t>
            </a:r>
          </a:p>
          <a:p>
            <a:pPr algn="just"/>
            <a:r>
              <a:rPr lang="es-E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LIWC es un programa de análisis de texto diseñado para contar palabras en categorías psicológicamente significativas. </a:t>
            </a:r>
          </a:p>
          <a:p>
            <a:pPr algn="just"/>
            <a:r>
              <a:rPr lang="es-E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Los resultados empíricos demuestran su capacidad para detectar el significado en diversos entornos experimentales: </a:t>
            </a:r>
          </a:p>
          <a:p>
            <a:pPr marL="0" indent="0" algn="just">
              <a:buNone/>
            </a:pPr>
            <a:r>
              <a:rPr lang="es-E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	El 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enfoque atencional </a:t>
            </a:r>
          </a:p>
          <a:p>
            <a:pPr marL="0" indent="0" algn="just">
              <a:buNone/>
            </a:pPr>
            <a:r>
              <a:rPr lang="es-E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	L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emocionalidad</a:t>
            </a:r>
            <a:r>
              <a:rPr lang="es-E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Las relaciones sociales</a:t>
            </a:r>
          </a:p>
          <a:p>
            <a:pPr marL="0" indent="0" algn="just">
              <a:buNone/>
            </a:pPr>
            <a:r>
              <a:rPr lang="es-E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	L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os estilos de pensamiento </a:t>
            </a:r>
            <a:endParaRPr lang="es-E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lang="es-ES" sz="1800" b="0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Las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diferencias individuales </a:t>
            </a:r>
            <a:endParaRPr lang="es-E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CECA7-CB19-EF79-5E9B-5CF36CA2C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220" r="-2" b="37349"/>
          <a:stretch/>
        </p:blipFill>
        <p:spPr>
          <a:xfrm>
            <a:off x="8073236" y="54848"/>
            <a:ext cx="4035547" cy="4636001"/>
          </a:xfrm>
          <a:custGeom>
            <a:avLst/>
            <a:gdLst/>
            <a:ahLst/>
            <a:cxnLst/>
            <a:rect l="l" t="t" r="r" b="b"/>
            <a:pathLst>
              <a:path w="4035547" h="4178808">
                <a:moveTo>
                  <a:pt x="14988" y="0"/>
                </a:moveTo>
                <a:lnTo>
                  <a:pt x="4035547" y="0"/>
                </a:lnTo>
                <a:lnTo>
                  <a:pt x="4035547" y="4161794"/>
                </a:lnTo>
                <a:lnTo>
                  <a:pt x="3918602" y="4164199"/>
                </a:lnTo>
                <a:cubicBezTo>
                  <a:pt x="3673497" y="4178956"/>
                  <a:pt x="3428120" y="4172295"/>
                  <a:pt x="3183014" y="4175560"/>
                </a:cubicBezTo>
                <a:cubicBezTo>
                  <a:pt x="2855121" y="4180001"/>
                  <a:pt x="2527499" y="4168639"/>
                  <a:pt x="2199742" y="4167595"/>
                </a:cubicBezTo>
                <a:cubicBezTo>
                  <a:pt x="2132562" y="4167334"/>
                  <a:pt x="2065110" y="4170729"/>
                  <a:pt x="1998202" y="4175952"/>
                </a:cubicBezTo>
                <a:cubicBezTo>
                  <a:pt x="1905507" y="4183005"/>
                  <a:pt x="1814033" y="4174124"/>
                  <a:pt x="1722153" y="4165766"/>
                </a:cubicBezTo>
                <a:cubicBezTo>
                  <a:pt x="1611407" y="4155711"/>
                  <a:pt x="1500933" y="4164591"/>
                  <a:pt x="1390867" y="4176214"/>
                </a:cubicBezTo>
                <a:lnTo>
                  <a:pt x="1348076" y="4178808"/>
                </a:lnTo>
                <a:lnTo>
                  <a:pt x="597587" y="4178808"/>
                </a:lnTo>
                <a:lnTo>
                  <a:pt x="507890" y="4175773"/>
                </a:lnTo>
                <a:cubicBezTo>
                  <a:pt x="403218" y="4174810"/>
                  <a:pt x="298546" y="4175691"/>
                  <a:pt x="193840" y="4176214"/>
                </a:cubicBezTo>
                <a:lnTo>
                  <a:pt x="2757" y="4175742"/>
                </a:lnTo>
                <a:lnTo>
                  <a:pt x="2810" y="4034870"/>
                </a:lnTo>
                <a:cubicBezTo>
                  <a:pt x="5629" y="3979851"/>
                  <a:pt x="10539" y="3924896"/>
                  <a:pt x="15416" y="3870068"/>
                </a:cubicBezTo>
                <a:cubicBezTo>
                  <a:pt x="23018" y="3799731"/>
                  <a:pt x="25045" y="3728899"/>
                  <a:pt x="21498" y="3658244"/>
                </a:cubicBezTo>
                <a:cubicBezTo>
                  <a:pt x="17063" y="3602147"/>
                  <a:pt x="10095" y="3546050"/>
                  <a:pt x="8828" y="3489953"/>
                </a:cubicBezTo>
                <a:cubicBezTo>
                  <a:pt x="6548" y="3389688"/>
                  <a:pt x="7434" y="3289424"/>
                  <a:pt x="13262" y="3189160"/>
                </a:cubicBezTo>
                <a:cubicBezTo>
                  <a:pt x="16176" y="3138901"/>
                  <a:pt x="20864" y="3089150"/>
                  <a:pt x="22891" y="3038510"/>
                </a:cubicBezTo>
                <a:cubicBezTo>
                  <a:pt x="24918" y="2987870"/>
                  <a:pt x="28973" y="2936723"/>
                  <a:pt x="17444" y="2887098"/>
                </a:cubicBezTo>
                <a:cubicBezTo>
                  <a:pt x="-2068" y="2802699"/>
                  <a:pt x="12249" y="2718680"/>
                  <a:pt x="16430" y="2634534"/>
                </a:cubicBezTo>
                <a:cubicBezTo>
                  <a:pt x="18964" y="2582244"/>
                  <a:pt x="34168" y="2528685"/>
                  <a:pt x="20738" y="2477919"/>
                </a:cubicBezTo>
                <a:cubicBezTo>
                  <a:pt x="-421" y="2398342"/>
                  <a:pt x="13389" y="2320415"/>
                  <a:pt x="20738" y="2242107"/>
                </a:cubicBezTo>
                <a:cubicBezTo>
                  <a:pt x="29213" y="2168001"/>
                  <a:pt x="27718" y="2093082"/>
                  <a:pt x="16303" y="2019369"/>
                </a:cubicBezTo>
                <a:cubicBezTo>
                  <a:pt x="1986" y="1946239"/>
                  <a:pt x="1986" y="1871028"/>
                  <a:pt x="16303" y="1797899"/>
                </a:cubicBezTo>
                <a:cubicBezTo>
                  <a:pt x="28162" y="1737537"/>
                  <a:pt x="29530" y="1675589"/>
                  <a:pt x="20357" y="1614758"/>
                </a:cubicBezTo>
                <a:cubicBezTo>
                  <a:pt x="14149" y="1571226"/>
                  <a:pt x="3000" y="1527947"/>
                  <a:pt x="1480" y="1484415"/>
                </a:cubicBezTo>
                <a:cubicBezTo>
                  <a:pt x="-1662" y="1393377"/>
                  <a:pt x="200" y="1302238"/>
                  <a:pt x="7055" y="1211417"/>
                </a:cubicBezTo>
                <a:cubicBezTo>
                  <a:pt x="15036" y="1107980"/>
                  <a:pt x="30366" y="1004923"/>
                  <a:pt x="19724" y="900725"/>
                </a:cubicBezTo>
                <a:cubicBezTo>
                  <a:pt x="16050" y="864934"/>
                  <a:pt x="8575" y="829270"/>
                  <a:pt x="7815" y="793353"/>
                </a:cubicBezTo>
                <a:cubicBezTo>
                  <a:pt x="6168" y="726087"/>
                  <a:pt x="5407" y="659710"/>
                  <a:pt x="9208" y="590286"/>
                </a:cubicBezTo>
                <a:cubicBezTo>
                  <a:pt x="13009" y="520863"/>
                  <a:pt x="27452" y="450424"/>
                  <a:pt x="17697" y="382270"/>
                </a:cubicBezTo>
                <a:cubicBezTo>
                  <a:pt x="7941" y="314115"/>
                  <a:pt x="14276" y="247103"/>
                  <a:pt x="20611" y="180218"/>
                </a:cubicBezTo>
                <a:cubicBezTo>
                  <a:pt x="23652" y="148426"/>
                  <a:pt x="25711" y="116982"/>
                  <a:pt x="25156" y="85665"/>
                </a:cubicBezTo>
                <a:close/>
              </a:path>
            </a:pathLst>
          </a:custGeom>
        </p:spPr>
      </p:pic>
      <p:pic>
        <p:nvPicPr>
          <p:cNvPr id="1028" name="Picture 4" descr="LIWC — LIWC Analysis">
            <a:extLst>
              <a:ext uri="{FF2B5EF4-FFF2-40B4-BE49-F238E27FC236}">
                <a16:creationId xmlns:a16="http://schemas.microsoft.com/office/drawing/2014/main" id="{35C20D2F-F5DC-AB7D-A016-E316B6E5DB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8" r="-1" b="-1"/>
          <a:stretch/>
        </p:blipFill>
        <p:spPr bwMode="auto">
          <a:xfrm>
            <a:off x="8144356" y="4267201"/>
            <a:ext cx="4047645" cy="2590799"/>
          </a:xfrm>
          <a:custGeom>
            <a:avLst/>
            <a:gdLst/>
            <a:ahLst/>
            <a:cxnLst/>
            <a:rect l="l" t="t" r="r" b="b"/>
            <a:pathLst>
              <a:path w="4047645" h="2495811">
                <a:moveTo>
                  <a:pt x="2441891" y="4"/>
                </a:moveTo>
                <a:cubicBezTo>
                  <a:pt x="2489381" y="-78"/>
                  <a:pt x="2536882" y="1163"/>
                  <a:pt x="2584383" y="4428"/>
                </a:cubicBezTo>
                <a:cubicBezTo>
                  <a:pt x="2744314" y="17813"/>
                  <a:pt x="2904989" y="21079"/>
                  <a:pt x="3065367" y="14222"/>
                </a:cubicBezTo>
                <a:cubicBezTo>
                  <a:pt x="3194244" y="5694"/>
                  <a:pt x="3323514" y="4206"/>
                  <a:pt x="3452568" y="9782"/>
                </a:cubicBezTo>
                <a:cubicBezTo>
                  <a:pt x="3572813" y="16442"/>
                  <a:pt x="3693059" y="23233"/>
                  <a:pt x="3813712" y="19315"/>
                </a:cubicBezTo>
                <a:cubicBezTo>
                  <a:pt x="3861755" y="17748"/>
                  <a:pt x="3909121" y="15789"/>
                  <a:pt x="3956758" y="13177"/>
                </a:cubicBezTo>
                <a:lnTo>
                  <a:pt x="4047645" y="9696"/>
                </a:lnTo>
                <a:lnTo>
                  <a:pt x="4047645" y="2495811"/>
                </a:lnTo>
                <a:lnTo>
                  <a:pt x="28177" y="2495811"/>
                </a:lnTo>
                <a:lnTo>
                  <a:pt x="28782" y="2485852"/>
                </a:lnTo>
                <a:cubicBezTo>
                  <a:pt x="31911" y="2365446"/>
                  <a:pt x="35027" y="2245002"/>
                  <a:pt x="38157" y="2124521"/>
                </a:cubicBezTo>
                <a:cubicBezTo>
                  <a:pt x="38284" y="2119444"/>
                  <a:pt x="39171" y="2114494"/>
                  <a:pt x="39171" y="2109417"/>
                </a:cubicBezTo>
                <a:cubicBezTo>
                  <a:pt x="48166" y="1995573"/>
                  <a:pt x="53107" y="1881729"/>
                  <a:pt x="18899" y="1770550"/>
                </a:cubicBezTo>
                <a:cubicBezTo>
                  <a:pt x="15871" y="1760104"/>
                  <a:pt x="14262" y="1749304"/>
                  <a:pt x="14084" y="1738440"/>
                </a:cubicBezTo>
                <a:cubicBezTo>
                  <a:pt x="12413" y="1641514"/>
                  <a:pt x="16644" y="1544587"/>
                  <a:pt x="26754" y="1448181"/>
                </a:cubicBezTo>
                <a:cubicBezTo>
                  <a:pt x="31949" y="1389038"/>
                  <a:pt x="26754" y="1329006"/>
                  <a:pt x="43478" y="1270498"/>
                </a:cubicBezTo>
                <a:cubicBezTo>
                  <a:pt x="50864" y="1241421"/>
                  <a:pt x="55109" y="1211634"/>
                  <a:pt x="56147" y="1181656"/>
                </a:cubicBezTo>
                <a:cubicBezTo>
                  <a:pt x="59948" y="1109060"/>
                  <a:pt x="38537" y="1040779"/>
                  <a:pt x="18139" y="972244"/>
                </a:cubicBezTo>
                <a:cubicBezTo>
                  <a:pt x="7370" y="935945"/>
                  <a:pt x="-5426" y="898886"/>
                  <a:pt x="2429" y="860811"/>
                </a:cubicBezTo>
                <a:cubicBezTo>
                  <a:pt x="16707" y="802251"/>
                  <a:pt x="24854" y="742359"/>
                  <a:pt x="26754" y="682112"/>
                </a:cubicBezTo>
                <a:cubicBezTo>
                  <a:pt x="26754" y="639468"/>
                  <a:pt x="16365" y="597712"/>
                  <a:pt x="20039" y="555195"/>
                </a:cubicBezTo>
                <a:cubicBezTo>
                  <a:pt x="28211" y="472712"/>
                  <a:pt x="30238" y="389734"/>
                  <a:pt x="26121" y="306946"/>
                </a:cubicBezTo>
                <a:cubicBezTo>
                  <a:pt x="26095" y="273846"/>
                  <a:pt x="29846" y="240848"/>
                  <a:pt x="37270" y="208585"/>
                </a:cubicBezTo>
                <a:cubicBezTo>
                  <a:pt x="46506" y="151651"/>
                  <a:pt x="48419" y="93777"/>
                  <a:pt x="42971" y="36360"/>
                </a:cubicBezTo>
                <a:lnTo>
                  <a:pt x="38853" y="8429"/>
                </a:lnTo>
                <a:lnTo>
                  <a:pt x="56649" y="7824"/>
                </a:lnTo>
                <a:cubicBezTo>
                  <a:pt x="210497" y="-156"/>
                  <a:pt x="364754" y="3162"/>
                  <a:pt x="518087" y="17748"/>
                </a:cubicBezTo>
                <a:cubicBezTo>
                  <a:pt x="626567" y="25440"/>
                  <a:pt x="735534" y="24213"/>
                  <a:pt x="843809" y="14092"/>
                </a:cubicBezTo>
                <a:cubicBezTo>
                  <a:pt x="1042499" y="-1711"/>
                  <a:pt x="1240782" y="10958"/>
                  <a:pt x="1439065" y="21666"/>
                </a:cubicBezTo>
                <a:cubicBezTo>
                  <a:pt x="1631105" y="32113"/>
                  <a:pt x="1823010" y="24408"/>
                  <a:pt x="2015050" y="17487"/>
                </a:cubicBezTo>
                <a:cubicBezTo>
                  <a:pt x="2157045" y="12394"/>
                  <a:pt x="2299420" y="249"/>
                  <a:pt x="2441891" y="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C53DBC4-3BF1-F7DB-457F-F1DCC58CC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541" y="4381169"/>
            <a:ext cx="674912" cy="6749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114267C-1719-26F6-8914-AD1CABA62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905" y="5056081"/>
            <a:ext cx="711200" cy="711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C12B74C-16B0-98E2-1358-07D98A100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303" y="5667634"/>
            <a:ext cx="665018" cy="66501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C25E050-CDB2-1783-CC7F-641184F1A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856" y="4381169"/>
            <a:ext cx="765998" cy="76599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9F36FEF-9064-82E4-C626-7FEC1920D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856" y="5617144"/>
            <a:ext cx="765998" cy="76599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56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221E91D-801F-850A-2104-F135279F8E1F}"/>
              </a:ext>
            </a:extLst>
          </p:cNvPr>
          <p:cNvSpPr/>
          <p:nvPr/>
        </p:nvSpPr>
        <p:spPr>
          <a:xfrm>
            <a:off x="-71021" y="294101"/>
            <a:ext cx="5832629" cy="1325563"/>
          </a:xfrm>
          <a:prstGeom prst="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DBB738-3B55-E36D-5F94-8191B309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Bahnschrift" panose="020B0502040204020203" pitchFamily="34" charset="0"/>
              </a:rPr>
              <a:t>TRABAJO PREVIO: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BC071E-8C6C-3FD2-7741-FAAD240B7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LA IMPULSIVIDAD Y SU DETECCIÓN MEDIANTE EL LENGUAJE NATURAL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3D49A40-9B90-D9E1-26FC-BE9B20D58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759" y="3501917"/>
            <a:ext cx="4447249" cy="289888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7E06E34-4786-882F-3FF8-F17617D0283F}"/>
              </a:ext>
            </a:extLst>
          </p:cNvPr>
          <p:cNvSpPr txBox="1"/>
          <p:nvPr/>
        </p:nvSpPr>
        <p:spPr>
          <a:xfrm>
            <a:off x="1316060" y="2645546"/>
            <a:ext cx="58482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La Herramienta LIWC puede ser empleada para la detección </a:t>
            </a:r>
          </a:p>
          <a:p>
            <a:r>
              <a:rPr lang="es-ES" dirty="0"/>
              <a:t>y análisis del comportamiento IMPULSIVO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uso del Tiempo Presente, conjunciones </a:t>
            </a:r>
          </a:p>
          <a:p>
            <a:r>
              <a:rPr lang="es-ES" dirty="0"/>
              <a:t>y palabras malsonantes es significativo a la hora </a:t>
            </a:r>
          </a:p>
          <a:p>
            <a:r>
              <a:rPr lang="es-ES" dirty="0"/>
              <a:t>de detectar la impulsividad</a:t>
            </a:r>
          </a:p>
        </p:txBody>
      </p:sp>
    </p:spTree>
    <p:extLst>
      <p:ext uri="{BB962C8B-B14F-4D97-AF65-F5344CB8AC3E}">
        <p14:creationId xmlns:p14="http://schemas.microsoft.com/office/powerpoint/2010/main" val="1107397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0EA2171-EE43-FBCF-4B9E-ED0BC48BD1D1}"/>
              </a:ext>
            </a:extLst>
          </p:cNvPr>
          <p:cNvSpPr/>
          <p:nvPr/>
        </p:nvSpPr>
        <p:spPr>
          <a:xfrm>
            <a:off x="-71020" y="294101"/>
            <a:ext cx="8824404" cy="1325563"/>
          </a:xfrm>
          <a:prstGeom prst="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9A0494-46CA-3317-C08D-C033A652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Bahnschrift" panose="020B0502040204020203" pitchFamily="34" charset="0"/>
              </a:rPr>
              <a:t>ANÁLISIS PREVIO Y FASE DE 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C1EB8F-D5F2-AB2A-5BDB-5F503222F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697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FUNCIONALIDADES A DESARROLLAR:</a:t>
            </a:r>
          </a:p>
          <a:p>
            <a:pPr marL="0" indent="0">
              <a:buNone/>
            </a:pPr>
            <a:endParaRPr lang="es-ES" dirty="0"/>
          </a:p>
          <a:p>
            <a:pPr lvl="2"/>
            <a:r>
              <a:rPr lang="es-ES" dirty="0"/>
              <a:t>Realización de análisis morfológico simple</a:t>
            </a:r>
          </a:p>
          <a:p>
            <a:pPr lvl="2"/>
            <a:r>
              <a:rPr lang="es-ES" dirty="0"/>
              <a:t>Conteo de palabras totales (TW)</a:t>
            </a:r>
          </a:p>
          <a:p>
            <a:pPr lvl="2"/>
            <a:r>
              <a:rPr lang="es-ES" dirty="0"/>
              <a:t>Conteo de palabras por oración (NS)</a:t>
            </a:r>
          </a:p>
          <a:p>
            <a:pPr lvl="2"/>
            <a:r>
              <a:rPr lang="es-ES" dirty="0"/>
              <a:t>Calculo de la media de palabras por oración (AVG W/S)</a:t>
            </a:r>
          </a:p>
          <a:p>
            <a:pPr lvl="2"/>
            <a:r>
              <a:rPr lang="es-ES" dirty="0"/>
              <a:t>Conteo de palabras malsonantes (PM)</a:t>
            </a:r>
          </a:p>
          <a:p>
            <a:pPr lvl="2"/>
            <a:r>
              <a:rPr lang="es-ES" dirty="0"/>
              <a:t>Conteo de palabras grandes (PG)</a:t>
            </a:r>
          </a:p>
          <a:p>
            <a:endParaRPr lang="es-E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DD2F7C-CDE9-0408-ABD9-2E9FD1BA0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622" y="3277956"/>
            <a:ext cx="3057771" cy="303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ython icon - Free download on Iconfinder">
            <a:extLst>
              <a:ext uri="{FF2B5EF4-FFF2-40B4-BE49-F238E27FC236}">
                <a16:creationId xmlns:a16="http://schemas.microsoft.com/office/drawing/2014/main" id="{297DF9CE-2722-1ACE-F753-F3638B97B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849" y="1894307"/>
            <a:ext cx="877454" cy="87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88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B6AE519-6A6E-65AE-396B-4E6C6AC63B2F}"/>
              </a:ext>
            </a:extLst>
          </p:cNvPr>
          <p:cNvSpPr/>
          <p:nvPr/>
        </p:nvSpPr>
        <p:spPr>
          <a:xfrm>
            <a:off x="643468" y="4411495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DET</a:t>
            </a:r>
            <a:endParaRPr lang="es-E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323FF5-AC48-EB9B-BB7C-E1BFB551A88A}"/>
              </a:ext>
            </a:extLst>
          </p:cNvPr>
          <p:cNvSpPr/>
          <p:nvPr/>
        </p:nvSpPr>
        <p:spPr>
          <a:xfrm>
            <a:off x="643470" y="650151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ADJ</a:t>
            </a:r>
            <a:endParaRPr lang="es-E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9A6562D-7474-2705-F643-CEE96E575B20}"/>
              </a:ext>
            </a:extLst>
          </p:cNvPr>
          <p:cNvSpPr/>
          <p:nvPr/>
        </p:nvSpPr>
        <p:spPr>
          <a:xfrm>
            <a:off x="643469" y="1278284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ADP</a:t>
            </a:r>
            <a:endParaRPr lang="es-E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4614356-A994-5BCE-3346-39A499068888}"/>
              </a:ext>
            </a:extLst>
          </p:cNvPr>
          <p:cNvSpPr/>
          <p:nvPr/>
        </p:nvSpPr>
        <p:spPr>
          <a:xfrm>
            <a:off x="643468" y="1906418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ADV</a:t>
            </a:r>
            <a:endParaRPr lang="es-E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BE22945-5602-33D3-4CED-6375629E5D2B}"/>
              </a:ext>
            </a:extLst>
          </p:cNvPr>
          <p:cNvSpPr/>
          <p:nvPr/>
        </p:nvSpPr>
        <p:spPr>
          <a:xfrm>
            <a:off x="643468" y="2537214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AUX</a:t>
            </a:r>
            <a:endParaRPr lang="es-E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C907C62-447F-6131-2A4C-B913DA7AEA5C}"/>
              </a:ext>
            </a:extLst>
          </p:cNvPr>
          <p:cNvSpPr/>
          <p:nvPr/>
        </p:nvSpPr>
        <p:spPr>
          <a:xfrm>
            <a:off x="643468" y="3164807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CONJ</a:t>
            </a:r>
            <a:endParaRPr lang="es-E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FBBD854-E985-7086-EA92-57E006F789D0}"/>
              </a:ext>
            </a:extLst>
          </p:cNvPr>
          <p:cNvSpPr/>
          <p:nvPr/>
        </p:nvSpPr>
        <p:spPr>
          <a:xfrm>
            <a:off x="643468" y="3788151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CCONJ</a:t>
            </a:r>
            <a:endParaRPr lang="es-E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DC318B7-617C-E5ED-73A0-20BC79750B29}"/>
              </a:ext>
            </a:extLst>
          </p:cNvPr>
          <p:cNvSpPr/>
          <p:nvPr/>
        </p:nvSpPr>
        <p:spPr>
          <a:xfrm>
            <a:off x="643467" y="5034839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INTJ</a:t>
            </a:r>
            <a:endParaRPr lang="es-E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827275D-7723-3E45-D27F-E63AA168D7E8}"/>
              </a:ext>
            </a:extLst>
          </p:cNvPr>
          <p:cNvSpPr/>
          <p:nvPr/>
        </p:nvSpPr>
        <p:spPr>
          <a:xfrm>
            <a:off x="643467" y="5665635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NOUN</a:t>
            </a:r>
            <a:endParaRPr lang="es-E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8969B7A-DABC-0575-3082-3DEFA97B22C5}"/>
              </a:ext>
            </a:extLst>
          </p:cNvPr>
          <p:cNvSpPr/>
          <p:nvPr/>
        </p:nvSpPr>
        <p:spPr>
          <a:xfrm>
            <a:off x="2664840" y="650148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NUM</a:t>
            </a:r>
            <a:endParaRPr lang="es-E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A508A65-6EDC-E3F9-BC2D-A8E7F4D0E16E}"/>
              </a:ext>
            </a:extLst>
          </p:cNvPr>
          <p:cNvSpPr/>
          <p:nvPr/>
        </p:nvSpPr>
        <p:spPr>
          <a:xfrm>
            <a:off x="2664839" y="1278284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PART</a:t>
            </a:r>
            <a:endParaRPr lang="es-E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B92F57F-30E0-D885-9103-B89CFB926810}"/>
              </a:ext>
            </a:extLst>
          </p:cNvPr>
          <p:cNvSpPr/>
          <p:nvPr/>
        </p:nvSpPr>
        <p:spPr>
          <a:xfrm>
            <a:off x="2664839" y="1906417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PRON</a:t>
            </a:r>
            <a:endParaRPr lang="es-E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AC185A7-7D43-49D9-3AE6-8E3AAA4CD1EC}"/>
              </a:ext>
            </a:extLst>
          </p:cNvPr>
          <p:cNvSpPr/>
          <p:nvPr/>
        </p:nvSpPr>
        <p:spPr>
          <a:xfrm>
            <a:off x="2664839" y="2534549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PROPN</a:t>
            </a:r>
            <a:endParaRPr lang="es-E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018F1D3-6BE4-D390-AFAC-5CFC0EA88EE3}"/>
              </a:ext>
            </a:extLst>
          </p:cNvPr>
          <p:cNvSpPr/>
          <p:nvPr/>
        </p:nvSpPr>
        <p:spPr>
          <a:xfrm>
            <a:off x="2664838" y="3164807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PUNCT</a:t>
            </a:r>
            <a:endParaRPr lang="es-E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7CA717D-4FCC-D934-30EB-F4A7796A76DD}"/>
              </a:ext>
            </a:extLst>
          </p:cNvPr>
          <p:cNvSpPr/>
          <p:nvPr/>
        </p:nvSpPr>
        <p:spPr>
          <a:xfrm>
            <a:off x="2664837" y="3795064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SCONJ</a:t>
            </a:r>
            <a:endParaRPr lang="es-E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E898B37-0009-2FAE-8857-B1D67F6A58D8}"/>
              </a:ext>
            </a:extLst>
          </p:cNvPr>
          <p:cNvSpPr/>
          <p:nvPr/>
        </p:nvSpPr>
        <p:spPr>
          <a:xfrm>
            <a:off x="2664837" y="4421072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SYM</a:t>
            </a:r>
            <a:endParaRPr lang="es-E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0B2558A-D4FB-26DF-05A8-0F69245FDBC6}"/>
              </a:ext>
            </a:extLst>
          </p:cNvPr>
          <p:cNvSpPr/>
          <p:nvPr/>
        </p:nvSpPr>
        <p:spPr>
          <a:xfrm>
            <a:off x="2664837" y="5047080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VERB</a:t>
            </a:r>
            <a:endParaRPr lang="es-E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C495F1F-2DC4-6F9A-559F-BD9D14E0EEC6}"/>
              </a:ext>
            </a:extLst>
          </p:cNvPr>
          <p:cNvSpPr/>
          <p:nvPr/>
        </p:nvSpPr>
        <p:spPr>
          <a:xfrm>
            <a:off x="2664837" y="5673088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X</a:t>
            </a:r>
            <a:endParaRPr lang="es-E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43E3D2E-AE90-A970-B754-A3BC0E7578F0}"/>
              </a:ext>
            </a:extLst>
          </p:cNvPr>
          <p:cNvSpPr/>
          <p:nvPr/>
        </p:nvSpPr>
        <p:spPr>
          <a:xfrm>
            <a:off x="4686209" y="650147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TW</a:t>
            </a:r>
            <a:endParaRPr lang="es-E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17764C7-97ED-E9E4-1B93-9D84DDFD8872}"/>
              </a:ext>
            </a:extLst>
          </p:cNvPr>
          <p:cNvSpPr/>
          <p:nvPr/>
        </p:nvSpPr>
        <p:spPr>
          <a:xfrm>
            <a:off x="4686208" y="1278284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NS</a:t>
            </a:r>
            <a:endParaRPr lang="es-E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EA117C7D-131E-1BC9-57B1-DD76F3EA423B}"/>
              </a:ext>
            </a:extLst>
          </p:cNvPr>
          <p:cNvSpPr/>
          <p:nvPr/>
        </p:nvSpPr>
        <p:spPr>
          <a:xfrm>
            <a:off x="4686207" y="1900594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AVG.WS</a:t>
            </a:r>
            <a:endParaRPr lang="es-E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25EB9E2-E3B8-2131-56C4-AE6A28A324F3}"/>
              </a:ext>
            </a:extLst>
          </p:cNvPr>
          <p:cNvSpPr/>
          <p:nvPr/>
        </p:nvSpPr>
        <p:spPr>
          <a:xfrm>
            <a:off x="4686206" y="2534549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PM</a:t>
            </a:r>
            <a:endParaRPr lang="es-E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787687F-EEA0-9E3F-74F7-7DE07A53EA25}"/>
              </a:ext>
            </a:extLst>
          </p:cNvPr>
          <p:cNvSpPr/>
          <p:nvPr/>
        </p:nvSpPr>
        <p:spPr>
          <a:xfrm>
            <a:off x="4686205" y="3164806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PG</a:t>
            </a:r>
            <a:endParaRPr lang="es-ES"/>
          </a:p>
        </p:txBody>
      </p:sp>
      <p:pic>
        <p:nvPicPr>
          <p:cNvPr id="59" name="Picture 58" descr="A computer with a graph on it&#10;&#10;Description automatically generated">
            <a:extLst>
              <a:ext uri="{FF2B5EF4-FFF2-40B4-BE49-F238E27FC236}">
                <a16:creationId xmlns:a16="http://schemas.microsoft.com/office/drawing/2014/main" id="{FBAD4581-2E9D-5C58-387E-395F96E8C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160" y="991967"/>
            <a:ext cx="5024373" cy="502437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EB053E-6D13-291D-BE47-8507FDC42FD1}"/>
              </a:ext>
            </a:extLst>
          </p:cNvPr>
          <p:cNvSpPr/>
          <p:nvPr/>
        </p:nvSpPr>
        <p:spPr>
          <a:xfrm>
            <a:off x="538041" y="547695"/>
            <a:ext cx="3643341" cy="575140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611ABB-FFE2-AE97-85BB-6F9299418A2C}"/>
              </a:ext>
            </a:extLst>
          </p:cNvPr>
          <p:cNvSpPr/>
          <p:nvPr/>
        </p:nvSpPr>
        <p:spPr>
          <a:xfrm>
            <a:off x="4574068" y="547695"/>
            <a:ext cx="1646557" cy="324737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2C70C-F0CD-994C-69E0-84A7D8D4F343}"/>
              </a:ext>
            </a:extLst>
          </p:cNvPr>
          <p:cNvSpPr txBox="1"/>
          <p:nvPr/>
        </p:nvSpPr>
        <p:spPr>
          <a:xfrm>
            <a:off x="4867393" y="237042"/>
            <a:ext cx="1059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GENERAL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DDCD1-5603-7ABC-2C4D-26E997BB74EC}"/>
              </a:ext>
            </a:extLst>
          </p:cNvPr>
          <p:cNvSpPr txBox="1"/>
          <p:nvPr/>
        </p:nvSpPr>
        <p:spPr>
          <a:xfrm>
            <a:off x="1674267" y="242920"/>
            <a:ext cx="13708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LINGÜISTICA</a:t>
            </a:r>
          </a:p>
        </p:txBody>
      </p:sp>
    </p:spTree>
    <p:extLst>
      <p:ext uri="{BB962C8B-B14F-4D97-AF65-F5344CB8AC3E}">
        <p14:creationId xmlns:p14="http://schemas.microsoft.com/office/powerpoint/2010/main" val="996176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C9E8A97-A0FA-8946-1A74-FC32373820C2}"/>
              </a:ext>
            </a:extLst>
          </p:cNvPr>
          <p:cNvSpPr/>
          <p:nvPr/>
        </p:nvSpPr>
        <p:spPr>
          <a:xfrm>
            <a:off x="-71020" y="294101"/>
            <a:ext cx="5503742" cy="1325563"/>
          </a:xfrm>
          <a:prstGeom prst="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464D9-FCD2-8036-0326-25781CA0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871" y="365125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Bahnschrift" panose="020B0502040204020203" pitchFamily="34" charset="0"/>
              </a:rPr>
              <a:t>GUÍA DE USUARIO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865B3-44E2-AB93-4EE8-C4AA8DFE3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Diseño de la app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B94BE7-4AF4-A6A3-4DF1-8BDDF3EE1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150" y="367348"/>
            <a:ext cx="2893368" cy="199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9DD9E3F-28B8-8671-C73C-0469E2141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947" y="371285"/>
            <a:ext cx="3265087" cy="199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DBE96A-D504-D274-8895-959D3BE9FDD3}"/>
              </a:ext>
            </a:extLst>
          </p:cNvPr>
          <p:cNvSpPr/>
          <p:nvPr/>
        </p:nvSpPr>
        <p:spPr>
          <a:xfrm>
            <a:off x="0" y="2645546"/>
            <a:ext cx="12192000" cy="4212454"/>
          </a:xfrm>
          <a:prstGeom prst="rect">
            <a:avLst/>
          </a:prstGeom>
          <a:solidFill>
            <a:srgbClr val="1691A2"/>
          </a:solidFill>
          <a:ln>
            <a:solidFill>
              <a:srgbClr val="1691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8B0F2AC-2607-6FAF-55F6-F0892A50D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164" y="2761224"/>
            <a:ext cx="6903671" cy="375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FAE38F4-452E-4D97-3AFC-325A6C0FA24A}"/>
              </a:ext>
            </a:extLst>
          </p:cNvPr>
          <p:cNvSpPr/>
          <p:nvPr/>
        </p:nvSpPr>
        <p:spPr>
          <a:xfrm>
            <a:off x="2920753" y="3284739"/>
            <a:ext cx="1207362" cy="14381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1431C2-7A57-2CC8-F620-23516143AA57}"/>
              </a:ext>
            </a:extLst>
          </p:cNvPr>
          <p:cNvSpPr/>
          <p:nvPr/>
        </p:nvSpPr>
        <p:spPr>
          <a:xfrm>
            <a:off x="2644164" y="2944220"/>
            <a:ext cx="684962" cy="23398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02AEB3-367B-1862-945D-29C32195D977}"/>
              </a:ext>
            </a:extLst>
          </p:cNvPr>
          <p:cNvSpPr/>
          <p:nvPr/>
        </p:nvSpPr>
        <p:spPr>
          <a:xfrm>
            <a:off x="4296835" y="3201171"/>
            <a:ext cx="5250999" cy="329170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B9DF1-31EA-F059-B7B7-690C41714F01}"/>
              </a:ext>
            </a:extLst>
          </p:cNvPr>
          <p:cNvCxnSpPr>
            <a:cxnSpLocks/>
          </p:cNvCxnSpPr>
          <p:nvPr/>
        </p:nvCxnSpPr>
        <p:spPr>
          <a:xfrm flipV="1">
            <a:off x="7814803" y="2957667"/>
            <a:ext cx="2436518" cy="53413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CA88DC5-5670-AA81-65C7-FDF93C3AB46E}"/>
              </a:ext>
            </a:extLst>
          </p:cNvPr>
          <p:cNvCxnSpPr>
            <a:cxnSpLocks/>
          </p:cNvCxnSpPr>
          <p:nvPr/>
        </p:nvCxnSpPr>
        <p:spPr>
          <a:xfrm>
            <a:off x="9232559" y="3882683"/>
            <a:ext cx="591865" cy="153827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624062-27F3-A9A5-F415-F65E8968860C}"/>
              </a:ext>
            </a:extLst>
          </p:cNvPr>
          <p:cNvCxnSpPr>
            <a:cxnSpLocks/>
          </p:cNvCxnSpPr>
          <p:nvPr/>
        </p:nvCxnSpPr>
        <p:spPr>
          <a:xfrm flipV="1">
            <a:off x="8544518" y="5116606"/>
            <a:ext cx="1480264" cy="189224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210E7F-D4DA-2906-1E5F-5F4E0D0381D6}"/>
              </a:ext>
            </a:extLst>
          </p:cNvPr>
          <p:cNvCxnSpPr>
            <a:cxnSpLocks/>
          </p:cNvCxnSpPr>
          <p:nvPr/>
        </p:nvCxnSpPr>
        <p:spPr>
          <a:xfrm flipV="1">
            <a:off x="9389653" y="6279411"/>
            <a:ext cx="563162" cy="55508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36D409-6854-3448-4955-D0A46D6F944A}"/>
              </a:ext>
            </a:extLst>
          </p:cNvPr>
          <p:cNvCxnSpPr>
            <a:cxnSpLocks/>
          </p:cNvCxnSpPr>
          <p:nvPr/>
        </p:nvCxnSpPr>
        <p:spPr>
          <a:xfrm flipV="1">
            <a:off x="2167217" y="4597179"/>
            <a:ext cx="780141" cy="943009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53EC40-4619-C6BC-D2BD-1035B90A9382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158118" y="3074660"/>
            <a:ext cx="492135" cy="123111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DA52AE0-4BB0-84A9-6E58-63BF1A68C4C4}"/>
              </a:ext>
            </a:extLst>
          </p:cNvPr>
          <p:cNvSpPr txBox="1"/>
          <p:nvPr/>
        </p:nvSpPr>
        <p:spPr>
          <a:xfrm>
            <a:off x="1516596" y="3074660"/>
            <a:ext cx="641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>
                <a:solidFill>
                  <a:srgbClr val="FF0000"/>
                </a:solidFill>
              </a:rPr>
              <a:t>Logotipo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4B64F4-B2DE-9D14-1D7A-AD918B5E4B83}"/>
              </a:ext>
            </a:extLst>
          </p:cNvPr>
          <p:cNvSpPr txBox="1"/>
          <p:nvPr/>
        </p:nvSpPr>
        <p:spPr>
          <a:xfrm>
            <a:off x="1521440" y="5511375"/>
            <a:ext cx="986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rgbClr val="FF0000"/>
                </a:solidFill>
              </a:rPr>
              <a:t>Botones de</a:t>
            </a:r>
          </a:p>
          <a:p>
            <a:pPr algn="ctr"/>
            <a:r>
              <a:rPr lang="es-ES" sz="1000" dirty="0">
                <a:solidFill>
                  <a:srgbClr val="FF0000"/>
                </a:solidFill>
              </a:rPr>
              <a:t>funcionalidad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D87479-2302-05D4-AE11-408C1C32DE3B}"/>
              </a:ext>
            </a:extLst>
          </p:cNvPr>
          <p:cNvSpPr txBox="1"/>
          <p:nvPr/>
        </p:nvSpPr>
        <p:spPr>
          <a:xfrm>
            <a:off x="10251321" y="2828439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>
                <a:solidFill>
                  <a:srgbClr val="FF0000"/>
                </a:solidFill>
              </a:rPr>
              <a:t>Text Box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AD820D-9CF5-975E-C88F-5FF86C4FB47D}"/>
              </a:ext>
            </a:extLst>
          </p:cNvPr>
          <p:cNvSpPr txBox="1"/>
          <p:nvPr/>
        </p:nvSpPr>
        <p:spPr>
          <a:xfrm>
            <a:off x="9744512" y="3999252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00" dirty="0">
                <a:solidFill>
                  <a:srgbClr val="FF0000"/>
                </a:solidFill>
              </a:rPr>
              <a:t>Botones de ejecución</a:t>
            </a:r>
          </a:p>
          <a:p>
            <a:pPr algn="ctr"/>
            <a:r>
              <a:rPr lang="es-ES" sz="1000" dirty="0">
                <a:solidFill>
                  <a:srgbClr val="FF0000"/>
                </a:solidFill>
              </a:rPr>
              <a:t>Y borrado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043088-662C-8451-11A7-041396DFBA85}"/>
              </a:ext>
            </a:extLst>
          </p:cNvPr>
          <p:cNvSpPr txBox="1"/>
          <p:nvPr/>
        </p:nvSpPr>
        <p:spPr>
          <a:xfrm>
            <a:off x="10067817" y="4888052"/>
            <a:ext cx="752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00" dirty="0">
                <a:solidFill>
                  <a:srgbClr val="FF0000"/>
                </a:solidFill>
              </a:rPr>
              <a:t>Caja de</a:t>
            </a:r>
          </a:p>
          <a:p>
            <a:pPr algn="ctr"/>
            <a:r>
              <a:rPr lang="es-ES" sz="1000" dirty="0">
                <a:solidFill>
                  <a:srgbClr val="FF0000"/>
                </a:solidFill>
              </a:rPr>
              <a:t>Resultados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E26305-E7EE-A462-49F0-5F2119FB9686}"/>
              </a:ext>
            </a:extLst>
          </p:cNvPr>
          <p:cNvSpPr txBox="1"/>
          <p:nvPr/>
        </p:nvSpPr>
        <p:spPr>
          <a:xfrm>
            <a:off x="9909596" y="5968148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00" dirty="0">
                <a:solidFill>
                  <a:srgbClr val="FF0000"/>
                </a:solidFill>
              </a:rPr>
              <a:t>Botón de</a:t>
            </a:r>
          </a:p>
          <a:p>
            <a:pPr algn="ctr"/>
            <a:r>
              <a:rPr lang="es-ES" sz="1000" dirty="0">
                <a:solidFill>
                  <a:srgbClr val="FF0000"/>
                </a:solidFill>
              </a:rPr>
              <a:t>Guardado en Excel</a:t>
            </a:r>
          </a:p>
        </p:txBody>
      </p:sp>
    </p:spTree>
    <p:extLst>
      <p:ext uri="{BB962C8B-B14F-4D97-AF65-F5344CB8AC3E}">
        <p14:creationId xmlns:p14="http://schemas.microsoft.com/office/powerpoint/2010/main" val="2978876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309</Words>
  <Application>Microsoft Office PowerPoint</Application>
  <PresentationFormat>Panorámica</PresentationFormat>
  <Paragraphs>97</Paragraphs>
  <Slides>10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Bahnschrift</vt:lpstr>
      <vt:lpstr>Bahnschrift SemiLight Condensed</vt:lpstr>
      <vt:lpstr>Calibri</vt:lpstr>
      <vt:lpstr>Calibri Light</vt:lpstr>
      <vt:lpstr>Times New Roman</vt:lpstr>
      <vt:lpstr>Office Theme</vt:lpstr>
      <vt:lpstr>Presentación de PowerPoint</vt:lpstr>
      <vt:lpstr>ÍNDICE</vt:lpstr>
      <vt:lpstr>Introducción</vt:lpstr>
      <vt:lpstr>Origen y Contexto</vt:lpstr>
      <vt:lpstr>LIWC</vt:lpstr>
      <vt:lpstr>TRABAJO PREVIO:</vt:lpstr>
      <vt:lpstr>ANÁLISIS PREVIO Y FASE DE DESARROLLO</vt:lpstr>
      <vt:lpstr>Presentación de PowerPoint</vt:lpstr>
      <vt:lpstr>GUÍA DE USUARIO</vt:lpstr>
      <vt:lpstr>CONCLUSIONES Y DESARROLLOS FUTUROS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BrainLingua NLP</dc:title>
  <dc:creator>Fernandez Planas, Pablo</dc:creator>
  <cp:lastModifiedBy>Pablo fp</cp:lastModifiedBy>
  <cp:revision>6</cp:revision>
  <dcterms:created xsi:type="dcterms:W3CDTF">2024-06-10T10:55:01Z</dcterms:created>
  <dcterms:modified xsi:type="dcterms:W3CDTF">2024-06-16T20:21:08Z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2024-06-10T11:27:22Z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c8ee6e65-798c-45be-ad53-2ad68b7a30d6</vt:lpwstr>
  </property>
  <property fmtid="{D5CDD505-2E9C-101B-9397-08002B2CF9AE}" pid="8" name="MSIP_Label_ea60d57e-af5b-4752-ac57-3e4f28ca11dc_ContentBits">
    <vt:lpwstr>0</vt:lpwstr>
  </property>
</Properties>
</file>