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Thin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CEA40D-1B62-4A01-B2A3-8BF3E590C6F9}">
  <a:tblStyle styleId="{97CEA40D-1B62-4A01-B2A3-8BF3E590C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Nunito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Nunito-italic.fntdata"/><Relationship Id="rId23" Type="http://schemas.openxmlformats.org/officeDocument/2006/relationships/slide" Target="slides/slide17.xml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Thin-bold.fntdata"/><Relationship Id="rId10" Type="http://schemas.openxmlformats.org/officeDocument/2006/relationships/slide" Target="slides/slide4.xml"/><Relationship Id="rId32" Type="http://schemas.openxmlformats.org/officeDocument/2006/relationships/font" Target="fonts/RobotoThin-regular.fntdata"/><Relationship Id="rId13" Type="http://schemas.openxmlformats.org/officeDocument/2006/relationships/slide" Target="slides/slide7.xml"/><Relationship Id="rId35" Type="http://schemas.openxmlformats.org/officeDocument/2006/relationships/font" Target="fonts/RobotoThin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Thin-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8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5694a2e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5694a2e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FARBER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5694a2ef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5694a2ef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AC </a:t>
            </a:r>
            <a:r>
              <a:rPr lang="es"/>
              <a:t>FARBER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622e98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622e98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622e98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622e98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622e98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622e98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622e98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622e98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5694a2e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5694a2e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HATA ACA </a:t>
            </a:r>
            <a:r>
              <a:rPr lang="es"/>
              <a:t>FLORE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622e98b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5622e98b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sistema fue diseñ</a:t>
            </a:r>
            <a:r>
              <a:rPr lang="es"/>
              <a:t>ado con 4 modos de funcionamiento, de acuerdo a la situación que se le presente en cuanto a la presenció o no de interrupciones con la presencia de las tarjetas o de alguna tecla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Vamos a tener 2 modos de hibernacion. Ambos estarán a la espera de la llegada de una interrupcion, tanto del pulsado de un boton como la presencia de una tarjeta.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El segundo modo de hibernacion será luego de la primera interrupcion. </a:t>
            </a:r>
            <a:r>
              <a:rPr lang="es"/>
              <a:t>Sí</a:t>
            </a:r>
            <a:r>
              <a:rPr lang="es"/>
              <a:t> apriet, espero tarejta, o al reves. Tendra un timer de 10 segundos para que no esté a la espera por tiempo indefinido.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El modo de viaje será cuando estèn dadas todas las condiciones para hacer el cobro del viaje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El modo de saldo será cuando acerque una tarjeta, en primer lugar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622e98b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622e98b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622e98b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5622e98b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5694a2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5694a2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22e9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22e9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FARBER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5694a2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5694a2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5694a2e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5694a2e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5694a2e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5694a2e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5694a2e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5694a2e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5694a2e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5694a2e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ACA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5622e98be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5622e98be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622e9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622e9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FARBER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622e98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622e98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FARBER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5694a2ef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5694a2ef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622e98be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622e98be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5694a2e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5694a2e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5694a2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5694a2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5694a2ef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5694a2ef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3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Lector de tarjeta para colectivo interurbano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4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Farber, Juan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Flores Wittich, Pablo José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Romano, Hugo Leandro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56625" y="1089650"/>
            <a:ext cx="84354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+ Saldo final.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 + Amarillo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+ Saldo final.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Rojo 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+ Saldo final.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190" y="1122919"/>
            <a:ext cx="3221300" cy="35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184425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COMPONENTES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469525"/>
            <a:ext cx="75057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4 botones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1 display LCD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1 </a:t>
            </a:r>
            <a:r>
              <a:rPr lang="es" sz="2400"/>
              <a:t>módulo</a:t>
            </a:r>
            <a:r>
              <a:rPr lang="es" sz="2400"/>
              <a:t> MRFC 522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3 LED’s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102125"/>
            <a:ext cx="8520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BOTONES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350" y="1015300"/>
            <a:ext cx="5637275" cy="3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170700"/>
            <a:ext cx="85206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DISPLAY LCD + LED’s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50" y="1138350"/>
            <a:ext cx="6260200" cy="3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239300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MÓDULO</a:t>
            </a:r>
            <a:r>
              <a:rPr lang="es" sz="5200"/>
              <a:t> MRFC 522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44" y="1227525"/>
            <a:ext cx="6294331" cy="35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MIFARE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252375" y="1168450"/>
            <a:ext cx="36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Chip (lectura / escritura) de proximidad,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 almacena en una memoria de tipo EEPROM de 1K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sectores utilizan dos claves de acceso llamadas 'A' y 'B'.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Estas llaves se almacenan en el cuarto bloque junto con los permisos de acceso a cada uno de los tres bloques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bloque de datos 0 del sector 0, se alberga UID y 11 bytes de datos que identifican</a:t>
            </a:r>
            <a:endParaRPr sz="1400"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311700" y="1001525"/>
            <a:ext cx="5011925" cy="3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239300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MIFARE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386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MODOS DE FUNCIÓN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8"/>
          <p:cNvGrpSpPr/>
          <p:nvPr/>
        </p:nvGrpSpPr>
        <p:grpSpPr>
          <a:xfrm>
            <a:off x="1235835" y="3847288"/>
            <a:ext cx="6672336" cy="788867"/>
            <a:chOff x="1593000" y="2322568"/>
            <a:chExt cx="5957975" cy="643500"/>
          </a:xfrm>
        </p:grpSpPr>
        <p:sp>
          <p:nvSpPr>
            <p:cNvPr id="229" name="Google Shape;229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SALDO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 aproxima una tarjeta.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1235835" y="3044454"/>
            <a:ext cx="6672336" cy="788867"/>
            <a:chOff x="1593000" y="2322568"/>
            <a:chExt cx="5957975" cy="643500"/>
          </a:xfrm>
        </p:grpSpPr>
        <p:sp>
          <p:nvSpPr>
            <p:cNvPr id="237" name="Google Shape;237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VIAJE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 abona un viaje.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1235835" y="2241588"/>
            <a:ext cx="6672433" cy="865032"/>
            <a:chOff x="1593000" y="2322568"/>
            <a:chExt cx="5958062" cy="705631"/>
          </a:xfrm>
        </p:grpSpPr>
        <p:sp>
          <p:nvSpPr>
            <p:cNvPr id="245" name="Google Shape;245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HIBERNACIÓN 2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387862" y="2385898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Escucha de teclas/tarjeta con timer.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1235835" y="1438764"/>
            <a:ext cx="6672336" cy="788867"/>
            <a:chOff x="1593000" y="2322568"/>
            <a:chExt cx="5957975" cy="643500"/>
          </a:xfrm>
        </p:grpSpPr>
        <p:sp>
          <p:nvSpPr>
            <p:cNvPr id="253" name="Google Shape;253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HIBERNACIÓN</a:t>
              </a:r>
              <a:r>
                <a:rPr lang="e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259" name="Google Shape;259;p28"/>
          <p:cNvSpPr/>
          <p:nvPr/>
        </p:nvSpPr>
        <p:spPr>
          <a:xfrm>
            <a:off x="4365876" y="1530300"/>
            <a:ext cx="3542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Escucha de teclas/tarjeta.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534925" y="420400"/>
            <a:ext cx="806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ESTRUCTURA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952500" y="16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{97CEA40D-1B62-4A01-B2A3-8BF3E590C6F9}</a:tableStyleId>
              </a:tblPr>
              <a:tblGrid>
                <a:gridCol w="1384525"/>
                <a:gridCol w="2234975"/>
                <a:gridCol w="2234925"/>
                <a:gridCol w="138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Tamaño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BOTONES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Detección de botón.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SALDO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Contiene el saldo de la tarjeta vinculada.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COSTO1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Tarifa correspondiente al viaje 1.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COSTO2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Tarifa correspondiente al viaje 2.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COSTO3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Tarifa correspondiente al viaje 3.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COSTO4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Tarifa correspondiente al viaje 4.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30"/>
          <p:cNvGraphicFramePr/>
          <p:nvPr/>
        </p:nvGraphicFramePr>
        <p:xfrm>
          <a:off x="952500" y="129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{97CEA40D-1B62-4A01-B2A3-8BF3E590C6F9}</a:tableStyleId>
              </a:tblPr>
              <a:tblGrid>
                <a:gridCol w="1480550"/>
                <a:gridCol w="2138950"/>
                <a:gridCol w="2234925"/>
                <a:gridCol w="138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Tamaño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LED_A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Enciende LED amarillo.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LED_R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Enciende LED rojo.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LED_V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Enciende LED verde.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BANDERA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Detecta proximidad de una tarjeta.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DISPLAY_OUT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 del display LCD.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Byte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PRINCIPAL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24" y="756000"/>
            <a:ext cx="3309650" cy="36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49" y="1753800"/>
            <a:ext cx="1555649" cy="29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OBJETIVOS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515625"/>
            <a:ext cx="85206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Optimizar flujo de ingreso al colectivo.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Independizar y asegurar al chofer.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Se concentra en su tarea: Conducir.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No maneja dinero.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Brindar una interfaz simple e intuitiva.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39606"/>
          <a:stretch/>
        </p:blipFill>
        <p:spPr>
          <a:xfrm>
            <a:off x="5152625" y="479248"/>
            <a:ext cx="3785625" cy="42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PRINCIPAL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49" y="1753800"/>
            <a:ext cx="1555649" cy="29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300" y="469925"/>
            <a:ext cx="2801900" cy="43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SALDO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VIAJE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47981" l="0" r="19406" t="0"/>
          <a:stretch/>
        </p:blipFill>
        <p:spPr>
          <a:xfrm>
            <a:off x="4338825" y="300400"/>
            <a:ext cx="3683601" cy="39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1008850" y="1691150"/>
            <a:ext cx="1775724" cy="30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VIAJE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0" l="0" r="0" t="52405"/>
          <a:stretch/>
        </p:blipFill>
        <p:spPr>
          <a:xfrm>
            <a:off x="4198750" y="851188"/>
            <a:ext cx="4569700" cy="359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1008850" y="1691150"/>
            <a:ext cx="1775724" cy="30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742950" y="442475"/>
            <a:ext cx="4264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TARJETA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150" y="225075"/>
            <a:ext cx="3858650" cy="46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819150" y="62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MEJORAS FUTURAS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685800" y="1659625"/>
            <a:ext cx="7941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accesibilidad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para no 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videntes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Interfaz alternativa con parlante y botones en Braille.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Implementación de rastreo satelital + boton de panico.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Molinete e identificación unívoca del pasajero para controlar y limitar flujo.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Total independencia del chofer.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Identificación del usuario.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MERCADO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61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Los sistemas implementados actualmente: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No independizan al chofer.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No existe consulta de saldo sin abonar.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No advierten saldo bajo.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Poco interactivo con el usuario.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/>
              <a:t>¿POR </a:t>
            </a:r>
            <a:r>
              <a:rPr lang="es" sz="5200"/>
              <a:t>QUÉ</a:t>
            </a:r>
            <a:r>
              <a:rPr lang="es" sz="5200"/>
              <a:t> NOSOTROS?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59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Eco-Friendly  , bajo consumo  :)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Guía</a:t>
            </a:r>
            <a:r>
              <a:rPr lang="es" sz="2400">
                <a:solidFill>
                  <a:srgbClr val="000000"/>
                </a:solidFill>
              </a:rPr>
              <a:t> al usuario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Indica </a:t>
            </a:r>
            <a:r>
              <a:rPr lang="es" sz="2400">
                <a:solidFill>
                  <a:srgbClr val="000000"/>
                </a:solidFill>
              </a:rPr>
              <a:t>cómo</a:t>
            </a:r>
            <a:r>
              <a:rPr lang="es" sz="2400">
                <a:solidFill>
                  <a:srgbClr val="000000"/>
                </a:solidFill>
              </a:rPr>
              <a:t> operar.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Devuelve resultados.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LED’s indicadores.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00" y="1949275"/>
            <a:ext cx="3073450" cy="2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14350" y="1442038"/>
            <a:ext cx="8201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Mensaje de bienvenida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650" y="1273800"/>
            <a:ext cx="3135400" cy="3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514350" y="1442038"/>
            <a:ext cx="8201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Mensaje de bienvenida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 acercar una </a:t>
            </a:r>
            <a:r>
              <a:rPr b="1" lang="es" sz="1800"/>
              <a:t>tarjeta</a:t>
            </a:r>
            <a:r>
              <a:rPr lang="es" sz="1800"/>
              <a:t>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Saldo en Display.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650" y="1273800"/>
            <a:ext cx="3135400" cy="3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514350" y="1442038"/>
            <a:ext cx="8201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 apretar un </a:t>
            </a:r>
            <a:r>
              <a:rPr b="1" lang="es" sz="1800"/>
              <a:t>botón</a:t>
            </a:r>
            <a:r>
              <a:rPr lang="es" sz="1800"/>
              <a:t>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Mensaje de espera de tarjeta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225" y="1273813"/>
            <a:ext cx="3135400" cy="34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56625" y="1089650"/>
            <a:ext cx="84354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+ Saldo final.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190" y="1122919"/>
            <a:ext cx="3221300" cy="35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56625" y="1089650"/>
            <a:ext cx="8435400" cy="4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+ Saldo final.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Verde + Amarillo —&gt; 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+ Saldo final.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190" y="1122919"/>
            <a:ext cx="3221300" cy="35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1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FORMAS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