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59" r:id="rId6"/>
    <p:sldId id="260"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92E4BF7-A859-4120-9F69-3CA8261E4F48}" type="datetimeFigureOut">
              <a:rPr lang="es-AR" smtClean="0"/>
              <a:t>13/6/2022</a:t>
            </a:fld>
            <a:endParaRPr lang="es-AR"/>
          </a:p>
        </p:txBody>
      </p:sp>
      <p:sp>
        <p:nvSpPr>
          <p:cNvPr id="5" name="Footer Placeholder 4"/>
          <p:cNvSpPr>
            <a:spLocks noGrp="1"/>
          </p:cNvSpPr>
          <p:nvPr>
            <p:ph type="ftr" sz="quarter" idx="11"/>
          </p:nvPr>
        </p:nvSpPr>
        <p:spPr>
          <a:xfrm>
            <a:off x="1127124" y="329307"/>
            <a:ext cx="5943668" cy="309201"/>
          </a:xfrm>
        </p:spPr>
        <p:txBody>
          <a:bodyPr/>
          <a:lstStyle/>
          <a:p>
            <a:endParaRPr lang="es-AR"/>
          </a:p>
        </p:txBody>
      </p:sp>
      <p:sp>
        <p:nvSpPr>
          <p:cNvPr id="6" name="Slide Number Placeholder 5"/>
          <p:cNvSpPr>
            <a:spLocks noGrp="1"/>
          </p:cNvSpPr>
          <p:nvPr>
            <p:ph type="sldNum" sz="quarter" idx="12"/>
          </p:nvPr>
        </p:nvSpPr>
        <p:spPr>
          <a:xfrm>
            <a:off x="9924392" y="134930"/>
            <a:ext cx="811019" cy="503578"/>
          </a:xfrm>
        </p:spPr>
        <p:txBody>
          <a:bodyPr/>
          <a:lstStyle/>
          <a:p>
            <a:fld id="{B2ADAC69-381B-42C0-8801-AE8E0A6B83E9}" type="slidenum">
              <a:rPr lang="es-AR" smtClean="0"/>
              <a:t>‹Nº›</a:t>
            </a:fld>
            <a:endParaRPr lang="es-A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1831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2E4BF7-A859-4120-9F69-3CA8261E4F48}" type="datetimeFigureOut">
              <a:rPr lang="es-AR" smtClean="0"/>
              <a:t>13/6/2022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2ADAC69-381B-42C0-8801-AE8E0A6B83E9}" type="slidenum">
              <a:rPr lang="es-AR" smtClean="0"/>
              <a:t>‹Nº›</a:t>
            </a:fld>
            <a:endParaRPr lang="es-AR"/>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3450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2E4BF7-A859-4120-9F69-3CA8261E4F48}" type="datetimeFigureOut">
              <a:rPr lang="es-AR" smtClean="0"/>
              <a:t>13/6/2022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2ADAC69-381B-42C0-8801-AE8E0A6B83E9}" type="slidenum">
              <a:rPr lang="es-AR" smtClean="0"/>
              <a:t>‹Nº›</a:t>
            </a:fld>
            <a:endParaRPr lang="es-AR"/>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182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B92E4BF7-A859-4120-9F69-3CA8261E4F48}" type="datetimeFigureOut">
              <a:rPr lang="es-AR" smtClean="0"/>
              <a:t>13/6/2022</a:t>
            </a:fld>
            <a:endParaRPr lang="es-AR"/>
          </a:p>
        </p:txBody>
      </p:sp>
      <p:sp>
        <p:nvSpPr>
          <p:cNvPr id="5" name="Footer Placeholder 4"/>
          <p:cNvSpPr>
            <a:spLocks noGrp="1"/>
          </p:cNvSpPr>
          <p:nvPr>
            <p:ph type="ftr" sz="quarter" idx="11"/>
          </p:nvPr>
        </p:nvSpPr>
        <p:spPr/>
        <p:txBody>
          <a:bodyPr/>
          <a:lstStyle>
            <a:lvl1pPr>
              <a:defRPr sz="1200"/>
            </a:lvl1pPr>
          </a:lstStyle>
          <a:p>
            <a:endParaRPr lang="es-AR"/>
          </a:p>
        </p:txBody>
      </p:sp>
      <p:sp>
        <p:nvSpPr>
          <p:cNvPr id="6" name="Slide Number Placeholder 5"/>
          <p:cNvSpPr>
            <a:spLocks noGrp="1"/>
          </p:cNvSpPr>
          <p:nvPr>
            <p:ph type="sldNum" sz="quarter" idx="12"/>
          </p:nvPr>
        </p:nvSpPr>
        <p:spPr/>
        <p:txBody>
          <a:bodyPr/>
          <a:lstStyle/>
          <a:p>
            <a:fld id="{B2ADAC69-381B-42C0-8801-AE8E0A6B83E9}" type="slidenum">
              <a:rPr lang="es-AR" smtClean="0"/>
              <a:t>‹Nº›</a:t>
            </a:fld>
            <a:endParaRPr lang="es-AR"/>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735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92E4BF7-A859-4120-9F69-3CA8261E4F48}" type="datetimeFigureOut">
              <a:rPr lang="es-AR" smtClean="0"/>
              <a:t>13/6/2022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2ADAC69-381B-42C0-8801-AE8E0A6B83E9}" type="slidenum">
              <a:rPr lang="es-AR" smtClean="0"/>
              <a:t>‹Nº›</a:t>
            </a:fld>
            <a:endParaRPr lang="es-A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929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92E4BF7-A859-4120-9F69-3CA8261E4F48}" type="datetimeFigureOut">
              <a:rPr lang="es-AR" smtClean="0"/>
              <a:t>13/6/2022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2ADAC69-381B-42C0-8801-AE8E0A6B83E9}" type="slidenum">
              <a:rPr lang="es-AR" smtClean="0"/>
              <a:t>‹Nº›</a:t>
            </a:fld>
            <a:endParaRPr lang="es-A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011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92E4BF7-A859-4120-9F69-3CA8261E4F48}" type="datetimeFigureOut">
              <a:rPr lang="es-AR" smtClean="0"/>
              <a:t>13/6/2022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B2ADAC69-381B-42C0-8801-AE8E0A6B83E9}" type="slidenum">
              <a:rPr lang="es-AR" smtClean="0"/>
              <a:t>‹Nº›</a:t>
            </a:fld>
            <a:endParaRPr lang="es-AR"/>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1142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2E4BF7-A859-4120-9F69-3CA8261E4F48}" type="datetimeFigureOut">
              <a:rPr lang="es-AR" smtClean="0"/>
              <a:t>13/6/2022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2ADAC69-381B-42C0-8801-AE8E0A6B83E9}" type="slidenum">
              <a:rPr lang="es-AR" smtClean="0"/>
              <a:t>‹Nº›</a:t>
            </a:fld>
            <a:endParaRPr lang="es-AR"/>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5874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E4BF7-A859-4120-9F69-3CA8261E4F48}" type="datetimeFigureOut">
              <a:rPr lang="es-AR" smtClean="0"/>
              <a:t>13/6/2022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B2ADAC69-381B-42C0-8801-AE8E0A6B83E9}" type="slidenum">
              <a:rPr lang="es-AR" smtClean="0"/>
              <a:t>‹Nº›</a:t>
            </a:fld>
            <a:endParaRPr lang="es-AR"/>
          </a:p>
        </p:txBody>
      </p:sp>
    </p:spTree>
    <p:extLst>
      <p:ext uri="{BB962C8B-B14F-4D97-AF65-F5344CB8AC3E}">
        <p14:creationId xmlns:p14="http://schemas.microsoft.com/office/powerpoint/2010/main" val="40547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92E4BF7-A859-4120-9F69-3CA8261E4F48}" type="datetimeFigureOut">
              <a:rPr lang="es-AR" smtClean="0"/>
              <a:t>13/6/2022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2ADAC69-381B-42C0-8801-AE8E0A6B83E9}" type="slidenum">
              <a:rPr lang="es-AR" smtClean="0"/>
              <a:t>‹Nº›</a:t>
            </a:fld>
            <a:endParaRPr lang="es-A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9852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92E4BF7-A859-4120-9F69-3CA8261E4F48}" type="datetimeFigureOut">
              <a:rPr lang="es-AR" smtClean="0"/>
              <a:t>13/6/2022</a:t>
            </a:fld>
            <a:endParaRPr lang="es-AR"/>
          </a:p>
        </p:txBody>
      </p:sp>
      <p:sp>
        <p:nvSpPr>
          <p:cNvPr id="6" name="Footer Placeholder 5"/>
          <p:cNvSpPr>
            <a:spLocks noGrp="1"/>
          </p:cNvSpPr>
          <p:nvPr>
            <p:ph type="ftr" sz="quarter" idx="11"/>
          </p:nvPr>
        </p:nvSpPr>
        <p:spPr>
          <a:xfrm>
            <a:off x="1125300" y="318640"/>
            <a:ext cx="4877818" cy="320931"/>
          </a:xfrm>
        </p:spPr>
        <p:txBody>
          <a:bodyPr/>
          <a:lstStyle/>
          <a:p>
            <a:endParaRPr lang="es-AR"/>
          </a:p>
        </p:txBody>
      </p:sp>
      <p:sp>
        <p:nvSpPr>
          <p:cNvPr id="7" name="Slide Number Placeholder 6"/>
          <p:cNvSpPr>
            <a:spLocks noGrp="1"/>
          </p:cNvSpPr>
          <p:nvPr>
            <p:ph type="sldNum" sz="quarter" idx="12"/>
          </p:nvPr>
        </p:nvSpPr>
        <p:spPr>
          <a:xfrm>
            <a:off x="6176794" y="137408"/>
            <a:ext cx="811019" cy="503578"/>
          </a:xfrm>
        </p:spPr>
        <p:txBody>
          <a:bodyPr/>
          <a:lstStyle/>
          <a:p>
            <a:fld id="{B2ADAC69-381B-42C0-8801-AE8E0A6B83E9}" type="slidenum">
              <a:rPr lang="es-AR" smtClean="0"/>
              <a:t>‹Nº›</a:t>
            </a:fld>
            <a:endParaRPr lang="es-AR"/>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10535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2E4BF7-A859-4120-9F69-3CA8261E4F48}" type="datetimeFigureOut">
              <a:rPr lang="es-AR" smtClean="0"/>
              <a:t>13/6/2022</a:t>
            </a:fld>
            <a:endParaRPr lang="es-AR"/>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2ADAC69-381B-42C0-8801-AE8E0A6B83E9}" type="slidenum">
              <a:rPr lang="es-AR" smtClean="0"/>
              <a:t>‹Nº›</a:t>
            </a:fld>
            <a:endParaRPr lang="es-AR"/>
          </a:p>
        </p:txBody>
      </p:sp>
    </p:spTree>
    <p:extLst>
      <p:ext uri="{BB962C8B-B14F-4D97-AF65-F5344CB8AC3E}">
        <p14:creationId xmlns:p14="http://schemas.microsoft.com/office/powerpoint/2010/main" val="219811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E8099-FADC-47F9-9F6D-338FEA2E8AF2}"/>
              </a:ext>
            </a:extLst>
          </p:cNvPr>
          <p:cNvSpPr>
            <a:spLocks noGrp="1"/>
          </p:cNvSpPr>
          <p:nvPr>
            <p:ph type="ctrTitle"/>
          </p:nvPr>
        </p:nvSpPr>
        <p:spPr/>
        <p:txBody>
          <a:bodyPr/>
          <a:lstStyle/>
          <a:p>
            <a:r>
              <a:rPr lang="es-ES" dirty="0"/>
              <a:t>Documentación</a:t>
            </a:r>
          </a:p>
        </p:txBody>
      </p:sp>
      <p:sp>
        <p:nvSpPr>
          <p:cNvPr id="4" name="Título 1">
            <a:extLst>
              <a:ext uri="{FF2B5EF4-FFF2-40B4-BE49-F238E27FC236}">
                <a16:creationId xmlns:a16="http://schemas.microsoft.com/office/drawing/2014/main" id="{8D6C4B9A-5D9E-4A16-8AD0-3DC2125CE22D}"/>
              </a:ext>
            </a:extLst>
          </p:cNvPr>
          <p:cNvSpPr txBox="1">
            <a:spLocks/>
          </p:cNvSpPr>
          <p:nvPr/>
        </p:nvSpPr>
        <p:spPr>
          <a:xfrm>
            <a:off x="3554927" y="3438939"/>
            <a:ext cx="8637073" cy="261855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none">
                <a:solidFill>
                  <a:schemeClr val="tx1"/>
                </a:solidFill>
                <a:effectLst/>
                <a:latin typeface="+mj-lt"/>
                <a:ea typeface="+mj-ea"/>
                <a:cs typeface="+mj-cs"/>
              </a:defRPr>
            </a:lvl1pPr>
          </a:lstStyle>
          <a:p>
            <a:pPr algn="r"/>
            <a:r>
              <a:rPr lang="es-ES" sz="2800" dirty="0"/>
              <a:t>Pablo Flores</a:t>
            </a:r>
          </a:p>
        </p:txBody>
      </p:sp>
    </p:spTree>
    <p:extLst>
      <p:ext uri="{BB962C8B-B14F-4D97-AF65-F5344CB8AC3E}">
        <p14:creationId xmlns:p14="http://schemas.microsoft.com/office/powerpoint/2010/main" val="123739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94B539E-DE89-4B7B-A5E7-C99A03B10DEE}"/>
              </a:ext>
            </a:extLst>
          </p:cNvPr>
          <p:cNvSpPr>
            <a:spLocks noGrp="1"/>
          </p:cNvSpPr>
          <p:nvPr>
            <p:ph type="subTitle" idx="1"/>
          </p:nvPr>
        </p:nvSpPr>
        <p:spPr>
          <a:xfrm>
            <a:off x="1194664" y="755007"/>
            <a:ext cx="8637072" cy="1071095"/>
          </a:xfrm>
        </p:spPr>
        <p:txBody>
          <a:bodyPr>
            <a:normAutofit/>
          </a:bodyPr>
          <a:lstStyle/>
          <a:p>
            <a:r>
              <a:rPr lang="es-ES" sz="3200" dirty="0">
                <a:latin typeface="Arial" panose="020B0604020202020204" pitchFamily="34" charset="0"/>
                <a:cs typeface="Arial" panose="020B0604020202020204" pitchFamily="34" charset="0"/>
              </a:rPr>
              <a:t>Modelo</a:t>
            </a:r>
            <a:r>
              <a:rPr lang="en-US" sz="3200" dirty="0">
                <a:latin typeface="Arial" panose="020B0604020202020204" pitchFamily="34" charset="0"/>
                <a:cs typeface="Arial" panose="020B0604020202020204" pitchFamily="34" charset="0"/>
              </a:rPr>
              <a:t> de Dato</a:t>
            </a:r>
            <a:endParaRPr lang="es-AR" sz="3200"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ADF09C95-4CED-4BB5-8DB2-FC00AB5D0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561" y="1321443"/>
            <a:ext cx="5381625" cy="4781550"/>
          </a:xfrm>
          <a:prstGeom prst="rect">
            <a:avLst/>
          </a:prstGeom>
        </p:spPr>
      </p:pic>
    </p:spTree>
    <p:extLst>
      <p:ext uri="{BB962C8B-B14F-4D97-AF65-F5344CB8AC3E}">
        <p14:creationId xmlns:p14="http://schemas.microsoft.com/office/powerpoint/2010/main" val="287682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964-F0E0-46FD-B9EE-DDF98844EBA5}"/>
              </a:ext>
            </a:extLst>
          </p:cNvPr>
          <p:cNvSpPr>
            <a:spLocks noGrp="1"/>
          </p:cNvSpPr>
          <p:nvPr>
            <p:ph type="title"/>
          </p:nvPr>
        </p:nvSpPr>
        <p:spPr/>
        <p:txBody>
          <a:bodyPr/>
          <a:lstStyle/>
          <a:p>
            <a:r>
              <a:rPr lang="es-ES" dirty="0" err="1"/>
              <a:t>Solucion</a:t>
            </a:r>
            <a:endParaRPr lang="es-ES" dirty="0"/>
          </a:p>
        </p:txBody>
      </p:sp>
      <p:sp>
        <p:nvSpPr>
          <p:cNvPr id="3" name="Marcador de contenido 2">
            <a:extLst>
              <a:ext uri="{FF2B5EF4-FFF2-40B4-BE49-F238E27FC236}">
                <a16:creationId xmlns:a16="http://schemas.microsoft.com/office/drawing/2014/main" id="{746EDEE0-361A-4CE1-A95E-A9FDB5A7D05E}"/>
              </a:ext>
            </a:extLst>
          </p:cNvPr>
          <p:cNvSpPr>
            <a:spLocks noGrp="1"/>
          </p:cNvSpPr>
          <p:nvPr>
            <p:ph idx="1"/>
          </p:nvPr>
        </p:nvSpPr>
        <p:spPr/>
        <p:txBody>
          <a:bodyPr/>
          <a:lstStyle/>
          <a:p>
            <a:pPr marL="0" indent="0">
              <a:buNone/>
            </a:pPr>
            <a:r>
              <a:rPr lang="en-US" dirty="0"/>
              <a:t>El </a:t>
            </a:r>
            <a:r>
              <a:rPr lang="es-ES" dirty="0"/>
              <a:t>ejercicio</a:t>
            </a:r>
            <a:r>
              <a:rPr lang="en-US" dirty="0"/>
              <a:t> se </a:t>
            </a:r>
            <a:r>
              <a:rPr lang="es-ES" dirty="0"/>
              <a:t>pensó</a:t>
            </a:r>
            <a:r>
              <a:rPr lang="en-US" dirty="0"/>
              <a:t> de las siguiente forma: </a:t>
            </a:r>
            <a:r>
              <a:rPr lang="es-ES" dirty="0"/>
              <a:t>Dividir</a:t>
            </a:r>
            <a:r>
              <a:rPr lang="en-US" dirty="0"/>
              <a:t> los </a:t>
            </a:r>
            <a:r>
              <a:rPr lang="es-ES" dirty="0"/>
              <a:t>servicios</a:t>
            </a:r>
            <a:r>
              <a:rPr lang="en-US" dirty="0"/>
              <a:t> </a:t>
            </a:r>
            <a:r>
              <a:rPr lang="es-ES" dirty="0"/>
              <a:t>en</a:t>
            </a:r>
            <a:r>
              <a:rPr lang="en-US" dirty="0"/>
              <a:t> 2 </a:t>
            </a:r>
            <a:r>
              <a:rPr lang="es-ES" dirty="0"/>
              <a:t>objetos</a:t>
            </a:r>
            <a:r>
              <a:rPr lang="en-US" dirty="0"/>
              <a:t>, </a:t>
            </a:r>
            <a:r>
              <a:rPr lang="es-ES" dirty="0"/>
              <a:t>viajes</a:t>
            </a:r>
            <a:r>
              <a:rPr lang="en-US" dirty="0"/>
              <a:t> </a:t>
            </a:r>
            <a:r>
              <a:rPr lang="es-ES" dirty="0"/>
              <a:t>individuales</a:t>
            </a:r>
            <a:r>
              <a:rPr lang="en-US" dirty="0"/>
              <a:t> y </a:t>
            </a:r>
            <a:r>
              <a:rPr lang="es-ES" dirty="0"/>
              <a:t>alquileres</a:t>
            </a:r>
            <a:r>
              <a:rPr lang="en-US" dirty="0"/>
              <a:t> de </a:t>
            </a:r>
            <a:r>
              <a:rPr lang="es-ES" dirty="0"/>
              <a:t>vehículos</a:t>
            </a:r>
            <a:r>
              <a:rPr lang="en-US" dirty="0"/>
              <a:t>. </a:t>
            </a:r>
            <a:r>
              <a:rPr lang="es-ES" dirty="0"/>
              <a:t>Cada</a:t>
            </a:r>
            <a:r>
              <a:rPr lang="en-US" dirty="0"/>
              <a:t> </a:t>
            </a:r>
            <a:r>
              <a:rPr lang="es-ES" dirty="0"/>
              <a:t>uno</a:t>
            </a:r>
            <a:r>
              <a:rPr lang="en-US" dirty="0"/>
              <a:t> de los </a:t>
            </a:r>
            <a:r>
              <a:rPr lang="es-ES" dirty="0"/>
              <a:t>servicio</a:t>
            </a:r>
            <a:r>
              <a:rPr lang="en-US" dirty="0"/>
              <a:t> </a:t>
            </a:r>
            <a:r>
              <a:rPr lang="es-ES" dirty="0"/>
              <a:t>cuenta</a:t>
            </a:r>
            <a:r>
              <a:rPr lang="en-US" dirty="0"/>
              <a:t> con una </a:t>
            </a:r>
            <a:r>
              <a:rPr lang="es-ES" dirty="0"/>
              <a:t>relación</a:t>
            </a:r>
            <a:r>
              <a:rPr lang="en-US" dirty="0"/>
              <a:t> lookup con los </a:t>
            </a:r>
            <a:r>
              <a:rPr lang="es-ES" dirty="0"/>
              <a:t>vehículos</a:t>
            </a:r>
            <a:r>
              <a:rPr lang="en-US" dirty="0"/>
              <a:t>. </a:t>
            </a:r>
          </a:p>
          <a:p>
            <a:pPr marL="0" indent="0">
              <a:buNone/>
            </a:pPr>
            <a:r>
              <a:rPr lang="es-ES" dirty="0"/>
              <a:t>Cuenta</a:t>
            </a:r>
            <a:r>
              <a:rPr lang="en-US" dirty="0"/>
              <a:t> </a:t>
            </a:r>
            <a:r>
              <a:rPr lang="es-ES" dirty="0"/>
              <a:t>tiene</a:t>
            </a:r>
            <a:r>
              <a:rPr lang="en-US" dirty="0"/>
              <a:t> </a:t>
            </a:r>
            <a:r>
              <a:rPr lang="es-ES" dirty="0"/>
              <a:t>relacionado</a:t>
            </a:r>
            <a:r>
              <a:rPr lang="en-US" dirty="0"/>
              <a:t> los 2 </a:t>
            </a:r>
            <a:r>
              <a:rPr lang="es-ES" dirty="0"/>
              <a:t>servicios</a:t>
            </a:r>
            <a:r>
              <a:rPr lang="en-US" dirty="0"/>
              <a:t> y con facture.</a:t>
            </a:r>
          </a:p>
          <a:p>
            <a:pPr marL="0" indent="0">
              <a:buNone/>
            </a:pPr>
            <a:r>
              <a:rPr lang="es-ES" dirty="0"/>
              <a:t>Detalle</a:t>
            </a:r>
            <a:r>
              <a:rPr lang="en-US" dirty="0"/>
              <a:t> de facture </a:t>
            </a:r>
            <a:r>
              <a:rPr lang="es-ES" dirty="0"/>
              <a:t>tiene</a:t>
            </a:r>
            <a:r>
              <a:rPr lang="en-US" dirty="0"/>
              <a:t> una </a:t>
            </a:r>
            <a:r>
              <a:rPr lang="es-ES" dirty="0"/>
              <a:t>relación</a:t>
            </a:r>
            <a:r>
              <a:rPr lang="en-US" dirty="0"/>
              <a:t> master detail con </a:t>
            </a:r>
            <a:r>
              <a:rPr lang="es-ES" dirty="0"/>
              <a:t>factura</a:t>
            </a:r>
            <a:r>
              <a:rPr lang="en-US" dirty="0"/>
              <a:t>.</a:t>
            </a:r>
            <a:endParaRPr lang="es-AR" dirty="0"/>
          </a:p>
        </p:txBody>
      </p:sp>
    </p:spTree>
    <p:extLst>
      <p:ext uri="{BB962C8B-B14F-4D97-AF65-F5344CB8AC3E}">
        <p14:creationId xmlns:p14="http://schemas.microsoft.com/office/powerpoint/2010/main" val="381538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93873-93C7-4B16-A9D1-10FA5878E220}"/>
              </a:ext>
            </a:extLst>
          </p:cNvPr>
          <p:cNvSpPr>
            <a:spLocks noGrp="1"/>
          </p:cNvSpPr>
          <p:nvPr>
            <p:ph type="title"/>
          </p:nvPr>
        </p:nvSpPr>
        <p:spPr/>
        <p:txBody>
          <a:bodyPr/>
          <a:lstStyle/>
          <a:p>
            <a:r>
              <a:rPr lang="es-ES" dirty="0" err="1"/>
              <a:t>Record</a:t>
            </a:r>
            <a:r>
              <a:rPr lang="es-ES" dirty="0"/>
              <a:t> </a:t>
            </a:r>
            <a:r>
              <a:rPr lang="es-ES" dirty="0" err="1"/>
              <a:t>Type</a:t>
            </a:r>
            <a:endParaRPr lang="es-ES" dirty="0"/>
          </a:p>
        </p:txBody>
      </p:sp>
      <p:sp>
        <p:nvSpPr>
          <p:cNvPr id="3" name="Marcador de contenido 2">
            <a:extLst>
              <a:ext uri="{FF2B5EF4-FFF2-40B4-BE49-F238E27FC236}">
                <a16:creationId xmlns:a16="http://schemas.microsoft.com/office/drawing/2014/main" id="{7098EE98-1ABF-4BBB-99BD-45F6E2234CFD}"/>
              </a:ext>
            </a:extLst>
          </p:cNvPr>
          <p:cNvSpPr>
            <a:spLocks noGrp="1"/>
          </p:cNvSpPr>
          <p:nvPr>
            <p:ph idx="1"/>
          </p:nvPr>
        </p:nvSpPr>
        <p:spPr/>
        <p:txBody>
          <a:bodyPr/>
          <a:lstStyle/>
          <a:p>
            <a:pPr marL="0" indent="0">
              <a:buNone/>
            </a:pPr>
            <a:r>
              <a:rPr lang="en-US" dirty="0"/>
              <a:t>Account: </a:t>
            </a:r>
            <a:r>
              <a:rPr lang="en-US" dirty="0" err="1"/>
              <a:t>Viajes</a:t>
            </a:r>
            <a:r>
              <a:rPr lang="en-US" dirty="0"/>
              <a:t> </a:t>
            </a:r>
            <a:r>
              <a:rPr lang="en-US" dirty="0" err="1"/>
              <a:t>individuales</a:t>
            </a:r>
            <a:r>
              <a:rPr lang="en-US" dirty="0"/>
              <a:t> – </a:t>
            </a:r>
            <a:r>
              <a:rPr lang="en-US" dirty="0" err="1"/>
              <a:t>Alquileres</a:t>
            </a:r>
            <a:r>
              <a:rPr lang="en-US" dirty="0"/>
              <a:t> de </a:t>
            </a:r>
            <a:r>
              <a:rPr lang="en-US" dirty="0" err="1"/>
              <a:t>vehiculo</a:t>
            </a:r>
            <a:endParaRPr lang="en-US" dirty="0"/>
          </a:p>
          <a:p>
            <a:pPr marL="0" indent="0">
              <a:buNone/>
            </a:pPr>
            <a:r>
              <a:rPr lang="en-US" dirty="0" err="1"/>
              <a:t>Oportunidad</a:t>
            </a:r>
            <a:r>
              <a:rPr lang="en-US" dirty="0"/>
              <a:t> : </a:t>
            </a:r>
            <a:r>
              <a:rPr lang="en-US" dirty="0" err="1"/>
              <a:t>Viajes</a:t>
            </a:r>
            <a:r>
              <a:rPr lang="en-US" dirty="0"/>
              <a:t> </a:t>
            </a:r>
            <a:r>
              <a:rPr lang="en-US" dirty="0" err="1"/>
              <a:t>individuales</a:t>
            </a:r>
            <a:r>
              <a:rPr lang="en-US" dirty="0"/>
              <a:t> – </a:t>
            </a:r>
            <a:r>
              <a:rPr lang="en-US" dirty="0" err="1"/>
              <a:t>Aquileres</a:t>
            </a:r>
            <a:r>
              <a:rPr lang="en-US" dirty="0"/>
              <a:t> de </a:t>
            </a:r>
            <a:r>
              <a:rPr lang="en-US" dirty="0" err="1"/>
              <a:t>vehiculos</a:t>
            </a:r>
            <a:r>
              <a:rPr lang="en-US" dirty="0"/>
              <a:t>.</a:t>
            </a:r>
          </a:p>
          <a:p>
            <a:pPr marL="0" indent="0">
              <a:buNone/>
            </a:pPr>
            <a:r>
              <a:rPr lang="es-AR" dirty="0" err="1"/>
              <a:t>Lightning</a:t>
            </a:r>
            <a:r>
              <a:rPr lang="es-AR" dirty="0"/>
              <a:t> </a:t>
            </a:r>
            <a:r>
              <a:rPr lang="es-AR" dirty="0" err="1"/>
              <a:t>Record</a:t>
            </a:r>
            <a:r>
              <a:rPr lang="es-AR" dirty="0"/>
              <a:t> Pages : </a:t>
            </a:r>
            <a:r>
              <a:rPr lang="en-US" dirty="0" err="1"/>
              <a:t>Viajes</a:t>
            </a:r>
            <a:r>
              <a:rPr lang="en-US" dirty="0"/>
              <a:t> </a:t>
            </a:r>
            <a:r>
              <a:rPr lang="en-US" dirty="0" err="1"/>
              <a:t>individuales</a:t>
            </a:r>
            <a:r>
              <a:rPr lang="en-US" dirty="0"/>
              <a:t> – </a:t>
            </a:r>
            <a:r>
              <a:rPr lang="en-US" dirty="0" err="1"/>
              <a:t>Aquileres</a:t>
            </a:r>
            <a:r>
              <a:rPr lang="en-US" dirty="0"/>
              <a:t> de </a:t>
            </a:r>
            <a:r>
              <a:rPr lang="en-US" dirty="0" err="1"/>
              <a:t>vehiculos</a:t>
            </a:r>
            <a:r>
              <a:rPr lang="en-US" dirty="0"/>
              <a:t>.</a:t>
            </a:r>
          </a:p>
          <a:p>
            <a:pPr marL="0" indent="0">
              <a:buNone/>
            </a:pPr>
            <a:endParaRPr lang="es-AR" dirty="0"/>
          </a:p>
        </p:txBody>
      </p:sp>
    </p:spTree>
    <p:extLst>
      <p:ext uri="{BB962C8B-B14F-4D97-AF65-F5344CB8AC3E}">
        <p14:creationId xmlns:p14="http://schemas.microsoft.com/office/powerpoint/2010/main" val="222985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98BAF2-BF56-4240-9B31-B87166D264D9}"/>
              </a:ext>
            </a:extLst>
          </p:cNvPr>
          <p:cNvSpPr>
            <a:spLocks noGrp="1"/>
          </p:cNvSpPr>
          <p:nvPr>
            <p:ph type="title"/>
          </p:nvPr>
        </p:nvSpPr>
        <p:spPr/>
        <p:txBody>
          <a:bodyPr/>
          <a:lstStyle/>
          <a:p>
            <a:r>
              <a:rPr lang="en-US" dirty="0"/>
              <a:t>Flows</a:t>
            </a:r>
            <a:endParaRPr lang="es-AR" dirty="0"/>
          </a:p>
        </p:txBody>
      </p:sp>
      <p:sp>
        <p:nvSpPr>
          <p:cNvPr id="3" name="Marcador de contenido 2">
            <a:extLst>
              <a:ext uri="{FF2B5EF4-FFF2-40B4-BE49-F238E27FC236}">
                <a16:creationId xmlns:a16="http://schemas.microsoft.com/office/drawing/2014/main" id="{44752D62-6A47-40D8-923E-EEF800732771}"/>
              </a:ext>
            </a:extLst>
          </p:cNvPr>
          <p:cNvSpPr>
            <a:spLocks noGrp="1"/>
          </p:cNvSpPr>
          <p:nvPr>
            <p:ph idx="1"/>
          </p:nvPr>
        </p:nvSpPr>
        <p:spPr>
          <a:xfrm>
            <a:off x="1130270" y="1781711"/>
            <a:ext cx="10054565" cy="3916723"/>
          </a:xfrm>
        </p:spPr>
        <p:txBody>
          <a:bodyPr>
            <a:normAutofit fontScale="92500"/>
          </a:bodyPr>
          <a:lstStyle/>
          <a:p>
            <a:r>
              <a:rPr lang="es-ES" sz="1400" dirty="0">
                <a:latin typeface="Arial" panose="020B0604020202020204" pitchFamily="34" charset="0"/>
                <a:cs typeface="Arial" panose="020B0604020202020204" pitchFamily="34" charset="0"/>
              </a:rPr>
              <a:t>CrearContactoV1: Al generar una nueva cuenta se crear automáticamente un contacto</a:t>
            </a:r>
          </a:p>
          <a:p>
            <a:r>
              <a:rPr lang="es-ES" sz="1400" dirty="0" err="1">
                <a:latin typeface="Arial" panose="020B0604020202020204" pitchFamily="34" charset="0"/>
                <a:cs typeface="Arial" panose="020B0604020202020204" pitchFamily="34" charset="0"/>
              </a:rPr>
              <a:t>ViajesSumarAmountOppotunidad</a:t>
            </a:r>
            <a:r>
              <a:rPr lang="es-ES" sz="1400" dirty="0">
                <a:latin typeface="Arial" panose="020B0604020202020204" pitchFamily="34" charset="0"/>
                <a:cs typeface="Arial" panose="020B0604020202020204" pitchFamily="34" charset="0"/>
              </a:rPr>
              <a:t>: Cuando se agrega un viaje individual el campo </a:t>
            </a:r>
            <a:r>
              <a:rPr lang="es-ES" sz="1400" dirty="0" err="1">
                <a:latin typeface="Arial" panose="020B0604020202020204" pitchFamily="34" charset="0"/>
                <a:cs typeface="Arial" panose="020B0604020202020204" pitchFamily="34" charset="0"/>
              </a:rPr>
              <a:t>amount</a:t>
            </a:r>
            <a:r>
              <a:rPr lang="es-ES" sz="1400" dirty="0">
                <a:latin typeface="Arial" panose="020B0604020202020204" pitchFamily="34" charset="0"/>
                <a:cs typeface="Arial" panose="020B0604020202020204" pitchFamily="34" charset="0"/>
              </a:rPr>
              <a:t> de oportunidad se actualiza al valor del viaje</a:t>
            </a:r>
          </a:p>
          <a:p>
            <a:r>
              <a:rPr lang="es-ES" sz="1400" dirty="0" err="1">
                <a:latin typeface="Arial" panose="020B0604020202020204" pitchFamily="34" charset="0"/>
                <a:cs typeface="Arial" panose="020B0604020202020204" pitchFamily="34" charset="0"/>
              </a:rPr>
              <a:t>RestarAmountViajes</a:t>
            </a:r>
            <a:r>
              <a:rPr lang="es-ES" sz="1400" dirty="0">
                <a:latin typeface="Arial" panose="020B0604020202020204" pitchFamily="34" charset="0"/>
                <a:cs typeface="Arial" panose="020B0604020202020204" pitchFamily="34" charset="0"/>
              </a:rPr>
              <a:t>: Cuando se elimina un viaje individual de la oportunidad se modifica el campo </a:t>
            </a:r>
            <a:r>
              <a:rPr lang="es-ES" sz="1400" dirty="0" err="1">
                <a:latin typeface="Arial" panose="020B0604020202020204" pitchFamily="34" charset="0"/>
                <a:cs typeface="Arial" panose="020B0604020202020204" pitchFamily="34" charset="0"/>
              </a:rPr>
              <a:t>amount</a:t>
            </a:r>
            <a:r>
              <a:rPr lang="es-ES" sz="1400" dirty="0">
                <a:latin typeface="Arial" panose="020B0604020202020204" pitchFamily="34" charset="0"/>
                <a:cs typeface="Arial" panose="020B0604020202020204" pitchFamily="34" charset="0"/>
              </a:rPr>
              <a:t> de oportunidad.</a:t>
            </a:r>
          </a:p>
          <a:p>
            <a:r>
              <a:rPr lang="es-ES" sz="1400" dirty="0" err="1">
                <a:latin typeface="Arial" panose="020B0604020202020204" pitchFamily="34" charset="0"/>
                <a:cs typeface="Arial" panose="020B0604020202020204" pitchFamily="34" charset="0"/>
              </a:rPr>
              <a:t>UpdateOportunidadAmount</a:t>
            </a:r>
            <a:r>
              <a:rPr lang="es-ES" sz="1400" dirty="0">
                <a:latin typeface="Arial" panose="020B0604020202020204" pitchFamily="34" charset="0"/>
                <a:cs typeface="Arial" panose="020B0604020202020204" pitchFamily="34" charset="0"/>
              </a:rPr>
              <a:t>: Cuando se agrega un alquiler el campo </a:t>
            </a:r>
            <a:r>
              <a:rPr lang="es-ES" sz="1400" dirty="0" err="1">
                <a:latin typeface="Arial" panose="020B0604020202020204" pitchFamily="34" charset="0"/>
                <a:cs typeface="Arial" panose="020B0604020202020204" pitchFamily="34" charset="0"/>
              </a:rPr>
              <a:t>amount</a:t>
            </a:r>
            <a:r>
              <a:rPr lang="es-ES" sz="1400" dirty="0">
                <a:latin typeface="Arial" panose="020B0604020202020204" pitchFamily="34" charset="0"/>
                <a:cs typeface="Arial" panose="020B0604020202020204" pitchFamily="34" charset="0"/>
              </a:rPr>
              <a:t> de oportunidad se actualiza al valor del viaje</a:t>
            </a:r>
          </a:p>
          <a:p>
            <a:r>
              <a:rPr lang="es-ES" sz="1400" dirty="0" err="1">
                <a:latin typeface="Arial" panose="020B0604020202020204" pitchFamily="34" charset="0"/>
                <a:cs typeface="Arial" panose="020B0604020202020204" pitchFamily="34" charset="0"/>
              </a:rPr>
              <a:t>RestarAmountalquiler</a:t>
            </a:r>
            <a:r>
              <a:rPr lang="es-ES" sz="1400" dirty="0">
                <a:latin typeface="Arial" panose="020B0604020202020204" pitchFamily="34" charset="0"/>
                <a:cs typeface="Arial" panose="020B0604020202020204" pitchFamily="34" charset="0"/>
              </a:rPr>
              <a:t>: Cuando se elimina un alquiler de la oportunidad se modifica el campo </a:t>
            </a:r>
            <a:r>
              <a:rPr lang="es-ES" sz="1400" dirty="0" err="1">
                <a:latin typeface="Arial" panose="020B0604020202020204" pitchFamily="34" charset="0"/>
                <a:cs typeface="Arial" panose="020B0604020202020204" pitchFamily="34" charset="0"/>
              </a:rPr>
              <a:t>amount</a:t>
            </a:r>
            <a:r>
              <a:rPr lang="es-ES" sz="1400" dirty="0">
                <a:latin typeface="Arial" panose="020B0604020202020204" pitchFamily="34" charset="0"/>
                <a:cs typeface="Arial" panose="020B0604020202020204" pitchFamily="34" charset="0"/>
              </a:rPr>
              <a:t> de oportunidad.</a:t>
            </a:r>
          </a:p>
          <a:p>
            <a:r>
              <a:rPr lang="es-ES" sz="1400" dirty="0" err="1">
                <a:latin typeface="Arial" panose="020B0604020202020204" pitchFamily="34" charset="0"/>
                <a:cs typeface="Arial" panose="020B0604020202020204" pitchFamily="34" charset="0"/>
              </a:rPr>
              <a:t>chatter</a:t>
            </a:r>
            <a:r>
              <a:rPr lang="es-ES" sz="1400" dirty="0">
                <a:latin typeface="Arial" panose="020B0604020202020204" pitchFamily="34" charset="0"/>
                <a:cs typeface="Arial" panose="020B0604020202020204" pitchFamily="34" charset="0"/>
              </a:rPr>
              <a:t>: Cuando se cierra una oportunidad y esta ganada se genera un mensaje en el grupo </a:t>
            </a:r>
            <a:r>
              <a:rPr lang="es-ES" sz="1400" dirty="0" err="1">
                <a:latin typeface="Arial" panose="020B0604020202020204" pitchFamily="34" charset="0"/>
                <a:cs typeface="Arial" panose="020B0604020202020204" pitchFamily="34" charset="0"/>
              </a:rPr>
              <a:t>chatter</a:t>
            </a:r>
            <a:r>
              <a:rPr lang="es-ES" sz="1400" dirty="0">
                <a:latin typeface="Arial" panose="020B0604020202020204" pitchFamily="34" charset="0"/>
                <a:cs typeface="Arial" panose="020B0604020202020204" pitchFamily="34" charset="0"/>
              </a:rPr>
              <a:t> para el jefe de ventas anunciado que esa oportunidad se cerro.</a:t>
            </a:r>
          </a:p>
          <a:p>
            <a:r>
              <a:rPr lang="es-ES" sz="1400" dirty="0" err="1">
                <a:latin typeface="Arial" panose="020B0604020202020204" pitchFamily="34" charset="0"/>
                <a:cs typeface="Arial" panose="020B0604020202020204" pitchFamily="34" charset="0"/>
              </a:rPr>
              <a:t>CrearFacturaViajesIndividuales</a:t>
            </a:r>
            <a:r>
              <a:rPr lang="es-ES" sz="1400" dirty="0">
                <a:latin typeface="Arial" panose="020B0604020202020204" pitchFamily="34" charset="0"/>
                <a:cs typeface="Arial" panose="020B0604020202020204" pitchFamily="34" charset="0"/>
              </a:rPr>
              <a:t>: Cuando la oportunidad esta cerrada y ganada se genera automáticamente una factura con los viajes </a:t>
            </a:r>
            <a:r>
              <a:rPr lang="es-ES" sz="1400" dirty="0" err="1">
                <a:latin typeface="Arial" panose="020B0604020202020204" pitchFamily="34" charset="0"/>
                <a:cs typeface="Arial" panose="020B0604020202020204" pitchFamily="34" charset="0"/>
              </a:rPr>
              <a:t>inividuales</a:t>
            </a:r>
            <a:r>
              <a:rPr lang="es-ES" sz="1400" dirty="0">
                <a:latin typeface="Arial" panose="020B0604020202020204" pitchFamily="34" charset="0"/>
                <a:cs typeface="Arial" panose="020B0604020202020204" pitchFamily="34" charset="0"/>
              </a:rPr>
              <a:t> detallados en el detalle de factura</a:t>
            </a:r>
          </a:p>
          <a:p>
            <a:r>
              <a:rPr lang="es-ES" sz="1400" dirty="0" err="1">
                <a:latin typeface="Arial" panose="020B0604020202020204" pitchFamily="34" charset="0"/>
                <a:cs typeface="Arial" panose="020B0604020202020204" pitchFamily="34" charset="0"/>
              </a:rPr>
              <a:t>CrearFacturaAlquilerDeVehiculo</a:t>
            </a:r>
            <a:r>
              <a:rPr lang="es-ES" sz="1400" dirty="0">
                <a:latin typeface="Arial" panose="020B0604020202020204" pitchFamily="34" charset="0"/>
                <a:cs typeface="Arial" panose="020B0604020202020204" pitchFamily="34" charset="0"/>
              </a:rPr>
              <a:t>: Cuando la oportunidad esta cerrada y ganada se genera automáticamente una factura con los alquileres de vehículo detallados en el detalle de factura</a:t>
            </a:r>
          </a:p>
        </p:txBody>
      </p:sp>
    </p:spTree>
    <p:extLst>
      <p:ext uri="{BB962C8B-B14F-4D97-AF65-F5344CB8AC3E}">
        <p14:creationId xmlns:p14="http://schemas.microsoft.com/office/powerpoint/2010/main" val="52317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02244-A231-456E-84F4-5A2A05F76079}"/>
              </a:ext>
            </a:extLst>
          </p:cNvPr>
          <p:cNvSpPr>
            <a:spLocks noGrp="1"/>
          </p:cNvSpPr>
          <p:nvPr>
            <p:ph type="title"/>
          </p:nvPr>
        </p:nvSpPr>
        <p:spPr/>
        <p:txBody>
          <a:bodyPr/>
          <a:lstStyle/>
          <a:p>
            <a:r>
              <a:rPr lang="en-US" dirty="0"/>
              <a:t>Screen Flow</a:t>
            </a:r>
          </a:p>
        </p:txBody>
      </p:sp>
      <p:sp>
        <p:nvSpPr>
          <p:cNvPr id="3" name="Marcador de contenido 2">
            <a:extLst>
              <a:ext uri="{FF2B5EF4-FFF2-40B4-BE49-F238E27FC236}">
                <a16:creationId xmlns:a16="http://schemas.microsoft.com/office/drawing/2014/main" id="{404CE38F-851F-497B-BFE0-E875182751B9}"/>
              </a:ext>
            </a:extLst>
          </p:cNvPr>
          <p:cNvSpPr>
            <a:spLocks noGrp="1"/>
          </p:cNvSpPr>
          <p:nvPr>
            <p:ph idx="1"/>
          </p:nvPr>
        </p:nvSpPr>
        <p:spPr/>
        <p:txBody>
          <a:bodyPr/>
          <a:lstStyle/>
          <a:p>
            <a:r>
              <a:rPr lang="es-AR" dirty="0"/>
              <a:t>Cotizar Viaje: Genera una vista donde se selecciona el auto y la cantidad de días para luego mostrar el precio.</a:t>
            </a:r>
          </a:p>
          <a:p>
            <a:r>
              <a:rPr lang="es-AR" dirty="0" err="1"/>
              <a:t>VerDistanciasPorKilometro</a:t>
            </a:r>
            <a:r>
              <a:rPr lang="es-AR" dirty="0"/>
              <a:t>: Se genera una vista donde se selecciona Origen de viaje y el Final dando así la cantidad de Km.</a:t>
            </a:r>
          </a:p>
          <a:p>
            <a:r>
              <a:rPr lang="es-AR" dirty="0" err="1"/>
              <a:t>VerVehiculosdeCarga</a:t>
            </a:r>
            <a:r>
              <a:rPr lang="es-AR" dirty="0"/>
              <a:t>: Se genera una vista donde se puede seleccionar el vehículo de carga y verificar sus datos.</a:t>
            </a:r>
          </a:p>
          <a:p>
            <a:endParaRPr lang="es-AR" dirty="0"/>
          </a:p>
        </p:txBody>
      </p:sp>
    </p:spTree>
    <p:extLst>
      <p:ext uri="{BB962C8B-B14F-4D97-AF65-F5344CB8AC3E}">
        <p14:creationId xmlns:p14="http://schemas.microsoft.com/office/powerpoint/2010/main" val="160993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2B510-85F6-43EC-818B-C4D3BA59E2AF}"/>
              </a:ext>
            </a:extLst>
          </p:cNvPr>
          <p:cNvSpPr>
            <a:spLocks noGrp="1"/>
          </p:cNvSpPr>
          <p:nvPr>
            <p:ph type="title"/>
          </p:nvPr>
        </p:nvSpPr>
        <p:spPr/>
        <p:txBody>
          <a:bodyPr/>
          <a:lstStyle/>
          <a:p>
            <a:r>
              <a:rPr lang="en-US" dirty="0"/>
              <a:t>Roles y </a:t>
            </a:r>
            <a:r>
              <a:rPr lang="es-ES" dirty="0"/>
              <a:t>Perfiles</a:t>
            </a:r>
          </a:p>
        </p:txBody>
      </p:sp>
      <p:sp>
        <p:nvSpPr>
          <p:cNvPr id="3" name="Marcador de contenido 2">
            <a:extLst>
              <a:ext uri="{FF2B5EF4-FFF2-40B4-BE49-F238E27FC236}">
                <a16:creationId xmlns:a16="http://schemas.microsoft.com/office/drawing/2014/main" id="{45BD27FE-F907-416B-92F3-CA984D4B32CE}"/>
              </a:ext>
            </a:extLst>
          </p:cNvPr>
          <p:cNvSpPr>
            <a:spLocks noGrp="1"/>
          </p:cNvSpPr>
          <p:nvPr>
            <p:ph idx="1"/>
          </p:nvPr>
        </p:nvSpPr>
        <p:spPr>
          <a:xfrm>
            <a:off x="1130270" y="2171769"/>
            <a:ext cx="9948547" cy="4136266"/>
          </a:xfrm>
        </p:spPr>
        <p:txBody>
          <a:bodyPr/>
          <a:lstStyle/>
          <a:p>
            <a:pPr marL="0" indent="0">
              <a:buNone/>
            </a:pPr>
            <a:r>
              <a:rPr lang="en-US" dirty="0"/>
              <a:t>Roles: </a:t>
            </a:r>
            <a:r>
              <a:rPr lang="es-AR" dirty="0"/>
              <a:t>Gerente</a:t>
            </a:r>
            <a:r>
              <a:rPr lang="en-US" dirty="0"/>
              <a:t> </a:t>
            </a:r>
            <a:r>
              <a:rPr lang="es-ES" dirty="0"/>
              <a:t>Comercial</a:t>
            </a:r>
          </a:p>
          <a:p>
            <a:pPr marL="0" indent="0">
              <a:buNone/>
            </a:pPr>
            <a:r>
              <a:rPr lang="en-US" dirty="0"/>
              <a:t>           Jefe </a:t>
            </a:r>
            <a:r>
              <a:rPr lang="es-ES" dirty="0"/>
              <a:t>Comercial</a:t>
            </a:r>
          </a:p>
          <a:p>
            <a:pPr marL="0" indent="0">
              <a:buNone/>
            </a:pPr>
            <a:r>
              <a:rPr lang="en-US" dirty="0"/>
              <a:t>           </a:t>
            </a:r>
            <a:r>
              <a:rPr lang="es-ES" dirty="0"/>
              <a:t>Ejecutivo</a:t>
            </a:r>
            <a:r>
              <a:rPr lang="en-US" dirty="0"/>
              <a:t> </a:t>
            </a:r>
            <a:r>
              <a:rPr lang="es-ES" dirty="0"/>
              <a:t>Comercial</a:t>
            </a:r>
            <a:r>
              <a:rPr lang="en-US" dirty="0"/>
              <a:t> </a:t>
            </a:r>
          </a:p>
          <a:p>
            <a:pPr marL="0" indent="0">
              <a:buNone/>
            </a:pPr>
            <a:r>
              <a:rPr lang="en-US" dirty="0" err="1"/>
              <a:t>Perfiles</a:t>
            </a:r>
            <a:r>
              <a:rPr lang="en-US" dirty="0"/>
              <a:t>: El Jefe </a:t>
            </a:r>
            <a:r>
              <a:rPr lang="es-ES" dirty="0"/>
              <a:t>Comercial</a:t>
            </a:r>
            <a:r>
              <a:rPr lang="en-US" dirty="0"/>
              <a:t> </a:t>
            </a:r>
            <a:r>
              <a:rPr lang="es-ES" dirty="0"/>
              <a:t>tiene</a:t>
            </a:r>
            <a:r>
              <a:rPr lang="en-US" dirty="0"/>
              <a:t> </a:t>
            </a:r>
            <a:r>
              <a:rPr lang="es-ES" dirty="0"/>
              <a:t>acceso</a:t>
            </a:r>
            <a:r>
              <a:rPr lang="en-US" dirty="0"/>
              <a:t> a las </a:t>
            </a:r>
            <a:r>
              <a:rPr lang="en-US" dirty="0" err="1"/>
              <a:t>cuentas</a:t>
            </a:r>
            <a:r>
              <a:rPr lang="en-US" dirty="0"/>
              <a:t>, </a:t>
            </a:r>
            <a:r>
              <a:rPr lang="en-US" dirty="0" err="1"/>
              <a:t>viajes</a:t>
            </a:r>
            <a:r>
              <a:rPr lang="en-US" dirty="0"/>
              <a:t> </a:t>
            </a:r>
            <a:r>
              <a:rPr lang="es-ES" dirty="0"/>
              <a:t>individuales</a:t>
            </a:r>
            <a:r>
              <a:rPr lang="en-US" dirty="0"/>
              <a:t> y </a:t>
            </a:r>
            <a:r>
              <a:rPr lang="es-ES" dirty="0"/>
              <a:t>alquileres</a:t>
            </a:r>
            <a:r>
              <a:rPr lang="en-US" dirty="0"/>
              <a:t> de </a:t>
            </a:r>
            <a:r>
              <a:rPr lang="es-ES" dirty="0" err="1"/>
              <a:t>vehiculo</a:t>
            </a:r>
            <a:r>
              <a:rPr lang="en-US" dirty="0"/>
              <a:t>.</a:t>
            </a:r>
          </a:p>
          <a:p>
            <a:pPr marL="0" indent="0">
              <a:buNone/>
            </a:pPr>
            <a:r>
              <a:rPr lang="en-US" dirty="0" err="1"/>
              <a:t>Gerente</a:t>
            </a:r>
            <a:r>
              <a:rPr lang="en-US" dirty="0"/>
              <a:t>: </a:t>
            </a:r>
            <a:r>
              <a:rPr lang="es-ES" dirty="0"/>
              <a:t>Comercial</a:t>
            </a:r>
            <a:r>
              <a:rPr lang="en-US" dirty="0"/>
              <a:t>: </a:t>
            </a:r>
            <a:r>
              <a:rPr lang="es-ES" dirty="0"/>
              <a:t>Tiene</a:t>
            </a:r>
            <a:r>
              <a:rPr lang="en-US" dirty="0"/>
              <a:t> </a:t>
            </a:r>
            <a:r>
              <a:rPr lang="en-US" dirty="0" err="1"/>
              <a:t>acceso</a:t>
            </a:r>
            <a:r>
              <a:rPr lang="en-US" dirty="0"/>
              <a:t> a los </a:t>
            </a:r>
            <a:r>
              <a:rPr lang="en-US" dirty="0" err="1"/>
              <a:t>reportes</a:t>
            </a:r>
            <a:r>
              <a:rPr lang="en-US" dirty="0"/>
              <a:t> y dashboard </a:t>
            </a:r>
          </a:p>
          <a:p>
            <a:pPr marL="0" indent="0">
              <a:buNone/>
            </a:pPr>
            <a:r>
              <a:rPr lang="es-ES" dirty="0"/>
              <a:t>Ejecutivo</a:t>
            </a:r>
            <a:r>
              <a:rPr lang="en-US" dirty="0"/>
              <a:t> </a:t>
            </a:r>
            <a:r>
              <a:rPr lang="es-ES" dirty="0"/>
              <a:t>Comercial: Tiene acceso a las cuentas y los viajes individuales con la diferencia no tiene acceso a borrar ninguna cuenta.</a:t>
            </a:r>
            <a:endParaRPr lang="es-AR" dirty="0"/>
          </a:p>
        </p:txBody>
      </p:sp>
    </p:spTree>
    <p:extLst>
      <p:ext uri="{BB962C8B-B14F-4D97-AF65-F5344CB8AC3E}">
        <p14:creationId xmlns:p14="http://schemas.microsoft.com/office/powerpoint/2010/main" val="3034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93873-93C7-4B16-A9D1-10FA5878E220}"/>
              </a:ext>
            </a:extLst>
          </p:cNvPr>
          <p:cNvSpPr>
            <a:spLocks noGrp="1"/>
          </p:cNvSpPr>
          <p:nvPr>
            <p:ph type="title"/>
          </p:nvPr>
        </p:nvSpPr>
        <p:spPr/>
        <p:txBody>
          <a:bodyPr/>
          <a:lstStyle/>
          <a:p>
            <a:r>
              <a:rPr lang="es-ES" dirty="0"/>
              <a:t>Configuraciones</a:t>
            </a:r>
          </a:p>
        </p:txBody>
      </p:sp>
      <p:sp>
        <p:nvSpPr>
          <p:cNvPr id="3" name="Marcador de contenido 2">
            <a:extLst>
              <a:ext uri="{FF2B5EF4-FFF2-40B4-BE49-F238E27FC236}">
                <a16:creationId xmlns:a16="http://schemas.microsoft.com/office/drawing/2014/main" id="{7098EE98-1ABF-4BBB-99BD-45F6E2234CFD}"/>
              </a:ext>
            </a:extLst>
          </p:cNvPr>
          <p:cNvSpPr>
            <a:spLocks noGrp="1"/>
          </p:cNvSpPr>
          <p:nvPr>
            <p:ph idx="1"/>
          </p:nvPr>
        </p:nvSpPr>
        <p:spPr/>
        <p:txBody>
          <a:bodyPr/>
          <a:lstStyle/>
          <a:p>
            <a:pPr marL="0" indent="0">
              <a:buNone/>
            </a:pPr>
            <a:r>
              <a:rPr lang="en-US" dirty="0"/>
              <a:t>Web-to-Lead: Genera un </a:t>
            </a:r>
            <a:r>
              <a:rPr lang="es-ES" dirty="0"/>
              <a:t>formulario</a:t>
            </a:r>
            <a:r>
              <a:rPr lang="en-US" dirty="0"/>
              <a:t> web para </a:t>
            </a:r>
            <a:r>
              <a:rPr lang="es-ES" dirty="0"/>
              <a:t>crear</a:t>
            </a:r>
            <a:r>
              <a:rPr lang="en-US" dirty="0"/>
              <a:t> un lead.</a:t>
            </a:r>
          </a:p>
          <a:p>
            <a:pPr marL="0" indent="0">
              <a:buNone/>
            </a:pPr>
            <a:endParaRPr lang="es-ES" dirty="0"/>
          </a:p>
          <a:p>
            <a:pPr marL="0" indent="0">
              <a:buNone/>
            </a:pPr>
            <a:r>
              <a:rPr lang="es-AR" dirty="0"/>
              <a:t>Email-</a:t>
            </a:r>
            <a:r>
              <a:rPr lang="es-AR" dirty="0" err="1"/>
              <a:t>to</a:t>
            </a:r>
            <a:r>
              <a:rPr lang="es-AR" dirty="0"/>
              <a:t>-Case: Genera un caso mediante el email del contacto asociado a una cuenta.</a:t>
            </a:r>
          </a:p>
        </p:txBody>
      </p:sp>
    </p:spTree>
    <p:extLst>
      <p:ext uri="{BB962C8B-B14F-4D97-AF65-F5344CB8AC3E}">
        <p14:creationId xmlns:p14="http://schemas.microsoft.com/office/powerpoint/2010/main" val="350096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7EE52-CB09-4818-BAA6-C90E37293D49}"/>
              </a:ext>
            </a:extLst>
          </p:cNvPr>
          <p:cNvSpPr>
            <a:spLocks noGrp="1"/>
          </p:cNvSpPr>
          <p:nvPr>
            <p:ph type="title"/>
          </p:nvPr>
        </p:nvSpPr>
        <p:spPr/>
        <p:txBody>
          <a:bodyPr/>
          <a:lstStyle/>
          <a:p>
            <a:r>
              <a:rPr lang="es-ES" dirty="0"/>
              <a:t>Nubes</a:t>
            </a:r>
            <a:r>
              <a:rPr lang="en-US" dirty="0"/>
              <a:t> que se </a:t>
            </a:r>
            <a:r>
              <a:rPr lang="es-ES" dirty="0"/>
              <a:t>utilizaron</a:t>
            </a:r>
          </a:p>
        </p:txBody>
      </p:sp>
      <p:sp>
        <p:nvSpPr>
          <p:cNvPr id="3" name="Marcador de contenido 2">
            <a:extLst>
              <a:ext uri="{FF2B5EF4-FFF2-40B4-BE49-F238E27FC236}">
                <a16:creationId xmlns:a16="http://schemas.microsoft.com/office/drawing/2014/main" id="{F6A64E25-FA41-49D7-B305-5BFE1B1CF304}"/>
              </a:ext>
            </a:extLst>
          </p:cNvPr>
          <p:cNvSpPr>
            <a:spLocks noGrp="1"/>
          </p:cNvSpPr>
          <p:nvPr>
            <p:ph idx="1"/>
          </p:nvPr>
        </p:nvSpPr>
        <p:spPr/>
        <p:txBody>
          <a:bodyPr>
            <a:normAutofit lnSpcReduction="10000"/>
          </a:bodyPr>
          <a:lstStyle/>
          <a:p>
            <a:pPr marL="0" indent="0">
              <a:buNone/>
            </a:pPr>
            <a:r>
              <a:rPr lang="en-US" dirty="0"/>
              <a:t>Se </a:t>
            </a:r>
            <a:r>
              <a:rPr lang="es-ES" dirty="0"/>
              <a:t>utilizaron</a:t>
            </a:r>
            <a:r>
              <a:rPr lang="en-US" dirty="0"/>
              <a:t> las </a:t>
            </a:r>
            <a:r>
              <a:rPr lang="es-ES" dirty="0"/>
              <a:t>nubes</a:t>
            </a:r>
            <a:r>
              <a:rPr lang="en-US" dirty="0"/>
              <a:t> de Sales Cloud y Service Cloud.</a:t>
            </a:r>
          </a:p>
          <a:p>
            <a:pPr marL="0" indent="0">
              <a:buNone/>
            </a:pPr>
            <a:endParaRPr lang="en-US" dirty="0"/>
          </a:p>
          <a:p>
            <a:pPr marL="0" indent="0">
              <a:buNone/>
            </a:pPr>
            <a:r>
              <a:rPr lang="en-US" dirty="0"/>
              <a:t>E</a:t>
            </a:r>
            <a:r>
              <a:rPr lang="es-AR" dirty="0"/>
              <a:t>n un futuro se puede adquirir Marketing Cloud, creando una experiencia personalizable para los clientes .</a:t>
            </a:r>
          </a:p>
          <a:p>
            <a:pPr marL="0" indent="0">
              <a:buNone/>
            </a:pPr>
            <a:r>
              <a:rPr lang="es-ES" dirty="0"/>
              <a:t>incorporado la Inteligencia Artificial Einstein permitiendo información predictiva sobre el comportamiento de nuestros clientes de forma que podemos configurar, por ejemplo enviar mail cuando hay un alquiler disponible, enviar recomendaciones de vehículos para los próximos viajes</a:t>
            </a:r>
          </a:p>
          <a:p>
            <a:pPr marL="0" indent="0">
              <a:buNone/>
            </a:pPr>
            <a:endParaRPr lang="es-AR" dirty="0"/>
          </a:p>
        </p:txBody>
      </p:sp>
    </p:spTree>
    <p:extLst>
      <p:ext uri="{BB962C8B-B14F-4D97-AF65-F5344CB8AC3E}">
        <p14:creationId xmlns:p14="http://schemas.microsoft.com/office/powerpoint/2010/main" val="3213938068"/>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ía">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TM10001114[[fn=Galería]]</Template>
  <TotalTime>77</TotalTime>
  <Words>489</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Gothic</vt:lpstr>
      <vt:lpstr>Galería</vt:lpstr>
      <vt:lpstr>Documentación</vt:lpstr>
      <vt:lpstr>Presentación de PowerPoint</vt:lpstr>
      <vt:lpstr>Solucion</vt:lpstr>
      <vt:lpstr>Record Type</vt:lpstr>
      <vt:lpstr>Flows</vt:lpstr>
      <vt:lpstr>Screen Flow</vt:lpstr>
      <vt:lpstr>Roles y Perfiles</vt:lpstr>
      <vt:lpstr>Configuraciones</vt:lpstr>
      <vt:lpstr>Nubes que se utilizaron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Flores</dc:creator>
  <cp:lastModifiedBy>Pablo Flores</cp:lastModifiedBy>
  <cp:revision>10</cp:revision>
  <dcterms:created xsi:type="dcterms:W3CDTF">2022-06-13T13:48:53Z</dcterms:created>
  <dcterms:modified xsi:type="dcterms:W3CDTF">2022-06-13T15:12:20Z</dcterms:modified>
</cp:coreProperties>
</file>