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
  </p:notesMasterIdLst>
  <p:handoutMasterIdLst>
    <p:handoutMasterId r:id="rId4"/>
  </p:handoutMasterIdLst>
  <p:sldIdLst>
    <p:sldId id="261" r:id="rId2"/>
  </p:sldIdLst>
  <p:sldSz cx="32404050" cy="46805850"/>
  <p:notesSz cx="6797675" cy="9926638"/>
  <p:defaultTextStyle>
    <a:defPPr>
      <a:defRPr lang="fr-FR"/>
    </a:defPPr>
    <a:lvl1pPr algn="ctr" rtl="0" eaLnBrk="0" fontAlgn="base" hangingPunct="0">
      <a:spcBef>
        <a:spcPct val="0"/>
      </a:spcBef>
      <a:spcAft>
        <a:spcPct val="0"/>
      </a:spcAft>
      <a:defRPr sz="4600" kern="1200">
        <a:solidFill>
          <a:schemeClr val="tx1"/>
        </a:solidFill>
        <a:latin typeface="Arial" charset="0"/>
        <a:ea typeface="+mn-ea"/>
        <a:cs typeface="+mn-cs"/>
      </a:defRPr>
    </a:lvl1pPr>
    <a:lvl2pPr marL="871979" algn="ctr" rtl="0" eaLnBrk="0" fontAlgn="base" hangingPunct="0">
      <a:spcBef>
        <a:spcPct val="0"/>
      </a:spcBef>
      <a:spcAft>
        <a:spcPct val="0"/>
      </a:spcAft>
      <a:defRPr sz="4600" kern="1200">
        <a:solidFill>
          <a:schemeClr val="tx1"/>
        </a:solidFill>
        <a:latin typeface="Arial" charset="0"/>
        <a:ea typeface="+mn-ea"/>
        <a:cs typeface="+mn-cs"/>
      </a:defRPr>
    </a:lvl2pPr>
    <a:lvl3pPr marL="1743959" algn="ctr" rtl="0" eaLnBrk="0" fontAlgn="base" hangingPunct="0">
      <a:spcBef>
        <a:spcPct val="0"/>
      </a:spcBef>
      <a:spcAft>
        <a:spcPct val="0"/>
      </a:spcAft>
      <a:defRPr sz="4600" kern="1200">
        <a:solidFill>
          <a:schemeClr val="tx1"/>
        </a:solidFill>
        <a:latin typeface="Arial" charset="0"/>
        <a:ea typeface="+mn-ea"/>
        <a:cs typeface="+mn-cs"/>
      </a:defRPr>
    </a:lvl3pPr>
    <a:lvl4pPr marL="2615938" algn="ctr" rtl="0" eaLnBrk="0" fontAlgn="base" hangingPunct="0">
      <a:spcBef>
        <a:spcPct val="0"/>
      </a:spcBef>
      <a:spcAft>
        <a:spcPct val="0"/>
      </a:spcAft>
      <a:defRPr sz="4600" kern="1200">
        <a:solidFill>
          <a:schemeClr val="tx1"/>
        </a:solidFill>
        <a:latin typeface="Arial" charset="0"/>
        <a:ea typeface="+mn-ea"/>
        <a:cs typeface="+mn-cs"/>
      </a:defRPr>
    </a:lvl4pPr>
    <a:lvl5pPr marL="3487917" algn="ctr" rtl="0" eaLnBrk="0" fontAlgn="base" hangingPunct="0">
      <a:spcBef>
        <a:spcPct val="0"/>
      </a:spcBef>
      <a:spcAft>
        <a:spcPct val="0"/>
      </a:spcAft>
      <a:defRPr sz="4600" kern="1200">
        <a:solidFill>
          <a:schemeClr val="tx1"/>
        </a:solidFill>
        <a:latin typeface="Arial" charset="0"/>
        <a:ea typeface="+mn-ea"/>
        <a:cs typeface="+mn-cs"/>
      </a:defRPr>
    </a:lvl5pPr>
    <a:lvl6pPr marL="4359897" algn="l" defTabSz="1743959" rtl="0" eaLnBrk="1" latinLnBrk="0" hangingPunct="1">
      <a:defRPr sz="4600" kern="1200">
        <a:solidFill>
          <a:schemeClr val="tx1"/>
        </a:solidFill>
        <a:latin typeface="Arial" charset="0"/>
        <a:ea typeface="+mn-ea"/>
        <a:cs typeface="+mn-cs"/>
      </a:defRPr>
    </a:lvl6pPr>
    <a:lvl7pPr marL="5231876" algn="l" defTabSz="1743959" rtl="0" eaLnBrk="1" latinLnBrk="0" hangingPunct="1">
      <a:defRPr sz="4600" kern="1200">
        <a:solidFill>
          <a:schemeClr val="tx1"/>
        </a:solidFill>
        <a:latin typeface="Arial" charset="0"/>
        <a:ea typeface="+mn-ea"/>
        <a:cs typeface="+mn-cs"/>
      </a:defRPr>
    </a:lvl7pPr>
    <a:lvl8pPr marL="6103856" algn="l" defTabSz="1743959" rtl="0" eaLnBrk="1" latinLnBrk="0" hangingPunct="1">
      <a:defRPr sz="4600" kern="1200">
        <a:solidFill>
          <a:schemeClr val="tx1"/>
        </a:solidFill>
        <a:latin typeface="Arial" charset="0"/>
        <a:ea typeface="+mn-ea"/>
        <a:cs typeface="+mn-cs"/>
      </a:defRPr>
    </a:lvl8pPr>
    <a:lvl9pPr marL="6975834" algn="l" defTabSz="1743959" rtl="0" eaLnBrk="1" latinLnBrk="0" hangingPunct="1">
      <a:defRPr sz="4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C0000"/>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616" autoAdjust="0"/>
    <p:restoredTop sz="38169" autoAdjust="0"/>
  </p:normalViewPr>
  <p:slideViewPr>
    <p:cSldViewPr>
      <p:cViewPr varScale="1">
        <p:scale>
          <a:sx n="16" d="100"/>
          <a:sy n="16" d="100"/>
        </p:scale>
        <p:origin x="-3192" y="-228"/>
      </p:cViewPr>
      <p:guideLst>
        <p:guide orient="horz" pos="38375"/>
        <p:guide pos="18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oleObject" Target="file:///C:\Users\PANAMARA\Documents\Pablo\RVT\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v>TA Positive</c:v>
          </c:tx>
          <c:invertIfNegative val="0"/>
          <c:dPt>
            <c:idx val="0"/>
            <c:invertIfNegative val="0"/>
            <c:bubble3D val="0"/>
            <c:spPr>
              <a:blipFill>
                <a:blip xmlns:r="http://schemas.openxmlformats.org/officeDocument/2006/relationships" r:embed="rId1"/>
                <a:stretch>
                  <a:fillRect/>
                </a:stretch>
              </a:blipFill>
            </c:spPr>
          </c:dPt>
          <c:dPt>
            <c:idx val="1"/>
            <c:invertIfNegative val="0"/>
            <c:bubble3D val="0"/>
            <c:spPr>
              <a:blipFill>
                <a:blip xmlns:r="http://schemas.openxmlformats.org/officeDocument/2006/relationships" r:embed="rId2"/>
                <a:stretch>
                  <a:fillRect/>
                </a:stretch>
              </a:blipFill>
            </c:spPr>
          </c:dPt>
          <c:cat>
            <c:strRef>
              <c:f>Feuil1!$E$18:$E$19</c:f>
              <c:strCache>
                <c:ptCount val="2"/>
                <c:pt idx="0">
                  <c:v>Positive</c:v>
                </c:pt>
                <c:pt idx="1">
                  <c:v>Negative</c:v>
                </c:pt>
              </c:strCache>
            </c:strRef>
          </c:cat>
          <c:val>
            <c:numRef>
              <c:f>Feuil1!$F$18:$F$19</c:f>
              <c:numCache>
                <c:formatCode>General</c:formatCode>
                <c:ptCount val="2"/>
                <c:pt idx="0">
                  <c:v>709</c:v>
                </c:pt>
                <c:pt idx="1">
                  <c:v>33</c:v>
                </c:pt>
              </c:numCache>
            </c:numRef>
          </c:val>
        </c:ser>
        <c:ser>
          <c:idx val="1"/>
          <c:order val="1"/>
          <c:tx>
            <c:v>TA Negative</c:v>
          </c:tx>
          <c:invertIfNegative val="0"/>
          <c:dPt>
            <c:idx val="0"/>
            <c:invertIfNegative val="0"/>
            <c:bubble3D val="0"/>
            <c:spPr>
              <a:blipFill>
                <a:blip xmlns:r="http://schemas.openxmlformats.org/officeDocument/2006/relationships" r:embed="rId2"/>
                <a:stretch>
                  <a:fillRect/>
                </a:stretch>
              </a:blipFill>
            </c:spPr>
          </c:dPt>
          <c:dPt>
            <c:idx val="1"/>
            <c:invertIfNegative val="0"/>
            <c:bubble3D val="0"/>
            <c:spPr>
              <a:blipFill>
                <a:blip xmlns:r="http://schemas.openxmlformats.org/officeDocument/2006/relationships" r:embed="rId3"/>
                <a:stretch>
                  <a:fillRect/>
                </a:stretch>
              </a:blipFill>
            </c:spPr>
          </c:dPt>
          <c:cat>
            <c:strRef>
              <c:f>Feuil1!$E$18:$E$19</c:f>
              <c:strCache>
                <c:ptCount val="2"/>
                <c:pt idx="0">
                  <c:v>Positive</c:v>
                </c:pt>
                <c:pt idx="1">
                  <c:v>Negative</c:v>
                </c:pt>
              </c:strCache>
            </c:strRef>
          </c:cat>
          <c:val>
            <c:numRef>
              <c:f>Feuil1!$G$18:$G$19</c:f>
              <c:numCache>
                <c:formatCode>General</c:formatCode>
                <c:ptCount val="2"/>
                <c:pt idx="0">
                  <c:v>236</c:v>
                </c:pt>
                <c:pt idx="1">
                  <c:v>1324</c:v>
                </c:pt>
              </c:numCache>
            </c:numRef>
          </c:val>
        </c:ser>
        <c:dLbls>
          <c:showLegendKey val="0"/>
          <c:showVal val="0"/>
          <c:showCatName val="0"/>
          <c:showSerName val="0"/>
          <c:showPercent val="0"/>
          <c:showBubbleSize val="0"/>
        </c:dLbls>
        <c:gapWidth val="57"/>
        <c:overlap val="100"/>
        <c:axId val="33018880"/>
        <c:axId val="33124288"/>
      </c:barChart>
      <c:catAx>
        <c:axId val="33018880"/>
        <c:scaling>
          <c:orientation val="minMax"/>
        </c:scaling>
        <c:delete val="0"/>
        <c:axPos val="b"/>
        <c:majorTickMark val="out"/>
        <c:minorTickMark val="none"/>
        <c:tickLblPos val="nextTo"/>
        <c:crossAx val="33124288"/>
        <c:crosses val="autoZero"/>
        <c:auto val="1"/>
        <c:lblAlgn val="ctr"/>
        <c:lblOffset val="100"/>
        <c:noMultiLvlLbl val="0"/>
      </c:catAx>
      <c:valAx>
        <c:axId val="33124288"/>
        <c:scaling>
          <c:orientation val="minMax"/>
        </c:scaling>
        <c:delete val="0"/>
        <c:axPos val="l"/>
        <c:majorGridlines/>
        <c:numFmt formatCode="General" sourceLinked="1"/>
        <c:majorTickMark val="out"/>
        <c:minorTickMark val="none"/>
        <c:tickLblPos val="nextTo"/>
        <c:crossAx val="33018880"/>
        <c:crosses val="autoZero"/>
        <c:crossBetween val="between"/>
        <c:majorUnit val="500"/>
      </c:valAx>
    </c:plotArea>
    <c:plotVisOnly val="1"/>
    <c:dispBlanksAs val="gap"/>
    <c:showDLblsOverMax val="0"/>
  </c:chart>
  <c:txPr>
    <a:bodyPr/>
    <a:lstStyle/>
    <a:p>
      <a:pPr>
        <a:defRPr sz="2800">
          <a:latin typeface="Calibri" pitchFamily="34" charset="0"/>
        </a:defRPr>
      </a:pPr>
      <a:endParaRPr lang="fr-FR"/>
    </a:p>
  </c:txPr>
  <c:externalData r:id="rId4">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2"/>
            <a:ext cx="2944922" cy="496493"/>
          </a:xfrm>
          <a:prstGeom prst="rect">
            <a:avLst/>
          </a:prstGeom>
          <a:noFill/>
          <a:ln w="9525">
            <a:noFill/>
            <a:miter lim="800000"/>
            <a:headEnd/>
            <a:tailEnd/>
          </a:ln>
          <a:effectLst/>
        </p:spPr>
        <p:txBody>
          <a:bodyPr vert="horz" wrap="square" lIns="91360" tIns="45679" rIns="91360" bIns="45679" numCol="1" anchor="t" anchorCtr="0" compatLnSpc="1">
            <a:prstTxWarp prst="textNoShape">
              <a:avLst/>
            </a:prstTxWarp>
          </a:bodyPr>
          <a:lstStyle>
            <a:lvl1pPr algn="l" defTabSz="913661">
              <a:defRPr sz="1200">
                <a:latin typeface="Times" pitchFamily="18" charset="0"/>
              </a:defRPr>
            </a:lvl1pPr>
          </a:lstStyle>
          <a:p>
            <a:endParaRPr lang="fr-FR"/>
          </a:p>
        </p:txBody>
      </p:sp>
      <p:sp>
        <p:nvSpPr>
          <p:cNvPr id="18435" name="Rectangle 3"/>
          <p:cNvSpPr>
            <a:spLocks noGrp="1" noChangeArrowheads="1"/>
          </p:cNvSpPr>
          <p:nvPr>
            <p:ph type="dt" sz="quarter" idx="1"/>
          </p:nvPr>
        </p:nvSpPr>
        <p:spPr bwMode="auto">
          <a:xfrm>
            <a:off x="3852753" y="2"/>
            <a:ext cx="2944922" cy="496493"/>
          </a:xfrm>
          <a:prstGeom prst="rect">
            <a:avLst/>
          </a:prstGeom>
          <a:noFill/>
          <a:ln w="9525">
            <a:noFill/>
            <a:miter lim="800000"/>
            <a:headEnd/>
            <a:tailEnd/>
          </a:ln>
          <a:effectLst/>
        </p:spPr>
        <p:txBody>
          <a:bodyPr vert="horz" wrap="square" lIns="91360" tIns="45679" rIns="91360" bIns="45679" numCol="1" anchor="t" anchorCtr="0" compatLnSpc="1">
            <a:prstTxWarp prst="textNoShape">
              <a:avLst/>
            </a:prstTxWarp>
          </a:bodyPr>
          <a:lstStyle>
            <a:lvl1pPr algn="r" defTabSz="913661">
              <a:defRPr sz="1200">
                <a:latin typeface="Times" pitchFamily="18" charset="0"/>
              </a:defRPr>
            </a:lvl1pPr>
          </a:lstStyle>
          <a:p>
            <a:endParaRPr lang="fr-FR"/>
          </a:p>
        </p:txBody>
      </p:sp>
      <p:sp>
        <p:nvSpPr>
          <p:cNvPr id="18436" name="Rectangle 4"/>
          <p:cNvSpPr>
            <a:spLocks noGrp="1" noChangeArrowheads="1"/>
          </p:cNvSpPr>
          <p:nvPr>
            <p:ph type="ftr" sz="quarter" idx="2"/>
          </p:nvPr>
        </p:nvSpPr>
        <p:spPr bwMode="auto">
          <a:xfrm>
            <a:off x="0" y="9430146"/>
            <a:ext cx="2944922" cy="496493"/>
          </a:xfrm>
          <a:prstGeom prst="rect">
            <a:avLst/>
          </a:prstGeom>
          <a:noFill/>
          <a:ln w="9525">
            <a:noFill/>
            <a:miter lim="800000"/>
            <a:headEnd/>
            <a:tailEnd/>
          </a:ln>
          <a:effectLst/>
        </p:spPr>
        <p:txBody>
          <a:bodyPr vert="horz" wrap="square" lIns="91360" tIns="45679" rIns="91360" bIns="45679" numCol="1" anchor="b" anchorCtr="0" compatLnSpc="1">
            <a:prstTxWarp prst="textNoShape">
              <a:avLst/>
            </a:prstTxWarp>
          </a:bodyPr>
          <a:lstStyle>
            <a:lvl1pPr algn="l" defTabSz="913661">
              <a:defRPr sz="1200">
                <a:latin typeface="Times" pitchFamily="18" charset="0"/>
              </a:defRPr>
            </a:lvl1pPr>
          </a:lstStyle>
          <a:p>
            <a:endParaRPr lang="fr-FR"/>
          </a:p>
        </p:txBody>
      </p:sp>
      <p:sp>
        <p:nvSpPr>
          <p:cNvPr id="18437" name="Rectangle 5"/>
          <p:cNvSpPr>
            <a:spLocks noGrp="1" noChangeArrowheads="1"/>
          </p:cNvSpPr>
          <p:nvPr>
            <p:ph type="sldNum" sz="quarter" idx="3"/>
          </p:nvPr>
        </p:nvSpPr>
        <p:spPr bwMode="auto">
          <a:xfrm>
            <a:off x="3852753" y="9430146"/>
            <a:ext cx="2944922" cy="496493"/>
          </a:xfrm>
          <a:prstGeom prst="rect">
            <a:avLst/>
          </a:prstGeom>
          <a:noFill/>
          <a:ln w="9525">
            <a:noFill/>
            <a:miter lim="800000"/>
            <a:headEnd/>
            <a:tailEnd/>
          </a:ln>
          <a:effectLst/>
        </p:spPr>
        <p:txBody>
          <a:bodyPr vert="horz" wrap="square" lIns="91360" tIns="45679" rIns="91360" bIns="45679" numCol="1" anchor="b" anchorCtr="0" compatLnSpc="1">
            <a:prstTxWarp prst="textNoShape">
              <a:avLst/>
            </a:prstTxWarp>
          </a:bodyPr>
          <a:lstStyle>
            <a:lvl1pPr algn="r" defTabSz="913661">
              <a:defRPr sz="1200">
                <a:latin typeface="Times" pitchFamily="18" charset="0"/>
              </a:defRPr>
            </a:lvl1pPr>
          </a:lstStyle>
          <a:p>
            <a:fld id="{2B5B6347-CA43-41DC-8A31-B6BAA25863D2}" type="slidenum">
              <a:rPr lang="fr-FR"/>
              <a:pPr/>
              <a:t>‹N°›</a:t>
            </a:fld>
            <a:endParaRPr lang="fr-FR"/>
          </a:p>
        </p:txBody>
      </p:sp>
    </p:spTree>
    <p:extLst>
      <p:ext uri="{BB962C8B-B14F-4D97-AF65-F5344CB8AC3E}">
        <p14:creationId xmlns:p14="http://schemas.microsoft.com/office/powerpoint/2010/main" val="416184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2"/>
            <a:ext cx="2944922" cy="496493"/>
          </a:xfrm>
          <a:prstGeom prst="rect">
            <a:avLst/>
          </a:prstGeom>
          <a:noFill/>
          <a:ln w="9525">
            <a:noFill/>
            <a:miter lim="800000"/>
            <a:headEnd/>
            <a:tailEnd/>
          </a:ln>
          <a:effectLst/>
        </p:spPr>
        <p:txBody>
          <a:bodyPr vert="horz" wrap="square" lIns="91360" tIns="45679" rIns="91360" bIns="45679" numCol="1" anchor="t" anchorCtr="0" compatLnSpc="1">
            <a:prstTxWarp prst="textNoShape">
              <a:avLst/>
            </a:prstTxWarp>
          </a:bodyPr>
          <a:lstStyle>
            <a:lvl1pPr algn="l" defTabSz="913661">
              <a:defRPr sz="1200">
                <a:latin typeface="Times" pitchFamily="18" charset="0"/>
              </a:defRPr>
            </a:lvl1pPr>
          </a:lstStyle>
          <a:p>
            <a:endParaRPr lang="fr-FR"/>
          </a:p>
        </p:txBody>
      </p:sp>
      <p:sp>
        <p:nvSpPr>
          <p:cNvPr id="7171" name="Rectangle 3"/>
          <p:cNvSpPr>
            <a:spLocks noGrp="1" noChangeArrowheads="1"/>
          </p:cNvSpPr>
          <p:nvPr>
            <p:ph type="dt" idx="1"/>
          </p:nvPr>
        </p:nvSpPr>
        <p:spPr bwMode="auto">
          <a:xfrm>
            <a:off x="3852753" y="2"/>
            <a:ext cx="2944922" cy="496493"/>
          </a:xfrm>
          <a:prstGeom prst="rect">
            <a:avLst/>
          </a:prstGeom>
          <a:noFill/>
          <a:ln w="9525">
            <a:noFill/>
            <a:miter lim="800000"/>
            <a:headEnd/>
            <a:tailEnd/>
          </a:ln>
          <a:effectLst/>
        </p:spPr>
        <p:txBody>
          <a:bodyPr vert="horz" wrap="square" lIns="91360" tIns="45679" rIns="91360" bIns="45679" numCol="1" anchor="t" anchorCtr="0" compatLnSpc="1">
            <a:prstTxWarp prst="textNoShape">
              <a:avLst/>
            </a:prstTxWarp>
          </a:bodyPr>
          <a:lstStyle>
            <a:lvl1pPr algn="r" defTabSz="913661">
              <a:defRPr sz="1200">
                <a:latin typeface="Times" pitchFamily="18" charset="0"/>
              </a:defRPr>
            </a:lvl1pPr>
          </a:lstStyle>
          <a:p>
            <a:endParaRPr lang="fr-FR"/>
          </a:p>
        </p:txBody>
      </p:sp>
      <p:sp>
        <p:nvSpPr>
          <p:cNvPr id="7172" name="Rectangle 4"/>
          <p:cNvSpPr>
            <a:spLocks noGrp="1" noRot="1" noChangeAspect="1" noChangeArrowheads="1" noTextEdit="1"/>
          </p:cNvSpPr>
          <p:nvPr>
            <p:ph type="sldImg" idx="2"/>
          </p:nvPr>
        </p:nvSpPr>
        <p:spPr bwMode="auto">
          <a:xfrm>
            <a:off x="2109788" y="741363"/>
            <a:ext cx="2578100" cy="3725862"/>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06779" y="4714536"/>
            <a:ext cx="4984118" cy="4469512"/>
          </a:xfrm>
          <a:prstGeom prst="rect">
            <a:avLst/>
          </a:prstGeom>
          <a:noFill/>
          <a:ln w="9525">
            <a:noFill/>
            <a:miter lim="800000"/>
            <a:headEnd/>
            <a:tailEnd/>
          </a:ln>
          <a:effectLst/>
        </p:spPr>
        <p:txBody>
          <a:bodyPr vert="horz" wrap="square" lIns="91360" tIns="45679" rIns="91360" bIns="45679"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7174" name="Rectangle 6"/>
          <p:cNvSpPr>
            <a:spLocks noGrp="1" noChangeArrowheads="1"/>
          </p:cNvSpPr>
          <p:nvPr>
            <p:ph type="ftr" sz="quarter" idx="4"/>
          </p:nvPr>
        </p:nvSpPr>
        <p:spPr bwMode="auto">
          <a:xfrm>
            <a:off x="0" y="9430146"/>
            <a:ext cx="2944922" cy="496493"/>
          </a:xfrm>
          <a:prstGeom prst="rect">
            <a:avLst/>
          </a:prstGeom>
          <a:noFill/>
          <a:ln w="9525">
            <a:noFill/>
            <a:miter lim="800000"/>
            <a:headEnd/>
            <a:tailEnd/>
          </a:ln>
          <a:effectLst/>
        </p:spPr>
        <p:txBody>
          <a:bodyPr vert="horz" wrap="square" lIns="91360" tIns="45679" rIns="91360" bIns="45679" numCol="1" anchor="b" anchorCtr="0" compatLnSpc="1">
            <a:prstTxWarp prst="textNoShape">
              <a:avLst/>
            </a:prstTxWarp>
          </a:bodyPr>
          <a:lstStyle>
            <a:lvl1pPr algn="l" defTabSz="913661">
              <a:defRPr sz="1200">
                <a:latin typeface="Times" pitchFamily="18" charset="0"/>
              </a:defRPr>
            </a:lvl1pPr>
          </a:lstStyle>
          <a:p>
            <a:endParaRPr lang="fr-FR"/>
          </a:p>
        </p:txBody>
      </p:sp>
      <p:sp>
        <p:nvSpPr>
          <p:cNvPr id="7175" name="Rectangle 7"/>
          <p:cNvSpPr>
            <a:spLocks noGrp="1" noChangeArrowheads="1"/>
          </p:cNvSpPr>
          <p:nvPr>
            <p:ph type="sldNum" sz="quarter" idx="5"/>
          </p:nvPr>
        </p:nvSpPr>
        <p:spPr bwMode="auto">
          <a:xfrm>
            <a:off x="3852753" y="9430146"/>
            <a:ext cx="2944922" cy="496493"/>
          </a:xfrm>
          <a:prstGeom prst="rect">
            <a:avLst/>
          </a:prstGeom>
          <a:noFill/>
          <a:ln w="9525">
            <a:noFill/>
            <a:miter lim="800000"/>
            <a:headEnd/>
            <a:tailEnd/>
          </a:ln>
          <a:effectLst/>
        </p:spPr>
        <p:txBody>
          <a:bodyPr vert="horz" wrap="square" lIns="91360" tIns="45679" rIns="91360" bIns="45679" numCol="1" anchor="b" anchorCtr="0" compatLnSpc="1">
            <a:prstTxWarp prst="textNoShape">
              <a:avLst/>
            </a:prstTxWarp>
          </a:bodyPr>
          <a:lstStyle>
            <a:lvl1pPr algn="r" defTabSz="913661">
              <a:defRPr sz="1200">
                <a:latin typeface="Times" pitchFamily="18" charset="0"/>
              </a:defRPr>
            </a:lvl1pPr>
          </a:lstStyle>
          <a:p>
            <a:fld id="{9614643F-D4A3-44A8-9A87-12483CE9DE44}" type="slidenum">
              <a:rPr lang="fr-FR"/>
              <a:pPr/>
              <a:t>‹N°›</a:t>
            </a:fld>
            <a:endParaRPr lang="fr-FR"/>
          </a:p>
        </p:txBody>
      </p:sp>
    </p:spTree>
    <p:extLst>
      <p:ext uri="{BB962C8B-B14F-4D97-AF65-F5344CB8AC3E}">
        <p14:creationId xmlns:p14="http://schemas.microsoft.com/office/powerpoint/2010/main" val="12878118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2300" kern="1200">
        <a:solidFill>
          <a:schemeClr val="tx1"/>
        </a:solidFill>
        <a:latin typeface="Times" pitchFamily="18" charset="0"/>
        <a:ea typeface="+mn-ea"/>
        <a:cs typeface="+mn-cs"/>
      </a:defRPr>
    </a:lvl1pPr>
    <a:lvl2pPr marL="871979" algn="l" rtl="0" fontAlgn="base">
      <a:spcBef>
        <a:spcPct val="30000"/>
      </a:spcBef>
      <a:spcAft>
        <a:spcPct val="0"/>
      </a:spcAft>
      <a:defRPr sz="2300" kern="1200">
        <a:solidFill>
          <a:schemeClr val="tx1"/>
        </a:solidFill>
        <a:latin typeface="Times" pitchFamily="18" charset="0"/>
        <a:ea typeface="+mn-ea"/>
        <a:cs typeface="+mn-cs"/>
      </a:defRPr>
    </a:lvl2pPr>
    <a:lvl3pPr marL="1743959" algn="l" rtl="0" fontAlgn="base">
      <a:spcBef>
        <a:spcPct val="30000"/>
      </a:spcBef>
      <a:spcAft>
        <a:spcPct val="0"/>
      </a:spcAft>
      <a:defRPr sz="2300" kern="1200">
        <a:solidFill>
          <a:schemeClr val="tx1"/>
        </a:solidFill>
        <a:latin typeface="Times" pitchFamily="18" charset="0"/>
        <a:ea typeface="+mn-ea"/>
        <a:cs typeface="+mn-cs"/>
      </a:defRPr>
    </a:lvl3pPr>
    <a:lvl4pPr marL="2615938" algn="l" rtl="0" fontAlgn="base">
      <a:spcBef>
        <a:spcPct val="30000"/>
      </a:spcBef>
      <a:spcAft>
        <a:spcPct val="0"/>
      </a:spcAft>
      <a:defRPr sz="2300" kern="1200">
        <a:solidFill>
          <a:schemeClr val="tx1"/>
        </a:solidFill>
        <a:latin typeface="Times" pitchFamily="18" charset="0"/>
        <a:ea typeface="+mn-ea"/>
        <a:cs typeface="+mn-cs"/>
      </a:defRPr>
    </a:lvl4pPr>
    <a:lvl5pPr marL="3487917" algn="l" rtl="0" fontAlgn="base">
      <a:spcBef>
        <a:spcPct val="30000"/>
      </a:spcBef>
      <a:spcAft>
        <a:spcPct val="0"/>
      </a:spcAft>
      <a:defRPr sz="2300" kern="1200">
        <a:solidFill>
          <a:schemeClr val="tx1"/>
        </a:solidFill>
        <a:latin typeface="Times" pitchFamily="18" charset="0"/>
        <a:ea typeface="+mn-ea"/>
        <a:cs typeface="+mn-cs"/>
      </a:defRPr>
    </a:lvl5pPr>
    <a:lvl6pPr marL="4359897" algn="l" defTabSz="1743959" rtl="0" eaLnBrk="1" latinLnBrk="0" hangingPunct="1">
      <a:defRPr sz="2300" kern="1200">
        <a:solidFill>
          <a:schemeClr val="tx1"/>
        </a:solidFill>
        <a:latin typeface="+mn-lt"/>
        <a:ea typeface="+mn-ea"/>
        <a:cs typeface="+mn-cs"/>
      </a:defRPr>
    </a:lvl6pPr>
    <a:lvl7pPr marL="5231876" algn="l" defTabSz="1743959" rtl="0" eaLnBrk="1" latinLnBrk="0" hangingPunct="1">
      <a:defRPr sz="2300" kern="1200">
        <a:solidFill>
          <a:schemeClr val="tx1"/>
        </a:solidFill>
        <a:latin typeface="+mn-lt"/>
        <a:ea typeface="+mn-ea"/>
        <a:cs typeface="+mn-cs"/>
      </a:defRPr>
    </a:lvl7pPr>
    <a:lvl8pPr marL="6103856" algn="l" defTabSz="1743959" rtl="0" eaLnBrk="1" latinLnBrk="0" hangingPunct="1">
      <a:defRPr sz="2300" kern="1200">
        <a:solidFill>
          <a:schemeClr val="tx1"/>
        </a:solidFill>
        <a:latin typeface="+mn-lt"/>
        <a:ea typeface="+mn-ea"/>
        <a:cs typeface="+mn-cs"/>
      </a:defRPr>
    </a:lvl8pPr>
    <a:lvl9pPr marL="6975834" algn="l" defTabSz="1743959" rtl="0" eaLnBrk="1" latinLnBrk="0" hangingPunct="1">
      <a:defRPr sz="2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FBC92-B6FE-469C-B52E-65F4EA658D41}" type="slidenum">
              <a:rPr lang="fr-FR"/>
              <a:pPr/>
              <a:t>1</a:t>
            </a:fld>
            <a:endParaRPr lang="fr-FR"/>
          </a:p>
        </p:txBody>
      </p:sp>
      <p:sp>
        <p:nvSpPr>
          <p:cNvPr id="31746" name="Rectangle 3074"/>
          <p:cNvSpPr>
            <a:spLocks noGrp="1" noRot="1" noChangeAspect="1" noChangeArrowheads="1" noTextEdit="1"/>
          </p:cNvSpPr>
          <p:nvPr>
            <p:ph type="sldImg"/>
          </p:nvPr>
        </p:nvSpPr>
        <p:spPr>
          <a:xfrm>
            <a:off x="2109788" y="741363"/>
            <a:ext cx="2578100" cy="3725862"/>
          </a:xfrm>
          <a:ln/>
        </p:spPr>
      </p:sp>
      <p:sp>
        <p:nvSpPr>
          <p:cNvPr id="31747" name="Rectangle 3075"/>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430305" y="3641471"/>
            <a:ext cx="27543443" cy="7800975"/>
          </a:xfrm>
        </p:spPr>
        <p:txBody>
          <a:bodyPr/>
          <a:lstStyle>
            <a:lvl1pPr>
              <a:defRPr sz="28000"/>
            </a:lvl1pPr>
          </a:lstStyle>
          <a:p>
            <a:r>
              <a:rPr lang="fr-FR"/>
              <a:t>Cliquez pour modifier le titre</a:t>
            </a:r>
          </a:p>
        </p:txBody>
      </p:sp>
      <p:sp>
        <p:nvSpPr>
          <p:cNvPr id="6147" name="Rectangle 3"/>
          <p:cNvSpPr>
            <a:spLocks noGrp="1" noChangeArrowheads="1"/>
          </p:cNvSpPr>
          <p:nvPr>
            <p:ph type="subTitle" idx="1"/>
          </p:nvPr>
        </p:nvSpPr>
        <p:spPr>
          <a:xfrm>
            <a:off x="2430304" y="16641066"/>
            <a:ext cx="22682835" cy="14562835"/>
          </a:xfrm>
        </p:spPr>
        <p:txBody>
          <a:bodyPr/>
          <a:lstStyle>
            <a:lvl1pPr marL="0" indent="0">
              <a:buFont typeface="Wingdings" pitchFamily="2" charset="2"/>
              <a:buNone/>
              <a:defRPr sz="12600" b="1"/>
            </a:lvl1pPr>
          </a:lstStyle>
          <a:p>
            <a:r>
              <a:rPr lang="fr-FR"/>
              <a:t>Cliquez pour modifier le sous-titre </a:t>
            </a:r>
          </a:p>
          <a:p>
            <a:endParaRPr lang="fr-FR"/>
          </a:p>
          <a:p>
            <a:endParaRPr lang="fr-FR"/>
          </a:p>
        </p:txBody>
      </p:sp>
      <p:sp>
        <p:nvSpPr>
          <p:cNvPr id="6154" name="Line 10"/>
          <p:cNvSpPr>
            <a:spLocks noChangeShapeType="1"/>
          </p:cNvSpPr>
          <p:nvPr/>
        </p:nvSpPr>
        <p:spPr bwMode="auto">
          <a:xfrm>
            <a:off x="2745344" y="25484200"/>
            <a:ext cx="22682835" cy="0"/>
          </a:xfrm>
          <a:prstGeom prst="line">
            <a:avLst/>
          </a:prstGeom>
          <a:noFill/>
          <a:ln w="9525">
            <a:solidFill>
              <a:srgbClr val="CC0000"/>
            </a:solidFill>
            <a:round/>
            <a:headEnd/>
            <a:tailEnd/>
          </a:ln>
          <a:effectLst/>
        </p:spPr>
        <p:txBody>
          <a:bodyPr lIns="174396" tIns="87198" rIns="174396" bIns="87198"/>
          <a:lstStyle/>
          <a:p>
            <a:endParaRPr lang="fr-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087886" y="1560196"/>
            <a:ext cx="6885860" cy="38483795"/>
          </a:xfrm>
        </p:spPr>
        <p:txBody>
          <a:bodyPr vert="eaVert"/>
          <a:lstStyle/>
          <a:p>
            <a:r>
              <a:rPr lang="fr-FR" smtClean="0"/>
              <a:t>Cliquez pour modifier le style du titre</a:t>
            </a:r>
            <a:endParaRPr lang="fr-CH"/>
          </a:p>
        </p:txBody>
      </p:sp>
      <p:sp>
        <p:nvSpPr>
          <p:cNvPr id="3" name="Espace réservé du texte vertical 2"/>
          <p:cNvSpPr>
            <a:spLocks noGrp="1"/>
          </p:cNvSpPr>
          <p:nvPr>
            <p:ph type="body" orient="vert" idx="1"/>
          </p:nvPr>
        </p:nvSpPr>
        <p:spPr>
          <a:xfrm>
            <a:off x="2430305" y="1560196"/>
            <a:ext cx="20369547" cy="3848379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59322" y="30076417"/>
            <a:ext cx="27543443" cy="9297179"/>
          </a:xfrm>
        </p:spPr>
        <p:txBody>
          <a:bodyPr anchor="t"/>
          <a:lstStyle>
            <a:lvl1pPr algn="l">
              <a:defRPr sz="7600" b="1" cap="all"/>
            </a:lvl1pPr>
          </a:lstStyle>
          <a:p>
            <a:r>
              <a:rPr lang="fr-FR" smtClean="0"/>
              <a:t>Cliquez pour modifier le style du titre</a:t>
            </a:r>
            <a:endParaRPr lang="fr-CH"/>
          </a:p>
        </p:txBody>
      </p:sp>
      <p:sp>
        <p:nvSpPr>
          <p:cNvPr id="3" name="Espace réservé du texte 2"/>
          <p:cNvSpPr>
            <a:spLocks noGrp="1"/>
          </p:cNvSpPr>
          <p:nvPr>
            <p:ph type="body" idx="1"/>
          </p:nvPr>
        </p:nvSpPr>
        <p:spPr>
          <a:xfrm>
            <a:off x="2559322" y="19837637"/>
            <a:ext cx="27543443" cy="10238780"/>
          </a:xfrm>
        </p:spPr>
        <p:txBody>
          <a:bodyPr anchor="b"/>
          <a:lstStyle>
            <a:lvl1pPr marL="0" indent="0">
              <a:buNone/>
              <a:defRPr sz="3800"/>
            </a:lvl1pPr>
            <a:lvl2pPr marL="871979" indent="0">
              <a:buNone/>
              <a:defRPr sz="3300"/>
            </a:lvl2pPr>
            <a:lvl3pPr marL="1743959" indent="0">
              <a:buNone/>
              <a:defRPr sz="3100"/>
            </a:lvl3pPr>
            <a:lvl4pPr marL="2615938" indent="0">
              <a:buNone/>
              <a:defRPr sz="2700"/>
            </a:lvl4pPr>
            <a:lvl5pPr marL="3487917" indent="0">
              <a:buNone/>
              <a:defRPr sz="2700"/>
            </a:lvl5pPr>
            <a:lvl6pPr marL="4359897" indent="0">
              <a:buNone/>
              <a:defRPr sz="2700"/>
            </a:lvl6pPr>
            <a:lvl7pPr marL="5231876" indent="0">
              <a:buNone/>
              <a:defRPr sz="2700"/>
            </a:lvl7pPr>
            <a:lvl8pPr marL="6103856" indent="0">
              <a:buNone/>
              <a:defRPr sz="2700"/>
            </a:lvl8pPr>
            <a:lvl9pPr marL="6975834" indent="0">
              <a:buNone/>
              <a:defRPr sz="27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contenu 2"/>
          <p:cNvSpPr>
            <a:spLocks noGrp="1"/>
          </p:cNvSpPr>
          <p:nvPr>
            <p:ph sz="half" idx="1"/>
          </p:nvPr>
        </p:nvSpPr>
        <p:spPr>
          <a:xfrm>
            <a:off x="2430308" y="8840090"/>
            <a:ext cx="13627702" cy="31203900"/>
          </a:xfrm>
        </p:spPr>
        <p:txBody>
          <a:bodyPr/>
          <a:lstStyle>
            <a:lvl1pPr>
              <a:defRPr sz="5300"/>
            </a:lvl1pPr>
            <a:lvl2pPr>
              <a:defRPr sz="4600"/>
            </a:lvl2pPr>
            <a:lvl3pPr>
              <a:defRPr sz="3800"/>
            </a:lvl3pPr>
            <a:lvl4pPr>
              <a:defRPr sz="3300"/>
            </a:lvl4pPr>
            <a:lvl5pPr>
              <a:defRPr sz="3300"/>
            </a:lvl5pPr>
            <a:lvl6pPr>
              <a:defRPr sz="3300"/>
            </a:lvl6pPr>
            <a:lvl7pPr>
              <a:defRPr sz="3300"/>
            </a:lvl7pPr>
            <a:lvl8pPr>
              <a:defRPr sz="3300"/>
            </a:lvl8pPr>
            <a:lvl9pPr>
              <a:defRPr sz="33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contenu 3"/>
          <p:cNvSpPr>
            <a:spLocks noGrp="1"/>
          </p:cNvSpPr>
          <p:nvPr>
            <p:ph sz="half" idx="2"/>
          </p:nvPr>
        </p:nvSpPr>
        <p:spPr>
          <a:xfrm>
            <a:off x="16346047" y="8840090"/>
            <a:ext cx="13627702" cy="31203900"/>
          </a:xfrm>
        </p:spPr>
        <p:txBody>
          <a:bodyPr/>
          <a:lstStyle>
            <a:lvl1pPr>
              <a:defRPr sz="5300"/>
            </a:lvl1pPr>
            <a:lvl2pPr>
              <a:defRPr sz="4600"/>
            </a:lvl2pPr>
            <a:lvl3pPr>
              <a:defRPr sz="3800"/>
            </a:lvl3pPr>
            <a:lvl4pPr>
              <a:defRPr sz="3300"/>
            </a:lvl4pPr>
            <a:lvl5pPr>
              <a:defRPr sz="3300"/>
            </a:lvl5pPr>
            <a:lvl6pPr>
              <a:defRPr sz="3300"/>
            </a:lvl6pPr>
            <a:lvl7pPr>
              <a:defRPr sz="3300"/>
            </a:lvl7pPr>
            <a:lvl8pPr>
              <a:defRPr sz="3300"/>
            </a:lvl8pPr>
            <a:lvl9pPr>
              <a:defRPr sz="33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20204" y="1874065"/>
            <a:ext cx="29163645" cy="7800975"/>
          </a:xfrm>
        </p:spPr>
        <p:txBody>
          <a:bodyPr/>
          <a:lstStyle>
            <a:lvl1pPr>
              <a:defRPr/>
            </a:lvl1pPr>
          </a:lstStyle>
          <a:p>
            <a:r>
              <a:rPr lang="fr-FR" smtClean="0"/>
              <a:t>Cliquez pour modifier le style du titre</a:t>
            </a:r>
            <a:endParaRPr lang="fr-CH"/>
          </a:p>
        </p:txBody>
      </p:sp>
      <p:sp>
        <p:nvSpPr>
          <p:cNvPr id="3" name="Espace réservé du texte 2"/>
          <p:cNvSpPr>
            <a:spLocks noGrp="1"/>
          </p:cNvSpPr>
          <p:nvPr>
            <p:ph type="body" idx="1"/>
          </p:nvPr>
        </p:nvSpPr>
        <p:spPr>
          <a:xfrm>
            <a:off x="1620202" y="10476468"/>
            <a:ext cx="14317790" cy="4366721"/>
          </a:xfrm>
        </p:spPr>
        <p:txBody>
          <a:bodyPr anchor="b"/>
          <a:lstStyle>
            <a:lvl1pPr marL="0" indent="0">
              <a:buNone/>
              <a:defRPr sz="4600" b="1"/>
            </a:lvl1pPr>
            <a:lvl2pPr marL="871979" indent="0">
              <a:buNone/>
              <a:defRPr sz="3800" b="1"/>
            </a:lvl2pPr>
            <a:lvl3pPr marL="1743959" indent="0">
              <a:buNone/>
              <a:defRPr sz="3300" b="1"/>
            </a:lvl3pPr>
            <a:lvl4pPr marL="2615938" indent="0">
              <a:buNone/>
              <a:defRPr sz="3100" b="1"/>
            </a:lvl4pPr>
            <a:lvl5pPr marL="3487917" indent="0">
              <a:buNone/>
              <a:defRPr sz="3100" b="1"/>
            </a:lvl5pPr>
            <a:lvl6pPr marL="4359897" indent="0">
              <a:buNone/>
              <a:defRPr sz="3100" b="1"/>
            </a:lvl6pPr>
            <a:lvl7pPr marL="5231876" indent="0">
              <a:buNone/>
              <a:defRPr sz="3100" b="1"/>
            </a:lvl7pPr>
            <a:lvl8pPr marL="6103856" indent="0">
              <a:buNone/>
              <a:defRPr sz="3100" b="1"/>
            </a:lvl8pPr>
            <a:lvl9pPr marL="6975834" indent="0">
              <a:buNone/>
              <a:defRPr sz="31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1620202" y="14843187"/>
            <a:ext cx="14317790" cy="26968214"/>
          </a:xfrm>
        </p:spPr>
        <p:txBody>
          <a:bodyPr/>
          <a:lstStyle>
            <a:lvl1pPr>
              <a:defRPr sz="4600"/>
            </a:lvl1pPr>
            <a:lvl2pPr>
              <a:defRPr sz="3800"/>
            </a:lvl2pPr>
            <a:lvl3pPr>
              <a:defRPr sz="3300"/>
            </a:lvl3pPr>
            <a:lvl4pPr>
              <a:defRPr sz="3100"/>
            </a:lvl4pPr>
            <a:lvl5pPr>
              <a:defRPr sz="3100"/>
            </a:lvl5pPr>
            <a:lvl6pPr>
              <a:defRPr sz="3100"/>
            </a:lvl6pPr>
            <a:lvl7pPr>
              <a:defRPr sz="3100"/>
            </a:lvl7pPr>
            <a:lvl8pPr>
              <a:defRPr sz="3100"/>
            </a:lvl8pPr>
            <a:lvl9pPr>
              <a:defRPr sz="31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u texte 4"/>
          <p:cNvSpPr>
            <a:spLocks noGrp="1"/>
          </p:cNvSpPr>
          <p:nvPr>
            <p:ph type="body" sz="quarter" idx="3"/>
          </p:nvPr>
        </p:nvSpPr>
        <p:spPr>
          <a:xfrm>
            <a:off x="16460059" y="10476468"/>
            <a:ext cx="14323790" cy="4366721"/>
          </a:xfrm>
        </p:spPr>
        <p:txBody>
          <a:bodyPr anchor="b"/>
          <a:lstStyle>
            <a:lvl1pPr marL="0" indent="0">
              <a:buNone/>
              <a:defRPr sz="4600" b="1"/>
            </a:lvl1pPr>
            <a:lvl2pPr marL="871979" indent="0">
              <a:buNone/>
              <a:defRPr sz="3800" b="1"/>
            </a:lvl2pPr>
            <a:lvl3pPr marL="1743959" indent="0">
              <a:buNone/>
              <a:defRPr sz="3300" b="1"/>
            </a:lvl3pPr>
            <a:lvl4pPr marL="2615938" indent="0">
              <a:buNone/>
              <a:defRPr sz="3100" b="1"/>
            </a:lvl4pPr>
            <a:lvl5pPr marL="3487917" indent="0">
              <a:buNone/>
              <a:defRPr sz="3100" b="1"/>
            </a:lvl5pPr>
            <a:lvl6pPr marL="4359897" indent="0">
              <a:buNone/>
              <a:defRPr sz="3100" b="1"/>
            </a:lvl6pPr>
            <a:lvl7pPr marL="5231876" indent="0">
              <a:buNone/>
              <a:defRPr sz="3100" b="1"/>
            </a:lvl7pPr>
            <a:lvl8pPr marL="6103856" indent="0">
              <a:buNone/>
              <a:defRPr sz="3100" b="1"/>
            </a:lvl8pPr>
            <a:lvl9pPr marL="6975834" indent="0">
              <a:buNone/>
              <a:defRPr sz="31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16460059" y="14843187"/>
            <a:ext cx="14323790" cy="26968214"/>
          </a:xfrm>
        </p:spPr>
        <p:txBody>
          <a:bodyPr/>
          <a:lstStyle>
            <a:lvl1pPr>
              <a:defRPr sz="4600"/>
            </a:lvl1pPr>
            <a:lvl2pPr>
              <a:defRPr sz="3800"/>
            </a:lvl2pPr>
            <a:lvl3pPr>
              <a:defRPr sz="3300"/>
            </a:lvl3pPr>
            <a:lvl4pPr>
              <a:defRPr sz="3100"/>
            </a:lvl4pPr>
            <a:lvl5pPr>
              <a:defRPr sz="3100"/>
            </a:lvl5pPr>
            <a:lvl6pPr>
              <a:defRPr sz="3100"/>
            </a:lvl6pPr>
            <a:lvl7pPr>
              <a:defRPr sz="3100"/>
            </a:lvl7pPr>
            <a:lvl8pPr>
              <a:defRPr sz="3100"/>
            </a:lvl8pPr>
            <a:lvl9pPr>
              <a:defRPr sz="31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20204" y="1864924"/>
            <a:ext cx="10660333" cy="7928960"/>
          </a:xfrm>
        </p:spPr>
        <p:txBody>
          <a:bodyPr anchor="b"/>
          <a:lstStyle>
            <a:lvl1pPr algn="l">
              <a:defRPr sz="3800" b="1"/>
            </a:lvl1pPr>
          </a:lstStyle>
          <a:p>
            <a:r>
              <a:rPr lang="fr-FR" smtClean="0"/>
              <a:t>Cliquez pour modifier le style du titre</a:t>
            </a:r>
            <a:endParaRPr lang="fr-CH"/>
          </a:p>
        </p:txBody>
      </p:sp>
      <p:sp>
        <p:nvSpPr>
          <p:cNvPr id="3" name="Espace réservé du contenu 2"/>
          <p:cNvSpPr>
            <a:spLocks noGrp="1"/>
          </p:cNvSpPr>
          <p:nvPr>
            <p:ph idx="1"/>
          </p:nvPr>
        </p:nvSpPr>
        <p:spPr>
          <a:xfrm>
            <a:off x="12670588" y="1864922"/>
            <a:ext cx="18113263" cy="39946480"/>
          </a:xfrm>
        </p:spPr>
        <p:txBody>
          <a:bodyPr/>
          <a:lstStyle>
            <a:lvl1pPr>
              <a:defRPr sz="6200"/>
            </a:lvl1pPr>
            <a:lvl2pPr>
              <a:defRPr sz="5300"/>
            </a:lvl2pPr>
            <a:lvl3pPr>
              <a:defRPr sz="4600"/>
            </a:lvl3pPr>
            <a:lvl4pPr>
              <a:defRPr sz="3800"/>
            </a:lvl4pPr>
            <a:lvl5pPr>
              <a:defRPr sz="3800"/>
            </a:lvl5pPr>
            <a:lvl6pPr>
              <a:defRPr sz="3800"/>
            </a:lvl6pPr>
            <a:lvl7pPr>
              <a:defRPr sz="3800"/>
            </a:lvl7pPr>
            <a:lvl8pPr>
              <a:defRPr sz="3800"/>
            </a:lvl8pPr>
            <a:lvl9pPr>
              <a:defRPr sz="3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texte 3"/>
          <p:cNvSpPr>
            <a:spLocks noGrp="1"/>
          </p:cNvSpPr>
          <p:nvPr>
            <p:ph type="body" sz="half" idx="2"/>
          </p:nvPr>
        </p:nvSpPr>
        <p:spPr>
          <a:xfrm>
            <a:off x="1620204" y="9793883"/>
            <a:ext cx="10660333" cy="32017518"/>
          </a:xfrm>
        </p:spPr>
        <p:txBody>
          <a:bodyPr/>
          <a:lstStyle>
            <a:lvl1pPr marL="0" indent="0">
              <a:buNone/>
              <a:defRPr sz="2700"/>
            </a:lvl1pPr>
            <a:lvl2pPr marL="871979" indent="0">
              <a:buNone/>
              <a:defRPr sz="2300"/>
            </a:lvl2pPr>
            <a:lvl3pPr marL="1743959" indent="0">
              <a:buNone/>
              <a:defRPr sz="1900"/>
            </a:lvl3pPr>
            <a:lvl4pPr marL="2615938" indent="0">
              <a:buNone/>
              <a:defRPr sz="1700"/>
            </a:lvl4pPr>
            <a:lvl5pPr marL="3487917" indent="0">
              <a:buNone/>
              <a:defRPr sz="1700"/>
            </a:lvl5pPr>
            <a:lvl6pPr marL="4359897" indent="0">
              <a:buNone/>
              <a:defRPr sz="1700"/>
            </a:lvl6pPr>
            <a:lvl7pPr marL="5231876" indent="0">
              <a:buNone/>
              <a:defRPr sz="1700"/>
            </a:lvl7pPr>
            <a:lvl8pPr marL="6103856" indent="0">
              <a:buNone/>
              <a:defRPr sz="1700"/>
            </a:lvl8pPr>
            <a:lvl9pPr marL="6975834" indent="0">
              <a:buNone/>
              <a:defRPr sz="17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51795" y="32764096"/>
            <a:ext cx="19442430" cy="3866969"/>
          </a:xfrm>
        </p:spPr>
        <p:txBody>
          <a:bodyPr anchor="b"/>
          <a:lstStyle>
            <a:lvl1pPr algn="l">
              <a:defRPr sz="3800" b="1"/>
            </a:lvl1pPr>
          </a:lstStyle>
          <a:p>
            <a:r>
              <a:rPr lang="fr-FR" smtClean="0"/>
              <a:t>Cliquez pour modifier le style du titre</a:t>
            </a:r>
            <a:endParaRPr lang="fr-CH"/>
          </a:p>
        </p:txBody>
      </p:sp>
      <p:sp>
        <p:nvSpPr>
          <p:cNvPr id="3" name="Espace réservé pour une image  2"/>
          <p:cNvSpPr>
            <a:spLocks noGrp="1"/>
          </p:cNvSpPr>
          <p:nvPr>
            <p:ph type="pic" idx="1"/>
          </p:nvPr>
        </p:nvSpPr>
        <p:spPr>
          <a:xfrm>
            <a:off x="6351795" y="4180833"/>
            <a:ext cx="19442430" cy="28083510"/>
          </a:xfrm>
        </p:spPr>
        <p:txBody>
          <a:bodyPr/>
          <a:lstStyle>
            <a:lvl1pPr marL="0" indent="0">
              <a:buNone/>
              <a:defRPr sz="6200"/>
            </a:lvl1pPr>
            <a:lvl2pPr marL="871979" indent="0">
              <a:buNone/>
              <a:defRPr sz="5300"/>
            </a:lvl2pPr>
            <a:lvl3pPr marL="1743959" indent="0">
              <a:buNone/>
              <a:defRPr sz="4600"/>
            </a:lvl3pPr>
            <a:lvl4pPr marL="2615938" indent="0">
              <a:buNone/>
              <a:defRPr sz="3800"/>
            </a:lvl4pPr>
            <a:lvl5pPr marL="3487917" indent="0">
              <a:buNone/>
              <a:defRPr sz="3800"/>
            </a:lvl5pPr>
            <a:lvl6pPr marL="4359897" indent="0">
              <a:buNone/>
              <a:defRPr sz="3800"/>
            </a:lvl6pPr>
            <a:lvl7pPr marL="5231876" indent="0">
              <a:buNone/>
              <a:defRPr sz="3800"/>
            </a:lvl7pPr>
            <a:lvl8pPr marL="6103856" indent="0">
              <a:buNone/>
              <a:defRPr sz="3800"/>
            </a:lvl8pPr>
            <a:lvl9pPr marL="6975834" indent="0">
              <a:buNone/>
              <a:defRPr sz="3800"/>
            </a:lvl9pPr>
          </a:lstStyle>
          <a:p>
            <a:endParaRPr lang="fr-CH"/>
          </a:p>
        </p:txBody>
      </p:sp>
      <p:sp>
        <p:nvSpPr>
          <p:cNvPr id="4" name="Espace réservé du texte 3"/>
          <p:cNvSpPr>
            <a:spLocks noGrp="1"/>
          </p:cNvSpPr>
          <p:nvPr>
            <p:ph type="body" sz="half" idx="2"/>
          </p:nvPr>
        </p:nvSpPr>
        <p:spPr>
          <a:xfrm>
            <a:off x="6351795" y="36631065"/>
            <a:ext cx="19442430" cy="5494201"/>
          </a:xfrm>
        </p:spPr>
        <p:txBody>
          <a:bodyPr/>
          <a:lstStyle>
            <a:lvl1pPr marL="0" indent="0">
              <a:buNone/>
              <a:defRPr sz="2700"/>
            </a:lvl1pPr>
            <a:lvl2pPr marL="871979" indent="0">
              <a:buNone/>
              <a:defRPr sz="2300"/>
            </a:lvl2pPr>
            <a:lvl3pPr marL="1743959" indent="0">
              <a:buNone/>
              <a:defRPr sz="1900"/>
            </a:lvl3pPr>
            <a:lvl4pPr marL="2615938" indent="0">
              <a:buNone/>
              <a:defRPr sz="1700"/>
            </a:lvl4pPr>
            <a:lvl5pPr marL="3487917" indent="0">
              <a:buNone/>
              <a:defRPr sz="1700"/>
            </a:lvl5pPr>
            <a:lvl6pPr marL="4359897" indent="0">
              <a:buNone/>
              <a:defRPr sz="1700"/>
            </a:lvl6pPr>
            <a:lvl7pPr marL="5231876" indent="0">
              <a:buNone/>
              <a:defRPr sz="1700"/>
            </a:lvl7pPr>
            <a:lvl8pPr marL="6103856" indent="0">
              <a:buNone/>
              <a:defRPr sz="1700"/>
            </a:lvl8pPr>
            <a:lvl9pPr marL="6975834" indent="0">
              <a:buNone/>
              <a:defRPr sz="17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30305" y="1560195"/>
            <a:ext cx="27543443" cy="4680585"/>
          </a:xfrm>
          <a:prstGeom prst="rect">
            <a:avLst/>
          </a:prstGeom>
          <a:noFill/>
          <a:ln w="9525">
            <a:noFill/>
            <a:miter lim="800000"/>
            <a:headEnd/>
            <a:tailEnd/>
          </a:ln>
          <a:effectLst/>
        </p:spPr>
        <p:txBody>
          <a:bodyPr vert="horz" wrap="square" lIns="639440" tIns="319720" rIns="639440" bIns="319720" numCol="1" anchor="ctr" anchorCtr="0" compatLnSpc="1">
            <a:prstTxWarp prst="textNoShape">
              <a:avLst/>
            </a:prstTxWarp>
          </a:bodyPr>
          <a:lstStyle/>
          <a:p>
            <a:pPr lvl="0"/>
            <a:r>
              <a:rPr lang="fr-FR" smtClean="0"/>
              <a:t>Cliquez et modifiez le titre</a:t>
            </a:r>
          </a:p>
        </p:txBody>
      </p:sp>
      <p:sp>
        <p:nvSpPr>
          <p:cNvPr id="1027" name="Rectangle 3"/>
          <p:cNvSpPr>
            <a:spLocks noGrp="1" noChangeArrowheads="1"/>
          </p:cNvSpPr>
          <p:nvPr>
            <p:ph type="body" idx="1"/>
          </p:nvPr>
        </p:nvSpPr>
        <p:spPr bwMode="auto">
          <a:xfrm>
            <a:off x="2430305" y="8840090"/>
            <a:ext cx="27543443" cy="31203900"/>
          </a:xfrm>
          <a:prstGeom prst="rect">
            <a:avLst/>
          </a:prstGeom>
          <a:noFill/>
          <a:ln w="9525">
            <a:noFill/>
            <a:miter lim="800000"/>
            <a:headEnd/>
            <a:tailEnd/>
          </a:ln>
          <a:effectLst/>
        </p:spPr>
        <p:txBody>
          <a:bodyPr vert="horz" wrap="square" lIns="639440" tIns="319720" rIns="639440" bIns="319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394515" rtl="0" fontAlgn="base">
        <a:spcBef>
          <a:spcPct val="0"/>
        </a:spcBef>
        <a:spcAft>
          <a:spcPct val="0"/>
        </a:spcAft>
        <a:defRPr sz="22300" b="1">
          <a:solidFill>
            <a:srgbClr val="CC0000"/>
          </a:solidFill>
          <a:latin typeface="+mj-lt"/>
          <a:ea typeface="+mj-ea"/>
          <a:cs typeface="+mj-cs"/>
        </a:defRPr>
      </a:lvl1pPr>
      <a:lvl2pPr algn="l" defTabSz="6394515" rtl="0" fontAlgn="base">
        <a:spcBef>
          <a:spcPct val="0"/>
        </a:spcBef>
        <a:spcAft>
          <a:spcPct val="0"/>
        </a:spcAft>
        <a:defRPr sz="22300" b="1">
          <a:solidFill>
            <a:srgbClr val="CC0000"/>
          </a:solidFill>
          <a:latin typeface="Arial" charset="0"/>
        </a:defRPr>
      </a:lvl2pPr>
      <a:lvl3pPr algn="l" defTabSz="6394515" rtl="0" fontAlgn="base">
        <a:spcBef>
          <a:spcPct val="0"/>
        </a:spcBef>
        <a:spcAft>
          <a:spcPct val="0"/>
        </a:spcAft>
        <a:defRPr sz="22300" b="1">
          <a:solidFill>
            <a:srgbClr val="CC0000"/>
          </a:solidFill>
          <a:latin typeface="Arial" charset="0"/>
        </a:defRPr>
      </a:lvl3pPr>
      <a:lvl4pPr algn="l" defTabSz="6394515" rtl="0" fontAlgn="base">
        <a:spcBef>
          <a:spcPct val="0"/>
        </a:spcBef>
        <a:spcAft>
          <a:spcPct val="0"/>
        </a:spcAft>
        <a:defRPr sz="22300" b="1">
          <a:solidFill>
            <a:srgbClr val="CC0000"/>
          </a:solidFill>
          <a:latin typeface="Arial" charset="0"/>
        </a:defRPr>
      </a:lvl4pPr>
      <a:lvl5pPr algn="l" defTabSz="6394515" rtl="0" fontAlgn="base">
        <a:spcBef>
          <a:spcPct val="0"/>
        </a:spcBef>
        <a:spcAft>
          <a:spcPct val="0"/>
        </a:spcAft>
        <a:defRPr sz="22300" b="1">
          <a:solidFill>
            <a:srgbClr val="CC0000"/>
          </a:solidFill>
          <a:latin typeface="Arial" charset="0"/>
        </a:defRPr>
      </a:lvl5pPr>
      <a:lvl6pPr marL="871979" algn="l" defTabSz="6394515" rtl="0" fontAlgn="base">
        <a:spcBef>
          <a:spcPct val="0"/>
        </a:spcBef>
        <a:spcAft>
          <a:spcPct val="0"/>
        </a:spcAft>
        <a:defRPr sz="22300" b="1">
          <a:solidFill>
            <a:srgbClr val="CC0000"/>
          </a:solidFill>
          <a:latin typeface="Arial" charset="0"/>
        </a:defRPr>
      </a:lvl6pPr>
      <a:lvl7pPr marL="1743959" algn="l" defTabSz="6394515" rtl="0" fontAlgn="base">
        <a:spcBef>
          <a:spcPct val="0"/>
        </a:spcBef>
        <a:spcAft>
          <a:spcPct val="0"/>
        </a:spcAft>
        <a:defRPr sz="22300" b="1">
          <a:solidFill>
            <a:srgbClr val="CC0000"/>
          </a:solidFill>
          <a:latin typeface="Arial" charset="0"/>
        </a:defRPr>
      </a:lvl7pPr>
      <a:lvl8pPr marL="2615938" algn="l" defTabSz="6394515" rtl="0" fontAlgn="base">
        <a:spcBef>
          <a:spcPct val="0"/>
        </a:spcBef>
        <a:spcAft>
          <a:spcPct val="0"/>
        </a:spcAft>
        <a:defRPr sz="22300" b="1">
          <a:solidFill>
            <a:srgbClr val="CC0000"/>
          </a:solidFill>
          <a:latin typeface="Arial" charset="0"/>
        </a:defRPr>
      </a:lvl8pPr>
      <a:lvl9pPr marL="3487917" algn="l" defTabSz="6394515" rtl="0" fontAlgn="base">
        <a:spcBef>
          <a:spcPct val="0"/>
        </a:spcBef>
        <a:spcAft>
          <a:spcPct val="0"/>
        </a:spcAft>
        <a:defRPr sz="22300" b="1">
          <a:solidFill>
            <a:srgbClr val="CC0000"/>
          </a:solidFill>
          <a:latin typeface="Arial" charset="0"/>
        </a:defRPr>
      </a:lvl9pPr>
    </p:titleStyle>
    <p:bodyStyle>
      <a:lvl1pPr marL="2397943" indent="-2397943" algn="l" defTabSz="6394515" rtl="0" fontAlgn="base">
        <a:spcBef>
          <a:spcPct val="20000"/>
        </a:spcBef>
        <a:spcAft>
          <a:spcPct val="0"/>
        </a:spcAft>
        <a:buClr>
          <a:srgbClr val="CC0000"/>
        </a:buClr>
        <a:buSzPct val="120000"/>
        <a:buFont typeface="Wingdings" pitchFamily="2" charset="2"/>
        <a:buChar char="§"/>
        <a:defRPr sz="16800">
          <a:solidFill>
            <a:schemeClr val="tx1"/>
          </a:solidFill>
          <a:latin typeface="+mn-lt"/>
          <a:ea typeface="+mn-ea"/>
          <a:cs typeface="+mn-cs"/>
        </a:defRPr>
      </a:lvl1pPr>
      <a:lvl2pPr marL="5195543" indent="-1465410" algn="l" defTabSz="6394515" rtl="0" fontAlgn="base">
        <a:spcBef>
          <a:spcPct val="20000"/>
        </a:spcBef>
        <a:spcAft>
          <a:spcPct val="0"/>
        </a:spcAft>
        <a:buClr>
          <a:srgbClr val="CC0000"/>
        </a:buClr>
        <a:buSzPct val="110000"/>
        <a:buFont typeface="Wingdings" pitchFamily="2" charset="2"/>
        <a:buChar char="§"/>
        <a:defRPr sz="15400">
          <a:solidFill>
            <a:schemeClr val="tx1"/>
          </a:solidFill>
          <a:latin typeface="+mn-lt"/>
        </a:defRPr>
      </a:lvl2pPr>
      <a:lvl3pPr marL="8126362" indent="-1598629" algn="l" defTabSz="6394515" rtl="0" fontAlgn="base">
        <a:spcBef>
          <a:spcPct val="20000"/>
        </a:spcBef>
        <a:spcAft>
          <a:spcPct val="0"/>
        </a:spcAft>
        <a:buClr>
          <a:srgbClr val="CC0000"/>
        </a:buClr>
        <a:buFont typeface="Wingdings" pitchFamily="2" charset="2"/>
        <a:buChar char="§"/>
        <a:defRPr sz="13900">
          <a:solidFill>
            <a:schemeClr val="tx1"/>
          </a:solidFill>
          <a:latin typeface="+mn-lt"/>
        </a:defRPr>
      </a:lvl3pPr>
      <a:lvl4pPr marL="11190401" indent="-1598629" algn="l" defTabSz="6394515" rtl="0" fontAlgn="base">
        <a:spcBef>
          <a:spcPct val="20000"/>
        </a:spcBef>
        <a:spcAft>
          <a:spcPct val="0"/>
        </a:spcAft>
        <a:buChar char="–"/>
        <a:defRPr sz="13900">
          <a:solidFill>
            <a:schemeClr val="tx1"/>
          </a:solidFill>
          <a:latin typeface="+mn-lt"/>
        </a:defRPr>
      </a:lvl4pPr>
      <a:lvl5pPr marL="14387659" indent="-1598629" algn="l" defTabSz="6394515" rtl="0" fontAlgn="base">
        <a:spcBef>
          <a:spcPct val="20000"/>
        </a:spcBef>
        <a:spcAft>
          <a:spcPct val="0"/>
        </a:spcAft>
        <a:buChar char="»"/>
        <a:defRPr sz="13900">
          <a:solidFill>
            <a:schemeClr val="tx1"/>
          </a:solidFill>
          <a:latin typeface="+mn-lt"/>
        </a:defRPr>
      </a:lvl5pPr>
      <a:lvl6pPr marL="15259638" indent="-1598629" algn="l" defTabSz="6394515" rtl="0" fontAlgn="base">
        <a:spcBef>
          <a:spcPct val="20000"/>
        </a:spcBef>
        <a:spcAft>
          <a:spcPct val="0"/>
        </a:spcAft>
        <a:buChar char="»"/>
        <a:defRPr sz="13900">
          <a:solidFill>
            <a:schemeClr val="tx1"/>
          </a:solidFill>
          <a:latin typeface="+mn-lt"/>
        </a:defRPr>
      </a:lvl6pPr>
      <a:lvl7pPr marL="16131618" indent="-1598629" algn="l" defTabSz="6394515" rtl="0" fontAlgn="base">
        <a:spcBef>
          <a:spcPct val="20000"/>
        </a:spcBef>
        <a:spcAft>
          <a:spcPct val="0"/>
        </a:spcAft>
        <a:buChar char="»"/>
        <a:defRPr sz="13900">
          <a:solidFill>
            <a:schemeClr val="tx1"/>
          </a:solidFill>
          <a:latin typeface="+mn-lt"/>
        </a:defRPr>
      </a:lvl7pPr>
      <a:lvl8pPr marL="17003596" indent="-1598629" algn="l" defTabSz="6394515" rtl="0" fontAlgn="base">
        <a:spcBef>
          <a:spcPct val="20000"/>
        </a:spcBef>
        <a:spcAft>
          <a:spcPct val="0"/>
        </a:spcAft>
        <a:buChar char="»"/>
        <a:defRPr sz="13900">
          <a:solidFill>
            <a:schemeClr val="tx1"/>
          </a:solidFill>
          <a:latin typeface="+mn-lt"/>
        </a:defRPr>
      </a:lvl8pPr>
      <a:lvl9pPr marL="17875576" indent="-1598629" algn="l" defTabSz="6394515" rtl="0" fontAlgn="base">
        <a:spcBef>
          <a:spcPct val="20000"/>
        </a:spcBef>
        <a:spcAft>
          <a:spcPct val="0"/>
        </a:spcAft>
        <a:buChar char="»"/>
        <a:defRPr sz="13900">
          <a:solidFill>
            <a:schemeClr val="tx1"/>
          </a:solidFill>
          <a:latin typeface="+mn-lt"/>
        </a:defRPr>
      </a:lvl9pPr>
    </p:bodyStyle>
    <p:otherStyle>
      <a:defPPr>
        <a:defRPr lang="fr-FR"/>
      </a:defPPr>
      <a:lvl1pPr marL="0" algn="l" defTabSz="1743959" rtl="0" eaLnBrk="1" latinLnBrk="0" hangingPunct="1">
        <a:defRPr sz="3300" kern="1200">
          <a:solidFill>
            <a:schemeClr val="tx1"/>
          </a:solidFill>
          <a:latin typeface="+mn-lt"/>
          <a:ea typeface="+mn-ea"/>
          <a:cs typeface="+mn-cs"/>
        </a:defRPr>
      </a:lvl1pPr>
      <a:lvl2pPr marL="871979" algn="l" defTabSz="1743959" rtl="0" eaLnBrk="1" latinLnBrk="0" hangingPunct="1">
        <a:defRPr sz="3300" kern="1200">
          <a:solidFill>
            <a:schemeClr val="tx1"/>
          </a:solidFill>
          <a:latin typeface="+mn-lt"/>
          <a:ea typeface="+mn-ea"/>
          <a:cs typeface="+mn-cs"/>
        </a:defRPr>
      </a:lvl2pPr>
      <a:lvl3pPr marL="1743959" algn="l" defTabSz="1743959" rtl="0" eaLnBrk="1" latinLnBrk="0" hangingPunct="1">
        <a:defRPr sz="3300" kern="1200">
          <a:solidFill>
            <a:schemeClr val="tx1"/>
          </a:solidFill>
          <a:latin typeface="+mn-lt"/>
          <a:ea typeface="+mn-ea"/>
          <a:cs typeface="+mn-cs"/>
        </a:defRPr>
      </a:lvl3pPr>
      <a:lvl4pPr marL="2615938" algn="l" defTabSz="1743959" rtl="0" eaLnBrk="1" latinLnBrk="0" hangingPunct="1">
        <a:defRPr sz="3300" kern="1200">
          <a:solidFill>
            <a:schemeClr val="tx1"/>
          </a:solidFill>
          <a:latin typeface="+mn-lt"/>
          <a:ea typeface="+mn-ea"/>
          <a:cs typeface="+mn-cs"/>
        </a:defRPr>
      </a:lvl4pPr>
      <a:lvl5pPr marL="3487917" algn="l" defTabSz="1743959" rtl="0" eaLnBrk="1" latinLnBrk="0" hangingPunct="1">
        <a:defRPr sz="3300" kern="1200">
          <a:solidFill>
            <a:schemeClr val="tx1"/>
          </a:solidFill>
          <a:latin typeface="+mn-lt"/>
          <a:ea typeface="+mn-ea"/>
          <a:cs typeface="+mn-cs"/>
        </a:defRPr>
      </a:lvl5pPr>
      <a:lvl6pPr marL="4359897" algn="l" defTabSz="1743959" rtl="0" eaLnBrk="1" latinLnBrk="0" hangingPunct="1">
        <a:defRPr sz="3300" kern="1200">
          <a:solidFill>
            <a:schemeClr val="tx1"/>
          </a:solidFill>
          <a:latin typeface="+mn-lt"/>
          <a:ea typeface="+mn-ea"/>
          <a:cs typeface="+mn-cs"/>
        </a:defRPr>
      </a:lvl6pPr>
      <a:lvl7pPr marL="5231876" algn="l" defTabSz="1743959" rtl="0" eaLnBrk="1" latinLnBrk="0" hangingPunct="1">
        <a:defRPr sz="3300" kern="1200">
          <a:solidFill>
            <a:schemeClr val="tx1"/>
          </a:solidFill>
          <a:latin typeface="+mn-lt"/>
          <a:ea typeface="+mn-ea"/>
          <a:cs typeface="+mn-cs"/>
        </a:defRPr>
      </a:lvl7pPr>
      <a:lvl8pPr marL="6103856" algn="l" defTabSz="1743959" rtl="0" eaLnBrk="1" latinLnBrk="0" hangingPunct="1">
        <a:defRPr sz="3300" kern="1200">
          <a:solidFill>
            <a:schemeClr val="tx1"/>
          </a:solidFill>
          <a:latin typeface="+mn-lt"/>
          <a:ea typeface="+mn-ea"/>
          <a:cs typeface="+mn-cs"/>
        </a:defRPr>
      </a:lvl8pPr>
      <a:lvl9pPr marL="6975834" algn="l" defTabSz="1743959" rtl="0" eaLnBrk="1" latinLnBrk="0" hangingPunct="1">
        <a:defRPr sz="3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chart" Target="../charts/chart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 60" descr="human_searching.jpg"/>
          <p:cNvPicPr>
            <a:picLocks noChangeAspect="1"/>
          </p:cNvPicPr>
          <p:nvPr/>
        </p:nvPicPr>
        <p:blipFill>
          <a:blip r:embed="rId3" cstate="print"/>
          <a:stretch>
            <a:fillRect/>
          </a:stretch>
        </p:blipFill>
        <p:spPr>
          <a:xfrm flipH="1">
            <a:off x="6194225" y="19298469"/>
            <a:ext cx="5975352" cy="5975352"/>
          </a:xfrm>
          <a:prstGeom prst="rect">
            <a:avLst/>
          </a:prstGeom>
        </p:spPr>
      </p:pic>
      <p:sp>
        <p:nvSpPr>
          <p:cNvPr id="16" name="Rectangle 15"/>
          <p:cNvSpPr/>
          <p:nvPr/>
        </p:nvSpPr>
        <p:spPr bwMode="auto">
          <a:xfrm>
            <a:off x="0" y="1"/>
            <a:ext cx="32404050" cy="5904981"/>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13500000" scaled="1"/>
            <a:tileRect/>
          </a:gradFill>
          <a:ln w="9525" cap="flat" cmpd="sng" algn="ctr">
            <a:no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fr-CH" sz="2400"/>
          </a:p>
        </p:txBody>
      </p:sp>
      <p:sp>
        <p:nvSpPr>
          <p:cNvPr id="25602" name="Rectangle 2"/>
          <p:cNvSpPr>
            <a:spLocks noGrp="1" noChangeArrowheads="1"/>
          </p:cNvSpPr>
          <p:nvPr>
            <p:ph type="title"/>
          </p:nvPr>
        </p:nvSpPr>
        <p:spPr>
          <a:xfrm>
            <a:off x="2" y="2"/>
            <a:ext cx="32404049" cy="4104780"/>
          </a:xfrm>
        </p:spPr>
        <p:txBody>
          <a:bodyPr/>
          <a:lstStyle/>
          <a:p>
            <a:pPr algn="ctr"/>
            <a:r>
              <a:rPr lang="en-US" sz="8000" b="0" dirty="0">
                <a:ln w="18415" cmpd="sng">
                  <a:solidFill>
                    <a:srgbClr val="FFFFFF"/>
                  </a:solidFill>
                  <a:prstDash val="solid"/>
                </a:ln>
                <a:solidFill>
                  <a:srgbClr val="FFFFFF"/>
                </a:solidFill>
                <a:latin typeface="Calibri" pitchFamily="34" charset="0"/>
              </a:rPr>
              <a:t>Evaluation of an automated tool to identify positive cases from unstructured, free-text pathology reports in a Swiss Cancer Registry</a:t>
            </a:r>
            <a:endParaRPr lang="fr-FR" sz="8000" b="0" dirty="0">
              <a:ln w="18415" cmpd="sng">
                <a:solidFill>
                  <a:srgbClr val="FFFFFF"/>
                </a:solidFill>
                <a:prstDash val="solid"/>
              </a:ln>
              <a:solidFill>
                <a:srgbClr val="FFFFFF"/>
              </a:solidFill>
              <a:latin typeface="Calibri" pitchFamily="34" charset="0"/>
            </a:endParaRPr>
          </a:p>
        </p:txBody>
      </p:sp>
      <p:sp>
        <p:nvSpPr>
          <p:cNvPr id="25603" name="Rectangle 3"/>
          <p:cNvSpPr>
            <a:spLocks noGrp="1" noChangeArrowheads="1"/>
          </p:cNvSpPr>
          <p:nvPr>
            <p:ph type="body" idx="1"/>
          </p:nvPr>
        </p:nvSpPr>
        <p:spPr>
          <a:xfrm>
            <a:off x="0" y="5976989"/>
            <a:ext cx="16202025" cy="5904655"/>
          </a:xfrm>
          <a:ln/>
        </p:spPr>
        <p:txBody>
          <a:bodyPr lIns="1439937" tIns="359984" rIns="719968" bIns="359984"/>
          <a:lstStyle/>
          <a:p>
            <a:pPr marL="359984" indent="-539976">
              <a:lnSpc>
                <a:spcPct val="150000"/>
              </a:lnSpc>
              <a:spcBef>
                <a:spcPts val="2400"/>
              </a:spcBef>
              <a:spcAft>
                <a:spcPts val="600"/>
              </a:spcAft>
              <a:buNone/>
            </a:pPr>
            <a:r>
              <a:rPr lang="fr-FR" sz="6000" b="1" dirty="0" err="1">
                <a:solidFill>
                  <a:srgbClr val="CC0000"/>
                </a:solidFill>
                <a:latin typeface="Calibri" pitchFamily="34" charset="0"/>
                <a:ea typeface="Tahoma" pitchFamily="34" charset="0"/>
                <a:cs typeface="Tahoma" pitchFamily="34" charset="0"/>
              </a:rPr>
              <a:t>Context</a:t>
            </a:r>
            <a:endParaRPr lang="fr-FR" sz="6000" b="1" dirty="0">
              <a:solidFill>
                <a:srgbClr val="CC0000"/>
              </a:solidFill>
              <a:latin typeface="Calibri" pitchFamily="34" charset="0"/>
              <a:ea typeface="Tahoma" pitchFamily="34" charset="0"/>
              <a:cs typeface="Tahoma" pitchFamily="34" charset="0"/>
            </a:endParaRPr>
          </a:p>
          <a:p>
            <a:pPr marL="0" indent="0" algn="just">
              <a:spcBef>
                <a:spcPts val="1200"/>
              </a:spcBef>
              <a:buNone/>
            </a:pPr>
            <a:r>
              <a:rPr lang="en-US" sz="4400" dirty="0">
                <a:latin typeface="Calibri" pitchFamily="34" charset="0"/>
                <a:ea typeface="Tahoma" pitchFamily="34" charset="0"/>
                <a:cs typeface="Tahoma" pitchFamily="34" charset="0"/>
              </a:rPr>
              <a:t>The Vaud Cancer Registry receives about 150’000 pathology reports per year which need to be reviewed </a:t>
            </a:r>
            <a:r>
              <a:rPr lang="en-US" sz="4400" dirty="0" smtClean="0">
                <a:latin typeface="Calibri" pitchFamily="34" charset="0"/>
                <a:ea typeface="Tahoma" pitchFamily="34" charset="0"/>
                <a:cs typeface="Tahoma" pitchFamily="34" charset="0"/>
              </a:rPr>
              <a:t>manually by trained specialists </a:t>
            </a:r>
            <a:r>
              <a:rPr lang="en-US" sz="4400" dirty="0">
                <a:latin typeface="Calibri" pitchFamily="34" charset="0"/>
                <a:ea typeface="Tahoma" pitchFamily="34" charset="0"/>
                <a:cs typeface="Tahoma" pitchFamily="34" charset="0"/>
              </a:rPr>
              <a:t>according to whether they describe a pathology requiring registration in the database as "positive reports", or discarded as "negative reports". </a:t>
            </a:r>
          </a:p>
          <a:p>
            <a:pPr marL="0" indent="0" algn="just">
              <a:spcBef>
                <a:spcPts val="1200"/>
              </a:spcBef>
              <a:buNone/>
            </a:pPr>
            <a:endParaRPr lang="fr-FR" sz="6000" b="1" dirty="0">
              <a:solidFill>
                <a:srgbClr val="CC0000"/>
              </a:solidFill>
              <a:latin typeface="Calibri" pitchFamily="34" charset="0"/>
              <a:ea typeface="Tahoma" pitchFamily="34" charset="0"/>
              <a:cs typeface="Tahoma" pitchFamily="34" charset="0"/>
            </a:endParaRPr>
          </a:p>
          <a:p>
            <a:pPr marL="0" indent="0" algn="just">
              <a:spcBef>
                <a:spcPts val="1200"/>
              </a:spcBef>
              <a:buNone/>
            </a:pPr>
            <a:r>
              <a:rPr lang="fr-FR" sz="6000" b="1" dirty="0">
                <a:solidFill>
                  <a:srgbClr val="CC0000"/>
                </a:solidFill>
                <a:latin typeface="Calibri" pitchFamily="34" charset="0"/>
                <a:ea typeface="Tahoma" pitchFamily="34" charset="0"/>
                <a:cs typeface="Tahoma" pitchFamily="34" charset="0"/>
              </a:rPr>
              <a:t>Objectives</a:t>
            </a:r>
            <a:endParaRPr lang="en-US" sz="4000" dirty="0">
              <a:latin typeface="Calibri" pitchFamily="34" charset="0"/>
              <a:ea typeface="Tahoma" pitchFamily="34" charset="0"/>
              <a:cs typeface="Tahoma" pitchFamily="34" charset="0"/>
            </a:endParaRPr>
          </a:p>
          <a:p>
            <a:pPr marL="0" indent="0" algn="just">
              <a:spcBef>
                <a:spcPts val="1200"/>
              </a:spcBef>
              <a:buNone/>
            </a:pPr>
            <a:r>
              <a:rPr lang="en-US" sz="4400" dirty="0">
                <a:latin typeface="Calibri" pitchFamily="34" charset="0"/>
                <a:ea typeface="Tahoma" pitchFamily="34" charset="0"/>
                <a:cs typeface="Tahoma" pitchFamily="34" charset="0"/>
              </a:rPr>
              <a:t>This study examines the performance of a text mining automated tool (AT) created to scan these free-text medical reports for terms relevant to cancer.</a:t>
            </a:r>
            <a:endParaRPr lang="fr-CH" sz="4400" dirty="0">
              <a:latin typeface="Calibri" pitchFamily="34" charset="0"/>
              <a:ea typeface="Tahoma" pitchFamily="34" charset="0"/>
              <a:cs typeface="Tahoma" pitchFamily="34" charset="0"/>
            </a:endParaRPr>
          </a:p>
          <a:p>
            <a:pPr marL="0" indent="0">
              <a:buNone/>
            </a:pPr>
            <a:endParaRPr lang="fr-CH" sz="4400" dirty="0">
              <a:latin typeface="Calibri" pitchFamily="34" charset="0"/>
              <a:ea typeface="Tahoma" pitchFamily="34" charset="0"/>
              <a:cs typeface="Tahoma" pitchFamily="34" charset="0"/>
            </a:endParaRPr>
          </a:p>
        </p:txBody>
      </p:sp>
      <p:sp>
        <p:nvSpPr>
          <p:cNvPr id="25605" name="Text Box 5"/>
          <p:cNvSpPr txBox="1">
            <a:spLocks noChangeArrowheads="1"/>
          </p:cNvSpPr>
          <p:nvPr/>
        </p:nvSpPr>
        <p:spPr bwMode="auto">
          <a:xfrm>
            <a:off x="5976890" y="3598478"/>
            <a:ext cx="22826536" cy="1859072"/>
          </a:xfrm>
          <a:prstGeom prst="rect">
            <a:avLst/>
          </a:prstGeom>
          <a:noFill/>
          <a:ln w="9525">
            <a:noFill/>
            <a:miter lim="800000"/>
            <a:headEnd/>
            <a:tailEnd/>
          </a:ln>
          <a:effectLst/>
        </p:spPr>
        <p:txBody>
          <a:bodyPr wrap="square" lIns="106889" tIns="53443" rIns="106889" bIns="53443">
            <a:spAutoFit/>
          </a:bodyPr>
          <a:lstStyle/>
          <a:p>
            <a:pPr defTabSz="1068781">
              <a:spcBef>
                <a:spcPct val="50000"/>
              </a:spcBef>
            </a:pPr>
            <a:r>
              <a:rPr lang="fr-FR" sz="4700" dirty="0">
                <a:ln w="18415" cmpd="sng">
                  <a:solidFill>
                    <a:srgbClr val="FFFFFF"/>
                  </a:solidFill>
                  <a:prstDash val="solid"/>
                </a:ln>
                <a:solidFill>
                  <a:srgbClr val="FFFFFF"/>
                </a:solidFill>
                <a:latin typeface="Calibri" pitchFamily="34" charset="0"/>
                <a:cs typeface="Arial" charset="0"/>
              </a:rPr>
              <a:t>Pablo Iriarte </a:t>
            </a:r>
            <a:r>
              <a:rPr lang="fr-FR" sz="4700" baseline="30000" dirty="0">
                <a:ln w="18415" cmpd="sng">
                  <a:solidFill>
                    <a:srgbClr val="FFFFFF"/>
                  </a:solidFill>
                  <a:prstDash val="solid"/>
                </a:ln>
                <a:solidFill>
                  <a:srgbClr val="FFFFFF"/>
                </a:solidFill>
                <a:latin typeface="Calibri" pitchFamily="34" charset="0"/>
                <a:cs typeface="Arial" charset="0"/>
              </a:rPr>
              <a:t>1</a:t>
            </a:r>
            <a:r>
              <a:rPr lang="fr-FR" sz="4700" dirty="0">
                <a:ln w="18415" cmpd="sng">
                  <a:solidFill>
                    <a:srgbClr val="FFFFFF"/>
                  </a:solidFill>
                  <a:prstDash val="solid"/>
                </a:ln>
                <a:solidFill>
                  <a:srgbClr val="FFFFFF"/>
                </a:solidFill>
                <a:latin typeface="Calibri" pitchFamily="34" charset="0"/>
                <a:cs typeface="Arial" charset="0"/>
              </a:rPr>
              <a:t>, Rafael Blanc </a:t>
            </a:r>
            <a:r>
              <a:rPr lang="fr-FR" sz="4700" dirty="0" err="1">
                <a:ln w="18415" cmpd="sng">
                  <a:solidFill>
                    <a:srgbClr val="FFFFFF"/>
                  </a:solidFill>
                  <a:prstDash val="solid"/>
                </a:ln>
                <a:solidFill>
                  <a:srgbClr val="FFFFFF"/>
                </a:solidFill>
                <a:latin typeface="Calibri" pitchFamily="34" charset="0"/>
                <a:cs typeface="Arial" charset="0"/>
              </a:rPr>
              <a:t>Moya</a:t>
            </a:r>
            <a:r>
              <a:rPr lang="fr-FR" sz="4700" baseline="30000" dirty="0">
                <a:ln w="18415" cmpd="sng">
                  <a:solidFill>
                    <a:srgbClr val="FFFFFF"/>
                  </a:solidFill>
                  <a:prstDash val="solid"/>
                </a:ln>
                <a:solidFill>
                  <a:srgbClr val="FFFFFF"/>
                </a:solidFill>
                <a:latin typeface="Calibri" pitchFamily="34" charset="0"/>
                <a:cs typeface="Arial" charset="0"/>
              </a:rPr>
              <a:t> 2</a:t>
            </a:r>
            <a:r>
              <a:rPr lang="fr-FR" sz="4700" dirty="0">
                <a:ln w="18415" cmpd="sng">
                  <a:solidFill>
                    <a:srgbClr val="FFFFFF"/>
                  </a:solidFill>
                  <a:prstDash val="solid"/>
                </a:ln>
                <a:solidFill>
                  <a:srgbClr val="FFFFFF"/>
                </a:solidFill>
                <a:latin typeface="Calibri" pitchFamily="34" charset="0"/>
                <a:cs typeface="Arial" charset="0"/>
              </a:rPr>
              <a:t>, Nadia Elia </a:t>
            </a:r>
            <a:r>
              <a:rPr lang="fr-FR" sz="4700" baseline="30000" dirty="0">
                <a:ln w="18415" cmpd="sng">
                  <a:solidFill>
                    <a:srgbClr val="FFFFFF"/>
                  </a:solidFill>
                  <a:prstDash val="solid"/>
                </a:ln>
                <a:solidFill>
                  <a:srgbClr val="FFFFFF"/>
                </a:solidFill>
                <a:latin typeface="Calibri" pitchFamily="34" charset="0"/>
                <a:cs typeface="Times New Roman" pitchFamily="18" charset="0"/>
              </a:rPr>
              <a:t>3</a:t>
            </a:r>
            <a:r>
              <a:rPr lang="fr-FR" sz="4700" dirty="0">
                <a:ln w="18415" cmpd="sng">
                  <a:solidFill>
                    <a:srgbClr val="FFFFFF"/>
                  </a:solidFill>
                  <a:prstDash val="solid"/>
                </a:ln>
                <a:solidFill>
                  <a:srgbClr val="FFFFFF"/>
                </a:solidFill>
                <a:latin typeface="Calibri" pitchFamily="34" charset="0"/>
                <a:cs typeface="Times New Roman" pitchFamily="18" charset="0"/>
              </a:rPr>
              <a:t> </a:t>
            </a:r>
            <a:r>
              <a:rPr lang="fr-FR" sz="3800" dirty="0">
                <a:ln w="18415" cmpd="sng">
                  <a:solidFill>
                    <a:srgbClr val="FFFFFF"/>
                  </a:solidFill>
                  <a:prstDash val="solid"/>
                </a:ln>
                <a:solidFill>
                  <a:srgbClr val="FFFFFF"/>
                </a:solidFill>
                <a:latin typeface="Calibri" pitchFamily="34" charset="0"/>
                <a:cs typeface="Times New Roman" pitchFamily="18" charset="0"/>
              </a:rPr>
              <a:t/>
            </a:r>
            <a:br>
              <a:rPr lang="fr-FR" sz="3800" dirty="0">
                <a:ln w="18415" cmpd="sng">
                  <a:solidFill>
                    <a:srgbClr val="FFFFFF"/>
                  </a:solidFill>
                  <a:prstDash val="solid"/>
                </a:ln>
                <a:solidFill>
                  <a:srgbClr val="FFFFFF"/>
                </a:solidFill>
                <a:latin typeface="Calibri" pitchFamily="34" charset="0"/>
                <a:cs typeface="Times New Roman" pitchFamily="18" charset="0"/>
              </a:rPr>
            </a:br>
            <a:r>
              <a:rPr lang="fr-FR" sz="3200" baseline="30000" dirty="0">
                <a:ln w="18415" cmpd="sng">
                  <a:solidFill>
                    <a:srgbClr val="FFFFFF"/>
                  </a:solidFill>
                  <a:prstDash val="solid"/>
                </a:ln>
                <a:solidFill>
                  <a:srgbClr val="FFFFFF"/>
                </a:solidFill>
                <a:latin typeface="Calibri" pitchFamily="34" charset="0"/>
                <a:cs typeface="Arial" charset="0"/>
              </a:rPr>
              <a:t> 1</a:t>
            </a:r>
            <a:r>
              <a:rPr lang="fr-FR" sz="3200" dirty="0">
                <a:ln w="18415" cmpd="sng">
                  <a:solidFill>
                    <a:srgbClr val="FFFFFF"/>
                  </a:solidFill>
                  <a:prstDash val="solid"/>
                </a:ln>
                <a:solidFill>
                  <a:srgbClr val="FFFFFF"/>
                </a:solidFill>
                <a:latin typeface="Calibri" pitchFamily="34" charset="0"/>
                <a:cs typeface="Arial" charset="0"/>
              </a:rPr>
              <a:t> </a:t>
            </a:r>
            <a:r>
              <a:rPr lang="fr-FR" sz="3200" dirty="0">
                <a:ln w="18415" cmpd="sng">
                  <a:solidFill>
                    <a:srgbClr val="FFFFFF"/>
                  </a:solidFill>
                  <a:prstDash val="solid"/>
                </a:ln>
                <a:solidFill>
                  <a:srgbClr val="FFFFFF"/>
                </a:solidFill>
                <a:latin typeface="Calibri" pitchFamily="34" charset="0"/>
                <a:cs typeface="Times New Roman" pitchFamily="18" charset="0"/>
              </a:rPr>
              <a:t>Institute of Social and </a:t>
            </a:r>
            <a:r>
              <a:rPr lang="fr-FR" sz="3200" dirty="0" err="1">
                <a:ln w="18415" cmpd="sng">
                  <a:solidFill>
                    <a:srgbClr val="FFFFFF"/>
                  </a:solidFill>
                  <a:prstDash val="solid"/>
                </a:ln>
                <a:solidFill>
                  <a:srgbClr val="FFFFFF"/>
                </a:solidFill>
                <a:latin typeface="Calibri" pitchFamily="34" charset="0"/>
                <a:cs typeface="Times New Roman" pitchFamily="18" charset="0"/>
              </a:rPr>
              <a:t>Preventive</a:t>
            </a:r>
            <a:r>
              <a:rPr lang="fr-FR" sz="3200" dirty="0">
                <a:ln w="18415" cmpd="sng">
                  <a:solidFill>
                    <a:srgbClr val="FFFFFF"/>
                  </a:solidFill>
                  <a:prstDash val="solid"/>
                </a:ln>
                <a:solidFill>
                  <a:srgbClr val="FFFFFF"/>
                </a:solidFill>
                <a:latin typeface="Calibri" pitchFamily="34" charset="0"/>
                <a:cs typeface="Times New Roman" pitchFamily="18" charset="0"/>
              </a:rPr>
              <a:t> </a:t>
            </a:r>
            <a:r>
              <a:rPr lang="fr-FR" sz="3200" dirty="0" err="1">
                <a:ln w="18415" cmpd="sng">
                  <a:solidFill>
                    <a:srgbClr val="FFFFFF"/>
                  </a:solidFill>
                  <a:prstDash val="solid"/>
                </a:ln>
                <a:solidFill>
                  <a:srgbClr val="FFFFFF"/>
                </a:solidFill>
                <a:latin typeface="Calibri" pitchFamily="34" charset="0"/>
                <a:cs typeface="Times New Roman" pitchFamily="18" charset="0"/>
              </a:rPr>
              <a:t>Medicine</a:t>
            </a:r>
            <a:r>
              <a:rPr lang="fr-FR" sz="3200" dirty="0">
                <a:ln w="18415" cmpd="sng">
                  <a:solidFill>
                    <a:srgbClr val="FFFFFF"/>
                  </a:solidFill>
                  <a:prstDash val="solid"/>
                </a:ln>
                <a:solidFill>
                  <a:srgbClr val="FFFFFF"/>
                </a:solidFill>
                <a:latin typeface="Calibri" pitchFamily="34" charset="0"/>
                <a:cs typeface="Times New Roman" pitchFamily="18" charset="0"/>
              </a:rPr>
              <a:t>, </a:t>
            </a:r>
            <a:r>
              <a:rPr lang="en-US" sz="3200" dirty="0">
                <a:ln w="18415" cmpd="sng">
                  <a:solidFill>
                    <a:srgbClr val="FFFFFF"/>
                  </a:solidFill>
                  <a:prstDash val="solid"/>
                </a:ln>
                <a:solidFill>
                  <a:srgbClr val="FFFFFF"/>
                </a:solidFill>
                <a:latin typeface="Calibri" pitchFamily="34" charset="0"/>
                <a:cs typeface="Times New Roman" pitchFamily="18" charset="0"/>
              </a:rPr>
              <a:t>University of Lausanne, Switzerland</a:t>
            </a:r>
            <a:r>
              <a:rPr lang="fr-FR" sz="3200" dirty="0">
                <a:ln w="18415" cmpd="sng">
                  <a:solidFill>
                    <a:srgbClr val="FFFFFF"/>
                  </a:solidFill>
                  <a:prstDash val="solid"/>
                </a:ln>
                <a:solidFill>
                  <a:srgbClr val="FFFFFF"/>
                </a:solidFill>
                <a:latin typeface="Calibri" pitchFamily="34" charset="0"/>
                <a:cs typeface="Times New Roman" pitchFamily="18" charset="0"/>
              </a:rPr>
              <a:t> ; </a:t>
            </a:r>
            <a:r>
              <a:rPr lang="fr-FR" sz="3200" baseline="30000" dirty="0">
                <a:ln w="18415" cmpd="sng">
                  <a:solidFill>
                    <a:srgbClr val="FFFFFF"/>
                  </a:solidFill>
                  <a:prstDash val="solid"/>
                </a:ln>
                <a:solidFill>
                  <a:srgbClr val="FFFFFF"/>
                </a:solidFill>
                <a:latin typeface="Calibri" pitchFamily="34" charset="0"/>
                <a:cs typeface="Times New Roman" pitchFamily="18" charset="0"/>
              </a:rPr>
              <a:t>2</a:t>
            </a:r>
            <a:r>
              <a:rPr lang="fr-FR" sz="3200" dirty="0">
                <a:ln w="18415" cmpd="sng">
                  <a:solidFill>
                    <a:srgbClr val="FFFFFF"/>
                  </a:solidFill>
                  <a:prstDash val="solid"/>
                </a:ln>
                <a:solidFill>
                  <a:srgbClr val="FFFFFF"/>
                </a:solidFill>
                <a:latin typeface="Calibri" pitchFamily="34" charset="0"/>
                <a:cs typeface="Times New Roman" pitchFamily="18" charset="0"/>
              </a:rPr>
              <a:t> </a:t>
            </a:r>
            <a:r>
              <a:rPr lang="en-US" sz="3200" dirty="0">
                <a:ln w="18415" cmpd="sng">
                  <a:solidFill>
                    <a:srgbClr val="FFFFFF"/>
                  </a:solidFill>
                  <a:prstDash val="solid"/>
                </a:ln>
                <a:solidFill>
                  <a:srgbClr val="FFFFFF"/>
                </a:solidFill>
                <a:latin typeface="Calibri" pitchFamily="34" charset="0"/>
                <a:cs typeface="Times New Roman" pitchFamily="18" charset="0"/>
              </a:rPr>
              <a:t>Vaud Cancer Registry, Institute for Social and Preventive Medicine, University of Lausanne, Switzerland ; </a:t>
            </a:r>
            <a:r>
              <a:rPr lang="fr-FR" sz="3200" baseline="30000" dirty="0">
                <a:ln w="18415" cmpd="sng">
                  <a:solidFill>
                    <a:srgbClr val="FFFFFF"/>
                  </a:solidFill>
                  <a:prstDash val="solid"/>
                </a:ln>
                <a:solidFill>
                  <a:srgbClr val="FFFFFF"/>
                </a:solidFill>
                <a:latin typeface="Calibri" pitchFamily="34" charset="0"/>
                <a:cs typeface="Times New Roman" pitchFamily="18" charset="0"/>
              </a:rPr>
              <a:t>3</a:t>
            </a:r>
            <a:r>
              <a:rPr lang="fr-FR" sz="3200" dirty="0">
                <a:ln w="18415" cmpd="sng">
                  <a:solidFill>
                    <a:srgbClr val="FFFFFF"/>
                  </a:solidFill>
                  <a:prstDash val="solid"/>
                </a:ln>
                <a:solidFill>
                  <a:srgbClr val="FFFFFF"/>
                </a:solidFill>
                <a:latin typeface="Calibri" pitchFamily="34" charset="0"/>
                <a:cs typeface="Times New Roman" pitchFamily="18" charset="0"/>
              </a:rPr>
              <a:t> </a:t>
            </a:r>
            <a:r>
              <a:rPr lang="en-US" sz="3200" dirty="0">
                <a:ln w="18415" cmpd="sng">
                  <a:solidFill>
                    <a:srgbClr val="FFFFFF"/>
                  </a:solidFill>
                  <a:prstDash val="solid"/>
                </a:ln>
                <a:solidFill>
                  <a:srgbClr val="FFFFFF"/>
                </a:solidFill>
                <a:latin typeface="Calibri" pitchFamily="34" charset="0"/>
                <a:cs typeface="Times New Roman" pitchFamily="18" charset="0"/>
              </a:rPr>
              <a:t>Institute of Global Health, University of Geneva, Geneva, Switzerland</a:t>
            </a:r>
            <a:endParaRPr lang="fr-FR" sz="3200" dirty="0">
              <a:ln w="18415" cmpd="sng">
                <a:solidFill>
                  <a:srgbClr val="FFFFFF"/>
                </a:solidFill>
                <a:prstDash val="solid"/>
              </a:ln>
              <a:solidFill>
                <a:srgbClr val="FFFFFF"/>
              </a:solidFill>
              <a:latin typeface="Calibri" pitchFamily="34" charset="0"/>
            </a:endParaRPr>
          </a:p>
        </p:txBody>
      </p:sp>
      <p:sp>
        <p:nvSpPr>
          <p:cNvPr id="23" name="Rectangle 11"/>
          <p:cNvSpPr>
            <a:spLocks noChangeArrowheads="1"/>
          </p:cNvSpPr>
          <p:nvPr/>
        </p:nvSpPr>
        <p:spPr bwMode="auto">
          <a:xfrm>
            <a:off x="16202027" y="5976989"/>
            <a:ext cx="16202024" cy="10873208"/>
          </a:xfrm>
          <a:prstGeom prst="rect">
            <a:avLst/>
          </a:prstGeom>
          <a:noFill/>
          <a:ln w="9525">
            <a:noFill/>
            <a:miter lim="800000"/>
            <a:headEnd/>
            <a:tailEnd/>
          </a:ln>
          <a:effectLst/>
        </p:spPr>
        <p:txBody>
          <a:bodyPr lIns="719968" tIns="359984" rIns="1439937" bIns="359984"/>
          <a:lstStyle/>
          <a:p>
            <a:pPr marL="359984" indent="-539976" algn="l" defTabSz="5813195" eaLnBrk="1" hangingPunct="1">
              <a:lnSpc>
                <a:spcPct val="150000"/>
              </a:lnSpc>
              <a:spcBef>
                <a:spcPts val="2400"/>
              </a:spcBef>
              <a:spcAft>
                <a:spcPts val="600"/>
              </a:spcAft>
              <a:buClr>
                <a:srgbClr val="CC0000"/>
              </a:buClr>
              <a:buSzPct val="120000"/>
            </a:pPr>
            <a:r>
              <a:rPr lang="fr-FR" sz="6000" b="1" dirty="0" err="1">
                <a:solidFill>
                  <a:srgbClr val="CC0000"/>
                </a:solidFill>
                <a:latin typeface="Calibri" pitchFamily="34" charset="0"/>
              </a:rPr>
              <a:t>Methods</a:t>
            </a:r>
            <a:endParaRPr lang="fr-FR" sz="6000" b="1" dirty="0">
              <a:solidFill>
                <a:srgbClr val="CC0000"/>
              </a:solidFill>
              <a:latin typeface="Calibri" pitchFamily="34" charset="0"/>
            </a:endParaRPr>
          </a:p>
          <a:p>
            <a:pPr algn="just">
              <a:spcBef>
                <a:spcPts val="1200"/>
              </a:spcBef>
            </a:pPr>
            <a:r>
              <a:rPr lang="en-US" sz="4400" dirty="0">
                <a:latin typeface="Calibri" pitchFamily="34" charset="0"/>
              </a:rPr>
              <a:t>We developed a custom-made list of 155 keywords including all terms likely to report a positive case in a pathology report, based on existing medical classifications, similar </a:t>
            </a:r>
            <a:r>
              <a:rPr lang="en-US" sz="4400" dirty="0" smtClean="0">
                <a:latin typeface="Calibri" pitchFamily="34" charset="0"/>
              </a:rPr>
              <a:t>lists, </a:t>
            </a:r>
            <a:r>
              <a:rPr lang="en-US" sz="4400" dirty="0">
                <a:latin typeface="Calibri" pitchFamily="34" charset="0"/>
              </a:rPr>
              <a:t>and on our working experience within the Vaud Cancer Registry. </a:t>
            </a:r>
          </a:p>
          <a:p>
            <a:pPr algn="just">
              <a:spcBef>
                <a:spcPts val="1200"/>
              </a:spcBef>
            </a:pPr>
            <a:r>
              <a:rPr lang="en-US" sz="4400" dirty="0">
                <a:latin typeface="Calibri" pitchFamily="34" charset="0"/>
              </a:rPr>
              <a:t>In order to identify the presence of the keywords from the free-text of pathology reports in PDF format, we designed and launched an automated search script using Python Software (version 2.7). The performance of the AT was evaluated by computing its sensitivity, specificity, positive predictive value, and negative predictive value based on a sample of 2’302 pathology reports, and using the manual review performed by trained specialists as the gold standard.</a:t>
            </a:r>
            <a:endParaRPr lang="fr-FR" sz="4400" dirty="0">
              <a:latin typeface="Calibri" pitchFamily="34" charset="0"/>
              <a:cs typeface="Times New Roman" pitchFamily="18" charset="0"/>
            </a:endParaRPr>
          </a:p>
        </p:txBody>
      </p:sp>
      <p:sp>
        <p:nvSpPr>
          <p:cNvPr id="14" name="Rectangle 18"/>
          <p:cNvSpPr>
            <a:spLocks noChangeArrowheads="1"/>
          </p:cNvSpPr>
          <p:nvPr/>
        </p:nvSpPr>
        <p:spPr bwMode="auto">
          <a:xfrm>
            <a:off x="864321" y="36004325"/>
            <a:ext cx="31395714" cy="2880320"/>
          </a:xfrm>
          <a:prstGeom prst="rect">
            <a:avLst/>
          </a:prstGeom>
          <a:noFill/>
          <a:ln w="9525">
            <a:noFill/>
            <a:miter lim="800000"/>
            <a:headEnd/>
            <a:tailEnd/>
          </a:ln>
          <a:effectLst/>
        </p:spPr>
        <p:txBody>
          <a:bodyPr lIns="719968" tIns="359984" rIns="1439937" bIns="359984"/>
          <a:lstStyle/>
          <a:p>
            <a:pPr marL="359984" indent="-539976" algn="l" defTabSz="5813195" eaLnBrk="1" hangingPunct="1">
              <a:lnSpc>
                <a:spcPct val="150000"/>
              </a:lnSpc>
              <a:spcBef>
                <a:spcPts val="2400"/>
              </a:spcBef>
              <a:spcAft>
                <a:spcPts val="600"/>
              </a:spcAft>
              <a:buClr>
                <a:srgbClr val="CC0000"/>
              </a:buClr>
              <a:buSzPct val="120000"/>
            </a:pPr>
            <a:r>
              <a:rPr lang="fr-CH" sz="6000" b="1" dirty="0">
                <a:solidFill>
                  <a:srgbClr val="CC0000"/>
                </a:solidFill>
                <a:latin typeface="Calibri" pitchFamily="34" charset="0"/>
              </a:rPr>
              <a:t>Conclusions</a:t>
            </a:r>
          </a:p>
          <a:p>
            <a:pPr algn="just"/>
            <a:r>
              <a:rPr lang="en-US" sz="4400" dirty="0">
                <a:latin typeface="Calibri" pitchFamily="34" charset="0"/>
                <a:ea typeface="Tahoma" pitchFamily="34" charset="0"/>
                <a:cs typeface="Tahoma" pitchFamily="34" charset="0"/>
              </a:rPr>
              <a:t>The AT is a promising tool that could greatly improve the efficiency of tumor registry human resources. Its sensitivity needs to be further improved by adding extra keywords, in order to avoid missing any positive case.</a:t>
            </a:r>
            <a:r>
              <a:rPr lang="en-GB" sz="4400" dirty="0">
                <a:latin typeface="Calibri" pitchFamily="34" charset="0"/>
                <a:ea typeface="Tahoma" pitchFamily="34" charset="0"/>
                <a:cs typeface="Tahoma" pitchFamily="34" charset="0"/>
              </a:rPr>
              <a:t> </a:t>
            </a:r>
            <a:endParaRPr lang="fr-CH" sz="4400" dirty="0">
              <a:latin typeface="Calibri" pitchFamily="34" charset="0"/>
              <a:ea typeface="Tahoma" pitchFamily="34" charset="0"/>
              <a:cs typeface="Tahoma" pitchFamily="34" charset="0"/>
            </a:endParaRPr>
          </a:p>
        </p:txBody>
      </p:sp>
      <p:pic>
        <p:nvPicPr>
          <p:cNvPr id="42" name="Picture 3" descr="M:\BFM\COMMUN\Cours_Formations_Presentations\Posters\Public_Health_Swiss_2012\logoVD-monochrome-noir _detoure.png"/>
          <p:cNvPicPr>
            <a:picLocks noChangeAspect="1" noChangeArrowheads="1"/>
          </p:cNvPicPr>
          <p:nvPr/>
        </p:nvPicPr>
        <p:blipFill>
          <a:blip r:embed="rId4" cstate="print"/>
          <a:srcRect/>
          <a:stretch>
            <a:fillRect/>
          </a:stretch>
        </p:blipFill>
        <p:spPr bwMode="auto">
          <a:xfrm>
            <a:off x="30973621" y="44986866"/>
            <a:ext cx="494101" cy="1458619"/>
          </a:xfrm>
          <a:prstGeom prst="rect">
            <a:avLst/>
          </a:prstGeom>
          <a:noFill/>
        </p:spPr>
      </p:pic>
      <p:grpSp>
        <p:nvGrpSpPr>
          <p:cNvPr id="3" name="Groupe 2"/>
          <p:cNvGrpSpPr/>
          <p:nvPr/>
        </p:nvGrpSpPr>
        <p:grpSpPr>
          <a:xfrm>
            <a:off x="1587078" y="42446515"/>
            <a:ext cx="26496267" cy="3332521"/>
            <a:chOff x="1296369" y="42446515"/>
            <a:chExt cx="26496267" cy="3332521"/>
          </a:xfrm>
        </p:grpSpPr>
        <p:sp>
          <p:nvSpPr>
            <p:cNvPr id="41" name="Text Box 401"/>
            <p:cNvSpPr txBox="1">
              <a:spLocks noChangeArrowheads="1"/>
            </p:cNvSpPr>
            <p:nvPr/>
          </p:nvSpPr>
          <p:spPr bwMode="auto">
            <a:xfrm>
              <a:off x="1296369" y="42446515"/>
              <a:ext cx="26496267" cy="614594"/>
            </a:xfrm>
            <a:prstGeom prst="rect">
              <a:avLst/>
            </a:prstGeom>
            <a:noFill/>
            <a:ln w="9525">
              <a:noFill/>
              <a:miter lim="800000"/>
              <a:headEnd/>
              <a:tailEnd/>
            </a:ln>
            <a:effectLst/>
          </p:spPr>
          <p:txBody>
            <a:bodyPr wrap="square" lIns="60009" tIns="30005" rIns="60009" bIns="30005">
              <a:spAutoFit/>
            </a:bodyPr>
            <a:lstStyle/>
            <a:p>
              <a:pPr algn="l" defTabSz="600048">
                <a:spcBef>
                  <a:spcPct val="20000"/>
                </a:spcBef>
                <a:spcAft>
                  <a:spcPct val="30000"/>
                </a:spcAft>
              </a:pPr>
              <a:r>
                <a:rPr lang="en-US" sz="3600" b="1" dirty="0" smtClean="0">
                  <a:solidFill>
                    <a:srgbClr val="CC0000"/>
                  </a:solidFill>
                  <a:latin typeface="Calibri" pitchFamily="34" charset="0"/>
                </a:rPr>
                <a:t>Bibliography</a:t>
              </a:r>
              <a:endParaRPr lang="fr-CH" sz="2400" dirty="0">
                <a:solidFill>
                  <a:srgbClr val="CC0000"/>
                </a:solidFill>
                <a:latin typeface="Calibri" pitchFamily="34" charset="0"/>
              </a:endParaRPr>
            </a:p>
          </p:txBody>
        </p:sp>
        <p:sp>
          <p:nvSpPr>
            <p:cNvPr id="45" name="Text Box 401"/>
            <p:cNvSpPr txBox="1">
              <a:spLocks noChangeArrowheads="1"/>
            </p:cNvSpPr>
            <p:nvPr/>
          </p:nvSpPr>
          <p:spPr bwMode="auto">
            <a:xfrm>
              <a:off x="1296369" y="43133117"/>
              <a:ext cx="25274808" cy="2645919"/>
            </a:xfrm>
            <a:prstGeom prst="rect">
              <a:avLst/>
            </a:prstGeom>
            <a:noFill/>
            <a:ln w="9525">
              <a:noFill/>
              <a:miter lim="800000"/>
              <a:headEnd/>
              <a:tailEnd/>
            </a:ln>
            <a:effectLst/>
          </p:spPr>
          <p:txBody>
            <a:bodyPr wrap="square" lIns="60009" tIns="30005" rIns="60009" bIns="30005">
              <a:spAutoFit/>
            </a:bodyPr>
            <a:lstStyle/>
            <a:p>
              <a:pPr marL="342885" indent="-342885" algn="l">
                <a:buFont typeface="Arial" panose="020B0604020202020204" pitchFamily="34" charset="0"/>
                <a:buChar char="•"/>
              </a:pPr>
              <a:r>
                <a:rPr lang="fr-CH" sz="1400" dirty="0">
                  <a:solidFill>
                    <a:srgbClr val="000000"/>
                  </a:solidFill>
                  <a:latin typeface="Calibri" pitchFamily="34" charset="0"/>
                </a:rPr>
                <a:t>D’</a:t>
              </a:r>
              <a:r>
                <a:rPr lang="fr-CH" sz="1400" dirty="0" err="1">
                  <a:solidFill>
                    <a:srgbClr val="000000"/>
                  </a:solidFill>
                  <a:latin typeface="Calibri" pitchFamily="34" charset="0"/>
                </a:rPr>
                <a:t>Avolio</a:t>
              </a:r>
              <a:r>
                <a:rPr lang="fr-CH" sz="1400" dirty="0">
                  <a:solidFill>
                    <a:srgbClr val="000000"/>
                  </a:solidFill>
                  <a:latin typeface="Calibri" pitchFamily="34" charset="0"/>
                </a:rPr>
                <a:t> LW, Nguyen TM, </a:t>
              </a:r>
              <a:r>
                <a:rPr lang="fr-CH" sz="1400" dirty="0" err="1">
                  <a:solidFill>
                    <a:srgbClr val="000000"/>
                  </a:solidFill>
                  <a:latin typeface="Calibri" pitchFamily="34" charset="0"/>
                </a:rPr>
                <a:t>Farwell</a:t>
              </a:r>
              <a:r>
                <a:rPr lang="fr-CH" sz="1400" dirty="0">
                  <a:solidFill>
                    <a:srgbClr val="000000"/>
                  </a:solidFill>
                  <a:latin typeface="Calibri" pitchFamily="34" charset="0"/>
                </a:rPr>
                <a:t> WR, Chen Y, </a:t>
              </a:r>
              <a:r>
                <a:rPr lang="fr-CH" sz="1400" dirty="0" err="1">
                  <a:solidFill>
                    <a:srgbClr val="000000"/>
                  </a:solidFill>
                  <a:latin typeface="Calibri" pitchFamily="34" charset="0"/>
                </a:rPr>
                <a:t>Fitzmeyer</a:t>
              </a:r>
              <a:r>
                <a:rPr lang="fr-CH" sz="1400" dirty="0">
                  <a:solidFill>
                    <a:srgbClr val="000000"/>
                  </a:solidFill>
                  <a:latin typeface="Calibri" pitchFamily="34" charset="0"/>
                </a:rPr>
                <a:t> F, Harris OM, et al. Evaluation of a </a:t>
              </a:r>
              <a:r>
                <a:rPr lang="fr-CH" sz="1400" dirty="0" err="1">
                  <a:solidFill>
                    <a:srgbClr val="000000"/>
                  </a:solidFill>
                  <a:latin typeface="Calibri" pitchFamily="34" charset="0"/>
                </a:rPr>
                <a:t>generalizable</a:t>
              </a:r>
              <a:r>
                <a:rPr lang="fr-CH" sz="1400" dirty="0">
                  <a:solidFill>
                    <a:srgbClr val="000000"/>
                  </a:solidFill>
                  <a:latin typeface="Calibri" pitchFamily="34" charset="0"/>
                </a:rPr>
                <a:t> </a:t>
              </a:r>
              <a:r>
                <a:rPr lang="fr-CH" sz="1400" dirty="0" err="1">
                  <a:solidFill>
                    <a:srgbClr val="000000"/>
                  </a:solidFill>
                  <a:latin typeface="Calibri" pitchFamily="34" charset="0"/>
                </a:rPr>
                <a:t>approach</a:t>
              </a:r>
              <a:r>
                <a:rPr lang="fr-CH" sz="1400" dirty="0">
                  <a:solidFill>
                    <a:srgbClr val="000000"/>
                  </a:solidFill>
                  <a:latin typeface="Calibri" pitchFamily="34" charset="0"/>
                </a:rPr>
                <a:t> to </a:t>
              </a:r>
              <a:r>
                <a:rPr lang="fr-CH" sz="1400" dirty="0" err="1">
                  <a:solidFill>
                    <a:srgbClr val="000000"/>
                  </a:solidFill>
                  <a:latin typeface="Calibri" pitchFamily="34" charset="0"/>
                </a:rPr>
                <a:t>clinical</a:t>
              </a:r>
              <a:r>
                <a:rPr lang="fr-CH" sz="1400" dirty="0">
                  <a:solidFill>
                    <a:srgbClr val="000000"/>
                  </a:solidFill>
                  <a:latin typeface="Calibri" pitchFamily="34" charset="0"/>
                </a:rPr>
                <a:t> information </a:t>
              </a:r>
              <a:r>
                <a:rPr lang="fr-CH" sz="1400" dirty="0" err="1">
                  <a:solidFill>
                    <a:srgbClr val="000000"/>
                  </a:solidFill>
                  <a:latin typeface="Calibri" pitchFamily="34" charset="0"/>
                </a:rPr>
                <a:t>retrieval</a:t>
              </a:r>
              <a:r>
                <a:rPr lang="fr-CH" sz="1400" dirty="0">
                  <a:solidFill>
                    <a:srgbClr val="000000"/>
                  </a:solidFill>
                  <a:latin typeface="Calibri" pitchFamily="34" charset="0"/>
                </a:rPr>
                <a:t> </a:t>
              </a:r>
              <a:r>
                <a:rPr lang="fr-CH" sz="1400" dirty="0" err="1">
                  <a:solidFill>
                    <a:srgbClr val="000000"/>
                  </a:solidFill>
                  <a:latin typeface="Calibri" pitchFamily="34" charset="0"/>
                </a:rPr>
                <a:t>using</a:t>
              </a:r>
              <a:r>
                <a:rPr lang="fr-CH" sz="1400" dirty="0">
                  <a:solidFill>
                    <a:srgbClr val="000000"/>
                  </a:solidFill>
                  <a:latin typeface="Calibri" pitchFamily="34" charset="0"/>
                </a:rPr>
                <a:t> the </a:t>
              </a:r>
              <a:r>
                <a:rPr lang="fr-CH" sz="1400" dirty="0" err="1">
                  <a:solidFill>
                    <a:srgbClr val="000000"/>
                  </a:solidFill>
                  <a:latin typeface="Calibri" pitchFamily="34" charset="0"/>
                </a:rPr>
                <a:t>automated</a:t>
              </a:r>
              <a:r>
                <a:rPr lang="fr-CH" sz="1400" dirty="0">
                  <a:solidFill>
                    <a:srgbClr val="000000"/>
                  </a:solidFill>
                  <a:latin typeface="Calibri" pitchFamily="34" charset="0"/>
                </a:rPr>
                <a:t> </a:t>
              </a:r>
              <a:r>
                <a:rPr lang="fr-CH" sz="1400" dirty="0" err="1">
                  <a:solidFill>
                    <a:srgbClr val="000000"/>
                  </a:solidFill>
                  <a:latin typeface="Calibri" pitchFamily="34" charset="0"/>
                </a:rPr>
                <a:t>retrieval</a:t>
              </a:r>
              <a:r>
                <a:rPr lang="fr-CH" sz="1400" dirty="0">
                  <a:solidFill>
                    <a:srgbClr val="000000"/>
                  </a:solidFill>
                  <a:latin typeface="Calibri" pitchFamily="34" charset="0"/>
                </a:rPr>
                <a:t> console (ARC). J Am Med </a:t>
              </a:r>
              <a:r>
                <a:rPr lang="fr-CH" sz="1400" dirty="0" err="1">
                  <a:solidFill>
                    <a:srgbClr val="000000"/>
                  </a:solidFill>
                  <a:latin typeface="Calibri" pitchFamily="34" charset="0"/>
                </a:rPr>
                <a:t>Inform</a:t>
              </a:r>
              <a:r>
                <a:rPr lang="fr-CH" sz="1400" dirty="0">
                  <a:solidFill>
                    <a:srgbClr val="000000"/>
                  </a:solidFill>
                  <a:latin typeface="Calibri" pitchFamily="34" charset="0"/>
                </a:rPr>
                <a:t> Assoc. 2010 </a:t>
              </a:r>
              <a:r>
                <a:rPr lang="fr-CH" sz="1400" dirty="0" err="1">
                  <a:solidFill>
                    <a:srgbClr val="000000"/>
                  </a:solidFill>
                  <a:latin typeface="Calibri" pitchFamily="34" charset="0"/>
                </a:rPr>
                <a:t>Jul</a:t>
              </a:r>
              <a:r>
                <a:rPr lang="fr-CH" sz="1400" dirty="0">
                  <a:solidFill>
                    <a:srgbClr val="000000"/>
                  </a:solidFill>
                  <a:latin typeface="Calibri" pitchFamily="34" charset="0"/>
                </a:rPr>
                <a:t>–Aug;17(4):375–82.</a:t>
              </a:r>
            </a:p>
            <a:p>
              <a:pPr marL="342885" indent="-342885" algn="l">
                <a:buFont typeface="Arial" panose="020B0604020202020204" pitchFamily="34" charset="0"/>
                <a:buChar char="•"/>
              </a:pPr>
              <a:r>
                <a:rPr lang="fr-CH" sz="1400" dirty="0">
                  <a:solidFill>
                    <a:srgbClr val="000000"/>
                  </a:solidFill>
                  <a:latin typeface="Calibri" pitchFamily="34" charset="0"/>
                </a:rPr>
                <a:t>Hou JK, Chang M, Nguyen T, Kramer JR, Richardson P, </a:t>
              </a:r>
              <a:r>
                <a:rPr lang="fr-CH" sz="1400" dirty="0" err="1">
                  <a:solidFill>
                    <a:srgbClr val="000000"/>
                  </a:solidFill>
                  <a:latin typeface="Calibri" pitchFamily="34" charset="0"/>
                </a:rPr>
                <a:t>Sansgiry</a:t>
              </a:r>
              <a:r>
                <a:rPr lang="fr-CH" sz="1400" dirty="0">
                  <a:solidFill>
                    <a:srgbClr val="000000"/>
                  </a:solidFill>
                  <a:latin typeface="Calibri" pitchFamily="34" charset="0"/>
                </a:rPr>
                <a:t> S, et al. </a:t>
              </a:r>
              <a:r>
                <a:rPr lang="fr-CH" sz="1400" dirty="0" err="1">
                  <a:solidFill>
                    <a:srgbClr val="000000"/>
                  </a:solidFill>
                  <a:latin typeface="Calibri" pitchFamily="34" charset="0"/>
                </a:rPr>
                <a:t>Automated</a:t>
              </a:r>
              <a:r>
                <a:rPr lang="fr-CH" sz="1400" dirty="0">
                  <a:solidFill>
                    <a:srgbClr val="000000"/>
                  </a:solidFill>
                  <a:latin typeface="Calibri" pitchFamily="34" charset="0"/>
                </a:rPr>
                <a:t> identification of surveillance </a:t>
              </a:r>
              <a:r>
                <a:rPr lang="fr-CH" sz="1400" dirty="0" err="1">
                  <a:solidFill>
                    <a:srgbClr val="000000"/>
                  </a:solidFill>
                  <a:latin typeface="Calibri" pitchFamily="34" charset="0"/>
                </a:rPr>
                <a:t>colonoscopy</a:t>
              </a:r>
              <a:r>
                <a:rPr lang="fr-CH" sz="1400" dirty="0">
                  <a:solidFill>
                    <a:srgbClr val="000000"/>
                  </a:solidFill>
                  <a:latin typeface="Calibri" pitchFamily="34" charset="0"/>
                </a:rPr>
                <a:t> in </a:t>
              </a:r>
              <a:r>
                <a:rPr lang="fr-CH" sz="1400" dirty="0" err="1">
                  <a:solidFill>
                    <a:srgbClr val="000000"/>
                  </a:solidFill>
                  <a:latin typeface="Calibri" pitchFamily="34" charset="0"/>
                </a:rPr>
                <a:t>inflammatory</a:t>
              </a:r>
              <a:r>
                <a:rPr lang="fr-CH" sz="1400" dirty="0">
                  <a:solidFill>
                    <a:srgbClr val="000000"/>
                  </a:solidFill>
                  <a:latin typeface="Calibri" pitchFamily="34" charset="0"/>
                </a:rPr>
                <a:t> </a:t>
              </a:r>
              <a:r>
                <a:rPr lang="fr-CH" sz="1400" dirty="0" err="1">
                  <a:solidFill>
                    <a:srgbClr val="000000"/>
                  </a:solidFill>
                  <a:latin typeface="Calibri" pitchFamily="34" charset="0"/>
                </a:rPr>
                <a:t>bowel</a:t>
              </a:r>
              <a:r>
                <a:rPr lang="fr-CH" sz="1400" dirty="0">
                  <a:solidFill>
                    <a:srgbClr val="000000"/>
                  </a:solidFill>
                  <a:latin typeface="Calibri" pitchFamily="34" charset="0"/>
                </a:rPr>
                <a:t> </a:t>
              </a:r>
              <a:r>
                <a:rPr lang="fr-CH" sz="1400" dirty="0" err="1">
                  <a:solidFill>
                    <a:srgbClr val="000000"/>
                  </a:solidFill>
                  <a:latin typeface="Calibri" pitchFamily="34" charset="0"/>
                </a:rPr>
                <a:t>disease</a:t>
              </a:r>
              <a:r>
                <a:rPr lang="fr-CH" sz="1400" dirty="0">
                  <a:solidFill>
                    <a:srgbClr val="000000"/>
                  </a:solidFill>
                  <a:latin typeface="Calibri" pitchFamily="34" charset="0"/>
                </a:rPr>
                <a:t> </a:t>
              </a:r>
              <a:r>
                <a:rPr lang="fr-CH" sz="1400" dirty="0" err="1">
                  <a:solidFill>
                    <a:srgbClr val="000000"/>
                  </a:solidFill>
                  <a:latin typeface="Calibri" pitchFamily="34" charset="0"/>
                </a:rPr>
                <a:t>using</a:t>
              </a:r>
              <a:r>
                <a:rPr lang="fr-CH" sz="1400" dirty="0">
                  <a:solidFill>
                    <a:srgbClr val="000000"/>
                  </a:solidFill>
                  <a:latin typeface="Calibri" pitchFamily="34" charset="0"/>
                </a:rPr>
                <a:t> </a:t>
              </a:r>
              <a:r>
                <a:rPr lang="fr-CH" sz="1400" dirty="0" err="1">
                  <a:solidFill>
                    <a:srgbClr val="000000"/>
                  </a:solidFill>
                  <a:latin typeface="Calibri" pitchFamily="34" charset="0"/>
                </a:rPr>
                <a:t>natural</a:t>
              </a:r>
              <a:r>
                <a:rPr lang="fr-CH" sz="1400" dirty="0">
                  <a:solidFill>
                    <a:srgbClr val="000000"/>
                  </a:solidFill>
                  <a:latin typeface="Calibri" pitchFamily="34" charset="0"/>
                </a:rPr>
                <a:t> </a:t>
              </a:r>
              <a:r>
                <a:rPr lang="fr-CH" sz="1400" dirty="0" err="1">
                  <a:solidFill>
                    <a:srgbClr val="000000"/>
                  </a:solidFill>
                  <a:latin typeface="Calibri" pitchFamily="34" charset="0"/>
                </a:rPr>
                <a:t>language</a:t>
              </a:r>
              <a:r>
                <a:rPr lang="fr-CH" sz="1400" dirty="0">
                  <a:solidFill>
                    <a:srgbClr val="000000"/>
                  </a:solidFill>
                  <a:latin typeface="Calibri" pitchFamily="34" charset="0"/>
                </a:rPr>
                <a:t> </a:t>
              </a:r>
              <a:r>
                <a:rPr lang="fr-CH" sz="1400" dirty="0" err="1">
                  <a:solidFill>
                    <a:srgbClr val="000000"/>
                  </a:solidFill>
                  <a:latin typeface="Calibri" pitchFamily="34" charset="0"/>
                </a:rPr>
                <a:t>processing</a:t>
              </a:r>
              <a:r>
                <a:rPr lang="fr-CH" sz="1400" dirty="0">
                  <a:solidFill>
                    <a:srgbClr val="000000"/>
                  </a:solidFill>
                  <a:latin typeface="Calibri" pitchFamily="34" charset="0"/>
                </a:rPr>
                <a:t>. </a:t>
              </a:r>
              <a:r>
                <a:rPr lang="fr-CH" sz="1400" dirty="0" err="1">
                  <a:solidFill>
                    <a:srgbClr val="000000"/>
                  </a:solidFill>
                  <a:latin typeface="Calibri" pitchFamily="34" charset="0"/>
                </a:rPr>
                <a:t>Dig</a:t>
              </a:r>
              <a:r>
                <a:rPr lang="fr-CH" sz="1400" dirty="0">
                  <a:solidFill>
                    <a:srgbClr val="000000"/>
                  </a:solidFill>
                  <a:latin typeface="Calibri" pitchFamily="34" charset="0"/>
                </a:rPr>
                <a:t> Dis </a:t>
              </a:r>
              <a:r>
                <a:rPr lang="fr-CH" sz="1400" dirty="0" err="1">
                  <a:solidFill>
                    <a:srgbClr val="000000"/>
                  </a:solidFill>
                  <a:latin typeface="Calibri" pitchFamily="34" charset="0"/>
                </a:rPr>
                <a:t>Sci</a:t>
              </a:r>
              <a:r>
                <a:rPr lang="fr-CH" sz="1400" dirty="0">
                  <a:solidFill>
                    <a:srgbClr val="000000"/>
                  </a:solidFill>
                  <a:latin typeface="Calibri" pitchFamily="34" charset="0"/>
                </a:rPr>
                <a:t>. 2013 Apr;58(4):936–41.</a:t>
              </a:r>
            </a:p>
            <a:p>
              <a:pPr marL="342885" indent="-342885" algn="l">
                <a:buFont typeface="Arial" panose="020B0604020202020204" pitchFamily="34" charset="0"/>
                <a:buChar char="•"/>
              </a:pPr>
              <a:r>
                <a:rPr lang="fr-CH" sz="1400" dirty="0" err="1">
                  <a:solidFill>
                    <a:srgbClr val="000000"/>
                  </a:solidFill>
                  <a:latin typeface="Calibri" pitchFamily="34" charset="0"/>
                </a:rPr>
                <a:t>Contiero</a:t>
              </a:r>
              <a:r>
                <a:rPr lang="fr-CH" sz="1400" dirty="0">
                  <a:solidFill>
                    <a:srgbClr val="000000"/>
                  </a:solidFill>
                  <a:latin typeface="Calibri" pitchFamily="34" charset="0"/>
                </a:rPr>
                <a:t> P, </a:t>
              </a:r>
              <a:r>
                <a:rPr lang="fr-CH" sz="1400" dirty="0" err="1">
                  <a:solidFill>
                    <a:srgbClr val="000000"/>
                  </a:solidFill>
                  <a:latin typeface="Calibri" pitchFamily="34" charset="0"/>
                </a:rPr>
                <a:t>Tittarelli</a:t>
              </a:r>
              <a:r>
                <a:rPr lang="fr-CH" sz="1400" dirty="0">
                  <a:solidFill>
                    <a:srgbClr val="000000"/>
                  </a:solidFill>
                  <a:latin typeface="Calibri" pitchFamily="34" charset="0"/>
                </a:rPr>
                <a:t> A, </a:t>
              </a:r>
              <a:r>
                <a:rPr lang="fr-CH" sz="1400" dirty="0" err="1">
                  <a:solidFill>
                    <a:srgbClr val="000000"/>
                  </a:solidFill>
                  <a:latin typeface="Calibri" pitchFamily="34" charset="0"/>
                </a:rPr>
                <a:t>Maghini</a:t>
              </a:r>
              <a:r>
                <a:rPr lang="fr-CH" sz="1400" dirty="0">
                  <a:solidFill>
                    <a:srgbClr val="000000"/>
                  </a:solidFill>
                  <a:latin typeface="Calibri" pitchFamily="34" charset="0"/>
                </a:rPr>
                <a:t> A, Fabiano S, </a:t>
              </a:r>
              <a:r>
                <a:rPr lang="fr-CH" sz="1400" dirty="0" err="1">
                  <a:solidFill>
                    <a:srgbClr val="000000"/>
                  </a:solidFill>
                  <a:latin typeface="Calibri" pitchFamily="34" charset="0"/>
                </a:rPr>
                <a:t>Frassoldi</a:t>
              </a:r>
              <a:r>
                <a:rPr lang="fr-CH" sz="1400" dirty="0">
                  <a:solidFill>
                    <a:srgbClr val="000000"/>
                  </a:solidFill>
                  <a:latin typeface="Calibri" pitchFamily="34" charset="0"/>
                </a:rPr>
                <a:t> E, Costa E, et al. </a:t>
              </a:r>
              <a:r>
                <a:rPr lang="fr-CH" sz="1400" dirty="0" err="1">
                  <a:solidFill>
                    <a:srgbClr val="000000"/>
                  </a:solidFill>
                  <a:latin typeface="Calibri" pitchFamily="34" charset="0"/>
                </a:rPr>
                <a:t>Comparison</a:t>
              </a:r>
              <a:r>
                <a:rPr lang="fr-CH" sz="1400" dirty="0">
                  <a:solidFill>
                    <a:srgbClr val="000000"/>
                  </a:solidFill>
                  <a:latin typeface="Calibri" pitchFamily="34" charset="0"/>
                </a:rPr>
                <a:t> </a:t>
              </a:r>
              <a:r>
                <a:rPr lang="fr-CH" sz="1400" dirty="0" err="1">
                  <a:solidFill>
                    <a:srgbClr val="000000"/>
                  </a:solidFill>
                  <a:latin typeface="Calibri" pitchFamily="34" charset="0"/>
                </a:rPr>
                <a:t>with</a:t>
              </a:r>
              <a:r>
                <a:rPr lang="fr-CH" sz="1400" dirty="0">
                  <a:solidFill>
                    <a:srgbClr val="000000"/>
                  </a:solidFill>
                  <a:latin typeface="Calibri" pitchFamily="34" charset="0"/>
                </a:rPr>
                <a:t> </a:t>
              </a:r>
              <a:r>
                <a:rPr lang="fr-CH" sz="1400" dirty="0" err="1">
                  <a:solidFill>
                    <a:srgbClr val="000000"/>
                  </a:solidFill>
                  <a:latin typeface="Calibri" pitchFamily="34" charset="0"/>
                </a:rPr>
                <a:t>manual</a:t>
              </a:r>
              <a:r>
                <a:rPr lang="fr-CH" sz="1400" dirty="0">
                  <a:solidFill>
                    <a:srgbClr val="000000"/>
                  </a:solidFill>
                  <a:latin typeface="Calibri" pitchFamily="34" charset="0"/>
                </a:rPr>
                <a:t> registration </a:t>
              </a:r>
              <a:r>
                <a:rPr lang="fr-CH" sz="1400" dirty="0" err="1">
                  <a:solidFill>
                    <a:srgbClr val="000000"/>
                  </a:solidFill>
                  <a:latin typeface="Calibri" pitchFamily="34" charset="0"/>
                </a:rPr>
                <a:t>reveals</a:t>
              </a:r>
              <a:r>
                <a:rPr lang="fr-CH" sz="1400" dirty="0">
                  <a:solidFill>
                    <a:srgbClr val="000000"/>
                  </a:solidFill>
                  <a:latin typeface="Calibri" pitchFamily="34" charset="0"/>
                </a:rPr>
                <a:t> </a:t>
              </a:r>
              <a:r>
                <a:rPr lang="fr-CH" sz="1400" dirty="0" err="1">
                  <a:solidFill>
                    <a:srgbClr val="000000"/>
                  </a:solidFill>
                  <a:latin typeface="Calibri" pitchFamily="34" charset="0"/>
                </a:rPr>
                <a:t>satisfactory</a:t>
              </a:r>
              <a:r>
                <a:rPr lang="fr-CH" sz="1400" dirty="0">
                  <a:solidFill>
                    <a:srgbClr val="000000"/>
                  </a:solidFill>
                  <a:latin typeface="Calibri" pitchFamily="34" charset="0"/>
                </a:rPr>
                <a:t> </a:t>
              </a:r>
              <a:r>
                <a:rPr lang="fr-CH" sz="1400" dirty="0" err="1">
                  <a:solidFill>
                    <a:srgbClr val="000000"/>
                  </a:solidFill>
                  <a:latin typeface="Calibri" pitchFamily="34" charset="0"/>
                </a:rPr>
                <a:t>completeness</a:t>
              </a:r>
              <a:r>
                <a:rPr lang="fr-CH" sz="1400" dirty="0">
                  <a:solidFill>
                    <a:srgbClr val="000000"/>
                  </a:solidFill>
                  <a:latin typeface="Calibri" pitchFamily="34" charset="0"/>
                </a:rPr>
                <a:t> and </a:t>
              </a:r>
              <a:r>
                <a:rPr lang="fr-CH" sz="1400" dirty="0" err="1">
                  <a:solidFill>
                    <a:srgbClr val="000000"/>
                  </a:solidFill>
                  <a:latin typeface="Calibri" pitchFamily="34" charset="0"/>
                </a:rPr>
                <a:t>efficiency</a:t>
              </a:r>
              <a:r>
                <a:rPr lang="fr-CH" sz="1400" dirty="0">
                  <a:solidFill>
                    <a:srgbClr val="000000"/>
                  </a:solidFill>
                  <a:latin typeface="Calibri" pitchFamily="34" charset="0"/>
                </a:rPr>
                <a:t> of a </a:t>
              </a:r>
              <a:r>
                <a:rPr lang="fr-CH" sz="1400" dirty="0" err="1">
                  <a:solidFill>
                    <a:srgbClr val="000000"/>
                  </a:solidFill>
                  <a:latin typeface="Calibri" pitchFamily="34" charset="0"/>
                </a:rPr>
                <a:t>computerized</a:t>
              </a:r>
              <a:r>
                <a:rPr lang="fr-CH" sz="1400" dirty="0">
                  <a:solidFill>
                    <a:srgbClr val="000000"/>
                  </a:solidFill>
                  <a:latin typeface="Calibri" pitchFamily="34" charset="0"/>
                </a:rPr>
                <a:t> cancer registration system. Journal of </a:t>
              </a:r>
              <a:r>
                <a:rPr lang="fr-CH" sz="1400" dirty="0" err="1">
                  <a:solidFill>
                    <a:srgbClr val="000000"/>
                  </a:solidFill>
                  <a:latin typeface="Calibri" pitchFamily="34" charset="0"/>
                </a:rPr>
                <a:t>Biomedical</a:t>
              </a:r>
              <a:r>
                <a:rPr lang="fr-CH" sz="1400" dirty="0">
                  <a:solidFill>
                    <a:srgbClr val="000000"/>
                  </a:solidFill>
                  <a:latin typeface="Calibri" pitchFamily="34" charset="0"/>
                </a:rPr>
                <a:t> </a:t>
              </a:r>
              <a:r>
                <a:rPr lang="fr-CH" sz="1400" dirty="0" err="1">
                  <a:solidFill>
                    <a:srgbClr val="000000"/>
                  </a:solidFill>
                  <a:latin typeface="Calibri" pitchFamily="34" charset="0"/>
                </a:rPr>
                <a:t>Informatics</a:t>
              </a:r>
              <a:r>
                <a:rPr lang="fr-CH" sz="1400" dirty="0">
                  <a:solidFill>
                    <a:srgbClr val="000000"/>
                  </a:solidFill>
                  <a:latin typeface="Calibri" pitchFamily="34" charset="0"/>
                </a:rPr>
                <a:t>. 2008;41(1):24–32.</a:t>
              </a:r>
            </a:p>
            <a:p>
              <a:pPr marL="342885" indent="-342885" algn="l">
                <a:buFont typeface="Arial" panose="020B0604020202020204" pitchFamily="34" charset="0"/>
                <a:buChar char="•"/>
              </a:pPr>
              <a:r>
                <a:rPr lang="fr-CH" sz="1400" dirty="0" err="1">
                  <a:solidFill>
                    <a:srgbClr val="000000"/>
                  </a:solidFill>
                  <a:latin typeface="Calibri" pitchFamily="34" charset="0"/>
                </a:rPr>
                <a:t>Luo</a:t>
              </a:r>
              <a:r>
                <a:rPr lang="fr-CH" sz="1400" dirty="0">
                  <a:solidFill>
                    <a:srgbClr val="000000"/>
                  </a:solidFill>
                  <a:latin typeface="Calibri" pitchFamily="34" charset="0"/>
                </a:rPr>
                <a:t> Y, </a:t>
              </a:r>
              <a:r>
                <a:rPr lang="fr-CH" sz="1400" dirty="0" err="1">
                  <a:solidFill>
                    <a:srgbClr val="000000"/>
                  </a:solidFill>
                  <a:latin typeface="Calibri" pitchFamily="34" charset="0"/>
                </a:rPr>
                <a:t>Sohani</a:t>
              </a:r>
              <a:r>
                <a:rPr lang="fr-CH" sz="1400" dirty="0">
                  <a:solidFill>
                    <a:srgbClr val="000000"/>
                  </a:solidFill>
                  <a:latin typeface="Calibri" pitchFamily="34" charset="0"/>
                </a:rPr>
                <a:t> AR, </a:t>
              </a:r>
              <a:r>
                <a:rPr lang="fr-CH" sz="1400" dirty="0" err="1">
                  <a:solidFill>
                    <a:srgbClr val="000000"/>
                  </a:solidFill>
                  <a:latin typeface="Calibri" pitchFamily="34" charset="0"/>
                </a:rPr>
                <a:t>Hochberg</a:t>
              </a:r>
              <a:r>
                <a:rPr lang="fr-CH" sz="1400" dirty="0">
                  <a:solidFill>
                    <a:srgbClr val="000000"/>
                  </a:solidFill>
                  <a:latin typeface="Calibri" pitchFamily="34" charset="0"/>
                </a:rPr>
                <a:t> EP, </a:t>
              </a:r>
              <a:r>
                <a:rPr lang="fr-CH" sz="1400" dirty="0" err="1">
                  <a:solidFill>
                    <a:srgbClr val="000000"/>
                  </a:solidFill>
                  <a:latin typeface="Calibri" pitchFamily="34" charset="0"/>
                </a:rPr>
                <a:t>Szolovits</a:t>
              </a:r>
              <a:r>
                <a:rPr lang="fr-CH" sz="1400" dirty="0">
                  <a:solidFill>
                    <a:srgbClr val="000000"/>
                  </a:solidFill>
                  <a:latin typeface="Calibri" pitchFamily="34" charset="0"/>
                </a:rPr>
                <a:t> P. </a:t>
              </a:r>
              <a:r>
                <a:rPr lang="fr-CH" sz="1400" dirty="0" err="1">
                  <a:solidFill>
                    <a:srgbClr val="000000"/>
                  </a:solidFill>
                  <a:latin typeface="Calibri" pitchFamily="34" charset="0"/>
                </a:rPr>
                <a:t>Automatic</a:t>
              </a:r>
              <a:r>
                <a:rPr lang="fr-CH" sz="1400" dirty="0">
                  <a:solidFill>
                    <a:srgbClr val="000000"/>
                  </a:solidFill>
                  <a:latin typeface="Calibri" pitchFamily="34" charset="0"/>
                </a:rPr>
                <a:t> </a:t>
              </a:r>
              <a:r>
                <a:rPr lang="fr-CH" sz="1400" dirty="0" err="1">
                  <a:solidFill>
                    <a:srgbClr val="000000"/>
                  </a:solidFill>
                  <a:latin typeface="Calibri" pitchFamily="34" charset="0"/>
                </a:rPr>
                <a:t>lymphoma</a:t>
              </a:r>
              <a:r>
                <a:rPr lang="fr-CH" sz="1400" dirty="0">
                  <a:solidFill>
                    <a:srgbClr val="000000"/>
                  </a:solidFill>
                  <a:latin typeface="Calibri" pitchFamily="34" charset="0"/>
                </a:rPr>
                <a:t> classification </a:t>
              </a:r>
              <a:r>
                <a:rPr lang="fr-CH" sz="1400" dirty="0" err="1">
                  <a:solidFill>
                    <a:srgbClr val="000000"/>
                  </a:solidFill>
                  <a:latin typeface="Calibri" pitchFamily="34" charset="0"/>
                </a:rPr>
                <a:t>with</a:t>
              </a:r>
              <a:r>
                <a:rPr lang="fr-CH" sz="1400" dirty="0">
                  <a:solidFill>
                    <a:srgbClr val="000000"/>
                  </a:solidFill>
                  <a:latin typeface="Calibri" pitchFamily="34" charset="0"/>
                </a:rPr>
                <a:t> sentence </a:t>
              </a:r>
              <a:r>
                <a:rPr lang="fr-CH" sz="1400" dirty="0" err="1">
                  <a:solidFill>
                    <a:srgbClr val="000000"/>
                  </a:solidFill>
                  <a:latin typeface="Calibri" pitchFamily="34" charset="0"/>
                </a:rPr>
                <a:t>subgraph</a:t>
              </a:r>
              <a:r>
                <a:rPr lang="fr-CH" sz="1400" dirty="0">
                  <a:solidFill>
                    <a:srgbClr val="000000"/>
                  </a:solidFill>
                  <a:latin typeface="Calibri" pitchFamily="34" charset="0"/>
                </a:rPr>
                <a:t> </a:t>
              </a:r>
              <a:r>
                <a:rPr lang="fr-CH" sz="1400" dirty="0" err="1">
                  <a:solidFill>
                    <a:srgbClr val="000000"/>
                  </a:solidFill>
                  <a:latin typeface="Calibri" pitchFamily="34" charset="0"/>
                </a:rPr>
                <a:t>mining</a:t>
              </a:r>
              <a:r>
                <a:rPr lang="fr-CH" sz="1400" dirty="0">
                  <a:solidFill>
                    <a:srgbClr val="000000"/>
                  </a:solidFill>
                  <a:latin typeface="Calibri" pitchFamily="34" charset="0"/>
                </a:rPr>
                <a:t> </a:t>
              </a:r>
              <a:r>
                <a:rPr lang="fr-CH" sz="1400" dirty="0" err="1">
                  <a:solidFill>
                    <a:srgbClr val="000000"/>
                  </a:solidFill>
                  <a:latin typeface="Calibri" pitchFamily="34" charset="0"/>
                </a:rPr>
                <a:t>from</a:t>
              </a:r>
              <a:r>
                <a:rPr lang="fr-CH" sz="1400" dirty="0">
                  <a:solidFill>
                    <a:srgbClr val="000000"/>
                  </a:solidFill>
                  <a:latin typeface="Calibri" pitchFamily="34" charset="0"/>
                </a:rPr>
                <a:t> </a:t>
              </a:r>
              <a:r>
                <a:rPr lang="fr-CH" sz="1400" dirty="0" err="1">
                  <a:solidFill>
                    <a:srgbClr val="000000"/>
                  </a:solidFill>
                  <a:latin typeface="Calibri" pitchFamily="34" charset="0"/>
                </a:rPr>
                <a:t>pathology</a:t>
              </a:r>
              <a:r>
                <a:rPr lang="fr-CH" sz="1400" dirty="0">
                  <a:solidFill>
                    <a:srgbClr val="000000"/>
                  </a:solidFill>
                  <a:latin typeface="Calibri" pitchFamily="34" charset="0"/>
                </a:rPr>
                <a:t> reports. J Am Med </a:t>
              </a:r>
              <a:r>
                <a:rPr lang="fr-CH" sz="1400" dirty="0" err="1">
                  <a:solidFill>
                    <a:srgbClr val="000000"/>
                  </a:solidFill>
                  <a:latin typeface="Calibri" pitchFamily="34" charset="0"/>
                </a:rPr>
                <a:t>Inform</a:t>
              </a:r>
              <a:r>
                <a:rPr lang="fr-CH" sz="1400" dirty="0">
                  <a:solidFill>
                    <a:srgbClr val="000000"/>
                  </a:solidFill>
                  <a:latin typeface="Calibri" pitchFamily="34" charset="0"/>
                </a:rPr>
                <a:t> Assoc. 2014 Sep–Oct;21(5):824–32.</a:t>
              </a:r>
            </a:p>
            <a:p>
              <a:pPr marL="342885" indent="-342885" algn="l">
                <a:buFont typeface="Arial" panose="020B0604020202020204" pitchFamily="34" charset="0"/>
                <a:buChar char="•"/>
              </a:pPr>
              <a:r>
                <a:rPr lang="fr-CH" sz="1400" dirty="0">
                  <a:solidFill>
                    <a:srgbClr val="000000"/>
                  </a:solidFill>
                  <a:latin typeface="Calibri" pitchFamily="34" charset="0"/>
                </a:rPr>
                <a:t>Al-Haddad MA, </a:t>
              </a:r>
              <a:r>
                <a:rPr lang="fr-CH" sz="1400" dirty="0" err="1">
                  <a:solidFill>
                    <a:srgbClr val="000000"/>
                  </a:solidFill>
                  <a:latin typeface="Calibri" pitchFamily="34" charset="0"/>
                </a:rPr>
                <a:t>Friedlin</a:t>
              </a:r>
              <a:r>
                <a:rPr lang="fr-CH" sz="1400" dirty="0">
                  <a:solidFill>
                    <a:srgbClr val="000000"/>
                  </a:solidFill>
                  <a:latin typeface="Calibri" pitchFamily="34" charset="0"/>
                </a:rPr>
                <a:t> J, </a:t>
              </a:r>
              <a:r>
                <a:rPr lang="fr-CH" sz="1400" dirty="0" err="1">
                  <a:solidFill>
                    <a:srgbClr val="000000"/>
                  </a:solidFill>
                  <a:latin typeface="Calibri" pitchFamily="34" charset="0"/>
                </a:rPr>
                <a:t>Kesterson</a:t>
              </a:r>
              <a:r>
                <a:rPr lang="fr-CH" sz="1400" dirty="0">
                  <a:solidFill>
                    <a:srgbClr val="000000"/>
                  </a:solidFill>
                  <a:latin typeface="Calibri" pitchFamily="34" charset="0"/>
                </a:rPr>
                <a:t> J, Waters JA, </a:t>
              </a:r>
              <a:r>
                <a:rPr lang="fr-CH" sz="1400" dirty="0" err="1">
                  <a:solidFill>
                    <a:srgbClr val="000000"/>
                  </a:solidFill>
                  <a:latin typeface="Calibri" pitchFamily="34" charset="0"/>
                </a:rPr>
                <a:t>Aguilar-Saavedra</a:t>
              </a:r>
              <a:r>
                <a:rPr lang="fr-CH" sz="1400" dirty="0">
                  <a:solidFill>
                    <a:srgbClr val="000000"/>
                  </a:solidFill>
                  <a:latin typeface="Calibri" pitchFamily="34" charset="0"/>
                </a:rPr>
                <a:t> JR, Schmidt CM. Natural </a:t>
              </a:r>
              <a:r>
                <a:rPr lang="fr-CH" sz="1400" dirty="0" err="1">
                  <a:solidFill>
                    <a:srgbClr val="000000"/>
                  </a:solidFill>
                  <a:latin typeface="Calibri" pitchFamily="34" charset="0"/>
                </a:rPr>
                <a:t>language</a:t>
              </a:r>
              <a:r>
                <a:rPr lang="fr-CH" sz="1400" dirty="0">
                  <a:solidFill>
                    <a:srgbClr val="000000"/>
                  </a:solidFill>
                  <a:latin typeface="Calibri" pitchFamily="34" charset="0"/>
                </a:rPr>
                <a:t> </a:t>
              </a:r>
              <a:r>
                <a:rPr lang="fr-CH" sz="1400" dirty="0" err="1">
                  <a:solidFill>
                    <a:srgbClr val="000000"/>
                  </a:solidFill>
                  <a:latin typeface="Calibri" pitchFamily="34" charset="0"/>
                </a:rPr>
                <a:t>processing</a:t>
              </a:r>
              <a:r>
                <a:rPr lang="fr-CH" sz="1400" dirty="0">
                  <a:solidFill>
                    <a:srgbClr val="000000"/>
                  </a:solidFill>
                  <a:latin typeface="Calibri" pitchFamily="34" charset="0"/>
                </a:rPr>
                <a:t> for the </a:t>
              </a:r>
              <a:r>
                <a:rPr lang="fr-CH" sz="1400" dirty="0" err="1">
                  <a:solidFill>
                    <a:srgbClr val="000000"/>
                  </a:solidFill>
                  <a:latin typeface="Calibri" pitchFamily="34" charset="0"/>
                </a:rPr>
                <a:t>development</a:t>
              </a:r>
              <a:r>
                <a:rPr lang="fr-CH" sz="1400" dirty="0">
                  <a:solidFill>
                    <a:srgbClr val="000000"/>
                  </a:solidFill>
                  <a:latin typeface="Calibri" pitchFamily="34" charset="0"/>
                </a:rPr>
                <a:t> of a </a:t>
              </a:r>
              <a:r>
                <a:rPr lang="fr-CH" sz="1400" dirty="0" err="1">
                  <a:solidFill>
                    <a:srgbClr val="000000"/>
                  </a:solidFill>
                  <a:latin typeface="Calibri" pitchFamily="34" charset="0"/>
                </a:rPr>
                <a:t>clinical</a:t>
              </a:r>
              <a:r>
                <a:rPr lang="fr-CH" sz="1400" dirty="0">
                  <a:solidFill>
                    <a:srgbClr val="000000"/>
                  </a:solidFill>
                  <a:latin typeface="Calibri" pitchFamily="34" charset="0"/>
                </a:rPr>
                <a:t> </a:t>
              </a:r>
              <a:r>
                <a:rPr lang="fr-CH" sz="1400" dirty="0" err="1">
                  <a:solidFill>
                    <a:srgbClr val="000000"/>
                  </a:solidFill>
                  <a:latin typeface="Calibri" pitchFamily="34" charset="0"/>
                </a:rPr>
                <a:t>registry</a:t>
              </a:r>
              <a:r>
                <a:rPr lang="fr-CH" sz="1400" dirty="0">
                  <a:solidFill>
                    <a:srgbClr val="000000"/>
                  </a:solidFill>
                  <a:latin typeface="Calibri" pitchFamily="34" charset="0"/>
                </a:rPr>
                <a:t>: a validation </a:t>
              </a:r>
              <a:r>
                <a:rPr lang="fr-CH" sz="1400" dirty="0" err="1">
                  <a:solidFill>
                    <a:srgbClr val="000000"/>
                  </a:solidFill>
                  <a:latin typeface="Calibri" pitchFamily="34" charset="0"/>
                </a:rPr>
                <a:t>study</a:t>
              </a:r>
              <a:r>
                <a:rPr lang="fr-CH" sz="1400" dirty="0">
                  <a:solidFill>
                    <a:srgbClr val="000000"/>
                  </a:solidFill>
                  <a:latin typeface="Calibri" pitchFamily="34" charset="0"/>
                </a:rPr>
                <a:t> in </a:t>
              </a:r>
              <a:r>
                <a:rPr lang="fr-CH" sz="1400" dirty="0" err="1">
                  <a:solidFill>
                    <a:srgbClr val="000000"/>
                  </a:solidFill>
                  <a:latin typeface="Calibri" pitchFamily="34" charset="0"/>
                </a:rPr>
                <a:t>intraductal</a:t>
              </a:r>
              <a:r>
                <a:rPr lang="fr-CH" sz="1400" dirty="0">
                  <a:solidFill>
                    <a:srgbClr val="000000"/>
                  </a:solidFill>
                  <a:latin typeface="Calibri" pitchFamily="34" charset="0"/>
                </a:rPr>
                <a:t> </a:t>
              </a:r>
              <a:r>
                <a:rPr lang="fr-CH" sz="1400" dirty="0" err="1">
                  <a:solidFill>
                    <a:srgbClr val="000000"/>
                  </a:solidFill>
                  <a:latin typeface="Calibri" pitchFamily="34" charset="0"/>
                </a:rPr>
                <a:t>papillary</a:t>
              </a:r>
              <a:r>
                <a:rPr lang="fr-CH" sz="1400" dirty="0">
                  <a:solidFill>
                    <a:srgbClr val="000000"/>
                  </a:solidFill>
                  <a:latin typeface="Calibri" pitchFamily="34" charset="0"/>
                </a:rPr>
                <a:t> </a:t>
              </a:r>
              <a:r>
                <a:rPr lang="fr-CH" sz="1400" dirty="0" err="1">
                  <a:solidFill>
                    <a:srgbClr val="000000"/>
                  </a:solidFill>
                  <a:latin typeface="Calibri" pitchFamily="34" charset="0"/>
                </a:rPr>
                <a:t>mucinous</a:t>
              </a:r>
              <a:r>
                <a:rPr lang="fr-CH" sz="1400" dirty="0">
                  <a:solidFill>
                    <a:srgbClr val="000000"/>
                  </a:solidFill>
                  <a:latin typeface="Calibri" pitchFamily="34" charset="0"/>
                </a:rPr>
                <a:t> </a:t>
              </a:r>
              <a:r>
                <a:rPr lang="fr-CH" sz="1400" dirty="0" err="1">
                  <a:solidFill>
                    <a:srgbClr val="000000"/>
                  </a:solidFill>
                  <a:latin typeface="Calibri" pitchFamily="34" charset="0"/>
                </a:rPr>
                <a:t>neoplasms</a:t>
              </a:r>
              <a:r>
                <a:rPr lang="fr-CH" sz="1400" dirty="0">
                  <a:solidFill>
                    <a:srgbClr val="000000"/>
                  </a:solidFill>
                  <a:latin typeface="Calibri" pitchFamily="34" charset="0"/>
                </a:rPr>
                <a:t>. HPB (Oxford). 2010 Dec;12(10):688–95.</a:t>
              </a:r>
            </a:p>
            <a:p>
              <a:pPr marL="342885" indent="-342885" algn="l">
                <a:buFont typeface="Arial" panose="020B0604020202020204" pitchFamily="34" charset="0"/>
                <a:buChar char="•"/>
              </a:pPr>
              <a:r>
                <a:rPr lang="fr-CH" sz="1400" dirty="0" smtClean="0">
                  <a:solidFill>
                    <a:srgbClr val="000000"/>
                  </a:solidFill>
                  <a:latin typeface="Calibri" pitchFamily="34" charset="0"/>
                </a:rPr>
                <a:t>Nguyen </a:t>
              </a:r>
              <a:r>
                <a:rPr lang="fr-CH" sz="1400" dirty="0">
                  <a:solidFill>
                    <a:srgbClr val="000000"/>
                  </a:solidFill>
                  <a:latin typeface="Calibri" pitchFamily="34" charset="0"/>
                </a:rPr>
                <a:t>A, Moore J, </a:t>
              </a:r>
              <a:r>
                <a:rPr lang="fr-CH" sz="1400" dirty="0" err="1">
                  <a:solidFill>
                    <a:srgbClr val="000000"/>
                  </a:solidFill>
                  <a:latin typeface="Calibri" pitchFamily="34" charset="0"/>
                </a:rPr>
                <a:t>Zuccon</a:t>
              </a:r>
              <a:r>
                <a:rPr lang="fr-CH" sz="1400" dirty="0">
                  <a:solidFill>
                    <a:srgbClr val="000000"/>
                  </a:solidFill>
                  <a:latin typeface="Calibri" pitchFamily="34" charset="0"/>
                </a:rPr>
                <a:t> G, </a:t>
              </a:r>
              <a:r>
                <a:rPr lang="fr-CH" sz="1400" dirty="0" err="1">
                  <a:solidFill>
                    <a:srgbClr val="000000"/>
                  </a:solidFill>
                  <a:latin typeface="Calibri" pitchFamily="34" charset="0"/>
                </a:rPr>
                <a:t>Lawley</a:t>
              </a:r>
              <a:r>
                <a:rPr lang="fr-CH" sz="1400" dirty="0">
                  <a:solidFill>
                    <a:srgbClr val="000000"/>
                  </a:solidFill>
                  <a:latin typeface="Calibri" pitchFamily="34" charset="0"/>
                </a:rPr>
                <a:t> M, </a:t>
              </a:r>
              <a:r>
                <a:rPr lang="fr-CH" sz="1400" dirty="0" err="1">
                  <a:solidFill>
                    <a:srgbClr val="000000"/>
                  </a:solidFill>
                  <a:latin typeface="Calibri" pitchFamily="34" charset="0"/>
                </a:rPr>
                <a:t>Colquist</a:t>
              </a:r>
              <a:r>
                <a:rPr lang="fr-CH" sz="1400" dirty="0">
                  <a:solidFill>
                    <a:srgbClr val="000000"/>
                  </a:solidFill>
                  <a:latin typeface="Calibri" pitchFamily="34" charset="0"/>
                </a:rPr>
                <a:t> S. Classification of </a:t>
              </a:r>
              <a:r>
                <a:rPr lang="fr-CH" sz="1400" dirty="0" err="1">
                  <a:solidFill>
                    <a:srgbClr val="000000"/>
                  </a:solidFill>
                  <a:latin typeface="Calibri" pitchFamily="34" charset="0"/>
                </a:rPr>
                <a:t>pathology</a:t>
              </a:r>
              <a:r>
                <a:rPr lang="fr-CH" sz="1400" dirty="0">
                  <a:solidFill>
                    <a:srgbClr val="000000"/>
                  </a:solidFill>
                  <a:latin typeface="Calibri" pitchFamily="34" charset="0"/>
                </a:rPr>
                <a:t> reports for cancer </a:t>
              </a:r>
              <a:r>
                <a:rPr lang="fr-CH" sz="1400" dirty="0" err="1">
                  <a:solidFill>
                    <a:srgbClr val="000000"/>
                  </a:solidFill>
                  <a:latin typeface="Calibri" pitchFamily="34" charset="0"/>
                </a:rPr>
                <a:t>registry</a:t>
              </a:r>
              <a:r>
                <a:rPr lang="fr-CH" sz="1400" dirty="0">
                  <a:solidFill>
                    <a:srgbClr val="000000"/>
                  </a:solidFill>
                  <a:latin typeface="Calibri" pitchFamily="34" charset="0"/>
                </a:rPr>
                <a:t> notifications. </a:t>
              </a:r>
              <a:r>
                <a:rPr lang="fr-CH" sz="1400" dirty="0" err="1">
                  <a:solidFill>
                    <a:srgbClr val="000000"/>
                  </a:solidFill>
                  <a:latin typeface="Calibri" pitchFamily="34" charset="0"/>
                </a:rPr>
                <a:t>Stud</a:t>
              </a:r>
              <a:r>
                <a:rPr lang="fr-CH" sz="1400" dirty="0">
                  <a:solidFill>
                    <a:srgbClr val="000000"/>
                  </a:solidFill>
                  <a:latin typeface="Calibri" pitchFamily="34" charset="0"/>
                </a:rPr>
                <a:t> </a:t>
              </a:r>
              <a:r>
                <a:rPr lang="fr-CH" sz="1400" dirty="0" err="1">
                  <a:solidFill>
                    <a:srgbClr val="000000"/>
                  </a:solidFill>
                  <a:latin typeface="Calibri" pitchFamily="34" charset="0"/>
                </a:rPr>
                <a:t>Health</a:t>
              </a:r>
              <a:r>
                <a:rPr lang="fr-CH" sz="1400" dirty="0">
                  <a:solidFill>
                    <a:srgbClr val="000000"/>
                  </a:solidFill>
                  <a:latin typeface="Calibri" pitchFamily="34" charset="0"/>
                </a:rPr>
                <a:t> </a:t>
              </a:r>
              <a:r>
                <a:rPr lang="fr-CH" sz="1400" dirty="0" err="1">
                  <a:solidFill>
                    <a:srgbClr val="000000"/>
                  </a:solidFill>
                  <a:latin typeface="Calibri" pitchFamily="34" charset="0"/>
                </a:rPr>
                <a:t>Technol</a:t>
              </a:r>
              <a:r>
                <a:rPr lang="fr-CH" sz="1400" dirty="0">
                  <a:solidFill>
                    <a:srgbClr val="000000"/>
                  </a:solidFill>
                  <a:latin typeface="Calibri" pitchFamily="34" charset="0"/>
                </a:rPr>
                <a:t> </a:t>
              </a:r>
              <a:r>
                <a:rPr lang="fr-CH" sz="1400" dirty="0" err="1">
                  <a:solidFill>
                    <a:srgbClr val="000000"/>
                  </a:solidFill>
                  <a:latin typeface="Calibri" pitchFamily="34" charset="0"/>
                </a:rPr>
                <a:t>Inform</a:t>
              </a:r>
              <a:r>
                <a:rPr lang="fr-CH" sz="1400" dirty="0">
                  <a:solidFill>
                    <a:srgbClr val="000000"/>
                  </a:solidFill>
                  <a:latin typeface="Calibri" pitchFamily="34" charset="0"/>
                </a:rPr>
                <a:t>. 2012;178:150–6.</a:t>
              </a:r>
            </a:p>
            <a:p>
              <a:pPr marL="342885" indent="-342885" algn="l">
                <a:buFont typeface="Arial" panose="020B0604020202020204" pitchFamily="34" charset="0"/>
                <a:buChar char="•"/>
              </a:pPr>
              <a:r>
                <a:rPr lang="fr-CH" sz="1400" dirty="0" err="1">
                  <a:solidFill>
                    <a:srgbClr val="000000"/>
                  </a:solidFill>
                  <a:latin typeface="Calibri" pitchFamily="34" charset="0"/>
                </a:rPr>
                <a:t>Hanauer</a:t>
              </a:r>
              <a:r>
                <a:rPr lang="fr-CH" sz="1400" dirty="0">
                  <a:solidFill>
                    <a:srgbClr val="000000"/>
                  </a:solidFill>
                  <a:latin typeface="Calibri" pitchFamily="34" charset="0"/>
                </a:rPr>
                <a:t> DA, </a:t>
              </a:r>
              <a:r>
                <a:rPr lang="fr-CH" sz="1400" dirty="0" err="1">
                  <a:solidFill>
                    <a:srgbClr val="000000"/>
                  </a:solidFill>
                  <a:latin typeface="Calibri" pitchFamily="34" charset="0"/>
                </a:rPr>
                <a:t>Miela</a:t>
              </a:r>
              <a:r>
                <a:rPr lang="fr-CH" sz="1400" dirty="0">
                  <a:solidFill>
                    <a:srgbClr val="000000"/>
                  </a:solidFill>
                  <a:latin typeface="Calibri" pitchFamily="34" charset="0"/>
                </a:rPr>
                <a:t> G, </a:t>
              </a:r>
              <a:r>
                <a:rPr lang="fr-CH" sz="1400" dirty="0" err="1">
                  <a:solidFill>
                    <a:srgbClr val="000000"/>
                  </a:solidFill>
                  <a:latin typeface="Calibri" pitchFamily="34" charset="0"/>
                </a:rPr>
                <a:t>Chinnaiyan</a:t>
              </a:r>
              <a:r>
                <a:rPr lang="fr-CH" sz="1400" dirty="0">
                  <a:solidFill>
                    <a:srgbClr val="000000"/>
                  </a:solidFill>
                  <a:latin typeface="Calibri" pitchFamily="34" charset="0"/>
                </a:rPr>
                <a:t> AM, Chang AE, </a:t>
              </a:r>
              <a:r>
                <a:rPr lang="fr-CH" sz="1400" dirty="0" err="1">
                  <a:solidFill>
                    <a:srgbClr val="000000"/>
                  </a:solidFill>
                  <a:latin typeface="Calibri" pitchFamily="34" charset="0"/>
                </a:rPr>
                <a:t>Blayney</a:t>
              </a:r>
              <a:r>
                <a:rPr lang="fr-CH" sz="1400" dirty="0">
                  <a:solidFill>
                    <a:srgbClr val="000000"/>
                  </a:solidFill>
                  <a:latin typeface="Calibri" pitchFamily="34" charset="0"/>
                </a:rPr>
                <a:t> DW. The </a:t>
              </a:r>
              <a:r>
                <a:rPr lang="fr-CH" sz="1400" dirty="0" err="1">
                  <a:solidFill>
                    <a:srgbClr val="000000"/>
                  </a:solidFill>
                  <a:latin typeface="Calibri" pitchFamily="34" charset="0"/>
                </a:rPr>
                <a:t>registry</a:t>
              </a:r>
              <a:r>
                <a:rPr lang="fr-CH" sz="1400" dirty="0">
                  <a:solidFill>
                    <a:srgbClr val="000000"/>
                  </a:solidFill>
                  <a:latin typeface="Calibri" pitchFamily="34" charset="0"/>
                </a:rPr>
                <a:t> case </a:t>
              </a:r>
              <a:r>
                <a:rPr lang="fr-CH" sz="1400" dirty="0" err="1">
                  <a:solidFill>
                    <a:srgbClr val="000000"/>
                  </a:solidFill>
                  <a:latin typeface="Calibri" pitchFamily="34" charset="0"/>
                </a:rPr>
                <a:t>finding</a:t>
              </a:r>
              <a:r>
                <a:rPr lang="fr-CH" sz="1400" dirty="0">
                  <a:solidFill>
                    <a:srgbClr val="000000"/>
                  </a:solidFill>
                  <a:latin typeface="Calibri" pitchFamily="34" charset="0"/>
                </a:rPr>
                <a:t> </a:t>
              </a:r>
              <a:r>
                <a:rPr lang="fr-CH" sz="1400" dirty="0" err="1">
                  <a:solidFill>
                    <a:srgbClr val="000000"/>
                  </a:solidFill>
                  <a:latin typeface="Calibri" pitchFamily="34" charset="0"/>
                </a:rPr>
                <a:t>engine</a:t>
              </a:r>
              <a:r>
                <a:rPr lang="fr-CH" sz="1400" dirty="0">
                  <a:solidFill>
                    <a:srgbClr val="000000"/>
                  </a:solidFill>
                  <a:latin typeface="Calibri" pitchFamily="34" charset="0"/>
                </a:rPr>
                <a:t>: an </a:t>
              </a:r>
              <a:r>
                <a:rPr lang="fr-CH" sz="1400" dirty="0" err="1">
                  <a:solidFill>
                    <a:srgbClr val="000000"/>
                  </a:solidFill>
                  <a:latin typeface="Calibri" pitchFamily="34" charset="0"/>
                </a:rPr>
                <a:t>automated</a:t>
              </a:r>
              <a:r>
                <a:rPr lang="fr-CH" sz="1400" dirty="0">
                  <a:solidFill>
                    <a:srgbClr val="000000"/>
                  </a:solidFill>
                  <a:latin typeface="Calibri" pitchFamily="34" charset="0"/>
                </a:rPr>
                <a:t> </a:t>
              </a:r>
              <a:r>
                <a:rPr lang="fr-CH" sz="1400" dirty="0" err="1">
                  <a:solidFill>
                    <a:srgbClr val="000000"/>
                  </a:solidFill>
                  <a:latin typeface="Calibri" pitchFamily="34" charset="0"/>
                </a:rPr>
                <a:t>tool</a:t>
              </a:r>
              <a:r>
                <a:rPr lang="fr-CH" sz="1400" dirty="0">
                  <a:solidFill>
                    <a:srgbClr val="000000"/>
                  </a:solidFill>
                  <a:latin typeface="Calibri" pitchFamily="34" charset="0"/>
                </a:rPr>
                <a:t> to </a:t>
              </a:r>
              <a:r>
                <a:rPr lang="fr-CH" sz="1400" dirty="0" err="1">
                  <a:solidFill>
                    <a:srgbClr val="000000"/>
                  </a:solidFill>
                  <a:latin typeface="Calibri" pitchFamily="34" charset="0"/>
                </a:rPr>
                <a:t>identify</a:t>
              </a:r>
              <a:r>
                <a:rPr lang="fr-CH" sz="1400" dirty="0">
                  <a:solidFill>
                    <a:srgbClr val="000000"/>
                  </a:solidFill>
                  <a:latin typeface="Calibri" pitchFamily="34" charset="0"/>
                </a:rPr>
                <a:t> cancer cases </a:t>
              </a:r>
              <a:r>
                <a:rPr lang="fr-CH" sz="1400" dirty="0" err="1">
                  <a:solidFill>
                    <a:srgbClr val="000000"/>
                  </a:solidFill>
                  <a:latin typeface="Calibri" pitchFamily="34" charset="0"/>
                </a:rPr>
                <a:t>from</a:t>
              </a:r>
              <a:r>
                <a:rPr lang="fr-CH" sz="1400" dirty="0">
                  <a:solidFill>
                    <a:srgbClr val="000000"/>
                  </a:solidFill>
                  <a:latin typeface="Calibri" pitchFamily="34" charset="0"/>
                </a:rPr>
                <a:t> </a:t>
              </a:r>
              <a:r>
                <a:rPr lang="fr-CH" sz="1400" dirty="0" err="1">
                  <a:solidFill>
                    <a:srgbClr val="000000"/>
                  </a:solidFill>
                  <a:latin typeface="Calibri" pitchFamily="34" charset="0"/>
                </a:rPr>
                <a:t>unstructured</a:t>
              </a:r>
              <a:r>
                <a:rPr lang="fr-CH" sz="1400" dirty="0">
                  <a:solidFill>
                    <a:srgbClr val="000000"/>
                  </a:solidFill>
                  <a:latin typeface="Calibri" pitchFamily="34" charset="0"/>
                </a:rPr>
                <a:t>, free-</a:t>
              </a:r>
              <a:r>
                <a:rPr lang="fr-CH" sz="1400" dirty="0" err="1">
                  <a:solidFill>
                    <a:srgbClr val="000000"/>
                  </a:solidFill>
                  <a:latin typeface="Calibri" pitchFamily="34" charset="0"/>
                </a:rPr>
                <a:t>text</a:t>
              </a:r>
              <a:r>
                <a:rPr lang="fr-CH" sz="1400" dirty="0">
                  <a:solidFill>
                    <a:srgbClr val="000000"/>
                  </a:solidFill>
                  <a:latin typeface="Calibri" pitchFamily="34" charset="0"/>
                </a:rPr>
                <a:t> </a:t>
              </a:r>
              <a:r>
                <a:rPr lang="fr-CH" sz="1400" dirty="0" err="1">
                  <a:solidFill>
                    <a:srgbClr val="000000"/>
                  </a:solidFill>
                  <a:latin typeface="Calibri" pitchFamily="34" charset="0"/>
                </a:rPr>
                <a:t>pathology</a:t>
              </a:r>
              <a:r>
                <a:rPr lang="fr-CH" sz="1400" dirty="0">
                  <a:solidFill>
                    <a:srgbClr val="000000"/>
                  </a:solidFill>
                  <a:latin typeface="Calibri" pitchFamily="34" charset="0"/>
                </a:rPr>
                <a:t> reports and </a:t>
              </a:r>
              <a:r>
                <a:rPr lang="fr-CH" sz="1400" dirty="0" err="1">
                  <a:solidFill>
                    <a:srgbClr val="000000"/>
                  </a:solidFill>
                  <a:latin typeface="Calibri" pitchFamily="34" charset="0"/>
                </a:rPr>
                <a:t>clinical</a:t>
              </a:r>
              <a:r>
                <a:rPr lang="fr-CH" sz="1400" dirty="0">
                  <a:solidFill>
                    <a:srgbClr val="000000"/>
                  </a:solidFill>
                  <a:latin typeface="Calibri" pitchFamily="34" charset="0"/>
                </a:rPr>
                <a:t> notes. J Am </a:t>
              </a:r>
              <a:r>
                <a:rPr lang="fr-CH" sz="1400" dirty="0" err="1">
                  <a:solidFill>
                    <a:srgbClr val="000000"/>
                  </a:solidFill>
                  <a:latin typeface="Calibri" pitchFamily="34" charset="0"/>
                </a:rPr>
                <a:t>Coll</a:t>
              </a:r>
              <a:r>
                <a:rPr lang="fr-CH" sz="1400" dirty="0">
                  <a:solidFill>
                    <a:srgbClr val="000000"/>
                  </a:solidFill>
                  <a:latin typeface="Calibri" pitchFamily="34" charset="0"/>
                </a:rPr>
                <a:t> </a:t>
              </a:r>
              <a:r>
                <a:rPr lang="fr-CH" sz="1400" dirty="0" err="1">
                  <a:solidFill>
                    <a:srgbClr val="000000"/>
                  </a:solidFill>
                  <a:latin typeface="Calibri" pitchFamily="34" charset="0"/>
                </a:rPr>
                <a:t>Surg</a:t>
              </a:r>
              <a:r>
                <a:rPr lang="fr-CH" sz="1400" dirty="0">
                  <a:solidFill>
                    <a:srgbClr val="000000"/>
                  </a:solidFill>
                  <a:latin typeface="Calibri" pitchFamily="34" charset="0"/>
                </a:rPr>
                <a:t>. 2007 </a:t>
              </a:r>
              <a:r>
                <a:rPr lang="fr-CH" sz="1400" dirty="0" err="1">
                  <a:solidFill>
                    <a:srgbClr val="000000"/>
                  </a:solidFill>
                  <a:latin typeface="Calibri" pitchFamily="34" charset="0"/>
                </a:rPr>
                <a:t>Nov</a:t>
              </a:r>
              <a:r>
                <a:rPr lang="fr-CH" sz="1400" dirty="0">
                  <a:solidFill>
                    <a:srgbClr val="000000"/>
                  </a:solidFill>
                  <a:latin typeface="Calibri" pitchFamily="34" charset="0"/>
                </a:rPr>
                <a:t>;205(5):690–7.</a:t>
              </a:r>
            </a:p>
            <a:p>
              <a:pPr marL="342885" indent="-342885" algn="l">
                <a:buFont typeface="Arial" panose="020B0604020202020204" pitchFamily="34" charset="0"/>
                <a:buChar char="•"/>
              </a:pPr>
              <a:r>
                <a:rPr lang="fr-CH" sz="1400" dirty="0">
                  <a:solidFill>
                    <a:srgbClr val="000000"/>
                  </a:solidFill>
                  <a:latin typeface="Calibri" pitchFamily="34" charset="0"/>
                </a:rPr>
                <a:t>Patrick J, </a:t>
              </a:r>
              <a:r>
                <a:rPr lang="fr-CH" sz="1400" dirty="0" err="1">
                  <a:solidFill>
                    <a:srgbClr val="000000"/>
                  </a:solidFill>
                  <a:latin typeface="Calibri" pitchFamily="34" charset="0"/>
                </a:rPr>
                <a:t>Asgari</a:t>
              </a:r>
              <a:r>
                <a:rPr lang="fr-CH" sz="1400" dirty="0">
                  <a:solidFill>
                    <a:srgbClr val="000000"/>
                  </a:solidFill>
                  <a:latin typeface="Calibri" pitchFamily="34" charset="0"/>
                </a:rPr>
                <a:t> P, Li M, Nguyen D. </a:t>
              </a:r>
              <a:r>
                <a:rPr lang="fr-CH" sz="1400" dirty="0" err="1">
                  <a:solidFill>
                    <a:srgbClr val="000000"/>
                  </a:solidFill>
                  <a:latin typeface="Calibri" pitchFamily="34" charset="0"/>
                </a:rPr>
                <a:t>Using</a:t>
              </a:r>
              <a:r>
                <a:rPr lang="fr-CH" sz="1400" dirty="0">
                  <a:solidFill>
                    <a:srgbClr val="000000"/>
                  </a:solidFill>
                  <a:latin typeface="Calibri" pitchFamily="34" charset="0"/>
                </a:rPr>
                <a:t> NLP to </a:t>
              </a:r>
              <a:r>
                <a:rPr lang="fr-CH" sz="1400" dirty="0" err="1">
                  <a:solidFill>
                    <a:srgbClr val="000000"/>
                  </a:solidFill>
                  <a:latin typeface="Calibri" pitchFamily="34" charset="0"/>
                </a:rPr>
                <a:t>identify</a:t>
              </a:r>
              <a:r>
                <a:rPr lang="fr-CH" sz="1400" dirty="0">
                  <a:solidFill>
                    <a:srgbClr val="000000"/>
                  </a:solidFill>
                  <a:latin typeface="Calibri" pitchFamily="34" charset="0"/>
                </a:rPr>
                <a:t> cancer cases in </a:t>
              </a:r>
              <a:r>
                <a:rPr lang="fr-CH" sz="1400" dirty="0" err="1">
                  <a:solidFill>
                    <a:srgbClr val="000000"/>
                  </a:solidFill>
                  <a:latin typeface="Calibri" pitchFamily="34" charset="0"/>
                </a:rPr>
                <a:t>imaging</a:t>
              </a:r>
              <a:r>
                <a:rPr lang="fr-CH" sz="1400" dirty="0">
                  <a:solidFill>
                    <a:srgbClr val="000000"/>
                  </a:solidFill>
                  <a:latin typeface="Calibri" pitchFamily="34" charset="0"/>
                </a:rPr>
                <a:t> reports </a:t>
              </a:r>
              <a:r>
                <a:rPr lang="fr-CH" sz="1400" dirty="0" err="1">
                  <a:solidFill>
                    <a:srgbClr val="000000"/>
                  </a:solidFill>
                  <a:latin typeface="Calibri" pitchFamily="34" charset="0"/>
                </a:rPr>
                <a:t>drawn</a:t>
              </a:r>
              <a:r>
                <a:rPr lang="fr-CH" sz="1400" dirty="0">
                  <a:solidFill>
                    <a:srgbClr val="000000"/>
                  </a:solidFill>
                  <a:latin typeface="Calibri" pitchFamily="34" charset="0"/>
                </a:rPr>
                <a:t> </a:t>
              </a:r>
              <a:r>
                <a:rPr lang="fr-CH" sz="1400" dirty="0" err="1">
                  <a:solidFill>
                    <a:srgbClr val="000000"/>
                  </a:solidFill>
                  <a:latin typeface="Calibri" pitchFamily="34" charset="0"/>
                </a:rPr>
                <a:t>from</a:t>
              </a:r>
              <a:r>
                <a:rPr lang="fr-CH" sz="1400" dirty="0">
                  <a:solidFill>
                    <a:srgbClr val="000000"/>
                  </a:solidFill>
                  <a:latin typeface="Calibri" pitchFamily="34" charset="0"/>
                </a:rPr>
                <a:t> </a:t>
              </a:r>
              <a:r>
                <a:rPr lang="fr-CH" sz="1400" dirty="0" err="1">
                  <a:solidFill>
                    <a:srgbClr val="000000"/>
                  </a:solidFill>
                  <a:latin typeface="Calibri" pitchFamily="34" charset="0"/>
                </a:rPr>
                <a:t>radiology</a:t>
              </a:r>
              <a:r>
                <a:rPr lang="fr-CH" sz="1400" dirty="0">
                  <a:solidFill>
                    <a:srgbClr val="000000"/>
                  </a:solidFill>
                  <a:latin typeface="Calibri" pitchFamily="34" charset="0"/>
                </a:rPr>
                <a:t> information </a:t>
              </a:r>
              <a:r>
                <a:rPr lang="fr-CH" sz="1400" dirty="0" err="1">
                  <a:solidFill>
                    <a:srgbClr val="000000"/>
                  </a:solidFill>
                  <a:latin typeface="Calibri" pitchFamily="34" charset="0"/>
                </a:rPr>
                <a:t>systems</a:t>
              </a:r>
              <a:r>
                <a:rPr lang="fr-CH" sz="1400" dirty="0">
                  <a:solidFill>
                    <a:srgbClr val="000000"/>
                  </a:solidFill>
                  <a:latin typeface="Calibri" pitchFamily="34" charset="0"/>
                </a:rPr>
                <a:t>. </a:t>
              </a:r>
              <a:r>
                <a:rPr lang="fr-CH" sz="1400" dirty="0" err="1">
                  <a:solidFill>
                    <a:srgbClr val="000000"/>
                  </a:solidFill>
                  <a:latin typeface="Calibri" pitchFamily="34" charset="0"/>
                </a:rPr>
                <a:t>Stud</a:t>
              </a:r>
              <a:r>
                <a:rPr lang="fr-CH" sz="1400" dirty="0">
                  <a:solidFill>
                    <a:srgbClr val="000000"/>
                  </a:solidFill>
                  <a:latin typeface="Calibri" pitchFamily="34" charset="0"/>
                </a:rPr>
                <a:t> </a:t>
              </a:r>
              <a:r>
                <a:rPr lang="fr-CH" sz="1400" dirty="0" err="1">
                  <a:solidFill>
                    <a:srgbClr val="000000"/>
                  </a:solidFill>
                  <a:latin typeface="Calibri" pitchFamily="34" charset="0"/>
                </a:rPr>
                <a:t>Health</a:t>
              </a:r>
              <a:r>
                <a:rPr lang="fr-CH" sz="1400" dirty="0">
                  <a:solidFill>
                    <a:srgbClr val="000000"/>
                  </a:solidFill>
                  <a:latin typeface="Calibri" pitchFamily="34" charset="0"/>
                </a:rPr>
                <a:t> </a:t>
              </a:r>
              <a:r>
                <a:rPr lang="fr-CH" sz="1400" dirty="0" err="1">
                  <a:solidFill>
                    <a:srgbClr val="000000"/>
                  </a:solidFill>
                  <a:latin typeface="Calibri" pitchFamily="34" charset="0"/>
                </a:rPr>
                <a:t>Technol</a:t>
              </a:r>
              <a:r>
                <a:rPr lang="fr-CH" sz="1400" dirty="0">
                  <a:solidFill>
                    <a:srgbClr val="000000"/>
                  </a:solidFill>
                  <a:latin typeface="Calibri" pitchFamily="34" charset="0"/>
                </a:rPr>
                <a:t> </a:t>
              </a:r>
              <a:r>
                <a:rPr lang="fr-CH" sz="1400" dirty="0" err="1">
                  <a:solidFill>
                    <a:srgbClr val="000000"/>
                  </a:solidFill>
                  <a:latin typeface="Calibri" pitchFamily="34" charset="0"/>
                </a:rPr>
                <a:t>Inform</a:t>
              </a:r>
              <a:r>
                <a:rPr lang="fr-CH" sz="1400" dirty="0">
                  <a:solidFill>
                    <a:srgbClr val="000000"/>
                  </a:solidFill>
                  <a:latin typeface="Calibri" pitchFamily="34" charset="0"/>
                </a:rPr>
                <a:t>. 2013;188:91–4.</a:t>
              </a:r>
            </a:p>
            <a:p>
              <a:pPr marL="342885" indent="-342885" algn="l">
                <a:buFont typeface="Arial" panose="020B0604020202020204" pitchFamily="34" charset="0"/>
                <a:buChar char="•"/>
              </a:pPr>
              <a:r>
                <a:rPr lang="fr-CH" sz="1400" dirty="0" err="1">
                  <a:solidFill>
                    <a:srgbClr val="000000"/>
                  </a:solidFill>
                  <a:latin typeface="Calibri" pitchFamily="34" charset="0"/>
                </a:rPr>
                <a:t>Spasic</a:t>
              </a:r>
              <a:r>
                <a:rPr lang="fr-CH" sz="1400" dirty="0">
                  <a:solidFill>
                    <a:srgbClr val="000000"/>
                  </a:solidFill>
                  <a:latin typeface="Calibri" pitchFamily="34" charset="0"/>
                </a:rPr>
                <a:t> I, </a:t>
              </a:r>
              <a:r>
                <a:rPr lang="fr-CH" sz="1400" dirty="0" err="1">
                  <a:solidFill>
                    <a:srgbClr val="000000"/>
                  </a:solidFill>
                  <a:latin typeface="Calibri" pitchFamily="34" charset="0"/>
                </a:rPr>
                <a:t>Livsey</a:t>
              </a:r>
              <a:r>
                <a:rPr lang="fr-CH" sz="1400" dirty="0">
                  <a:solidFill>
                    <a:srgbClr val="000000"/>
                  </a:solidFill>
                  <a:latin typeface="Calibri" pitchFamily="34" charset="0"/>
                </a:rPr>
                <a:t> J, Keane JA, </a:t>
              </a:r>
              <a:r>
                <a:rPr lang="fr-CH" sz="1400" dirty="0" err="1">
                  <a:solidFill>
                    <a:srgbClr val="000000"/>
                  </a:solidFill>
                  <a:latin typeface="Calibri" pitchFamily="34" charset="0"/>
                </a:rPr>
                <a:t>Nenadic</a:t>
              </a:r>
              <a:r>
                <a:rPr lang="fr-CH" sz="1400" dirty="0">
                  <a:solidFill>
                    <a:srgbClr val="000000"/>
                  </a:solidFill>
                  <a:latin typeface="Calibri" pitchFamily="34" charset="0"/>
                </a:rPr>
                <a:t> G. </a:t>
              </a:r>
              <a:r>
                <a:rPr lang="fr-CH" sz="1400" dirty="0" err="1">
                  <a:solidFill>
                    <a:srgbClr val="000000"/>
                  </a:solidFill>
                  <a:latin typeface="Calibri" pitchFamily="34" charset="0"/>
                </a:rPr>
                <a:t>Text</a:t>
              </a:r>
              <a:r>
                <a:rPr lang="fr-CH" sz="1400" dirty="0">
                  <a:solidFill>
                    <a:srgbClr val="000000"/>
                  </a:solidFill>
                  <a:latin typeface="Calibri" pitchFamily="34" charset="0"/>
                </a:rPr>
                <a:t> </a:t>
              </a:r>
              <a:r>
                <a:rPr lang="fr-CH" sz="1400" dirty="0" err="1">
                  <a:solidFill>
                    <a:srgbClr val="000000"/>
                  </a:solidFill>
                  <a:latin typeface="Calibri" pitchFamily="34" charset="0"/>
                </a:rPr>
                <a:t>mining</a:t>
              </a:r>
              <a:r>
                <a:rPr lang="fr-CH" sz="1400" dirty="0">
                  <a:solidFill>
                    <a:srgbClr val="000000"/>
                  </a:solidFill>
                  <a:latin typeface="Calibri" pitchFamily="34" charset="0"/>
                </a:rPr>
                <a:t> of cancer-</a:t>
              </a:r>
              <a:r>
                <a:rPr lang="fr-CH" sz="1400" dirty="0" err="1">
                  <a:solidFill>
                    <a:srgbClr val="000000"/>
                  </a:solidFill>
                  <a:latin typeface="Calibri" pitchFamily="34" charset="0"/>
                </a:rPr>
                <a:t>related</a:t>
              </a:r>
              <a:r>
                <a:rPr lang="fr-CH" sz="1400" dirty="0">
                  <a:solidFill>
                    <a:srgbClr val="000000"/>
                  </a:solidFill>
                  <a:latin typeface="Calibri" pitchFamily="34" charset="0"/>
                </a:rPr>
                <a:t> information: </a:t>
              </a:r>
              <a:r>
                <a:rPr lang="fr-CH" sz="1400" dirty="0" err="1">
                  <a:solidFill>
                    <a:srgbClr val="000000"/>
                  </a:solidFill>
                  <a:latin typeface="Calibri" pitchFamily="34" charset="0"/>
                </a:rPr>
                <a:t>Review</a:t>
              </a:r>
              <a:r>
                <a:rPr lang="fr-CH" sz="1400" dirty="0">
                  <a:solidFill>
                    <a:srgbClr val="000000"/>
                  </a:solidFill>
                  <a:latin typeface="Calibri" pitchFamily="34" charset="0"/>
                </a:rPr>
                <a:t> of </a:t>
              </a:r>
              <a:r>
                <a:rPr lang="fr-CH" sz="1400" dirty="0" err="1">
                  <a:solidFill>
                    <a:srgbClr val="000000"/>
                  </a:solidFill>
                  <a:latin typeface="Calibri" pitchFamily="34" charset="0"/>
                </a:rPr>
                <a:t>current</a:t>
              </a:r>
              <a:r>
                <a:rPr lang="fr-CH" sz="1400" dirty="0">
                  <a:solidFill>
                    <a:srgbClr val="000000"/>
                  </a:solidFill>
                  <a:latin typeface="Calibri" pitchFamily="34" charset="0"/>
                </a:rPr>
                <a:t> </a:t>
              </a:r>
              <a:r>
                <a:rPr lang="fr-CH" sz="1400" dirty="0" err="1">
                  <a:solidFill>
                    <a:srgbClr val="000000"/>
                  </a:solidFill>
                  <a:latin typeface="Calibri" pitchFamily="34" charset="0"/>
                </a:rPr>
                <a:t>status</a:t>
              </a:r>
              <a:r>
                <a:rPr lang="fr-CH" sz="1400" dirty="0">
                  <a:solidFill>
                    <a:srgbClr val="000000"/>
                  </a:solidFill>
                  <a:latin typeface="Calibri" pitchFamily="34" charset="0"/>
                </a:rPr>
                <a:t> and future directions. International Journal of </a:t>
              </a:r>
              <a:r>
                <a:rPr lang="fr-CH" sz="1400" dirty="0" err="1">
                  <a:solidFill>
                    <a:srgbClr val="000000"/>
                  </a:solidFill>
                  <a:latin typeface="Calibri" pitchFamily="34" charset="0"/>
                </a:rPr>
                <a:t>Medical</a:t>
              </a:r>
              <a:r>
                <a:rPr lang="fr-CH" sz="1400" dirty="0">
                  <a:solidFill>
                    <a:srgbClr val="000000"/>
                  </a:solidFill>
                  <a:latin typeface="Calibri" pitchFamily="34" charset="0"/>
                </a:rPr>
                <a:t> </a:t>
              </a:r>
              <a:r>
                <a:rPr lang="fr-CH" sz="1400" dirty="0" err="1">
                  <a:solidFill>
                    <a:srgbClr val="000000"/>
                  </a:solidFill>
                  <a:latin typeface="Calibri" pitchFamily="34" charset="0"/>
                </a:rPr>
                <a:t>Informatics</a:t>
              </a:r>
              <a:r>
                <a:rPr lang="fr-CH" sz="1400" dirty="0">
                  <a:solidFill>
                    <a:srgbClr val="000000"/>
                  </a:solidFill>
                  <a:latin typeface="Calibri" pitchFamily="34" charset="0"/>
                </a:rPr>
                <a:t>. 2014 Sep;83(9):605–23.</a:t>
              </a:r>
            </a:p>
            <a:p>
              <a:pPr marL="342885" indent="-342885" algn="l">
                <a:buFont typeface="Arial" panose="020B0604020202020204" pitchFamily="34" charset="0"/>
                <a:buChar char="•"/>
              </a:pPr>
              <a:r>
                <a:rPr lang="fr-CH" sz="1400" dirty="0">
                  <a:solidFill>
                    <a:srgbClr val="000000"/>
                  </a:solidFill>
                  <a:latin typeface="Calibri" pitchFamily="34" charset="0"/>
                </a:rPr>
                <a:t>Python 2.7 : https://www.python.org/download/releases/2.7/</a:t>
              </a:r>
            </a:p>
            <a:p>
              <a:pPr marL="342885" indent="-342885" algn="l">
                <a:buFont typeface="Arial" panose="020B0604020202020204" pitchFamily="34" charset="0"/>
                <a:buChar char="•"/>
              </a:pPr>
              <a:r>
                <a:rPr lang="fr-CH" sz="1400" dirty="0">
                  <a:solidFill>
                    <a:srgbClr val="000000"/>
                  </a:solidFill>
                  <a:latin typeface="Calibri" pitchFamily="34" charset="0"/>
                </a:rPr>
                <a:t>Python </a:t>
              </a:r>
              <a:r>
                <a:rPr lang="fr-CH" sz="1400" dirty="0" err="1">
                  <a:solidFill>
                    <a:srgbClr val="000000"/>
                  </a:solidFill>
                  <a:latin typeface="Calibri" pitchFamily="34" charset="0"/>
                </a:rPr>
                <a:t>pdfminer</a:t>
              </a:r>
              <a:r>
                <a:rPr lang="fr-CH" sz="1400" dirty="0">
                  <a:solidFill>
                    <a:srgbClr val="000000"/>
                  </a:solidFill>
                  <a:latin typeface="Calibri" pitchFamily="34" charset="0"/>
                </a:rPr>
                <a:t> </a:t>
              </a:r>
              <a:r>
                <a:rPr lang="fr-CH" sz="1400" dirty="0" err="1">
                  <a:solidFill>
                    <a:srgbClr val="000000"/>
                  </a:solidFill>
                  <a:latin typeface="Calibri" pitchFamily="34" charset="0"/>
                </a:rPr>
                <a:t>library</a:t>
              </a:r>
              <a:r>
                <a:rPr lang="fr-CH" sz="1400" dirty="0">
                  <a:solidFill>
                    <a:srgbClr val="000000"/>
                  </a:solidFill>
                  <a:latin typeface="Calibri" pitchFamily="34" charset="0"/>
                </a:rPr>
                <a:t> : http://www.unixuser.org/~euske/python/pdfminer/index.html</a:t>
              </a:r>
            </a:p>
            <a:p>
              <a:pPr marL="342885" indent="-342885" algn="l">
                <a:buFont typeface="Arial" panose="020B0604020202020204" pitchFamily="34" charset="0"/>
                <a:buChar char="•"/>
              </a:pPr>
              <a:r>
                <a:rPr lang="fr-CH" sz="1400" dirty="0">
                  <a:solidFill>
                    <a:srgbClr val="000000"/>
                  </a:solidFill>
                  <a:latin typeface="Calibri" pitchFamily="34" charset="0"/>
                </a:rPr>
                <a:t>Python PyPDF2 </a:t>
              </a:r>
              <a:r>
                <a:rPr lang="fr-CH" sz="1400" dirty="0" err="1">
                  <a:solidFill>
                    <a:srgbClr val="000000"/>
                  </a:solidFill>
                  <a:latin typeface="Calibri" pitchFamily="34" charset="0"/>
                </a:rPr>
                <a:t>library</a:t>
              </a:r>
              <a:r>
                <a:rPr lang="fr-CH" sz="1400" dirty="0">
                  <a:solidFill>
                    <a:srgbClr val="000000"/>
                  </a:solidFill>
                  <a:latin typeface="Calibri" pitchFamily="34" charset="0"/>
                </a:rPr>
                <a:t> : https://pypi.python.org/pypi/PyPDF2/1.26.0</a:t>
              </a:r>
            </a:p>
          </p:txBody>
        </p:sp>
      </p:grpSp>
      <p:grpSp>
        <p:nvGrpSpPr>
          <p:cNvPr id="2" name="Grouper 1"/>
          <p:cNvGrpSpPr/>
          <p:nvPr/>
        </p:nvGrpSpPr>
        <p:grpSpPr>
          <a:xfrm>
            <a:off x="22178689" y="20666621"/>
            <a:ext cx="5307640" cy="4464496"/>
            <a:chOff x="5364042" y="16922205"/>
            <a:chExt cx="6301479" cy="5112568"/>
          </a:xfrm>
        </p:grpSpPr>
        <p:grpSp>
          <p:nvGrpSpPr>
            <p:cNvPr id="60" name="Groupe 59"/>
            <p:cNvGrpSpPr/>
            <p:nvPr/>
          </p:nvGrpSpPr>
          <p:grpSpPr>
            <a:xfrm>
              <a:off x="5364042" y="16922205"/>
              <a:ext cx="6301479" cy="5112568"/>
              <a:chOff x="22178689" y="15338029"/>
              <a:chExt cx="7957663" cy="6958187"/>
            </a:xfrm>
          </p:grpSpPr>
          <p:grpSp>
            <p:nvGrpSpPr>
              <p:cNvPr id="57" name="Groupe 56"/>
              <p:cNvGrpSpPr/>
              <p:nvPr/>
            </p:nvGrpSpPr>
            <p:grpSpPr>
              <a:xfrm>
                <a:off x="23762865" y="17858309"/>
                <a:ext cx="6373487" cy="4437907"/>
                <a:chOff x="22682745" y="17858309"/>
                <a:chExt cx="7675799" cy="5344716"/>
              </a:xfrm>
            </p:grpSpPr>
            <p:pic>
              <p:nvPicPr>
                <p:cNvPr id="54" name="Image 53" descr="windows-icon-png-5817.png"/>
                <p:cNvPicPr>
                  <a:picLocks noChangeAspect="1"/>
                </p:cNvPicPr>
                <p:nvPr/>
              </p:nvPicPr>
              <p:blipFill>
                <a:blip r:embed="rId5" cstate="print"/>
                <a:stretch>
                  <a:fillRect/>
                </a:stretch>
              </p:blipFill>
              <p:spPr>
                <a:xfrm>
                  <a:off x="22682745" y="17858309"/>
                  <a:ext cx="7675799" cy="5344716"/>
                </a:xfrm>
                <a:prstGeom prst="rect">
                  <a:avLst/>
                </a:prstGeom>
              </p:spPr>
            </p:pic>
            <p:sp>
              <p:nvSpPr>
                <p:cNvPr id="56" name="Rectangle 55"/>
                <p:cNvSpPr/>
                <p:nvPr/>
              </p:nvSpPr>
              <p:spPr bwMode="auto">
                <a:xfrm>
                  <a:off x="23906881" y="18578389"/>
                  <a:ext cx="2880320" cy="25922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0"/>
                  <a:endParaRPr lang="fr-CH" sz="2400"/>
                </a:p>
              </p:txBody>
            </p:sp>
            <p:pic>
              <p:nvPicPr>
                <p:cNvPr id="55" name="Image 54" descr="python_pwered.png"/>
                <p:cNvPicPr>
                  <a:picLocks noChangeAspect="1"/>
                </p:cNvPicPr>
                <p:nvPr/>
              </p:nvPicPr>
              <p:blipFill>
                <a:blip r:embed="rId6" cstate="print"/>
                <a:stretch>
                  <a:fillRect/>
                </a:stretch>
              </p:blipFill>
              <p:spPr>
                <a:xfrm>
                  <a:off x="23114793" y="18866421"/>
                  <a:ext cx="4464496" cy="1909618"/>
                </a:xfrm>
                <a:prstGeom prst="rect">
                  <a:avLst/>
                </a:prstGeom>
              </p:spPr>
            </p:pic>
          </p:grpSp>
          <p:pic>
            <p:nvPicPr>
              <p:cNvPr id="59" name="Image 58" descr="term list.png"/>
              <p:cNvPicPr>
                <a:picLocks noChangeAspect="1"/>
              </p:cNvPicPr>
              <p:nvPr/>
            </p:nvPicPr>
            <p:blipFill>
              <a:blip r:embed="rId7" cstate="print"/>
              <a:stretch>
                <a:fillRect/>
              </a:stretch>
            </p:blipFill>
            <p:spPr>
              <a:xfrm>
                <a:off x="22178689" y="15338029"/>
                <a:ext cx="2808312" cy="2808312"/>
              </a:xfrm>
              <a:prstGeom prst="rect">
                <a:avLst/>
              </a:prstGeom>
            </p:spPr>
          </p:pic>
        </p:grpSp>
        <p:sp>
          <p:nvSpPr>
            <p:cNvPr id="62" name="ZoneTexte 61"/>
            <p:cNvSpPr txBox="1"/>
            <p:nvPr/>
          </p:nvSpPr>
          <p:spPr>
            <a:xfrm>
              <a:off x="7719027" y="17206208"/>
              <a:ext cx="3946494" cy="916380"/>
            </a:xfrm>
            <a:prstGeom prst="rect">
              <a:avLst/>
            </a:prstGeom>
            <a:noFill/>
          </p:spPr>
          <p:txBody>
            <a:bodyPr wrap="square" rtlCol="0">
              <a:spAutoFit/>
            </a:bodyPr>
            <a:lstStyle/>
            <a:p>
              <a:r>
                <a:rPr lang="fr-CH" b="1" dirty="0" err="1" smtClean="0">
                  <a:solidFill>
                    <a:schemeClr val="bg1">
                      <a:lumMod val="50000"/>
                    </a:schemeClr>
                  </a:solidFill>
                </a:rPr>
                <a:t>Term</a:t>
              </a:r>
              <a:r>
                <a:rPr lang="fr-CH" b="1" dirty="0" smtClean="0">
                  <a:solidFill>
                    <a:schemeClr val="bg1">
                      <a:lumMod val="50000"/>
                    </a:schemeClr>
                  </a:solidFill>
                </a:rPr>
                <a:t> </a:t>
              </a:r>
              <a:r>
                <a:rPr lang="fr-CH" b="1" dirty="0" err="1" smtClean="0">
                  <a:solidFill>
                    <a:schemeClr val="bg1">
                      <a:lumMod val="50000"/>
                    </a:schemeClr>
                  </a:solidFill>
                </a:rPr>
                <a:t>list</a:t>
              </a:r>
              <a:endParaRPr lang="fr-CH" b="1" dirty="0">
                <a:solidFill>
                  <a:schemeClr val="bg1">
                    <a:lumMod val="50000"/>
                  </a:schemeClr>
                </a:solidFill>
              </a:endParaRPr>
            </a:p>
          </p:txBody>
        </p:sp>
      </p:grpSp>
      <p:sp>
        <p:nvSpPr>
          <p:cNvPr id="58" name="Rectangle à coins arrondis 57"/>
          <p:cNvSpPr/>
          <p:nvPr/>
        </p:nvSpPr>
        <p:spPr bwMode="auto">
          <a:xfrm>
            <a:off x="1080345" y="6481044"/>
            <a:ext cx="14761640" cy="5472606"/>
          </a:xfrm>
          <a:prstGeom prst="roundRect">
            <a:avLst>
              <a:gd name="adj" fmla="val 3771"/>
            </a:avLst>
          </a:prstGeom>
          <a:noFill/>
          <a:ln w="25400" cap="flat" cmpd="sng" algn="ctr">
            <a:solidFill>
              <a:srgbClr val="C00000"/>
            </a:solidFill>
            <a:prstDash val="solid"/>
            <a:round/>
            <a:headEnd type="none" w="med" len="med"/>
            <a:tailEnd type="none" w="med" len="med"/>
          </a:ln>
          <a:effectLst/>
          <a:extLst/>
        </p:spPr>
        <p:txBody>
          <a:bodyPr vert="horz" wrap="square" lIns="218001" tIns="109001" rIns="218001" bIns="109001" numCol="1" rtlCol="0" anchor="t" anchorCtr="0" compatLnSpc="1">
            <a:prstTxWarp prst="textNoShape">
              <a:avLst/>
            </a:prstTxWarp>
          </a:bodyPr>
          <a:lstStyle/>
          <a:p>
            <a:pPr defTabSz="2180017"/>
            <a:endParaRPr lang="en-GB"/>
          </a:p>
        </p:txBody>
      </p:sp>
      <p:sp>
        <p:nvSpPr>
          <p:cNvPr id="72" name="Rectangle à coins arrondis 71"/>
          <p:cNvSpPr/>
          <p:nvPr/>
        </p:nvSpPr>
        <p:spPr bwMode="auto">
          <a:xfrm>
            <a:off x="16562066" y="6481044"/>
            <a:ext cx="15049672" cy="9721080"/>
          </a:xfrm>
          <a:prstGeom prst="roundRect">
            <a:avLst>
              <a:gd name="adj" fmla="val 2426"/>
            </a:avLst>
          </a:prstGeom>
          <a:noFill/>
          <a:ln w="254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218001" tIns="109001" rIns="218001" bIns="109001" numCol="1" rtlCol="0" anchor="t" anchorCtr="0" compatLnSpc="1">
            <a:prstTxWarp prst="textNoShape">
              <a:avLst/>
            </a:prstTxWarp>
          </a:bodyPr>
          <a:lstStyle/>
          <a:p>
            <a:pPr defTabSz="2180017"/>
            <a:endParaRPr lang="en-GB"/>
          </a:p>
        </p:txBody>
      </p:sp>
      <p:sp>
        <p:nvSpPr>
          <p:cNvPr id="90" name="Rectangle à coins arrondis 89"/>
          <p:cNvSpPr/>
          <p:nvPr/>
        </p:nvSpPr>
        <p:spPr bwMode="auto">
          <a:xfrm>
            <a:off x="1080345" y="36508381"/>
            <a:ext cx="30603400" cy="2952328"/>
          </a:xfrm>
          <a:prstGeom prst="roundRect">
            <a:avLst>
              <a:gd name="adj" fmla="val 6773"/>
            </a:avLst>
          </a:prstGeom>
          <a:noFill/>
          <a:ln w="254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218001" tIns="109001" rIns="218001" bIns="109001" numCol="1" rtlCol="0" anchor="t" anchorCtr="0" compatLnSpc="1">
            <a:prstTxWarp prst="textNoShape">
              <a:avLst/>
            </a:prstTxWarp>
          </a:bodyPr>
          <a:lstStyle/>
          <a:p>
            <a:pPr defTabSz="2180017"/>
            <a:endParaRPr lang="en-GB"/>
          </a:p>
        </p:txBody>
      </p:sp>
      <p:sp>
        <p:nvSpPr>
          <p:cNvPr id="71" name="Rectangle à coins arrondis 70"/>
          <p:cNvSpPr/>
          <p:nvPr/>
        </p:nvSpPr>
        <p:spPr bwMode="auto">
          <a:xfrm>
            <a:off x="1080345" y="16634173"/>
            <a:ext cx="30531392" cy="19550359"/>
          </a:xfrm>
          <a:prstGeom prst="roundRect">
            <a:avLst>
              <a:gd name="adj" fmla="val 1219"/>
            </a:avLst>
          </a:prstGeom>
          <a:noFill/>
          <a:ln w="254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218001" tIns="109001" rIns="218001" bIns="109001" numCol="1" rtlCol="0" anchor="t" anchorCtr="0" compatLnSpc="1">
            <a:prstTxWarp prst="textNoShape">
              <a:avLst/>
            </a:prstTxWarp>
          </a:bodyPr>
          <a:lstStyle/>
          <a:p>
            <a:pPr defTabSz="2180017"/>
            <a:endParaRPr lang="en-GB"/>
          </a:p>
        </p:txBody>
      </p:sp>
      <p:sp>
        <p:nvSpPr>
          <p:cNvPr id="94" name="Rectangle 13"/>
          <p:cNvSpPr>
            <a:spLocks noChangeArrowheads="1"/>
          </p:cNvSpPr>
          <p:nvPr/>
        </p:nvSpPr>
        <p:spPr bwMode="auto">
          <a:xfrm>
            <a:off x="360265" y="16202125"/>
            <a:ext cx="12385376" cy="4320480"/>
          </a:xfrm>
          <a:prstGeom prst="rect">
            <a:avLst/>
          </a:prstGeom>
          <a:noFill/>
          <a:ln w="9525">
            <a:noFill/>
            <a:miter lim="800000"/>
            <a:headEnd/>
            <a:tailEnd/>
          </a:ln>
          <a:effectLst/>
        </p:spPr>
        <p:txBody>
          <a:bodyPr lIns="1439937" tIns="359984" rIns="719968" bIns="359984"/>
          <a:lstStyle/>
          <a:p>
            <a:pPr marL="359984" indent="-539976" algn="l" defTabSz="5813195" eaLnBrk="1" hangingPunct="1">
              <a:lnSpc>
                <a:spcPct val="150000"/>
              </a:lnSpc>
              <a:spcBef>
                <a:spcPts val="2400"/>
              </a:spcBef>
              <a:spcAft>
                <a:spcPts val="600"/>
              </a:spcAft>
              <a:buClr>
                <a:srgbClr val="CC0000"/>
              </a:buClr>
              <a:buSzPct val="120000"/>
              <a:tabLst>
                <a:tab pos="1816624" algn="l"/>
              </a:tabLst>
            </a:pPr>
            <a:r>
              <a:rPr lang="en-US" sz="6000" b="1" dirty="0">
                <a:solidFill>
                  <a:srgbClr val="CC0000"/>
                </a:solidFill>
                <a:latin typeface="Calibri" pitchFamily="34" charset="0"/>
              </a:rPr>
              <a:t>Results</a:t>
            </a:r>
          </a:p>
          <a:p>
            <a:pPr algn="just"/>
            <a:r>
              <a:rPr lang="en-US" sz="4400" dirty="0">
                <a:latin typeface="Calibri" pitchFamily="34" charset="0"/>
                <a:ea typeface="Tahoma" pitchFamily="34" charset="0"/>
                <a:cs typeface="Tahoma" pitchFamily="34" charset="0"/>
              </a:rPr>
              <a:t>The trained </a:t>
            </a:r>
            <a:r>
              <a:rPr lang="en-US" sz="4400" dirty="0" smtClean="0">
                <a:latin typeface="Calibri" pitchFamily="34" charset="0"/>
                <a:ea typeface="Tahoma" pitchFamily="34" charset="0"/>
                <a:cs typeface="Tahoma" pitchFamily="34" charset="0"/>
              </a:rPr>
              <a:t>specialists </a:t>
            </a:r>
            <a:r>
              <a:rPr lang="en-US" sz="4400" dirty="0" smtClean="0">
                <a:latin typeface="Calibri" pitchFamily="34" charset="0"/>
                <a:ea typeface="Tahoma" pitchFamily="34" charset="0"/>
                <a:cs typeface="Tahoma" pitchFamily="34" charset="0"/>
              </a:rPr>
              <a:t>identified, among </a:t>
            </a:r>
            <a:r>
              <a:rPr lang="en-US" sz="4400" dirty="0">
                <a:latin typeface="Calibri" pitchFamily="34" charset="0"/>
                <a:ea typeface="Tahoma" pitchFamily="34" charset="0"/>
                <a:cs typeface="Tahoma" pitchFamily="34" charset="0"/>
              </a:rPr>
              <a:t>the 2’302 pathology reports:</a:t>
            </a:r>
          </a:p>
          <a:p>
            <a:pPr marL="571475" indent="-571475" algn="just">
              <a:buFont typeface="Arial"/>
              <a:buChar char="•"/>
            </a:pPr>
            <a:r>
              <a:rPr lang="en-US" sz="4400" b="1" dirty="0" smtClean="0">
                <a:latin typeface="Calibri" pitchFamily="34" charset="0"/>
                <a:ea typeface="Tahoma" pitchFamily="34" charset="0"/>
                <a:cs typeface="Tahoma" pitchFamily="34" charset="0"/>
              </a:rPr>
              <a:t>742 </a:t>
            </a:r>
            <a:r>
              <a:rPr lang="en-US" sz="4400" b="1" dirty="0">
                <a:latin typeface="Calibri" pitchFamily="34" charset="0"/>
                <a:ea typeface="Tahoma" pitchFamily="34" charset="0"/>
                <a:cs typeface="Tahoma" pitchFamily="34" charset="0"/>
              </a:rPr>
              <a:t>positive reports</a:t>
            </a:r>
          </a:p>
          <a:p>
            <a:pPr marL="571475" indent="-571475" algn="just">
              <a:buFont typeface="Arial"/>
              <a:buChar char="•"/>
            </a:pPr>
            <a:r>
              <a:rPr lang="en-US" sz="4400" b="1" dirty="0">
                <a:latin typeface="Calibri" pitchFamily="34" charset="0"/>
                <a:ea typeface="Tahoma" pitchFamily="34" charset="0"/>
                <a:cs typeface="Tahoma" pitchFamily="34" charset="0"/>
              </a:rPr>
              <a:t>1560 negative reports </a:t>
            </a:r>
          </a:p>
        </p:txBody>
      </p:sp>
      <p:grpSp>
        <p:nvGrpSpPr>
          <p:cNvPr id="88" name="Groupe 87"/>
          <p:cNvGrpSpPr/>
          <p:nvPr/>
        </p:nvGrpSpPr>
        <p:grpSpPr>
          <a:xfrm>
            <a:off x="13403986" y="17249924"/>
            <a:ext cx="6063257" cy="7948921"/>
            <a:chOff x="10585401" y="15194013"/>
            <a:chExt cx="10597940" cy="17160552"/>
          </a:xfrm>
        </p:grpSpPr>
        <p:pic>
          <p:nvPicPr>
            <p:cNvPr id="48" name="Image 47" descr="funnel_2.jpg"/>
            <p:cNvPicPr>
              <a:picLocks noChangeAspect="1"/>
            </p:cNvPicPr>
            <p:nvPr/>
          </p:nvPicPr>
          <p:blipFill>
            <a:blip r:embed="rId8" cstate="print"/>
            <a:stretch>
              <a:fillRect/>
            </a:stretch>
          </p:blipFill>
          <p:spPr>
            <a:xfrm>
              <a:off x="10585401" y="17138229"/>
              <a:ext cx="10597940" cy="15216336"/>
            </a:xfrm>
            <a:prstGeom prst="rect">
              <a:avLst/>
            </a:prstGeom>
          </p:spPr>
        </p:pic>
        <p:pic>
          <p:nvPicPr>
            <p:cNvPr id="68" name="Image 67" descr="adobe-acrobat-pdf-logo-icon.png"/>
            <p:cNvPicPr>
              <a:picLocks noChangeAspect="1"/>
            </p:cNvPicPr>
            <p:nvPr/>
          </p:nvPicPr>
          <p:blipFill>
            <a:blip r:embed="rId9" cstate="print"/>
            <a:stretch>
              <a:fillRect/>
            </a:stretch>
          </p:blipFill>
          <p:spPr>
            <a:xfrm rot="21402815">
              <a:off x="14100416" y="15194013"/>
              <a:ext cx="2105909" cy="2105909"/>
            </a:xfrm>
            <a:prstGeom prst="rect">
              <a:avLst/>
            </a:prstGeom>
          </p:spPr>
        </p:pic>
        <p:pic>
          <p:nvPicPr>
            <p:cNvPr id="63" name="Image 62" descr="adobe-acrobat-pdf-logo-icon.png"/>
            <p:cNvPicPr>
              <a:picLocks noChangeAspect="1"/>
            </p:cNvPicPr>
            <p:nvPr/>
          </p:nvPicPr>
          <p:blipFill>
            <a:blip r:embed="rId10" cstate="print"/>
            <a:stretch>
              <a:fillRect/>
            </a:stretch>
          </p:blipFill>
          <p:spPr>
            <a:xfrm rot="19520679">
              <a:off x="12083142" y="17713243"/>
              <a:ext cx="2134937" cy="2134937"/>
            </a:xfrm>
            <a:prstGeom prst="rect">
              <a:avLst/>
            </a:prstGeom>
          </p:spPr>
        </p:pic>
        <p:pic>
          <p:nvPicPr>
            <p:cNvPr id="70" name="Image 69" descr="adobe-acrobat-pdf-logo-icon.png"/>
            <p:cNvPicPr>
              <a:picLocks noChangeAspect="1"/>
            </p:cNvPicPr>
            <p:nvPr/>
          </p:nvPicPr>
          <p:blipFill>
            <a:blip r:embed="rId9" cstate="print"/>
            <a:stretch>
              <a:fillRect/>
            </a:stretch>
          </p:blipFill>
          <p:spPr>
            <a:xfrm rot="19535426">
              <a:off x="11593513" y="16636148"/>
              <a:ext cx="2105909" cy="2105909"/>
            </a:xfrm>
            <a:prstGeom prst="rect">
              <a:avLst/>
            </a:prstGeom>
          </p:spPr>
        </p:pic>
        <p:pic>
          <p:nvPicPr>
            <p:cNvPr id="69" name="Image 68" descr="adobe-acrobat-pdf-logo-icon.png"/>
            <p:cNvPicPr>
              <a:picLocks noChangeAspect="1"/>
            </p:cNvPicPr>
            <p:nvPr/>
          </p:nvPicPr>
          <p:blipFill>
            <a:blip r:embed="rId9" cstate="print"/>
            <a:stretch>
              <a:fillRect/>
            </a:stretch>
          </p:blipFill>
          <p:spPr>
            <a:xfrm rot="20048867">
              <a:off x="12603105" y="15562635"/>
              <a:ext cx="2105909" cy="2105909"/>
            </a:xfrm>
            <a:prstGeom prst="rect">
              <a:avLst/>
            </a:prstGeom>
          </p:spPr>
        </p:pic>
        <p:pic>
          <p:nvPicPr>
            <p:cNvPr id="66" name="Image 65" descr="adobe-acrobat-pdf-logo-icon.png"/>
            <p:cNvPicPr>
              <a:picLocks noChangeAspect="1"/>
            </p:cNvPicPr>
            <p:nvPr/>
          </p:nvPicPr>
          <p:blipFill>
            <a:blip r:embed="rId11" cstate="print"/>
            <a:stretch>
              <a:fillRect/>
            </a:stretch>
          </p:blipFill>
          <p:spPr>
            <a:xfrm>
              <a:off x="15488220" y="15711446"/>
              <a:ext cx="2252192" cy="2252192"/>
            </a:xfrm>
            <a:prstGeom prst="rect">
              <a:avLst/>
            </a:prstGeom>
          </p:spPr>
        </p:pic>
        <p:pic>
          <p:nvPicPr>
            <p:cNvPr id="67" name="Image 66" descr="adobe-acrobat-pdf-logo-icon.png"/>
            <p:cNvPicPr>
              <a:picLocks noChangeAspect="1"/>
            </p:cNvPicPr>
            <p:nvPr/>
          </p:nvPicPr>
          <p:blipFill>
            <a:blip r:embed="rId9" cstate="print"/>
            <a:stretch>
              <a:fillRect/>
            </a:stretch>
          </p:blipFill>
          <p:spPr>
            <a:xfrm rot="20273100">
              <a:off x="12782821" y="16750462"/>
              <a:ext cx="2105909" cy="2105909"/>
            </a:xfrm>
            <a:prstGeom prst="rect">
              <a:avLst/>
            </a:prstGeom>
          </p:spPr>
        </p:pic>
        <p:pic>
          <p:nvPicPr>
            <p:cNvPr id="64" name="Image 63" descr="adobe-acrobat-pdf-logo-icon.png"/>
            <p:cNvPicPr>
              <a:picLocks noChangeAspect="1"/>
            </p:cNvPicPr>
            <p:nvPr/>
          </p:nvPicPr>
          <p:blipFill>
            <a:blip r:embed="rId9" cstate="print"/>
            <a:stretch>
              <a:fillRect/>
            </a:stretch>
          </p:blipFill>
          <p:spPr>
            <a:xfrm rot="21316788">
              <a:off x="13890695" y="16202457"/>
              <a:ext cx="2105909" cy="2105909"/>
            </a:xfrm>
            <a:prstGeom prst="rect">
              <a:avLst/>
            </a:prstGeom>
          </p:spPr>
        </p:pic>
        <p:pic>
          <p:nvPicPr>
            <p:cNvPr id="65" name="Image 64" descr="adobe-acrobat-pdf-logo-icon.png"/>
            <p:cNvPicPr>
              <a:picLocks noChangeAspect="1"/>
            </p:cNvPicPr>
            <p:nvPr/>
          </p:nvPicPr>
          <p:blipFill>
            <a:blip r:embed="rId12" cstate="print"/>
            <a:stretch>
              <a:fillRect/>
            </a:stretch>
          </p:blipFill>
          <p:spPr>
            <a:xfrm rot="20453928">
              <a:off x="13787527" y="17971192"/>
              <a:ext cx="1789425" cy="1789425"/>
            </a:xfrm>
            <a:prstGeom prst="rect">
              <a:avLst/>
            </a:prstGeom>
          </p:spPr>
        </p:pic>
        <p:pic>
          <p:nvPicPr>
            <p:cNvPr id="73" name="Image 72" descr="adobe-acrobat-pdf-logo-icon.png"/>
            <p:cNvPicPr>
              <a:picLocks noChangeAspect="1"/>
            </p:cNvPicPr>
            <p:nvPr/>
          </p:nvPicPr>
          <p:blipFill>
            <a:blip r:embed="rId10" cstate="print"/>
            <a:stretch>
              <a:fillRect/>
            </a:stretch>
          </p:blipFill>
          <p:spPr>
            <a:xfrm rot="1097782">
              <a:off x="16339156" y="15547167"/>
              <a:ext cx="2134937" cy="2134937"/>
            </a:xfrm>
            <a:prstGeom prst="rect">
              <a:avLst/>
            </a:prstGeom>
          </p:spPr>
        </p:pic>
        <p:pic>
          <p:nvPicPr>
            <p:cNvPr id="74" name="Image 73" descr="adobe-acrobat-pdf-logo-icon.png"/>
            <p:cNvPicPr>
              <a:picLocks noChangeAspect="1"/>
            </p:cNvPicPr>
            <p:nvPr/>
          </p:nvPicPr>
          <p:blipFill>
            <a:blip r:embed="rId10" cstate="print"/>
            <a:stretch>
              <a:fillRect/>
            </a:stretch>
          </p:blipFill>
          <p:spPr>
            <a:xfrm rot="1778448">
              <a:off x="16450381" y="17098553"/>
              <a:ext cx="1761672" cy="1761672"/>
            </a:xfrm>
            <a:prstGeom prst="rect">
              <a:avLst/>
            </a:prstGeom>
          </p:spPr>
        </p:pic>
        <p:pic>
          <p:nvPicPr>
            <p:cNvPr id="75" name="Image 74" descr="adobe-acrobat-pdf-logo-icon.png"/>
            <p:cNvPicPr>
              <a:picLocks noChangeAspect="1"/>
            </p:cNvPicPr>
            <p:nvPr/>
          </p:nvPicPr>
          <p:blipFill>
            <a:blip r:embed="rId10" cstate="print"/>
            <a:stretch>
              <a:fillRect/>
            </a:stretch>
          </p:blipFill>
          <p:spPr>
            <a:xfrm rot="2139483">
              <a:off x="18319948" y="16357117"/>
              <a:ext cx="2335220" cy="2335220"/>
            </a:xfrm>
            <a:prstGeom prst="rect">
              <a:avLst/>
            </a:prstGeom>
          </p:spPr>
        </p:pic>
        <p:pic>
          <p:nvPicPr>
            <p:cNvPr id="76" name="Image 75" descr="adobe-acrobat-pdf-logo-icon.png"/>
            <p:cNvPicPr>
              <a:picLocks noChangeAspect="1"/>
            </p:cNvPicPr>
            <p:nvPr/>
          </p:nvPicPr>
          <p:blipFill>
            <a:blip r:embed="rId10" cstate="print"/>
            <a:stretch>
              <a:fillRect/>
            </a:stretch>
          </p:blipFill>
          <p:spPr>
            <a:xfrm rot="1585091">
              <a:off x="17285567" y="16565588"/>
              <a:ext cx="2134937" cy="2134937"/>
            </a:xfrm>
            <a:prstGeom prst="rect">
              <a:avLst/>
            </a:prstGeom>
          </p:spPr>
        </p:pic>
        <p:pic>
          <p:nvPicPr>
            <p:cNvPr id="77" name="Image 76" descr="adobe-acrobat-pdf-logo-icon.png"/>
            <p:cNvPicPr>
              <a:picLocks noChangeAspect="1"/>
            </p:cNvPicPr>
            <p:nvPr/>
          </p:nvPicPr>
          <p:blipFill>
            <a:blip r:embed="rId9" cstate="print"/>
            <a:stretch>
              <a:fillRect/>
            </a:stretch>
          </p:blipFill>
          <p:spPr>
            <a:xfrm rot="231928">
              <a:off x="15060967" y="17014826"/>
              <a:ext cx="2105908" cy="2105908"/>
            </a:xfrm>
            <a:prstGeom prst="rect">
              <a:avLst/>
            </a:prstGeom>
          </p:spPr>
        </p:pic>
        <p:pic>
          <p:nvPicPr>
            <p:cNvPr id="78" name="Image 77" descr="adobe-acrobat-pdf-logo-icon.png"/>
            <p:cNvPicPr>
              <a:picLocks noChangeAspect="1"/>
            </p:cNvPicPr>
            <p:nvPr/>
          </p:nvPicPr>
          <p:blipFill>
            <a:blip r:embed="rId9" cstate="print"/>
            <a:stretch>
              <a:fillRect/>
            </a:stretch>
          </p:blipFill>
          <p:spPr>
            <a:xfrm rot="2309025">
              <a:off x="16959865" y="18285399"/>
              <a:ext cx="1608543" cy="1608543"/>
            </a:xfrm>
            <a:prstGeom prst="rect">
              <a:avLst/>
            </a:prstGeom>
          </p:spPr>
        </p:pic>
        <p:pic>
          <p:nvPicPr>
            <p:cNvPr id="79" name="Image 78" descr="adobe-acrobat-pdf-logo-icon.png"/>
            <p:cNvPicPr>
              <a:picLocks noChangeAspect="1"/>
            </p:cNvPicPr>
            <p:nvPr/>
          </p:nvPicPr>
          <p:blipFill>
            <a:blip r:embed="rId9" cstate="print"/>
            <a:stretch>
              <a:fillRect/>
            </a:stretch>
          </p:blipFill>
          <p:spPr>
            <a:xfrm rot="1107488">
              <a:off x="15911235" y="18503623"/>
              <a:ext cx="1608543" cy="1608543"/>
            </a:xfrm>
            <a:prstGeom prst="rect">
              <a:avLst/>
            </a:prstGeom>
          </p:spPr>
        </p:pic>
        <p:pic>
          <p:nvPicPr>
            <p:cNvPr id="80" name="Image 79" descr="adobe-acrobat-pdf-logo-icon.png"/>
            <p:cNvPicPr>
              <a:picLocks noChangeAspect="1"/>
            </p:cNvPicPr>
            <p:nvPr/>
          </p:nvPicPr>
          <p:blipFill>
            <a:blip r:embed="rId9" cstate="print"/>
            <a:stretch>
              <a:fillRect/>
            </a:stretch>
          </p:blipFill>
          <p:spPr>
            <a:xfrm rot="21162862">
              <a:off x="14841456" y="18585972"/>
              <a:ext cx="1340570" cy="1340570"/>
            </a:xfrm>
            <a:prstGeom prst="rect">
              <a:avLst/>
            </a:prstGeom>
          </p:spPr>
        </p:pic>
        <p:pic>
          <p:nvPicPr>
            <p:cNvPr id="81" name="Image 80" descr="adobe-acrobat-pdf-logo-icon.png"/>
            <p:cNvPicPr>
              <a:picLocks noChangeAspect="1"/>
            </p:cNvPicPr>
            <p:nvPr/>
          </p:nvPicPr>
          <p:blipFill>
            <a:blip r:embed="rId9" cstate="print"/>
            <a:stretch>
              <a:fillRect/>
            </a:stretch>
          </p:blipFill>
          <p:spPr>
            <a:xfrm rot="1797608">
              <a:off x="16508596" y="19389016"/>
              <a:ext cx="1282571" cy="1282571"/>
            </a:xfrm>
            <a:prstGeom prst="rect">
              <a:avLst/>
            </a:prstGeom>
          </p:spPr>
        </p:pic>
        <p:pic>
          <p:nvPicPr>
            <p:cNvPr id="82" name="Image 81" descr="adobe-acrobat-pdf-logo-icon.png"/>
            <p:cNvPicPr>
              <a:picLocks noChangeAspect="1"/>
            </p:cNvPicPr>
            <p:nvPr/>
          </p:nvPicPr>
          <p:blipFill>
            <a:blip r:embed="rId9" cstate="print"/>
            <a:stretch>
              <a:fillRect/>
            </a:stretch>
          </p:blipFill>
          <p:spPr>
            <a:xfrm rot="20241680">
              <a:off x="13888104" y="19216798"/>
              <a:ext cx="1340570" cy="1340570"/>
            </a:xfrm>
            <a:prstGeom prst="rect">
              <a:avLst/>
            </a:prstGeom>
          </p:spPr>
        </p:pic>
        <p:pic>
          <p:nvPicPr>
            <p:cNvPr id="83" name="Image 82" descr="adobe-acrobat-pdf-logo-icon.png"/>
            <p:cNvPicPr>
              <a:picLocks noChangeAspect="1"/>
            </p:cNvPicPr>
            <p:nvPr/>
          </p:nvPicPr>
          <p:blipFill>
            <a:blip r:embed="rId9" cstate="print"/>
            <a:stretch>
              <a:fillRect/>
            </a:stretch>
          </p:blipFill>
          <p:spPr>
            <a:xfrm rot="205623">
              <a:off x="15185661" y="19290216"/>
              <a:ext cx="1340570" cy="1340570"/>
            </a:xfrm>
            <a:prstGeom prst="rect">
              <a:avLst/>
            </a:prstGeom>
          </p:spPr>
        </p:pic>
        <p:pic>
          <p:nvPicPr>
            <p:cNvPr id="84" name="Image 83" descr="adobe-acrobat-pdf-logo-icon.png"/>
            <p:cNvPicPr>
              <a:picLocks noChangeAspect="1"/>
            </p:cNvPicPr>
            <p:nvPr/>
          </p:nvPicPr>
          <p:blipFill>
            <a:blip r:embed="rId9" cstate="print"/>
            <a:stretch>
              <a:fillRect/>
            </a:stretch>
          </p:blipFill>
          <p:spPr>
            <a:xfrm rot="20544375">
              <a:off x="14708623" y="19893299"/>
              <a:ext cx="1274277" cy="1274277"/>
            </a:xfrm>
            <a:prstGeom prst="rect">
              <a:avLst/>
            </a:prstGeom>
          </p:spPr>
        </p:pic>
        <p:pic>
          <p:nvPicPr>
            <p:cNvPr id="85" name="Image 84" descr="adobe-acrobat-pdf-logo-icon.png"/>
            <p:cNvPicPr>
              <a:picLocks noChangeAspect="1"/>
            </p:cNvPicPr>
            <p:nvPr/>
          </p:nvPicPr>
          <p:blipFill>
            <a:blip r:embed="rId9" cstate="print"/>
            <a:stretch>
              <a:fillRect/>
            </a:stretch>
          </p:blipFill>
          <p:spPr>
            <a:xfrm>
              <a:off x="15265921" y="20522605"/>
              <a:ext cx="1274277" cy="1274277"/>
            </a:xfrm>
            <a:prstGeom prst="rect">
              <a:avLst/>
            </a:prstGeom>
          </p:spPr>
        </p:pic>
        <p:pic>
          <p:nvPicPr>
            <p:cNvPr id="86" name="Image 85" descr="adobe-acrobat-pdf-logo-icon.png"/>
            <p:cNvPicPr>
              <a:picLocks noChangeAspect="1"/>
            </p:cNvPicPr>
            <p:nvPr/>
          </p:nvPicPr>
          <p:blipFill>
            <a:blip r:embed="rId9" cstate="print"/>
            <a:stretch>
              <a:fillRect/>
            </a:stretch>
          </p:blipFill>
          <p:spPr>
            <a:xfrm rot="398058">
              <a:off x="15767313" y="19871868"/>
              <a:ext cx="1274277" cy="1274277"/>
            </a:xfrm>
            <a:prstGeom prst="rect">
              <a:avLst/>
            </a:prstGeom>
          </p:spPr>
        </p:pic>
        <p:sp>
          <p:nvSpPr>
            <p:cNvPr id="87" name="Forme libre 86"/>
            <p:cNvSpPr/>
            <p:nvPr/>
          </p:nvSpPr>
          <p:spPr bwMode="auto">
            <a:xfrm>
              <a:off x="12630150" y="18773775"/>
              <a:ext cx="7400925" cy="3028950"/>
            </a:xfrm>
            <a:custGeom>
              <a:avLst/>
              <a:gdLst>
                <a:gd name="connsiteX0" fmla="*/ 85725 w 7400925"/>
                <a:gd name="connsiteY0" fmla="*/ 285750 h 3028950"/>
                <a:gd name="connsiteX1" fmla="*/ 1543050 w 7400925"/>
                <a:gd name="connsiteY1" fmla="*/ 428625 h 3028950"/>
                <a:gd name="connsiteX2" fmla="*/ 3171825 w 7400925"/>
                <a:gd name="connsiteY2" fmla="*/ 485775 h 3028950"/>
                <a:gd name="connsiteX3" fmla="*/ 4800600 w 7400925"/>
                <a:gd name="connsiteY3" fmla="*/ 485775 h 3028950"/>
                <a:gd name="connsiteX4" fmla="*/ 6315075 w 7400925"/>
                <a:gd name="connsiteY4" fmla="*/ 200025 h 3028950"/>
                <a:gd name="connsiteX5" fmla="*/ 7400925 w 7400925"/>
                <a:gd name="connsiteY5" fmla="*/ 0 h 3028950"/>
                <a:gd name="connsiteX6" fmla="*/ 7172325 w 7400925"/>
                <a:gd name="connsiteY6" fmla="*/ 285750 h 3028950"/>
                <a:gd name="connsiteX7" fmla="*/ 6858000 w 7400925"/>
                <a:gd name="connsiteY7" fmla="*/ 114300 h 3028950"/>
                <a:gd name="connsiteX8" fmla="*/ 5915025 w 7400925"/>
                <a:gd name="connsiteY8" fmla="*/ 342900 h 3028950"/>
                <a:gd name="connsiteX9" fmla="*/ 6000750 w 7400925"/>
                <a:gd name="connsiteY9" fmla="*/ 514350 h 3028950"/>
                <a:gd name="connsiteX10" fmla="*/ 5286375 w 7400925"/>
                <a:gd name="connsiteY10" fmla="*/ 1428750 h 3028950"/>
                <a:gd name="connsiteX11" fmla="*/ 5143500 w 7400925"/>
                <a:gd name="connsiteY11" fmla="*/ 1343025 h 3028950"/>
                <a:gd name="connsiteX12" fmla="*/ 4743450 w 7400925"/>
                <a:gd name="connsiteY12" fmla="*/ 2171700 h 3028950"/>
                <a:gd name="connsiteX13" fmla="*/ 4400550 w 7400925"/>
                <a:gd name="connsiteY13" fmla="*/ 1943100 h 3028950"/>
                <a:gd name="connsiteX14" fmla="*/ 4371975 w 7400925"/>
                <a:gd name="connsiteY14" fmla="*/ 2400300 h 3028950"/>
                <a:gd name="connsiteX15" fmla="*/ 3886200 w 7400925"/>
                <a:gd name="connsiteY15" fmla="*/ 2371725 h 3028950"/>
                <a:gd name="connsiteX16" fmla="*/ 3914775 w 7400925"/>
                <a:gd name="connsiteY16" fmla="*/ 3028950 h 3028950"/>
                <a:gd name="connsiteX17" fmla="*/ 2886075 w 7400925"/>
                <a:gd name="connsiteY17" fmla="*/ 3000375 h 3028950"/>
                <a:gd name="connsiteX18" fmla="*/ 2914650 w 7400925"/>
                <a:gd name="connsiteY18" fmla="*/ 2314575 h 3028950"/>
                <a:gd name="connsiteX19" fmla="*/ 2571750 w 7400925"/>
                <a:gd name="connsiteY19" fmla="*/ 2457450 h 3028950"/>
                <a:gd name="connsiteX20" fmla="*/ 2314575 w 7400925"/>
                <a:gd name="connsiteY20" fmla="*/ 1657350 h 3028950"/>
                <a:gd name="connsiteX21" fmla="*/ 1800225 w 7400925"/>
                <a:gd name="connsiteY21" fmla="*/ 1828800 h 3028950"/>
                <a:gd name="connsiteX22" fmla="*/ 1543050 w 7400925"/>
                <a:gd name="connsiteY22" fmla="*/ 1057275 h 3028950"/>
                <a:gd name="connsiteX23" fmla="*/ 1200150 w 7400925"/>
                <a:gd name="connsiteY23" fmla="*/ 1171575 h 3028950"/>
                <a:gd name="connsiteX24" fmla="*/ 1114425 w 7400925"/>
                <a:gd name="connsiteY24" fmla="*/ 857250 h 3028950"/>
                <a:gd name="connsiteX25" fmla="*/ 600075 w 7400925"/>
                <a:gd name="connsiteY25" fmla="*/ 1171575 h 3028950"/>
                <a:gd name="connsiteX26" fmla="*/ 28575 w 7400925"/>
                <a:gd name="connsiteY26" fmla="*/ 257175 h 3028950"/>
                <a:gd name="connsiteX27" fmla="*/ 0 w 7400925"/>
                <a:gd name="connsiteY27" fmla="*/ 257175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00925" h="3028950">
                  <a:moveTo>
                    <a:pt x="85725" y="285750"/>
                  </a:moveTo>
                  <a:lnTo>
                    <a:pt x="1543050" y="428625"/>
                  </a:lnTo>
                  <a:lnTo>
                    <a:pt x="3171825" y="485775"/>
                  </a:lnTo>
                  <a:lnTo>
                    <a:pt x="4800600" y="485775"/>
                  </a:lnTo>
                  <a:lnTo>
                    <a:pt x="6315075" y="200025"/>
                  </a:lnTo>
                  <a:lnTo>
                    <a:pt x="7400925" y="0"/>
                  </a:lnTo>
                  <a:lnTo>
                    <a:pt x="7172325" y="285750"/>
                  </a:lnTo>
                  <a:lnTo>
                    <a:pt x="6858000" y="114300"/>
                  </a:lnTo>
                  <a:lnTo>
                    <a:pt x="5915025" y="342900"/>
                  </a:lnTo>
                  <a:lnTo>
                    <a:pt x="6000750" y="514350"/>
                  </a:lnTo>
                  <a:lnTo>
                    <a:pt x="5286375" y="1428750"/>
                  </a:lnTo>
                  <a:lnTo>
                    <a:pt x="5143500" y="1343025"/>
                  </a:lnTo>
                  <a:lnTo>
                    <a:pt x="4743450" y="2171700"/>
                  </a:lnTo>
                  <a:lnTo>
                    <a:pt x="4400550" y="1943100"/>
                  </a:lnTo>
                  <a:lnTo>
                    <a:pt x="4371975" y="2400300"/>
                  </a:lnTo>
                  <a:lnTo>
                    <a:pt x="3886200" y="2371725"/>
                  </a:lnTo>
                  <a:lnTo>
                    <a:pt x="3914775" y="3028950"/>
                  </a:lnTo>
                  <a:lnTo>
                    <a:pt x="2886075" y="3000375"/>
                  </a:lnTo>
                  <a:lnTo>
                    <a:pt x="2914650" y="2314575"/>
                  </a:lnTo>
                  <a:lnTo>
                    <a:pt x="2571750" y="2457450"/>
                  </a:lnTo>
                  <a:lnTo>
                    <a:pt x="2314575" y="1657350"/>
                  </a:lnTo>
                  <a:lnTo>
                    <a:pt x="1800225" y="1828800"/>
                  </a:lnTo>
                  <a:lnTo>
                    <a:pt x="1543050" y="1057275"/>
                  </a:lnTo>
                  <a:lnTo>
                    <a:pt x="1200150" y="1171575"/>
                  </a:lnTo>
                  <a:lnTo>
                    <a:pt x="1114425" y="857250"/>
                  </a:lnTo>
                  <a:lnTo>
                    <a:pt x="600075" y="1171575"/>
                  </a:lnTo>
                  <a:lnTo>
                    <a:pt x="28575" y="257175"/>
                  </a:lnTo>
                  <a:lnTo>
                    <a:pt x="0" y="257175"/>
                  </a:lnTo>
                </a:path>
              </a:pathLst>
            </a:custGeom>
            <a:solidFill>
              <a:srgbClr val="EAEAEA">
                <a:alpha val="7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0"/>
              <a:endParaRPr lang="fr-CH" sz="2400"/>
            </a:p>
          </p:txBody>
        </p:sp>
      </p:grpSp>
      <p:grpSp>
        <p:nvGrpSpPr>
          <p:cNvPr id="15" name="Groupe 14"/>
          <p:cNvGrpSpPr/>
          <p:nvPr/>
        </p:nvGrpSpPr>
        <p:grpSpPr>
          <a:xfrm>
            <a:off x="6985001" y="25242354"/>
            <a:ext cx="19093383" cy="8645339"/>
            <a:chOff x="815313" y="27792509"/>
            <a:chExt cx="15109943" cy="8080650"/>
          </a:xfrm>
        </p:grpSpPr>
        <p:sp>
          <p:nvSpPr>
            <p:cNvPr id="91" name="ZoneTexte 90"/>
            <p:cNvSpPr txBox="1"/>
            <p:nvPr/>
          </p:nvSpPr>
          <p:spPr>
            <a:xfrm>
              <a:off x="815313" y="29664717"/>
              <a:ext cx="677100" cy="3672035"/>
            </a:xfrm>
            <a:prstGeom prst="rect">
              <a:avLst/>
            </a:prstGeom>
            <a:solidFill>
              <a:srgbClr val="FFFFFF"/>
            </a:solidFill>
          </p:spPr>
          <p:txBody>
            <a:bodyPr vert="vert270" wrap="none" lIns="91436" tIns="45718" rIns="91436" bIns="45718" rtlCol="0">
              <a:spAutoFit/>
            </a:bodyPr>
            <a:lstStyle/>
            <a:p>
              <a:r>
                <a:rPr lang="fr-FR" sz="3200" b="1" dirty="0" err="1" smtClean="0"/>
                <a:t>Number</a:t>
              </a:r>
              <a:r>
                <a:rPr lang="fr-FR" sz="3200" b="1" dirty="0" smtClean="0"/>
                <a:t> of reports</a:t>
              </a:r>
              <a:endParaRPr lang="fr-FR" sz="3200" b="1" dirty="0"/>
            </a:p>
          </p:txBody>
        </p:sp>
        <p:graphicFrame>
          <p:nvGraphicFramePr>
            <p:cNvPr id="89" name="Graphique 88"/>
            <p:cNvGraphicFramePr/>
            <p:nvPr>
              <p:extLst>
                <p:ext uri="{D42A27DB-BD31-4B8C-83A1-F6EECF244321}">
                  <p14:modId xmlns:p14="http://schemas.microsoft.com/office/powerpoint/2010/main" val="800924956"/>
                </p:ext>
              </p:extLst>
            </p:nvPr>
          </p:nvGraphicFramePr>
          <p:xfrm>
            <a:off x="1584401" y="27792509"/>
            <a:ext cx="12313368" cy="7488832"/>
          </p:xfrm>
          <a:graphic>
            <a:graphicData uri="http://schemas.openxmlformats.org/drawingml/2006/chart">
              <c:chart xmlns:c="http://schemas.openxmlformats.org/drawingml/2006/chart" xmlns:r="http://schemas.openxmlformats.org/officeDocument/2006/relationships" r:id="rId13"/>
            </a:graphicData>
          </a:graphic>
        </p:graphicFrame>
        <p:sp>
          <p:nvSpPr>
            <p:cNvPr id="111" name="ZoneTexte 110"/>
            <p:cNvSpPr txBox="1"/>
            <p:nvPr/>
          </p:nvSpPr>
          <p:spPr>
            <a:xfrm>
              <a:off x="4401823" y="34688224"/>
              <a:ext cx="2388987" cy="1184935"/>
            </a:xfrm>
            <a:prstGeom prst="rect">
              <a:avLst/>
            </a:prstGeom>
            <a:solidFill>
              <a:schemeClr val="bg1"/>
            </a:solidFill>
          </p:spPr>
          <p:txBody>
            <a:bodyPr wrap="none" lIns="91436" tIns="45718" rIns="91436" bIns="45718" rtlCol="0">
              <a:spAutoFit/>
            </a:bodyPr>
            <a:lstStyle/>
            <a:p>
              <a:r>
                <a:rPr lang="fr-FR" sz="3200" b="1" dirty="0"/>
                <a:t>AT-Positive</a:t>
              </a:r>
            </a:p>
            <a:p>
              <a:r>
                <a:rPr lang="fr-FR" sz="3200" b="1" dirty="0"/>
                <a:t>945</a:t>
              </a:r>
            </a:p>
          </p:txBody>
        </p:sp>
        <p:sp>
          <p:nvSpPr>
            <p:cNvPr id="113" name="ZoneTexte 112"/>
            <p:cNvSpPr txBox="1"/>
            <p:nvPr/>
          </p:nvSpPr>
          <p:spPr>
            <a:xfrm>
              <a:off x="9707377" y="34620916"/>
              <a:ext cx="2525844" cy="1184935"/>
            </a:xfrm>
            <a:prstGeom prst="rect">
              <a:avLst/>
            </a:prstGeom>
            <a:solidFill>
              <a:srgbClr val="FFFFFF"/>
            </a:solidFill>
          </p:spPr>
          <p:txBody>
            <a:bodyPr wrap="none" lIns="91436" tIns="45718" rIns="91436" bIns="45718" rtlCol="0">
              <a:spAutoFit/>
            </a:bodyPr>
            <a:lstStyle/>
            <a:p>
              <a:r>
                <a:rPr lang="fr-FR" sz="3200" b="1" dirty="0"/>
                <a:t>AT-</a:t>
              </a:r>
              <a:r>
                <a:rPr lang="fr-FR" sz="3200" b="1" dirty="0" err="1"/>
                <a:t>Negative</a:t>
              </a:r>
              <a:endParaRPr lang="fr-FR" sz="3200" b="1" dirty="0"/>
            </a:p>
            <a:p>
              <a:r>
                <a:rPr lang="fr-FR" sz="3200" b="1" dirty="0"/>
                <a:t>1357</a:t>
              </a:r>
            </a:p>
          </p:txBody>
        </p:sp>
        <p:sp>
          <p:nvSpPr>
            <p:cNvPr id="4" name="ZoneTexte 3"/>
            <p:cNvSpPr txBox="1"/>
            <p:nvPr/>
          </p:nvSpPr>
          <p:spPr>
            <a:xfrm>
              <a:off x="9543871" y="32550847"/>
              <a:ext cx="2852856" cy="1077214"/>
            </a:xfrm>
            <a:prstGeom prst="rect">
              <a:avLst/>
            </a:prstGeom>
            <a:noFill/>
          </p:spPr>
          <p:txBody>
            <a:bodyPr wrap="none" lIns="91436" tIns="45718" rIns="91436" bIns="45718" rtlCol="0">
              <a:spAutoFit/>
            </a:bodyPr>
            <a:lstStyle/>
            <a:p>
              <a:r>
                <a:rPr lang="fr-FR" sz="3200" b="1" dirty="0" err="1">
                  <a:solidFill>
                    <a:schemeClr val="bg1"/>
                  </a:solidFill>
                </a:rPr>
                <a:t>True-negative</a:t>
              </a:r>
              <a:r>
                <a:rPr lang="fr-FR" sz="3200" b="1" dirty="0">
                  <a:solidFill>
                    <a:schemeClr val="bg1"/>
                  </a:solidFill>
                </a:rPr>
                <a:t> </a:t>
              </a:r>
            </a:p>
            <a:p>
              <a:r>
                <a:rPr lang="fr-FR" sz="3200" b="1" dirty="0">
                  <a:solidFill>
                    <a:schemeClr val="bg1"/>
                  </a:solidFill>
                </a:rPr>
                <a:t>1324</a:t>
              </a:r>
            </a:p>
          </p:txBody>
        </p:sp>
        <p:sp>
          <p:nvSpPr>
            <p:cNvPr id="95" name="ZoneTexte 94"/>
            <p:cNvSpPr txBox="1"/>
            <p:nvPr/>
          </p:nvSpPr>
          <p:spPr>
            <a:xfrm>
              <a:off x="12889657" y="32833069"/>
              <a:ext cx="3035599" cy="1077214"/>
            </a:xfrm>
            <a:prstGeom prst="rect">
              <a:avLst/>
            </a:prstGeom>
            <a:solidFill>
              <a:srgbClr val="FFFFFF"/>
            </a:solidFill>
          </p:spPr>
          <p:txBody>
            <a:bodyPr wrap="none" lIns="91436" tIns="45718" rIns="91436" bIns="45718" rtlCol="0">
              <a:spAutoFit/>
            </a:bodyPr>
            <a:lstStyle/>
            <a:p>
              <a:r>
                <a:rPr lang="fr-FR" sz="3200" b="1" dirty="0">
                  <a:solidFill>
                    <a:srgbClr val="808080"/>
                  </a:solidFill>
                </a:rPr>
                <a:t>False-</a:t>
              </a:r>
              <a:r>
                <a:rPr lang="fr-FR" sz="3200" b="1" dirty="0" err="1">
                  <a:solidFill>
                    <a:srgbClr val="808080"/>
                  </a:solidFill>
                </a:rPr>
                <a:t>negative</a:t>
              </a:r>
              <a:endParaRPr lang="fr-FR" sz="3200" b="1" dirty="0">
                <a:solidFill>
                  <a:srgbClr val="808080"/>
                </a:solidFill>
              </a:endParaRPr>
            </a:p>
            <a:p>
              <a:r>
                <a:rPr lang="fr-FR" sz="3200" b="1" dirty="0">
                  <a:solidFill>
                    <a:srgbClr val="808080"/>
                  </a:solidFill>
                </a:rPr>
                <a:t>33</a:t>
              </a:r>
            </a:p>
          </p:txBody>
        </p:sp>
        <p:sp>
          <p:nvSpPr>
            <p:cNvPr id="96" name="ZoneTexte 95"/>
            <p:cNvSpPr txBox="1"/>
            <p:nvPr/>
          </p:nvSpPr>
          <p:spPr>
            <a:xfrm>
              <a:off x="4135624" y="29091557"/>
              <a:ext cx="2921385" cy="1077214"/>
            </a:xfrm>
            <a:prstGeom prst="rect">
              <a:avLst/>
            </a:prstGeom>
            <a:noFill/>
          </p:spPr>
          <p:txBody>
            <a:bodyPr wrap="none" lIns="91436" tIns="45718" rIns="91436" bIns="45718" rtlCol="0">
              <a:spAutoFit/>
            </a:bodyPr>
            <a:lstStyle/>
            <a:p>
              <a:r>
                <a:rPr lang="fr-FR" sz="3200" b="1" dirty="0">
                  <a:solidFill>
                    <a:schemeClr val="bg2"/>
                  </a:solidFill>
                </a:rPr>
                <a:t>False-positive</a:t>
              </a:r>
            </a:p>
            <a:p>
              <a:r>
                <a:rPr lang="fr-FR" sz="3200" b="1" dirty="0">
                  <a:solidFill>
                    <a:schemeClr val="bg2"/>
                  </a:solidFill>
                </a:rPr>
                <a:t>236</a:t>
              </a:r>
            </a:p>
          </p:txBody>
        </p:sp>
        <p:sp>
          <p:nvSpPr>
            <p:cNvPr id="97" name="ZoneTexte 96"/>
            <p:cNvSpPr txBox="1"/>
            <p:nvPr/>
          </p:nvSpPr>
          <p:spPr>
            <a:xfrm>
              <a:off x="4117083" y="32668742"/>
              <a:ext cx="2738642" cy="1077214"/>
            </a:xfrm>
            <a:prstGeom prst="rect">
              <a:avLst/>
            </a:prstGeom>
            <a:noFill/>
          </p:spPr>
          <p:txBody>
            <a:bodyPr wrap="none" lIns="91436" tIns="45718" rIns="91436" bIns="45718" rtlCol="0">
              <a:spAutoFit/>
            </a:bodyPr>
            <a:lstStyle/>
            <a:p>
              <a:r>
                <a:rPr lang="fr-FR" sz="3200" b="1" dirty="0" err="1">
                  <a:solidFill>
                    <a:schemeClr val="bg1"/>
                  </a:solidFill>
                </a:rPr>
                <a:t>True</a:t>
              </a:r>
              <a:r>
                <a:rPr lang="fr-FR" sz="3200" b="1" dirty="0">
                  <a:solidFill>
                    <a:schemeClr val="bg1"/>
                  </a:solidFill>
                </a:rPr>
                <a:t>-positive</a:t>
              </a:r>
            </a:p>
            <a:p>
              <a:r>
                <a:rPr lang="fr-FR" sz="3200" b="1" dirty="0">
                  <a:solidFill>
                    <a:schemeClr val="bg1"/>
                  </a:solidFill>
                </a:rPr>
                <a:t>709</a:t>
              </a:r>
            </a:p>
          </p:txBody>
        </p:sp>
        <p:cxnSp>
          <p:nvCxnSpPr>
            <p:cNvPr id="7" name="Connecteur droit avec flèche 6"/>
            <p:cNvCxnSpPr/>
            <p:nvPr/>
          </p:nvCxnSpPr>
          <p:spPr bwMode="auto">
            <a:xfrm flipH="1">
              <a:off x="12745641" y="33697165"/>
              <a:ext cx="936104"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92" name="Rectangle à coins arrondis 91"/>
          <p:cNvSpPr/>
          <p:nvPr/>
        </p:nvSpPr>
        <p:spPr bwMode="auto">
          <a:xfrm>
            <a:off x="1080345" y="12313692"/>
            <a:ext cx="14761640" cy="3888432"/>
          </a:xfrm>
          <a:prstGeom prst="roundRect">
            <a:avLst>
              <a:gd name="adj" fmla="val 5235"/>
            </a:avLst>
          </a:prstGeom>
          <a:noFill/>
          <a:ln w="25400" cap="flat" cmpd="sng" algn="ctr">
            <a:solidFill>
              <a:srgbClr val="C00000"/>
            </a:solidFill>
            <a:prstDash val="solid"/>
            <a:round/>
            <a:headEnd type="none" w="med" len="med"/>
            <a:tailEnd type="none" w="med" len="med"/>
          </a:ln>
          <a:effectLst/>
          <a:extLst/>
        </p:spPr>
        <p:txBody>
          <a:bodyPr vert="horz" wrap="square" lIns="218001" tIns="109001" rIns="218001" bIns="109001" numCol="1" rtlCol="0" anchor="t" anchorCtr="0" compatLnSpc="1">
            <a:prstTxWarp prst="textNoShape">
              <a:avLst/>
            </a:prstTxWarp>
          </a:bodyPr>
          <a:lstStyle/>
          <a:p>
            <a:pPr defTabSz="2180017"/>
            <a:endParaRPr lang="en-GB"/>
          </a:p>
        </p:txBody>
      </p:sp>
      <p:sp>
        <p:nvSpPr>
          <p:cNvPr id="106" name="Rectangle à coins arrondis 105"/>
          <p:cNvSpPr/>
          <p:nvPr/>
        </p:nvSpPr>
        <p:spPr bwMode="auto">
          <a:xfrm>
            <a:off x="1080345" y="39820749"/>
            <a:ext cx="30603400" cy="2160240"/>
          </a:xfrm>
          <a:prstGeom prst="roundRect">
            <a:avLst>
              <a:gd name="adj" fmla="val 10135"/>
            </a:avLst>
          </a:prstGeom>
          <a:noFill/>
          <a:ln w="254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218001" tIns="109001" rIns="218001" bIns="109001" numCol="1" rtlCol="0" anchor="t" anchorCtr="0" compatLnSpc="1">
            <a:prstTxWarp prst="textNoShape">
              <a:avLst/>
            </a:prstTxWarp>
          </a:bodyPr>
          <a:lstStyle/>
          <a:p>
            <a:pPr defTabSz="2180017"/>
            <a:endParaRPr lang="en-GB"/>
          </a:p>
        </p:txBody>
      </p:sp>
      <p:sp>
        <p:nvSpPr>
          <p:cNvPr id="107" name="Rectangle 18"/>
          <p:cNvSpPr>
            <a:spLocks noChangeArrowheads="1"/>
          </p:cNvSpPr>
          <p:nvPr/>
        </p:nvSpPr>
        <p:spPr bwMode="auto">
          <a:xfrm>
            <a:off x="864321" y="39244685"/>
            <a:ext cx="31395714" cy="2232248"/>
          </a:xfrm>
          <a:prstGeom prst="rect">
            <a:avLst/>
          </a:prstGeom>
          <a:noFill/>
          <a:ln w="9525">
            <a:noFill/>
            <a:miter lim="800000"/>
            <a:headEnd/>
            <a:tailEnd/>
          </a:ln>
          <a:effectLst/>
        </p:spPr>
        <p:txBody>
          <a:bodyPr lIns="719968" tIns="359984" rIns="1439937" bIns="359984"/>
          <a:lstStyle/>
          <a:p>
            <a:pPr marL="359984" indent="-539976" algn="l" defTabSz="5813195" eaLnBrk="1" hangingPunct="1">
              <a:lnSpc>
                <a:spcPct val="150000"/>
              </a:lnSpc>
              <a:spcBef>
                <a:spcPts val="2400"/>
              </a:spcBef>
              <a:spcAft>
                <a:spcPts val="600"/>
              </a:spcAft>
              <a:buClr>
                <a:srgbClr val="CC0000"/>
              </a:buClr>
              <a:buSzPct val="120000"/>
            </a:pPr>
            <a:r>
              <a:rPr lang="fr-CH" sz="6000" b="1" dirty="0" smtClean="0">
                <a:solidFill>
                  <a:srgbClr val="CC0000"/>
                </a:solidFill>
                <a:latin typeface="Calibri" pitchFamily="34" charset="0"/>
              </a:rPr>
              <a:t>Source code</a:t>
            </a:r>
            <a:endParaRPr lang="fr-CH" sz="6000" b="1" dirty="0">
              <a:solidFill>
                <a:srgbClr val="CC0000"/>
              </a:solidFill>
              <a:latin typeface="Calibri" pitchFamily="34" charset="0"/>
            </a:endParaRPr>
          </a:p>
          <a:p>
            <a:pPr algn="l"/>
            <a:r>
              <a:rPr lang="en-US" sz="4400" dirty="0">
                <a:latin typeface="Calibri" pitchFamily="34" charset="0"/>
                <a:ea typeface="Tahoma" pitchFamily="34" charset="0"/>
                <a:cs typeface="Tahoma" pitchFamily="34" charset="0"/>
              </a:rPr>
              <a:t>The AT code is available as open source project. Comments and collaboration are welcome : </a:t>
            </a:r>
            <a:r>
              <a:rPr lang="en-US" sz="4400" b="1" dirty="0">
                <a:latin typeface="Calibri" pitchFamily="34" charset="0"/>
                <a:ea typeface="Tahoma" pitchFamily="34" charset="0"/>
                <a:cs typeface="Tahoma" pitchFamily="34" charset="0"/>
              </a:rPr>
              <a:t>https://</a:t>
            </a:r>
            <a:r>
              <a:rPr lang="en-US" sz="4400" b="1" dirty="0" err="1">
                <a:latin typeface="Calibri" pitchFamily="34" charset="0"/>
                <a:ea typeface="Tahoma" pitchFamily="34" charset="0"/>
                <a:cs typeface="Tahoma" pitchFamily="34" charset="0"/>
              </a:rPr>
              <a:t>github.com</a:t>
            </a:r>
            <a:r>
              <a:rPr lang="en-US" sz="4400" b="1" dirty="0">
                <a:latin typeface="Calibri" pitchFamily="34" charset="0"/>
                <a:ea typeface="Tahoma" pitchFamily="34" charset="0"/>
                <a:cs typeface="Tahoma" pitchFamily="34" charset="0"/>
              </a:rPr>
              <a:t>/</a:t>
            </a:r>
            <a:r>
              <a:rPr lang="en-US" sz="4400" b="1" dirty="0" err="1">
                <a:latin typeface="Calibri" pitchFamily="34" charset="0"/>
                <a:ea typeface="Tahoma" pitchFamily="34" charset="0"/>
                <a:cs typeface="Tahoma" pitchFamily="34" charset="0"/>
              </a:rPr>
              <a:t>pablogit</a:t>
            </a:r>
            <a:r>
              <a:rPr lang="en-US" sz="4400" b="1" dirty="0">
                <a:latin typeface="Calibri" pitchFamily="34" charset="0"/>
                <a:ea typeface="Tahoma" pitchFamily="34" charset="0"/>
                <a:cs typeface="Tahoma" pitchFamily="34" charset="0"/>
              </a:rPr>
              <a:t>/</a:t>
            </a:r>
            <a:r>
              <a:rPr lang="en-US" sz="4400" b="1" dirty="0" err="1">
                <a:latin typeface="Calibri" pitchFamily="34" charset="0"/>
                <a:ea typeface="Tahoma" pitchFamily="34" charset="0"/>
                <a:cs typeface="Tahoma" pitchFamily="34" charset="0"/>
              </a:rPr>
              <a:t>tdm</a:t>
            </a:r>
            <a:r>
              <a:rPr lang="en-GB" sz="4400" b="1" dirty="0">
                <a:latin typeface="Calibri" pitchFamily="34" charset="0"/>
                <a:ea typeface="Tahoma" pitchFamily="34" charset="0"/>
                <a:cs typeface="Tahoma" pitchFamily="34" charset="0"/>
              </a:rPr>
              <a:t> </a:t>
            </a:r>
            <a:endParaRPr lang="fr-CH" sz="4400" b="1" dirty="0">
              <a:latin typeface="Calibri" pitchFamily="34" charset="0"/>
              <a:ea typeface="Tahoma" pitchFamily="34" charset="0"/>
              <a:cs typeface="Tahoma" pitchFamily="34" charset="0"/>
            </a:endParaRPr>
          </a:p>
        </p:txBody>
      </p:sp>
      <p:sp>
        <p:nvSpPr>
          <p:cNvPr id="116" name="Rectangle 13"/>
          <p:cNvSpPr>
            <a:spLocks noChangeArrowheads="1"/>
          </p:cNvSpPr>
          <p:nvPr/>
        </p:nvSpPr>
        <p:spPr bwMode="auto">
          <a:xfrm>
            <a:off x="14977889" y="33484045"/>
            <a:ext cx="16705856" cy="2874555"/>
          </a:xfrm>
          <a:prstGeom prst="rect">
            <a:avLst/>
          </a:prstGeom>
          <a:noFill/>
          <a:ln w="9525">
            <a:noFill/>
            <a:miter lim="800000"/>
            <a:headEnd/>
            <a:tailEnd/>
          </a:ln>
          <a:effectLst/>
        </p:spPr>
        <p:txBody>
          <a:bodyPr lIns="1440000" tIns="360000" rIns="720000" bIns="360000"/>
          <a:lstStyle/>
          <a:p>
            <a:pPr algn="l"/>
            <a:r>
              <a:rPr lang="en-US" sz="4400" dirty="0" smtClean="0">
                <a:latin typeface="Calibri" pitchFamily="34" charset="0"/>
                <a:ea typeface="Tahoma" pitchFamily="34" charset="0"/>
                <a:cs typeface="Tahoma" pitchFamily="34" charset="0"/>
              </a:rPr>
              <a:t>For </a:t>
            </a:r>
            <a:r>
              <a:rPr lang="en-US" sz="4400" dirty="0" smtClean="0">
                <a:latin typeface="Calibri" pitchFamily="34" charset="0"/>
                <a:ea typeface="Tahoma" pitchFamily="34" charset="0"/>
                <a:cs typeface="Tahoma" pitchFamily="34" charset="0"/>
              </a:rPr>
              <a:t>an estimated prevalence of positive cases of 32%:</a:t>
            </a:r>
          </a:p>
          <a:p>
            <a:pPr marL="571500" indent="-571500" algn="l">
              <a:buFont typeface="Arial" panose="020B0604020202020204" pitchFamily="34" charset="0"/>
              <a:buChar char="•"/>
            </a:pPr>
            <a:r>
              <a:rPr lang="en-US" sz="4400" b="1" dirty="0" smtClean="0">
                <a:latin typeface="Calibri" pitchFamily="34" charset="0"/>
                <a:ea typeface="Tahoma" pitchFamily="34" charset="0"/>
                <a:cs typeface="Tahoma" pitchFamily="34" charset="0"/>
              </a:rPr>
              <a:t>Positive Predictive Value : </a:t>
            </a:r>
            <a:r>
              <a:rPr lang="en-US" sz="4400" b="1" dirty="0">
                <a:latin typeface="Calibri" pitchFamily="34" charset="0"/>
                <a:ea typeface="Tahoma" pitchFamily="34" charset="0"/>
                <a:cs typeface="Tahoma" pitchFamily="34" charset="0"/>
              </a:rPr>
              <a:t>	</a:t>
            </a:r>
            <a:r>
              <a:rPr lang="en-US" sz="4400" b="1" dirty="0" smtClean="0">
                <a:latin typeface="Calibri" pitchFamily="34" charset="0"/>
                <a:ea typeface="Tahoma" pitchFamily="34" charset="0"/>
                <a:cs typeface="Tahoma" pitchFamily="34" charset="0"/>
              </a:rPr>
              <a:t>75.0</a:t>
            </a:r>
            <a:r>
              <a:rPr lang="en-US" sz="4400" b="1" dirty="0" smtClean="0">
                <a:latin typeface="Calibri" pitchFamily="34" charset="0"/>
                <a:ea typeface="Tahoma" pitchFamily="34" charset="0"/>
                <a:cs typeface="Tahoma" pitchFamily="34" charset="0"/>
              </a:rPr>
              <a:t>%</a:t>
            </a:r>
            <a:r>
              <a:rPr lang="en-US" sz="4400" dirty="0" smtClean="0">
                <a:latin typeface="Calibri" pitchFamily="34" charset="0"/>
                <a:ea typeface="Tahoma" pitchFamily="34" charset="0"/>
                <a:cs typeface="Tahoma" pitchFamily="34" charset="0"/>
              </a:rPr>
              <a:t>, 95%CI (72.1% to 77.8%)</a:t>
            </a:r>
          </a:p>
          <a:p>
            <a:pPr marL="571500" indent="-571500" algn="l">
              <a:buFont typeface="Arial" panose="020B0604020202020204" pitchFamily="34" charset="0"/>
              <a:buChar char="•"/>
            </a:pPr>
            <a:r>
              <a:rPr lang="en-US" sz="4400" b="1" dirty="0" smtClean="0">
                <a:latin typeface="Calibri" pitchFamily="34" charset="0"/>
                <a:ea typeface="Tahoma" pitchFamily="34" charset="0"/>
                <a:cs typeface="Tahoma" pitchFamily="34" charset="0"/>
              </a:rPr>
              <a:t>Negative Predictive Value : 	97.6%</a:t>
            </a:r>
            <a:r>
              <a:rPr lang="en-US" sz="4400" dirty="0" smtClean="0">
                <a:latin typeface="Calibri" pitchFamily="34" charset="0"/>
                <a:ea typeface="Tahoma" pitchFamily="34" charset="0"/>
                <a:cs typeface="Tahoma" pitchFamily="34" charset="0"/>
              </a:rPr>
              <a:t>, 95%CI (96.6% to 98.3%) </a:t>
            </a:r>
          </a:p>
        </p:txBody>
      </p:sp>
      <p:pic>
        <p:nvPicPr>
          <p:cNvPr id="118" name="Image 117"/>
          <p:cNvPicPr>
            <a:picLocks noChangeAspect="1"/>
          </p:cNvPicPr>
          <p:nvPr/>
        </p:nvPicPr>
        <p:blipFill>
          <a:blip r:embed="rId14"/>
          <a:stretch>
            <a:fillRect/>
          </a:stretch>
        </p:blipFill>
        <p:spPr>
          <a:xfrm>
            <a:off x="27558337" y="42719528"/>
            <a:ext cx="4629464" cy="2357805"/>
          </a:xfrm>
          <a:prstGeom prst="rect">
            <a:avLst/>
          </a:prstGeom>
        </p:spPr>
      </p:pic>
      <p:grpSp>
        <p:nvGrpSpPr>
          <p:cNvPr id="13" name="Groupe 12"/>
          <p:cNvGrpSpPr/>
          <p:nvPr/>
        </p:nvGrpSpPr>
        <p:grpSpPr>
          <a:xfrm>
            <a:off x="22106681" y="43074000"/>
            <a:ext cx="5256584" cy="2147349"/>
            <a:chOff x="22178689" y="42989100"/>
            <a:chExt cx="5256584" cy="2147349"/>
          </a:xfrm>
        </p:grpSpPr>
        <p:pic>
          <p:nvPicPr>
            <p:cNvPr id="1028"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250697" y="42989101"/>
              <a:ext cx="2930537" cy="1080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282472" y="42989100"/>
              <a:ext cx="1914986" cy="1008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2178689" y="44243897"/>
              <a:ext cx="5256584" cy="892552"/>
            </a:xfrm>
            <a:prstGeom prst="rect">
              <a:avLst/>
            </a:prstGeom>
            <a:noFill/>
          </p:spPr>
          <p:txBody>
            <a:bodyPr wrap="square" rtlCol="0">
              <a:spAutoFit/>
            </a:bodyPr>
            <a:lstStyle/>
            <a:p>
              <a:pPr algn="l"/>
              <a:r>
                <a:rPr lang="fr-CH" sz="2600" b="1" dirty="0" smtClean="0"/>
                <a:t>IUMSP - Institut universitaire de médecine sociale  et  préventive</a:t>
              </a:r>
              <a:endParaRPr lang="fr-CH" sz="2600" b="1" dirty="0"/>
            </a:p>
          </p:txBody>
        </p:sp>
      </p:grpSp>
      <p:cxnSp>
        <p:nvCxnSpPr>
          <p:cNvPr id="10" name="Connecteur droit 9"/>
          <p:cNvCxnSpPr/>
          <p:nvPr/>
        </p:nvCxnSpPr>
        <p:spPr bwMode="auto">
          <a:xfrm>
            <a:off x="21242585" y="42701069"/>
            <a:ext cx="0" cy="2880000"/>
          </a:xfrm>
          <a:prstGeom prst="line">
            <a:avLst/>
          </a:prstGeom>
          <a:ln w="12700">
            <a:solidFill>
              <a:schemeClr val="bg1">
                <a:lumMod val="50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99" name="Rectangle 13"/>
          <p:cNvSpPr>
            <a:spLocks noChangeArrowheads="1"/>
          </p:cNvSpPr>
          <p:nvPr/>
        </p:nvSpPr>
        <p:spPr bwMode="auto">
          <a:xfrm>
            <a:off x="19730417" y="17714293"/>
            <a:ext cx="9439856" cy="2764897"/>
          </a:xfrm>
          <a:prstGeom prst="rect">
            <a:avLst/>
          </a:prstGeom>
          <a:noFill/>
          <a:ln w="9525">
            <a:noFill/>
            <a:miter lim="800000"/>
            <a:headEnd/>
            <a:tailEnd/>
          </a:ln>
          <a:effectLst/>
        </p:spPr>
        <p:txBody>
          <a:bodyPr lIns="1440000" tIns="360000" rIns="720000" bIns="360000"/>
          <a:lstStyle/>
          <a:p>
            <a:pPr algn="l"/>
            <a:r>
              <a:rPr lang="en-US" sz="4400" dirty="0" smtClean="0">
                <a:latin typeface="Calibri" pitchFamily="34" charset="0"/>
                <a:ea typeface="Tahoma" pitchFamily="34" charset="0"/>
                <a:cs typeface="Tahoma" pitchFamily="34" charset="0"/>
              </a:rPr>
              <a:t>The </a:t>
            </a:r>
            <a:r>
              <a:rPr lang="en-US" sz="4400" dirty="0" smtClean="0">
                <a:latin typeface="Calibri" pitchFamily="34" charset="0"/>
                <a:ea typeface="Tahoma" pitchFamily="34" charset="0"/>
                <a:cs typeface="Tahoma" pitchFamily="34" charset="0"/>
              </a:rPr>
              <a:t>AT generated:</a:t>
            </a:r>
          </a:p>
          <a:p>
            <a:pPr marL="571500" indent="-571500" algn="l">
              <a:buFont typeface="Arial" panose="020B0604020202020204" pitchFamily="34" charset="0"/>
              <a:buChar char="•"/>
            </a:pPr>
            <a:r>
              <a:rPr lang="en-US" sz="4400" b="1" dirty="0">
                <a:latin typeface="Calibri" pitchFamily="34" charset="0"/>
                <a:ea typeface="Tahoma" pitchFamily="34" charset="0"/>
                <a:cs typeface="Tahoma" pitchFamily="34" charset="0"/>
              </a:rPr>
              <a:t>236 </a:t>
            </a:r>
            <a:r>
              <a:rPr lang="en-US" sz="4400" b="1" dirty="0" smtClean="0">
                <a:latin typeface="Calibri" pitchFamily="34" charset="0"/>
                <a:ea typeface="Tahoma" pitchFamily="34" charset="0"/>
                <a:cs typeface="Tahoma" pitchFamily="34" charset="0"/>
              </a:rPr>
              <a:t>false-positive</a:t>
            </a:r>
            <a:endParaRPr lang="en-US" sz="4400" b="1" dirty="0">
              <a:latin typeface="Calibri" pitchFamily="34" charset="0"/>
              <a:ea typeface="Tahoma" pitchFamily="34" charset="0"/>
              <a:cs typeface="Tahoma" pitchFamily="34" charset="0"/>
            </a:endParaRPr>
          </a:p>
          <a:p>
            <a:pPr marL="571500" indent="-571500" algn="l">
              <a:buFont typeface="Arial" panose="020B0604020202020204" pitchFamily="34" charset="0"/>
              <a:buChar char="•"/>
            </a:pPr>
            <a:r>
              <a:rPr lang="en-US" sz="4400" b="1" dirty="0" smtClean="0">
                <a:latin typeface="Calibri" pitchFamily="34" charset="0"/>
                <a:ea typeface="Tahoma" pitchFamily="34" charset="0"/>
                <a:cs typeface="Tahoma" pitchFamily="34" charset="0"/>
              </a:rPr>
              <a:t>33</a:t>
            </a:r>
            <a:r>
              <a:rPr lang="en-US" sz="4400" dirty="0" smtClean="0">
                <a:latin typeface="Calibri" pitchFamily="34" charset="0"/>
                <a:ea typeface="Tahoma" pitchFamily="34" charset="0"/>
                <a:cs typeface="Tahoma" pitchFamily="34" charset="0"/>
              </a:rPr>
              <a:t> </a:t>
            </a:r>
            <a:r>
              <a:rPr lang="en-US" sz="4400" b="1" dirty="0" smtClean="0">
                <a:latin typeface="Calibri" pitchFamily="34" charset="0"/>
                <a:ea typeface="Tahoma" pitchFamily="34" charset="0"/>
                <a:cs typeface="Tahoma" pitchFamily="34" charset="0"/>
              </a:rPr>
              <a:t>false-negative  </a:t>
            </a:r>
            <a:r>
              <a:rPr lang="en-US" sz="4400" dirty="0" smtClean="0">
                <a:latin typeface="Calibri" pitchFamily="34" charset="0"/>
                <a:ea typeface="Tahoma" pitchFamily="34" charset="0"/>
                <a:cs typeface="Tahoma" pitchFamily="34" charset="0"/>
              </a:rPr>
              <a:t>(</a:t>
            </a:r>
            <a:r>
              <a:rPr lang="en-US" sz="4400" dirty="0" smtClean="0">
                <a:latin typeface="Calibri" pitchFamily="34" charset="0"/>
                <a:ea typeface="Tahoma" pitchFamily="34" charset="0"/>
                <a:cs typeface="Tahoma" pitchFamily="34" charset="0"/>
              </a:rPr>
              <a:t>1.4%)</a:t>
            </a:r>
            <a:endParaRPr lang="fr-CH" sz="4400" dirty="0">
              <a:latin typeface="Calibri" pitchFamily="34" charset="0"/>
              <a:ea typeface="Tahoma" pitchFamily="34" charset="0"/>
              <a:cs typeface="Tahoma" pitchFamily="34" charset="0"/>
            </a:endParaRPr>
          </a:p>
        </p:txBody>
      </p:sp>
      <p:sp>
        <p:nvSpPr>
          <p:cNvPr id="100" name="Rectangle 13"/>
          <p:cNvSpPr>
            <a:spLocks noChangeArrowheads="1"/>
          </p:cNvSpPr>
          <p:nvPr/>
        </p:nvSpPr>
        <p:spPr bwMode="auto">
          <a:xfrm>
            <a:off x="288257" y="33412037"/>
            <a:ext cx="13799790" cy="2844503"/>
          </a:xfrm>
          <a:prstGeom prst="rect">
            <a:avLst/>
          </a:prstGeom>
          <a:noFill/>
          <a:ln w="9525">
            <a:noFill/>
            <a:miter lim="800000"/>
            <a:headEnd/>
            <a:tailEnd/>
          </a:ln>
          <a:effectLst/>
        </p:spPr>
        <p:txBody>
          <a:bodyPr lIns="1440000" tIns="360000" rIns="720000" bIns="360000"/>
          <a:lstStyle/>
          <a:p>
            <a:pPr algn="l"/>
            <a:r>
              <a:rPr lang="en-US" sz="4400" dirty="0" smtClean="0">
                <a:latin typeface="Calibri" pitchFamily="34" charset="0"/>
                <a:ea typeface="Tahoma" pitchFamily="34" charset="0"/>
                <a:cs typeface="Tahoma" pitchFamily="34" charset="0"/>
              </a:rPr>
              <a:t>Performance of the AT:</a:t>
            </a:r>
          </a:p>
          <a:p>
            <a:pPr marL="571500" indent="-571500" algn="l">
              <a:buFont typeface="Arial" panose="020B0604020202020204" pitchFamily="34" charset="0"/>
              <a:buChar char="•"/>
            </a:pPr>
            <a:r>
              <a:rPr lang="en-US" sz="4400" b="1" dirty="0" smtClean="0">
                <a:latin typeface="Calibri" pitchFamily="34" charset="0"/>
                <a:ea typeface="Tahoma" pitchFamily="34" charset="0"/>
                <a:cs typeface="Tahoma" pitchFamily="34" charset="0"/>
              </a:rPr>
              <a:t>Sensitivity: </a:t>
            </a:r>
            <a:r>
              <a:rPr lang="en-US" sz="4400" b="1" dirty="0">
                <a:latin typeface="Calibri" pitchFamily="34" charset="0"/>
                <a:ea typeface="Tahoma" pitchFamily="34" charset="0"/>
                <a:cs typeface="Tahoma" pitchFamily="34" charset="0"/>
              </a:rPr>
              <a:t>	</a:t>
            </a:r>
            <a:r>
              <a:rPr lang="en-US" sz="4400" b="1" dirty="0" smtClean="0">
                <a:latin typeface="Calibri" pitchFamily="34" charset="0"/>
                <a:ea typeface="Tahoma" pitchFamily="34" charset="0"/>
                <a:cs typeface="Tahoma" pitchFamily="34" charset="0"/>
              </a:rPr>
              <a:t>95.6</a:t>
            </a:r>
            <a:r>
              <a:rPr lang="en-US" sz="4400" b="1" dirty="0" smtClean="0">
                <a:latin typeface="Calibri" pitchFamily="34" charset="0"/>
                <a:ea typeface="Tahoma" pitchFamily="34" charset="0"/>
                <a:cs typeface="Tahoma" pitchFamily="34" charset="0"/>
              </a:rPr>
              <a:t>%</a:t>
            </a:r>
            <a:r>
              <a:rPr lang="en-US" sz="4400" dirty="0" smtClean="0">
                <a:latin typeface="Calibri" pitchFamily="34" charset="0"/>
                <a:ea typeface="Tahoma" pitchFamily="34" charset="0"/>
                <a:cs typeface="Tahoma" pitchFamily="34" charset="0"/>
              </a:rPr>
              <a:t>, 95%CI (93.8% to 96.9%) </a:t>
            </a:r>
            <a:endParaRPr lang="en-US" sz="4400" dirty="0">
              <a:latin typeface="Calibri" pitchFamily="34" charset="0"/>
              <a:ea typeface="Tahoma" pitchFamily="34" charset="0"/>
              <a:cs typeface="Tahoma" pitchFamily="34" charset="0"/>
            </a:endParaRPr>
          </a:p>
          <a:p>
            <a:pPr marL="571500" indent="-571500" algn="l">
              <a:buFont typeface="Arial" panose="020B0604020202020204" pitchFamily="34" charset="0"/>
              <a:buChar char="•"/>
            </a:pPr>
            <a:r>
              <a:rPr lang="en-US" sz="4400" b="1" dirty="0" smtClean="0">
                <a:latin typeface="Calibri" pitchFamily="34" charset="0"/>
                <a:ea typeface="Tahoma" pitchFamily="34" charset="0"/>
                <a:cs typeface="Tahoma" pitchFamily="34" charset="0"/>
              </a:rPr>
              <a:t>Specificity: 	</a:t>
            </a:r>
            <a:r>
              <a:rPr lang="en-US" sz="4400" b="1" dirty="0" smtClean="0">
                <a:latin typeface="Calibri" pitchFamily="34" charset="0"/>
                <a:ea typeface="Tahoma" pitchFamily="34" charset="0"/>
                <a:cs typeface="Tahoma" pitchFamily="34" charset="0"/>
              </a:rPr>
              <a:t>84.9</a:t>
            </a:r>
            <a:r>
              <a:rPr lang="en-US" sz="4400" b="1" dirty="0" smtClean="0">
                <a:latin typeface="Calibri" pitchFamily="34" charset="0"/>
                <a:ea typeface="Tahoma" pitchFamily="34" charset="0"/>
                <a:cs typeface="Tahoma" pitchFamily="34" charset="0"/>
              </a:rPr>
              <a:t>%</a:t>
            </a:r>
            <a:r>
              <a:rPr lang="en-US" sz="4400" dirty="0" smtClean="0">
                <a:latin typeface="Calibri" pitchFamily="34" charset="0"/>
                <a:ea typeface="Tahoma" pitchFamily="34" charset="0"/>
                <a:cs typeface="Tahoma" pitchFamily="34" charset="0"/>
              </a:rPr>
              <a:t>, 95%CI (83.0% to 86.6%)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que IUMSP sobre">
  <a:themeElements>
    <a:clrScheme name="Masque IUMSP sob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que IUMSP sob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Masque IUMSP sob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que IUMSP sob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que IUMSP sob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que IUMSP sob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que IUMSP sob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que IUMSP sob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que IUMSP sobr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que IUMSP sob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que IUMSP sob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que IUMSP sob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que IUMSP sob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que IUMSP sob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Settings\mmaeder\Application Data\Microsoft\Modèles\Masque IUMSP sobre.pot</Template>
  <TotalTime>5648</TotalTime>
  <Words>759</Words>
  <Application>Microsoft Office PowerPoint</Application>
  <PresentationFormat>Personnalisé</PresentationFormat>
  <Paragraphs>56</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Masque IUMSP sobre</vt:lpstr>
      <vt:lpstr>Evaluation of an automated tool to identify positive cases from unstructured, free-text pathology reports in a Swiss Cancer Registry</vt:lpstr>
    </vt:vector>
  </TitlesOfParts>
  <Company>Hospices Cantonaux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MMaeder</dc:creator>
  <cp:lastModifiedBy>Pablo Iriarte</cp:lastModifiedBy>
  <cp:revision>291</cp:revision>
  <dcterms:created xsi:type="dcterms:W3CDTF">2006-08-29T05:52:48Z</dcterms:created>
  <dcterms:modified xsi:type="dcterms:W3CDTF">2017-05-22T09:55:26Z</dcterms:modified>
</cp:coreProperties>
</file>