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8" r:id="rId13"/>
    <p:sldId id="269" r:id="rId14"/>
    <p:sldId id="284" r:id="rId15"/>
    <p:sldId id="271" r:id="rId16"/>
    <p:sldId id="285" r:id="rId17"/>
    <p:sldId id="286" r:id="rId18"/>
    <p:sldId id="287" r:id="rId19"/>
    <p:sldId id="260" r:id="rId20"/>
    <p:sldId id="289" r:id="rId21"/>
    <p:sldId id="290" r:id="rId22"/>
    <p:sldId id="291" r:id="rId23"/>
    <p:sldId id="292" r:id="rId24"/>
    <p:sldId id="293" r:id="rId25"/>
    <p:sldId id="294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1" y="1795182"/>
            <a:ext cx="4444252" cy="1660712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Estimación del </a:t>
            </a:r>
            <a:br>
              <a:rPr lang="es-ES" sz="4400" dirty="0"/>
            </a:br>
            <a:r>
              <a:rPr lang="es-ES" sz="4400" dirty="0"/>
              <a:t>nivel de obesidad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272" y="3686223"/>
            <a:ext cx="8192728" cy="730043"/>
          </a:xfrm>
        </p:spPr>
        <p:txBody>
          <a:bodyPr/>
          <a:lstStyle/>
          <a:p>
            <a:r>
              <a:rPr lang="en-US" dirty="0"/>
              <a:t>Pablo Hernández Cámara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5950" y="184314"/>
            <a:ext cx="3471863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Frecuencia ejercicio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136580B-4E3C-481A-ABF6-3A63F26EA9A8}"/>
              </a:ext>
            </a:extLst>
          </p:cNvPr>
          <p:cNvSpPr txBox="1">
            <a:spLocks/>
          </p:cNvSpPr>
          <p:nvPr/>
        </p:nvSpPr>
        <p:spPr>
          <a:xfrm>
            <a:off x="5412983" y="264319"/>
            <a:ext cx="3538136" cy="1035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Frecuencia uso tecnologías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D182F3-9175-4E9B-A6B6-DC558E44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99" y="1450648"/>
            <a:ext cx="3696514" cy="264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9EF6B44-FB39-47C4-8D06-EC739B72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94" y="1450648"/>
            <a:ext cx="3696514" cy="264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1120" y="184314"/>
            <a:ext cx="3471863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Consumo alcohol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136580B-4E3C-481A-ABF6-3A63F26EA9A8}"/>
              </a:ext>
            </a:extLst>
          </p:cNvPr>
          <p:cNvSpPr txBox="1">
            <a:spLocks/>
          </p:cNvSpPr>
          <p:nvPr/>
        </p:nvSpPr>
        <p:spPr>
          <a:xfrm>
            <a:off x="5412983" y="264319"/>
            <a:ext cx="3538136" cy="1035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Medio transporte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1E9B54C-6423-4A32-95A1-6C8CF789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33" y="1442046"/>
            <a:ext cx="3790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D49E726-B739-46E2-86DB-E1C5DB8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42" y="1442046"/>
            <a:ext cx="3731017" cy="331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8042AF7-697E-4B07-8CEA-A32E06C5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41" y="1442045"/>
            <a:ext cx="3731017" cy="331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77051" y="194956"/>
            <a:ext cx="3471863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Edad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0415223-4089-4698-BF89-0956CC31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1044962"/>
            <a:ext cx="7390504" cy="28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0CB41A6-029F-4B65-A92E-1C2F509F01F6}"/>
              </a:ext>
            </a:extLst>
          </p:cNvPr>
          <p:cNvSpPr txBox="1"/>
          <p:nvPr/>
        </p:nvSpPr>
        <p:spPr>
          <a:xfrm>
            <a:off x="2296320" y="4164806"/>
            <a:ext cx="720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 = 24.3          Mediana = 22.8          Min = 14          Max = 61</a:t>
            </a:r>
          </a:p>
        </p:txBody>
      </p:sp>
    </p:spTree>
    <p:extLst>
      <p:ext uri="{BB962C8B-B14F-4D97-AF65-F5344CB8AC3E}">
        <p14:creationId xmlns:p14="http://schemas.microsoft.com/office/powerpoint/2010/main" val="114904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73877" y="227412"/>
            <a:ext cx="3541486" cy="857250"/>
          </a:xfrm>
        </p:spPr>
        <p:txBody>
          <a:bodyPr anchor="ctr">
            <a:normAutofit/>
          </a:bodyPr>
          <a:lstStyle/>
          <a:p>
            <a:pPr algn="r"/>
            <a:r>
              <a:rPr lang="es-ES" sz="3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2.1 Bivariante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FCBA04C-435D-465F-A2F4-332BF905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875" y="1185864"/>
            <a:ext cx="4038600" cy="54292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Obesidad vs género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B99728-178C-4CCC-A64D-4111E099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172" y="1728788"/>
            <a:ext cx="3958828" cy="308994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780A8E5-B421-4837-8E82-B5D97DC1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728788"/>
            <a:ext cx="3958828" cy="30899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385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FCBA04C-435D-465F-A2F4-332BF905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875" y="1185864"/>
            <a:ext cx="5314496" cy="54292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Obesidad vs consumo verduras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92D18C-B5C7-40A6-AAB2-C6678F264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172" y="1728788"/>
            <a:ext cx="3958828" cy="307705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6EE9285-BE10-4F41-AF3B-C6B4FCAB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1728788"/>
            <a:ext cx="3958827" cy="30770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DAFFEA4C-C926-4535-9215-902B842D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 anchor="ctr">
            <a:normAutofit/>
          </a:bodyPr>
          <a:lstStyle/>
          <a:p>
            <a:pPr algn="r"/>
            <a:r>
              <a:rPr lang="es-ES" sz="3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2.1 Bivariante</a:t>
            </a:r>
          </a:p>
        </p:txBody>
      </p:sp>
    </p:spTree>
    <p:extLst>
      <p:ext uri="{BB962C8B-B14F-4D97-AF65-F5344CB8AC3E}">
        <p14:creationId xmlns:p14="http://schemas.microsoft.com/office/powerpoint/2010/main" val="25499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 anchor="ctr">
            <a:normAutofit/>
          </a:bodyPr>
          <a:lstStyle/>
          <a:p>
            <a:r>
              <a:rPr lang="es-ES" dirty="0"/>
              <a:t>2.1 Bivariante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FCBA04C-435D-465F-A2F4-332BF905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2571" y="1235840"/>
            <a:ext cx="5993605" cy="479822"/>
          </a:xfrm>
        </p:spPr>
        <p:txBody>
          <a:bodyPr>
            <a:noAutofit/>
          </a:bodyPr>
          <a:lstStyle/>
          <a:p>
            <a:r>
              <a:rPr lang="es-ES" sz="2800" dirty="0"/>
              <a:t>Solución propuesta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7E86F5-87B2-42D8-9BF6-992CFFBBAF23}"/>
              </a:ext>
            </a:extLst>
          </p:cNvPr>
          <p:cNvSpPr txBox="1"/>
          <p:nvPr/>
        </p:nvSpPr>
        <p:spPr>
          <a:xfrm>
            <a:off x="425537" y="1824864"/>
            <a:ext cx="36933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Colapsar los 3 tipos de obesidad y los 2 tipos de sobrepeso: 4 clases</a:t>
            </a:r>
          </a:p>
          <a:p>
            <a:pPr algn="ctr"/>
            <a:endParaRPr lang="es-ES" sz="1200" dirty="0">
              <a:solidFill>
                <a:schemeClr val="bg1"/>
              </a:solidFill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Problema de desbalanceo</a:t>
            </a:r>
          </a:p>
          <a:p>
            <a:pPr algn="ctr"/>
            <a:endParaRPr lang="es-ES" sz="1200" dirty="0">
              <a:solidFill>
                <a:schemeClr val="bg1"/>
              </a:solidFill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Colapsamos también peso insuficiente y normal: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3 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F756FF-2713-4FDB-9A2B-90970CAB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1" y="1916330"/>
            <a:ext cx="3612620" cy="29555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8139FB6-4CC2-46EE-BCD9-0246C872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321" y="1916329"/>
            <a:ext cx="3653099" cy="295552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158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364" y="184314"/>
            <a:ext cx="7193756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Obesidad vs género y sobrepeso familiar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9287FBF-8E49-4F37-81C4-D13BD42D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83" y="1455410"/>
            <a:ext cx="37338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B387F05C-3098-4AF9-8407-427A78A2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9" y="1455410"/>
            <a:ext cx="36004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148E66F-8211-4E88-B57E-CBCC11B02A30}"/>
              </a:ext>
            </a:extLst>
          </p:cNvPr>
          <p:cNvSpPr txBox="1"/>
          <p:nvPr/>
        </p:nvSpPr>
        <p:spPr>
          <a:xfrm>
            <a:off x="2528888" y="4442430"/>
            <a:ext cx="257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χ^2 = 4.4, p-value = 0.26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7D451A-9C66-4047-A862-30B10EE1904F}"/>
              </a:ext>
            </a:extLst>
          </p:cNvPr>
          <p:cNvSpPr txBox="1"/>
          <p:nvPr/>
        </p:nvSpPr>
        <p:spPr>
          <a:xfrm>
            <a:off x="5729288" y="4441006"/>
            <a:ext cx="3221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χ</a:t>
            </a:r>
            <a:r>
              <a:rPr lang="es-ES" sz="1800" dirty="0"/>
              <a:t>^2 = 82.3, </a:t>
            </a:r>
            <a:r>
              <a:rPr lang="en-GB" sz="1800" dirty="0"/>
              <a:t>p-value</a:t>
            </a:r>
            <a:r>
              <a:rPr lang="es-ES" sz="1800" dirty="0"/>
              <a:t> =6.7^-14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61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364" y="184314"/>
            <a:ext cx="7193756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Obesidad vs comida hipercalórica y fumar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006F8BD-7021-46C7-9174-E7F1B851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70" y="1455410"/>
            <a:ext cx="36004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6AFC6C5-30EF-415D-AFBB-A4AECFE2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70" y="1455410"/>
            <a:ext cx="36004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D4067F-60F4-491C-8165-313B41E57BE4}"/>
              </a:ext>
            </a:extLst>
          </p:cNvPr>
          <p:cNvSpPr txBox="1"/>
          <p:nvPr/>
        </p:nvSpPr>
        <p:spPr>
          <a:xfrm>
            <a:off x="2185989" y="4450065"/>
            <a:ext cx="3221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χ</a:t>
            </a:r>
            <a:r>
              <a:rPr lang="es-ES" sz="1800" dirty="0"/>
              <a:t>^2 = 26.2, </a:t>
            </a:r>
            <a:r>
              <a:rPr lang="en-GB" sz="1800" dirty="0"/>
              <a:t>p-value</a:t>
            </a:r>
            <a:r>
              <a:rPr lang="es-ES" sz="1800" dirty="0"/>
              <a:t> = 0.0001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340001-6B59-432A-AD5B-BA41A649BC25}"/>
              </a:ext>
            </a:extLst>
          </p:cNvPr>
          <p:cNvSpPr txBox="1"/>
          <p:nvPr/>
        </p:nvSpPr>
        <p:spPr>
          <a:xfrm>
            <a:off x="5907881" y="4450065"/>
            <a:ext cx="3236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χ</a:t>
            </a:r>
            <a:r>
              <a:rPr lang="es-ES" sz="1800" dirty="0"/>
              <a:t>^2 = 1.9, </a:t>
            </a:r>
            <a:r>
              <a:rPr lang="en-GB" sz="1800" dirty="0"/>
              <a:t>p-value</a:t>
            </a:r>
            <a:r>
              <a:rPr lang="es-ES" sz="1800" dirty="0"/>
              <a:t> = 0.52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2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364" y="184314"/>
            <a:ext cx="7193756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Obesidad vs </a:t>
            </a:r>
            <a:r>
              <a:rPr lang="es-ES" sz="3200" dirty="0" err="1"/>
              <a:t>age</a:t>
            </a:r>
            <a:endParaRPr lang="es-ES" sz="3200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5F8BFB4-1282-4E02-A8E8-81156D2E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48" y="1480457"/>
            <a:ext cx="4008097" cy="318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95DBC4-D722-4F7F-9FB1-D0CB6F2F8B41}"/>
              </a:ext>
            </a:extLst>
          </p:cNvPr>
          <p:cNvSpPr txBox="1"/>
          <p:nvPr/>
        </p:nvSpPr>
        <p:spPr>
          <a:xfrm>
            <a:off x="5900738" y="1685926"/>
            <a:ext cx="2986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Median </a:t>
            </a:r>
            <a:r>
              <a:rPr lang="es-ES" dirty="0" err="1"/>
              <a:t>age</a:t>
            </a:r>
            <a:r>
              <a:rPr lang="es-ES" dirty="0"/>
              <a:t> Infra-Normal:</a:t>
            </a:r>
          </a:p>
          <a:p>
            <a:pPr lvl="2"/>
            <a:r>
              <a:rPr lang="es-ES" dirty="0"/>
              <a:t>20.0</a:t>
            </a:r>
          </a:p>
          <a:p>
            <a:pPr lvl="2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Median </a:t>
            </a:r>
            <a:r>
              <a:rPr lang="es-ES" dirty="0" err="1"/>
              <a:t>age</a:t>
            </a:r>
            <a:r>
              <a:rPr lang="es-ES" dirty="0"/>
              <a:t> </a:t>
            </a:r>
            <a:r>
              <a:rPr lang="es-ES" dirty="0" err="1"/>
              <a:t>Overweight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22.6</a:t>
            </a:r>
          </a:p>
          <a:p>
            <a:pPr lvl="2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Median </a:t>
            </a:r>
            <a:r>
              <a:rPr lang="es-ES" dirty="0" err="1"/>
              <a:t>age</a:t>
            </a:r>
            <a:r>
              <a:rPr lang="es-ES" dirty="0"/>
              <a:t> </a:t>
            </a:r>
            <a:r>
              <a:rPr lang="es-ES" dirty="0" err="1"/>
              <a:t>Obesity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25.1</a:t>
            </a:r>
          </a:p>
        </p:txBody>
      </p:sp>
    </p:spTree>
    <p:extLst>
      <p:ext uri="{BB962C8B-B14F-4D97-AF65-F5344CB8AC3E}">
        <p14:creationId xmlns:p14="http://schemas.microsoft.com/office/powerpoint/2010/main" val="168136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AE3F9-8B8E-4333-A5B6-4367BB5CD04B}"/>
              </a:ext>
            </a:extLst>
          </p:cNvPr>
          <p:cNvSpPr txBox="1">
            <a:spLocks/>
          </p:cNvSpPr>
          <p:nvPr/>
        </p:nvSpPr>
        <p:spPr>
          <a:xfrm>
            <a:off x="532692" y="271648"/>
            <a:ext cx="8093365" cy="763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6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2.1 Bivariante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BF2ABD-512A-472A-A629-A03F5DE2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2" y="1359348"/>
            <a:ext cx="2041691" cy="359337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5637D11-9583-4179-BAC1-4AAB9C9C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9174" y="1616558"/>
            <a:ext cx="6026214" cy="317882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493" y="224337"/>
            <a:ext cx="1677707" cy="763526"/>
          </a:xfrm>
        </p:spPr>
        <p:txBody>
          <a:bodyPr>
            <a:normAutofit/>
          </a:bodyPr>
          <a:lstStyle/>
          <a:p>
            <a:r>
              <a:rPr lang="es-ES" sz="4000" dirty="0"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36189"/>
            <a:ext cx="8246070" cy="3465870"/>
          </a:xfrm>
        </p:spPr>
        <p:txBody>
          <a:bodyPr/>
          <a:lstStyle/>
          <a:p>
            <a:r>
              <a:rPr lang="es-ES" sz="4000" dirty="0"/>
              <a:t>Introducción</a:t>
            </a:r>
          </a:p>
          <a:p>
            <a:r>
              <a:rPr lang="es-ES" sz="4000" dirty="0"/>
              <a:t>Análisis de los datos</a:t>
            </a:r>
          </a:p>
          <a:p>
            <a:r>
              <a:rPr lang="es-ES" sz="4000" dirty="0"/>
              <a:t>Modelos</a:t>
            </a:r>
          </a:p>
          <a:p>
            <a:r>
              <a:rPr lang="es-ES" sz="4000" dirty="0"/>
              <a:t>Conclusiones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800" y="271648"/>
            <a:ext cx="4852800" cy="763525"/>
          </a:xfrm>
        </p:spPr>
        <p:txBody>
          <a:bodyPr>
            <a:noAutofit/>
          </a:bodyPr>
          <a:lstStyle/>
          <a:p>
            <a:r>
              <a:rPr lang="es-ES" sz="4000" dirty="0"/>
              <a:t>3. Modelos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36392" y="1504801"/>
            <a:ext cx="8614726" cy="355993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80% </a:t>
            </a:r>
            <a:r>
              <a:rPr lang="es-ES" dirty="0" err="1"/>
              <a:t>train</a:t>
            </a:r>
            <a:r>
              <a:rPr lang="es-ES" dirty="0"/>
              <a:t> y 20% test estratificando</a:t>
            </a:r>
          </a:p>
          <a:p>
            <a:pPr algn="just"/>
            <a:r>
              <a:rPr lang="es-ES" dirty="0"/>
              <a:t>Probamos 3 y 4 categorías:</a:t>
            </a:r>
          </a:p>
          <a:p>
            <a:pPr lvl="1" algn="just"/>
            <a:r>
              <a:rPr lang="es-ES" dirty="0"/>
              <a:t>Infra-Normal, </a:t>
            </a:r>
            <a:r>
              <a:rPr lang="es-ES" dirty="0" err="1"/>
              <a:t>Overweight</a:t>
            </a:r>
            <a:r>
              <a:rPr lang="es-ES" dirty="0"/>
              <a:t> y </a:t>
            </a:r>
            <a:r>
              <a:rPr lang="es-ES" dirty="0" err="1"/>
              <a:t>Obesity</a:t>
            </a:r>
            <a:endParaRPr lang="es-ES" dirty="0"/>
          </a:p>
          <a:p>
            <a:pPr lvl="1" algn="just"/>
            <a:r>
              <a:rPr lang="es-ES" dirty="0" err="1"/>
              <a:t>Insuficient_weight</a:t>
            </a:r>
            <a:r>
              <a:rPr lang="es-ES" dirty="0"/>
              <a:t>, </a:t>
            </a:r>
            <a:r>
              <a:rPr lang="es-ES" dirty="0" err="1"/>
              <a:t>Normal_weight</a:t>
            </a:r>
            <a:r>
              <a:rPr lang="es-ES" dirty="0"/>
              <a:t>, </a:t>
            </a:r>
            <a:r>
              <a:rPr lang="es-ES" dirty="0" err="1"/>
              <a:t>Overweight</a:t>
            </a:r>
            <a:r>
              <a:rPr lang="es-ES" dirty="0"/>
              <a:t>, </a:t>
            </a:r>
            <a:r>
              <a:rPr lang="es-ES" dirty="0" err="1"/>
              <a:t>Obesity</a:t>
            </a:r>
            <a:endParaRPr lang="es-ES" dirty="0"/>
          </a:p>
          <a:p>
            <a:pPr algn="just"/>
            <a:r>
              <a:rPr lang="es-ES" dirty="0"/>
              <a:t>Con todas las variables y usando las más significativas</a:t>
            </a:r>
          </a:p>
          <a:p>
            <a:pPr algn="just"/>
            <a:r>
              <a:rPr lang="es-ES" dirty="0" err="1"/>
              <a:t>Baseline</a:t>
            </a:r>
            <a:r>
              <a:rPr lang="es-ES" dirty="0"/>
              <a:t>: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</a:t>
            </a:r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pPr algn="just"/>
            <a:r>
              <a:rPr lang="es-ES" dirty="0" err="1"/>
              <a:t>Ensembles</a:t>
            </a:r>
            <a:r>
              <a:rPr lang="es-ES" dirty="0"/>
              <a:t>: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,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, </a:t>
            </a:r>
            <a:r>
              <a:rPr lang="es-ES" dirty="0" err="1"/>
              <a:t>adaboost</a:t>
            </a:r>
            <a:r>
              <a:rPr lang="es-ES" dirty="0"/>
              <a:t>, </a:t>
            </a:r>
            <a:r>
              <a:rPr lang="es-ES" dirty="0" err="1"/>
              <a:t>voting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65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800" y="271648"/>
            <a:ext cx="4852800" cy="763525"/>
          </a:xfrm>
        </p:spPr>
        <p:txBody>
          <a:bodyPr>
            <a:noAutofit/>
          </a:bodyPr>
          <a:lstStyle/>
          <a:p>
            <a:r>
              <a:rPr lang="es-ES" sz="4000" dirty="0"/>
              <a:t>3. Modelos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3530" y="1311919"/>
            <a:ext cx="6571614" cy="531169"/>
          </a:xfrm>
        </p:spPr>
        <p:txBody>
          <a:bodyPr/>
          <a:lstStyle/>
          <a:p>
            <a:pPr algn="l"/>
            <a:r>
              <a:rPr lang="es-ES" dirty="0"/>
              <a:t>3 categorías: Infra-Normal, </a:t>
            </a:r>
            <a:r>
              <a:rPr lang="es-ES" dirty="0" err="1"/>
              <a:t>Overweight</a:t>
            </a:r>
            <a:r>
              <a:rPr lang="es-ES" dirty="0"/>
              <a:t>, </a:t>
            </a:r>
            <a:r>
              <a:rPr lang="es-ES" dirty="0" err="1"/>
              <a:t>Obesity</a:t>
            </a:r>
            <a:endParaRPr lang="es-ES" dirty="0"/>
          </a:p>
          <a:p>
            <a:pPr marL="0" indent="0" algn="l">
              <a:buNone/>
            </a:pPr>
            <a:endParaRPr lang="es-ES" dirty="0"/>
          </a:p>
          <a:p>
            <a:pPr algn="l"/>
            <a:endParaRPr lang="es-E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2B3400ED-AEC7-4B44-8B18-1974AFF1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5375"/>
              </p:ext>
            </p:extLst>
          </p:nvPr>
        </p:nvGraphicFramePr>
        <p:xfrm>
          <a:off x="150019" y="1771650"/>
          <a:ext cx="8833614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244">
                  <a:extLst>
                    <a:ext uri="{9D8B030D-6E8A-4147-A177-3AD203B41FA5}">
                      <a16:colId xmlns:a16="http://schemas.microsoft.com/office/drawing/2014/main" val="1911316428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1462145944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3009023535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124501906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39343044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1129709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3642985563"/>
                    </a:ext>
                  </a:extLst>
                </a:gridCol>
                <a:gridCol w="673481">
                  <a:extLst>
                    <a:ext uri="{9D8B030D-6E8A-4147-A177-3AD203B41FA5}">
                      <a16:colId xmlns:a16="http://schemas.microsoft.com/office/drawing/2014/main" val="2152174376"/>
                    </a:ext>
                  </a:extLst>
                </a:gridCol>
                <a:gridCol w="673481">
                  <a:extLst>
                    <a:ext uri="{9D8B030D-6E8A-4147-A177-3AD203B41FA5}">
                      <a16:colId xmlns:a16="http://schemas.microsoft.com/office/drawing/2014/main" val="388886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 1 </a:t>
                      </a:r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Clase 2 </a:t>
                      </a:r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Clase 3 </a:t>
                      </a:r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Accuracy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8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Decision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tree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75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Logistic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regression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Random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forest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0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Gradient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boosting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7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AdaBoost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45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Voting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hard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Voting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soft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9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3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800" y="271648"/>
            <a:ext cx="4852800" cy="763525"/>
          </a:xfrm>
        </p:spPr>
        <p:txBody>
          <a:bodyPr>
            <a:noAutofit/>
          </a:bodyPr>
          <a:lstStyle/>
          <a:p>
            <a:r>
              <a:rPr lang="es-ES" sz="4000" dirty="0"/>
              <a:t>3. Modelos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3530" y="1311919"/>
            <a:ext cx="8221820" cy="53116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4 categorías: </a:t>
            </a:r>
            <a:r>
              <a:rPr lang="es-ES" dirty="0" err="1"/>
              <a:t>Insuficient</a:t>
            </a:r>
            <a:r>
              <a:rPr lang="es-ES" dirty="0"/>
              <a:t>, Normal, </a:t>
            </a:r>
            <a:r>
              <a:rPr lang="es-ES" dirty="0" err="1"/>
              <a:t>Overweight</a:t>
            </a:r>
            <a:r>
              <a:rPr lang="es-ES" dirty="0"/>
              <a:t>, </a:t>
            </a:r>
            <a:r>
              <a:rPr lang="es-ES" dirty="0" err="1"/>
              <a:t>Obesity</a:t>
            </a:r>
            <a:endParaRPr lang="es-ES" dirty="0"/>
          </a:p>
          <a:p>
            <a:pPr marL="0" indent="0" algn="l">
              <a:buNone/>
            </a:pPr>
            <a:endParaRPr lang="es-ES" dirty="0"/>
          </a:p>
          <a:p>
            <a:pPr algn="l"/>
            <a:endParaRPr lang="es-E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2B3400ED-AEC7-4B44-8B18-1974AFF1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77206"/>
              </p:ext>
            </p:extLst>
          </p:nvPr>
        </p:nvGraphicFramePr>
        <p:xfrm>
          <a:off x="175022" y="1817053"/>
          <a:ext cx="8793961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7381">
                  <a:extLst>
                    <a:ext uri="{9D8B030D-6E8A-4147-A177-3AD203B41FA5}">
                      <a16:colId xmlns:a16="http://schemas.microsoft.com/office/drawing/2014/main" val="1911316428"/>
                    </a:ext>
                  </a:extLst>
                </a:gridCol>
                <a:gridCol w="696516">
                  <a:extLst>
                    <a:ext uri="{9D8B030D-6E8A-4147-A177-3AD203B41FA5}">
                      <a16:colId xmlns:a16="http://schemas.microsoft.com/office/drawing/2014/main" val="1582081475"/>
                    </a:ext>
                  </a:extLst>
                </a:gridCol>
                <a:gridCol w="696516">
                  <a:extLst>
                    <a:ext uri="{9D8B030D-6E8A-4147-A177-3AD203B41FA5}">
                      <a16:colId xmlns:a16="http://schemas.microsoft.com/office/drawing/2014/main" val="4207983399"/>
                    </a:ext>
                  </a:extLst>
                </a:gridCol>
                <a:gridCol w="703039">
                  <a:extLst>
                    <a:ext uri="{9D8B030D-6E8A-4147-A177-3AD203B41FA5}">
                      <a16:colId xmlns:a16="http://schemas.microsoft.com/office/drawing/2014/main" val="1462145944"/>
                    </a:ext>
                  </a:extLst>
                </a:gridCol>
                <a:gridCol w="703039">
                  <a:extLst>
                    <a:ext uri="{9D8B030D-6E8A-4147-A177-3AD203B41FA5}">
                      <a16:colId xmlns:a16="http://schemas.microsoft.com/office/drawing/2014/main" val="2644972558"/>
                    </a:ext>
                  </a:extLst>
                </a:gridCol>
                <a:gridCol w="707853">
                  <a:extLst>
                    <a:ext uri="{9D8B030D-6E8A-4147-A177-3AD203B41FA5}">
                      <a16:colId xmlns:a16="http://schemas.microsoft.com/office/drawing/2014/main" val="2124501906"/>
                    </a:ext>
                  </a:extLst>
                </a:gridCol>
                <a:gridCol w="707853">
                  <a:extLst>
                    <a:ext uri="{9D8B030D-6E8A-4147-A177-3AD203B41FA5}">
                      <a16:colId xmlns:a16="http://schemas.microsoft.com/office/drawing/2014/main" val="3505957914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val="1129709003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val="3335109582"/>
                    </a:ext>
                  </a:extLst>
                </a:gridCol>
                <a:gridCol w="589360">
                  <a:extLst>
                    <a:ext uri="{9D8B030D-6E8A-4147-A177-3AD203B41FA5}">
                      <a16:colId xmlns:a16="http://schemas.microsoft.com/office/drawing/2014/main" val="2152174376"/>
                    </a:ext>
                  </a:extLst>
                </a:gridCol>
                <a:gridCol w="589360">
                  <a:extLst>
                    <a:ext uri="{9D8B030D-6E8A-4147-A177-3AD203B41FA5}">
                      <a16:colId xmlns:a16="http://schemas.microsoft.com/office/drawing/2014/main" val="1324102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C.1 </a:t>
                      </a:r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C.2 </a:t>
                      </a:r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C.3 </a:t>
                      </a:r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C.4 </a:t>
                      </a:r>
                      <a:r>
                        <a:rPr lang="es-ES" dirty="0" err="1"/>
                        <a:t>precision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Accuracy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8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Decision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tree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75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Logistic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regression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Random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forest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0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Gradient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boosting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7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AdaBoost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45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Voting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hard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6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Voting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soft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29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4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 anchor="ctr">
            <a:normAutofit/>
          </a:bodyPr>
          <a:lstStyle/>
          <a:p>
            <a:r>
              <a:rPr lang="es-ES"/>
              <a:t>3. Modelos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BDA8C48-5CAA-4D05-BC07-8D24C2BD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46" y="1262033"/>
            <a:ext cx="4347893" cy="374696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1BD56A-E329-4D1E-8080-AB7FEC7AA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0263" y="1262032"/>
            <a:ext cx="4328390" cy="374696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0882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800" y="271648"/>
            <a:ext cx="4852800" cy="763525"/>
          </a:xfrm>
        </p:spPr>
        <p:txBody>
          <a:bodyPr>
            <a:noAutofit/>
          </a:bodyPr>
          <a:lstStyle/>
          <a:p>
            <a:r>
              <a:rPr lang="es-ES" sz="4000" dirty="0"/>
              <a:t>3. Modelos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36392" y="1504801"/>
            <a:ext cx="8614726" cy="355993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Corrigiendo errores no mejora: </a:t>
            </a:r>
          </a:p>
          <a:p>
            <a:pPr lvl="1" algn="just"/>
            <a:r>
              <a:rPr lang="es-ES" dirty="0"/>
              <a:t>1 Infra-Normal que debería ser </a:t>
            </a:r>
            <a:r>
              <a:rPr lang="es-ES" dirty="0" err="1"/>
              <a:t>Overweight</a:t>
            </a:r>
            <a:endParaRPr lang="es-ES" dirty="0"/>
          </a:p>
          <a:p>
            <a:pPr lvl="1" algn="just"/>
            <a:r>
              <a:rPr lang="es-ES" dirty="0"/>
              <a:t>9 </a:t>
            </a:r>
            <a:r>
              <a:rPr lang="es-ES" dirty="0" err="1"/>
              <a:t>Overweight</a:t>
            </a:r>
            <a:r>
              <a:rPr lang="es-ES" dirty="0"/>
              <a:t> que deberían ser Infra-Normal</a:t>
            </a:r>
          </a:p>
          <a:p>
            <a:pPr lvl="1" algn="just"/>
            <a:r>
              <a:rPr lang="es-ES" dirty="0"/>
              <a:t>6 </a:t>
            </a:r>
            <a:r>
              <a:rPr lang="es-ES" dirty="0" err="1"/>
              <a:t>Overweight</a:t>
            </a:r>
            <a:r>
              <a:rPr lang="es-ES" dirty="0"/>
              <a:t> que deberían ser </a:t>
            </a:r>
            <a:r>
              <a:rPr lang="es-ES" dirty="0" err="1"/>
              <a:t>Obesity</a:t>
            </a:r>
            <a:endParaRPr lang="es-ES" dirty="0"/>
          </a:p>
          <a:p>
            <a:pPr algn="just"/>
            <a:r>
              <a:rPr lang="es-ES" dirty="0"/>
              <a:t>3 clases mejor eliminando:</a:t>
            </a:r>
          </a:p>
          <a:p>
            <a:pPr lvl="1" algn="just"/>
            <a:r>
              <a:rPr lang="es-ES" dirty="0"/>
              <a:t>Medio de transporte</a:t>
            </a:r>
          </a:p>
          <a:p>
            <a:pPr lvl="1" algn="just"/>
            <a:r>
              <a:rPr lang="es-ES" dirty="0"/>
              <a:t>Fumar</a:t>
            </a:r>
          </a:p>
          <a:p>
            <a:pPr lvl="1" algn="just"/>
            <a:r>
              <a:rPr lang="es-ES" dirty="0"/>
              <a:t>Monitorización de calorías</a:t>
            </a:r>
          </a:p>
        </p:txBody>
      </p:sp>
    </p:spTree>
    <p:extLst>
      <p:ext uri="{BB962C8B-B14F-4D97-AF65-F5344CB8AC3E}">
        <p14:creationId xmlns:p14="http://schemas.microsoft.com/office/powerpoint/2010/main" val="1114101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800" y="271648"/>
            <a:ext cx="4852800" cy="763525"/>
          </a:xfrm>
        </p:spPr>
        <p:txBody>
          <a:bodyPr>
            <a:noAutofit/>
          </a:bodyPr>
          <a:lstStyle/>
          <a:p>
            <a:r>
              <a:rPr lang="es-ES" sz="4000" dirty="0"/>
              <a:t>3. Conclusiones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9249" y="1447651"/>
            <a:ext cx="8614726" cy="355993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Mejor modelo:</a:t>
            </a:r>
          </a:p>
          <a:p>
            <a:pPr lvl="1" algn="just"/>
            <a:r>
              <a:rPr lang="es-ES" dirty="0"/>
              <a:t>Usando 3 clases: Infra-Normal, </a:t>
            </a:r>
            <a:r>
              <a:rPr lang="es-ES" dirty="0" err="1"/>
              <a:t>Overweight</a:t>
            </a:r>
            <a:r>
              <a:rPr lang="es-ES" dirty="0"/>
              <a:t>, </a:t>
            </a:r>
            <a:r>
              <a:rPr lang="es-ES" dirty="0" err="1"/>
              <a:t>Obesity</a:t>
            </a:r>
            <a:endParaRPr lang="es-ES" dirty="0"/>
          </a:p>
          <a:p>
            <a:pPr lvl="1" algn="just"/>
            <a:r>
              <a:rPr lang="es-ES" dirty="0" err="1"/>
              <a:t>Elimando</a:t>
            </a:r>
            <a:r>
              <a:rPr lang="es-ES" dirty="0"/>
              <a:t> medio de transporte, fumar y monitorización de calorías</a:t>
            </a:r>
          </a:p>
          <a:p>
            <a:pPr lvl="1" algn="just"/>
            <a:r>
              <a:rPr lang="es-ES" dirty="0" err="1"/>
              <a:t>Voting</a:t>
            </a:r>
            <a:r>
              <a:rPr lang="es-ES" dirty="0"/>
              <a:t> </a:t>
            </a:r>
            <a:r>
              <a:rPr lang="es-ES" dirty="0" err="1"/>
              <a:t>soft</a:t>
            </a:r>
            <a:r>
              <a:rPr lang="es-ES" dirty="0"/>
              <a:t>: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+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 + </a:t>
            </a:r>
            <a:r>
              <a:rPr lang="es-ES" dirty="0" err="1"/>
              <a:t>adaboost</a:t>
            </a:r>
            <a:endParaRPr lang="es-ES" dirty="0"/>
          </a:p>
          <a:p>
            <a:pPr lvl="1" algn="just"/>
            <a:r>
              <a:rPr lang="es-ES" dirty="0"/>
              <a:t>89% </a:t>
            </a:r>
            <a:r>
              <a:rPr lang="es-ES" dirty="0" err="1"/>
              <a:t>accuracy</a:t>
            </a:r>
            <a:r>
              <a:rPr lang="es-ES" dirty="0"/>
              <a:t>. Mayor confusión en </a:t>
            </a:r>
            <a:r>
              <a:rPr lang="es-ES" dirty="0" err="1"/>
              <a:t>overweight</a:t>
            </a:r>
            <a:endParaRPr lang="es-ES" dirty="0"/>
          </a:p>
          <a:p>
            <a:pPr algn="just"/>
            <a:r>
              <a:rPr lang="es-ES" dirty="0"/>
              <a:t>Variables mas </a:t>
            </a:r>
            <a:r>
              <a:rPr lang="es-ES" dirty="0" err="1"/>
              <a:t>imporantes</a:t>
            </a:r>
            <a:r>
              <a:rPr lang="es-ES" dirty="0"/>
              <a:t>:</a:t>
            </a:r>
          </a:p>
          <a:p>
            <a:pPr lvl="1" algn="just"/>
            <a:r>
              <a:rPr lang="es-ES" dirty="0"/>
              <a:t>Edad, sobrepeso en la familia, comer entre comidas principales, consumir comida hipercalórica, número de comidas principales y frecuencia ejercicio</a:t>
            </a:r>
          </a:p>
          <a:p>
            <a:pPr algn="just"/>
            <a:r>
              <a:rPr lang="es-ES" dirty="0"/>
              <a:t>Podemos predecir o ayudar a bajar de peso</a:t>
            </a:r>
          </a:p>
        </p:txBody>
      </p:sp>
    </p:spTree>
    <p:extLst>
      <p:ext uri="{BB962C8B-B14F-4D97-AF65-F5344CB8AC3E}">
        <p14:creationId xmlns:p14="http://schemas.microsoft.com/office/powerpoint/2010/main" val="74239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5600" y="271648"/>
            <a:ext cx="3600457" cy="763525"/>
          </a:xfrm>
        </p:spPr>
        <p:txBody>
          <a:bodyPr>
            <a:noAutofit/>
          </a:bodyPr>
          <a:lstStyle/>
          <a:p>
            <a:r>
              <a:rPr lang="es-ES" sz="4000" dirty="0"/>
              <a:t>1. Introducción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2894" y="1471613"/>
            <a:ext cx="8486775" cy="3479005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2111 datos de hábitos alimenticios + condición física</a:t>
            </a:r>
          </a:p>
          <a:p>
            <a:pPr algn="l"/>
            <a:r>
              <a:rPr lang="es-ES" dirty="0"/>
              <a:t>23% encuesta + 77% generados</a:t>
            </a:r>
          </a:p>
          <a:p>
            <a:pPr algn="l"/>
            <a:r>
              <a:rPr lang="es-ES" dirty="0"/>
              <a:t>Clase obtenida a partir del IMC (Supervisado)</a:t>
            </a:r>
          </a:p>
          <a:p>
            <a:pPr lvl="1" algn="l"/>
            <a:r>
              <a:rPr lang="es-ES" dirty="0"/>
              <a:t>No usar altura y peso</a:t>
            </a:r>
          </a:p>
          <a:p>
            <a:pPr lvl="1" algn="l"/>
            <a:r>
              <a:rPr lang="es-ES" dirty="0"/>
              <a:t>Algunos errores</a:t>
            </a:r>
          </a:p>
          <a:p>
            <a:pPr algn="just"/>
            <a:r>
              <a:rPr lang="es-ES" dirty="0"/>
              <a:t>14 variables: </a:t>
            </a:r>
            <a:r>
              <a:rPr lang="es-ES" sz="2000" dirty="0"/>
              <a:t>Edad, género, familiares con sobrepeso, consumo comida hipercalórica, consumo verduras, número de comidas, consumo entre comidas, fumar, consumo de agua, monitorización de calorías, frecuencia ejercicio, frecuencia uso tecnologías, consumo alcohol y medio de transporte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0800" y="271648"/>
            <a:ext cx="4852800" cy="763525"/>
          </a:xfrm>
        </p:spPr>
        <p:txBody>
          <a:bodyPr>
            <a:noAutofit/>
          </a:bodyPr>
          <a:lstStyle/>
          <a:p>
            <a:r>
              <a:rPr lang="es-ES" sz="4000" dirty="0"/>
              <a:t>2. Análisis de los datos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124" y="1769119"/>
            <a:ext cx="8075310" cy="3297600"/>
          </a:xfrm>
        </p:spPr>
        <p:txBody>
          <a:bodyPr/>
          <a:lstStyle/>
          <a:p>
            <a:pPr algn="l"/>
            <a:r>
              <a:rPr lang="es-ES" dirty="0"/>
              <a:t>Análisis univariante</a:t>
            </a:r>
          </a:p>
          <a:p>
            <a:pPr algn="l"/>
            <a:r>
              <a:rPr lang="es-ES" dirty="0"/>
              <a:t>Análisis bivariante y problemas</a:t>
            </a:r>
          </a:p>
          <a:p>
            <a:pPr algn="l"/>
            <a:r>
              <a:rPr lang="es-ES" dirty="0"/>
              <a:t>Solución propuesta</a:t>
            </a:r>
          </a:p>
          <a:p>
            <a:pPr lvl="1" algn="l"/>
            <a:r>
              <a:rPr lang="es-ES" dirty="0"/>
              <a:t>Reducir categorías</a:t>
            </a:r>
          </a:p>
          <a:p>
            <a:pPr lvl="1" algn="l"/>
            <a:r>
              <a:rPr lang="es-ES" dirty="0"/>
              <a:t>Múltiples test χ^2 con </a:t>
            </a:r>
            <a:r>
              <a:rPr lang="es-ES" dirty="0" err="1"/>
              <a:t>sample</a:t>
            </a:r>
            <a:r>
              <a:rPr lang="es-ES" dirty="0"/>
              <a:t> data</a:t>
            </a:r>
          </a:p>
          <a:p>
            <a:pPr marL="0" indent="0" algn="l">
              <a:buNone/>
            </a:pPr>
            <a:endParaRPr lang="es-ES" dirty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3474" y="477315"/>
            <a:ext cx="3810000" cy="725349"/>
          </a:xfrm>
        </p:spPr>
        <p:txBody>
          <a:bodyPr>
            <a:normAutofit/>
          </a:bodyPr>
          <a:lstStyle/>
          <a:p>
            <a:r>
              <a:rPr lang="es-ES" sz="3200" dirty="0"/>
              <a:t>Grado de obesidad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6C3993-FDA0-4D28-9A88-A42BF807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27" y="1393591"/>
            <a:ext cx="3618313" cy="31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136580B-4E3C-481A-ABF6-3A63F26EA9A8}"/>
              </a:ext>
            </a:extLst>
          </p:cNvPr>
          <p:cNvSpPr txBox="1">
            <a:spLocks/>
          </p:cNvSpPr>
          <p:nvPr/>
        </p:nvSpPr>
        <p:spPr>
          <a:xfrm>
            <a:off x="6437848" y="477314"/>
            <a:ext cx="1806038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Género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E38F78-2A7C-4F14-801F-8971732D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1393591"/>
            <a:ext cx="3703903" cy="260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7349" y="419566"/>
            <a:ext cx="4329113" cy="725349"/>
          </a:xfrm>
        </p:spPr>
        <p:txBody>
          <a:bodyPr>
            <a:normAutofit/>
          </a:bodyPr>
          <a:lstStyle/>
          <a:p>
            <a:r>
              <a:rPr lang="es-ES" sz="3200" dirty="0"/>
              <a:t>Familia con sobrepeso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136580B-4E3C-481A-ABF6-3A63F26EA9A8}"/>
              </a:ext>
            </a:extLst>
          </p:cNvPr>
          <p:cNvSpPr txBox="1">
            <a:spLocks/>
          </p:cNvSpPr>
          <p:nvPr/>
        </p:nvSpPr>
        <p:spPr>
          <a:xfrm>
            <a:off x="5786437" y="264319"/>
            <a:ext cx="3093244" cy="1035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Consumo comida hipercalórica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5AA94-D33D-42E5-B4C4-2ADFCE9D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1450740"/>
            <a:ext cx="3755634" cy="260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D93601-DA6C-46BE-BB15-729A09BF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06" y="1450740"/>
            <a:ext cx="3802000" cy="260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8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8818" y="419566"/>
            <a:ext cx="3378995" cy="725349"/>
          </a:xfrm>
        </p:spPr>
        <p:txBody>
          <a:bodyPr>
            <a:normAutofit/>
          </a:bodyPr>
          <a:lstStyle/>
          <a:p>
            <a:r>
              <a:rPr lang="es-ES" sz="3200" dirty="0"/>
              <a:t>Consumo verduras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136580B-4E3C-481A-ABF6-3A63F26EA9A8}"/>
              </a:ext>
            </a:extLst>
          </p:cNvPr>
          <p:cNvSpPr txBox="1">
            <a:spLocks/>
          </p:cNvSpPr>
          <p:nvPr/>
        </p:nvSpPr>
        <p:spPr>
          <a:xfrm>
            <a:off x="5412983" y="264319"/>
            <a:ext cx="3538136" cy="1035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Número de comidas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CBA34C-D6D2-47C9-815B-FCDE830D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28" y="1450740"/>
            <a:ext cx="3709585" cy="260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D7D88A-CBDE-4E0E-A6E3-7C13ADF2E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05" y="1450648"/>
            <a:ext cx="370958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0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8818" y="109072"/>
            <a:ext cx="3378995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Comer entre comidas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136580B-4E3C-481A-ABF6-3A63F26EA9A8}"/>
              </a:ext>
            </a:extLst>
          </p:cNvPr>
          <p:cNvSpPr txBox="1">
            <a:spLocks/>
          </p:cNvSpPr>
          <p:nvPr/>
        </p:nvSpPr>
        <p:spPr>
          <a:xfrm>
            <a:off x="5527283" y="186695"/>
            <a:ext cx="3538136" cy="1035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Fumar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11E78FA-1B3B-4CA2-ACAE-2B05A5EF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30" y="1450648"/>
            <a:ext cx="374295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EB063F3-5726-4301-9B26-000852A25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93" y="1450648"/>
            <a:ext cx="3673932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3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8818" y="184314"/>
            <a:ext cx="3378995" cy="1191091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Consumo agua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136580B-4E3C-481A-ABF6-3A63F26EA9A8}"/>
              </a:ext>
            </a:extLst>
          </p:cNvPr>
          <p:cNvSpPr txBox="1">
            <a:spLocks/>
          </p:cNvSpPr>
          <p:nvPr/>
        </p:nvSpPr>
        <p:spPr>
          <a:xfrm>
            <a:off x="5412983" y="264319"/>
            <a:ext cx="3538136" cy="1035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Monitorización calorías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543408-C69C-43EE-A0D0-6EBDD6B8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97" y="1450648"/>
            <a:ext cx="3709716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0A41FBB-6DA4-4508-9AB5-A3780C3E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53" y="1450648"/>
            <a:ext cx="3696514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Presentación en pantalla (16:9)</PresentationFormat>
  <Paragraphs>247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Estimación del  nivel de obesidad</vt:lpstr>
      <vt:lpstr>Índice</vt:lpstr>
      <vt:lpstr>1. Introducción</vt:lpstr>
      <vt:lpstr>2. Análisis de los datos</vt:lpstr>
      <vt:lpstr>Grado de obesidad</vt:lpstr>
      <vt:lpstr>Familia con sobrepeso</vt:lpstr>
      <vt:lpstr>Consumo verduras</vt:lpstr>
      <vt:lpstr>Comer entre comidas</vt:lpstr>
      <vt:lpstr>Consumo agua</vt:lpstr>
      <vt:lpstr>Frecuencia ejercicio</vt:lpstr>
      <vt:lpstr>Consumo alcohol</vt:lpstr>
      <vt:lpstr>Edad</vt:lpstr>
      <vt:lpstr>2.1 Bivariante</vt:lpstr>
      <vt:lpstr>2.1 Bivariante</vt:lpstr>
      <vt:lpstr>2.1 Bivariante</vt:lpstr>
      <vt:lpstr>Obesidad vs género y sobrepeso familiar</vt:lpstr>
      <vt:lpstr>Obesidad vs comida hipercalórica y fumar</vt:lpstr>
      <vt:lpstr>Obesidad vs age</vt:lpstr>
      <vt:lpstr>Presentación de PowerPoint</vt:lpstr>
      <vt:lpstr>3. Modelos</vt:lpstr>
      <vt:lpstr>3. Modelos</vt:lpstr>
      <vt:lpstr>3. Modelos</vt:lpstr>
      <vt:lpstr>3. Modelos</vt:lpstr>
      <vt:lpstr>3. Modelos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2021-05-10T16:59:44Z</dcterms:modified>
</cp:coreProperties>
</file>