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Lato"/>
      <p:regular r:id="rId19"/>
      <p:bold r:id="rId20"/>
      <p:italic r:id="rId21"/>
      <p:boldItalic r:id="rId22"/>
    </p:embeddedFont>
    <p:embeddedFont>
      <p:font typeface="Alfa Slab One"/>
      <p:regular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AlfaSlabOne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acda94d470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acda94d470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acda94d470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acda94d470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acda94d470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acda94d470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acda94d470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acda94d470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3c34595094778d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3c34595094778d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818627d8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818627d8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818627d86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818627d86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818627d8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818627d8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acda94d470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acda94d470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Mutabilidade faz bem pra lidar com pouca memória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818627d8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4818627d8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acda94d470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acda94d470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acda94d470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acda94d470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E5E5E5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3A184C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buNone/>
              <a:defRPr>
                <a:solidFill>
                  <a:srgbClr val="3A184C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buNone/>
              <a:defRPr>
                <a:solidFill>
                  <a:srgbClr val="3A184C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buNone/>
              <a:defRPr>
                <a:solidFill>
                  <a:srgbClr val="3A184C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buNone/>
              <a:defRPr>
                <a:solidFill>
                  <a:srgbClr val="3A184C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buNone/>
              <a:defRPr>
                <a:solidFill>
                  <a:srgbClr val="3A184C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buNone/>
              <a:defRPr>
                <a:solidFill>
                  <a:srgbClr val="3A184C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buNone/>
              <a:defRPr>
                <a:solidFill>
                  <a:srgbClr val="3A184C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buNone/>
              <a:defRPr>
                <a:solidFill>
                  <a:srgbClr val="3A184C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1" name="Google Shape;11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640398" y="970898"/>
            <a:ext cx="1863200" cy="186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rgbClr val="E5E5E5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3A184C"/>
              </a:buClr>
              <a:buSzPts val="12000"/>
              <a:buFont typeface="Alfa Slab One"/>
              <a:buNone/>
              <a:defRPr sz="12000">
                <a:solidFill>
                  <a:srgbClr val="3A184C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3A184C"/>
              </a:buClr>
              <a:buSzPts val="12000"/>
              <a:buFont typeface="Alfa Slab One"/>
              <a:buNone/>
              <a:defRPr sz="12000">
                <a:solidFill>
                  <a:srgbClr val="3A184C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3A184C"/>
              </a:buClr>
              <a:buSzPts val="12000"/>
              <a:buFont typeface="Alfa Slab One"/>
              <a:buNone/>
              <a:defRPr sz="12000">
                <a:solidFill>
                  <a:srgbClr val="3A184C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3A184C"/>
              </a:buClr>
              <a:buSzPts val="12000"/>
              <a:buFont typeface="Alfa Slab One"/>
              <a:buNone/>
              <a:defRPr sz="12000">
                <a:solidFill>
                  <a:srgbClr val="3A184C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3A184C"/>
              </a:buClr>
              <a:buSzPts val="12000"/>
              <a:buFont typeface="Alfa Slab One"/>
              <a:buNone/>
              <a:defRPr sz="12000">
                <a:solidFill>
                  <a:srgbClr val="3A184C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3A184C"/>
              </a:buClr>
              <a:buSzPts val="12000"/>
              <a:buFont typeface="Alfa Slab One"/>
              <a:buNone/>
              <a:defRPr sz="12000">
                <a:solidFill>
                  <a:srgbClr val="3A184C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3A184C"/>
              </a:buClr>
              <a:buSzPts val="12000"/>
              <a:buFont typeface="Alfa Slab One"/>
              <a:buNone/>
              <a:defRPr sz="12000">
                <a:solidFill>
                  <a:srgbClr val="3A184C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3A184C"/>
              </a:buClr>
              <a:buSzPts val="12000"/>
              <a:buFont typeface="Alfa Slab One"/>
              <a:buNone/>
              <a:defRPr sz="12000">
                <a:solidFill>
                  <a:srgbClr val="3A184C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3A184C"/>
              </a:buClr>
              <a:buSzPts val="12000"/>
              <a:buFont typeface="Alfa Slab One"/>
              <a:buNone/>
              <a:defRPr sz="12000">
                <a:solidFill>
                  <a:srgbClr val="3A184C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rgbClr val="5D267A"/>
              </a:buClr>
              <a:buSzPts val="1800"/>
              <a:buFont typeface="Lato"/>
              <a:buChar char="●"/>
              <a:defRPr>
                <a:solidFill>
                  <a:srgbClr val="5D267A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rgbClr val="5D267A"/>
              </a:buClr>
              <a:buSzPts val="1400"/>
              <a:buFont typeface="Lato"/>
              <a:buChar char="○"/>
              <a:defRPr>
                <a:solidFill>
                  <a:srgbClr val="5D267A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rgbClr val="5D267A"/>
              </a:buClr>
              <a:buSzPts val="1400"/>
              <a:buFont typeface="Lato"/>
              <a:buChar char="■"/>
              <a:defRPr>
                <a:solidFill>
                  <a:srgbClr val="5D267A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rgbClr val="5D267A"/>
              </a:buClr>
              <a:buSzPts val="1400"/>
              <a:buFont typeface="Lato"/>
              <a:buChar char="●"/>
              <a:defRPr>
                <a:solidFill>
                  <a:srgbClr val="5D267A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rgbClr val="5D267A"/>
              </a:buClr>
              <a:buSzPts val="1400"/>
              <a:buFont typeface="Lato"/>
              <a:buChar char="○"/>
              <a:defRPr>
                <a:solidFill>
                  <a:srgbClr val="5D267A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rgbClr val="5D267A"/>
              </a:buClr>
              <a:buSzPts val="1400"/>
              <a:buFont typeface="Lato"/>
              <a:buChar char="■"/>
              <a:defRPr>
                <a:solidFill>
                  <a:srgbClr val="5D267A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rgbClr val="5D267A"/>
              </a:buClr>
              <a:buSzPts val="1400"/>
              <a:buFont typeface="Lato"/>
              <a:buChar char="●"/>
              <a:defRPr>
                <a:solidFill>
                  <a:srgbClr val="5D267A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rgbClr val="5D267A"/>
              </a:buClr>
              <a:buSzPts val="1400"/>
              <a:buFont typeface="Lato"/>
              <a:buChar char="○"/>
              <a:defRPr>
                <a:solidFill>
                  <a:srgbClr val="5D267A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rgbClr val="5D267A"/>
              </a:buClr>
              <a:buSzPts val="1400"/>
              <a:buFont typeface="Lato"/>
              <a:buChar char="■"/>
              <a:defRPr>
                <a:solidFill>
                  <a:srgbClr val="5D267A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3A184C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buNone/>
              <a:defRPr>
                <a:solidFill>
                  <a:srgbClr val="3A184C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buNone/>
              <a:defRPr>
                <a:solidFill>
                  <a:srgbClr val="3A184C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buNone/>
              <a:defRPr>
                <a:solidFill>
                  <a:srgbClr val="3A184C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buNone/>
              <a:defRPr>
                <a:solidFill>
                  <a:srgbClr val="3A184C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buNone/>
              <a:defRPr>
                <a:solidFill>
                  <a:srgbClr val="3A184C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buNone/>
              <a:defRPr>
                <a:solidFill>
                  <a:srgbClr val="3A184C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buNone/>
              <a:defRPr>
                <a:solidFill>
                  <a:srgbClr val="3A184C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buNone/>
              <a:defRPr>
                <a:solidFill>
                  <a:srgbClr val="3A184C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E5E5E5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E5E5E5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3A184C"/>
              </a:buClr>
              <a:buSzPts val="3600"/>
              <a:buFont typeface="Alfa Slab One"/>
              <a:buNone/>
              <a:defRPr sz="3600">
                <a:solidFill>
                  <a:srgbClr val="3A184C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3A184C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buNone/>
              <a:defRPr>
                <a:solidFill>
                  <a:srgbClr val="3A184C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buNone/>
              <a:defRPr>
                <a:solidFill>
                  <a:srgbClr val="3A184C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buNone/>
              <a:defRPr>
                <a:solidFill>
                  <a:srgbClr val="3A184C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buNone/>
              <a:defRPr>
                <a:solidFill>
                  <a:srgbClr val="3A184C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buNone/>
              <a:defRPr>
                <a:solidFill>
                  <a:srgbClr val="3A184C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buNone/>
              <a:defRPr>
                <a:solidFill>
                  <a:srgbClr val="3A184C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buNone/>
              <a:defRPr>
                <a:solidFill>
                  <a:srgbClr val="3A184C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buNone/>
              <a:defRPr>
                <a:solidFill>
                  <a:srgbClr val="3A184C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5" name="Google Shape;15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3700" y="2150850"/>
            <a:ext cx="841800" cy="84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25900" y="2150850"/>
            <a:ext cx="841800" cy="84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E5E5E5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964200" y="445025"/>
            <a:ext cx="7868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A184C"/>
              </a:buClr>
              <a:buSzPts val="2800"/>
              <a:buFont typeface="Alfa Slab One"/>
              <a:buNone/>
              <a:defRPr>
                <a:solidFill>
                  <a:srgbClr val="3A184C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4211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5D267A"/>
              </a:buClr>
              <a:buSzPts val="1800"/>
              <a:buFont typeface="Lato"/>
              <a:buChar char="●"/>
              <a:defRPr>
                <a:solidFill>
                  <a:srgbClr val="5D267A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5D267A"/>
              </a:buClr>
              <a:buSzPts val="1400"/>
              <a:buFont typeface="Lato"/>
              <a:buChar char="○"/>
              <a:defRPr>
                <a:solidFill>
                  <a:srgbClr val="5D267A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5D267A"/>
              </a:buClr>
              <a:buSzPts val="1400"/>
              <a:buFont typeface="Lato"/>
              <a:buChar char="■"/>
              <a:defRPr>
                <a:solidFill>
                  <a:srgbClr val="5D267A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5D267A"/>
              </a:buClr>
              <a:buSzPts val="1400"/>
              <a:buFont typeface="Lato"/>
              <a:buChar char="●"/>
              <a:defRPr>
                <a:solidFill>
                  <a:srgbClr val="5D267A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5D267A"/>
              </a:buClr>
              <a:buSzPts val="1400"/>
              <a:buFont typeface="Lato"/>
              <a:buChar char="○"/>
              <a:defRPr>
                <a:solidFill>
                  <a:srgbClr val="5D267A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5D267A"/>
              </a:buClr>
              <a:buSzPts val="1400"/>
              <a:buFont typeface="Lato"/>
              <a:buChar char="■"/>
              <a:defRPr>
                <a:solidFill>
                  <a:srgbClr val="5D267A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5D267A"/>
              </a:buClr>
              <a:buSzPts val="1400"/>
              <a:buFont typeface="Lato"/>
              <a:buChar char="●"/>
              <a:defRPr>
                <a:solidFill>
                  <a:srgbClr val="5D267A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5D267A"/>
              </a:buClr>
              <a:buSzPts val="1400"/>
              <a:buFont typeface="Lato"/>
              <a:buChar char="○"/>
              <a:defRPr>
                <a:solidFill>
                  <a:srgbClr val="5D267A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5D267A"/>
              </a:buClr>
              <a:buSzPts val="1400"/>
              <a:buFont typeface="Lato"/>
              <a:buChar char="■"/>
              <a:defRPr>
                <a:solidFill>
                  <a:srgbClr val="5D267A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3A184C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buNone/>
              <a:defRPr>
                <a:solidFill>
                  <a:srgbClr val="3A184C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buNone/>
              <a:defRPr>
                <a:solidFill>
                  <a:srgbClr val="3A184C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buNone/>
              <a:defRPr>
                <a:solidFill>
                  <a:srgbClr val="3A184C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buNone/>
              <a:defRPr>
                <a:solidFill>
                  <a:srgbClr val="3A184C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buNone/>
              <a:defRPr>
                <a:solidFill>
                  <a:srgbClr val="3A184C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buNone/>
              <a:defRPr>
                <a:solidFill>
                  <a:srgbClr val="3A184C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buNone/>
              <a:defRPr>
                <a:solidFill>
                  <a:srgbClr val="3A184C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buNone/>
              <a:defRPr>
                <a:solidFill>
                  <a:srgbClr val="3A184C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1" name="Google Shape;21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91500" y="445022"/>
            <a:ext cx="572700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rgbClr val="E5E5E5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1059025" y="445025"/>
            <a:ext cx="7773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A184C"/>
              </a:buClr>
              <a:buSzPts val="2800"/>
              <a:buFont typeface="Alfa Slab One"/>
              <a:buNone/>
              <a:defRPr>
                <a:solidFill>
                  <a:srgbClr val="3A184C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A184C"/>
              </a:buClr>
              <a:buSzPts val="2800"/>
              <a:buFont typeface="Alfa Slab One"/>
              <a:buNone/>
              <a:defRPr>
                <a:solidFill>
                  <a:srgbClr val="3A184C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A184C"/>
              </a:buClr>
              <a:buSzPts val="2800"/>
              <a:buFont typeface="Alfa Slab One"/>
              <a:buNone/>
              <a:defRPr>
                <a:solidFill>
                  <a:srgbClr val="3A184C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A184C"/>
              </a:buClr>
              <a:buSzPts val="2800"/>
              <a:buFont typeface="Alfa Slab One"/>
              <a:buNone/>
              <a:defRPr>
                <a:solidFill>
                  <a:srgbClr val="3A184C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A184C"/>
              </a:buClr>
              <a:buSzPts val="2800"/>
              <a:buFont typeface="Alfa Slab One"/>
              <a:buNone/>
              <a:defRPr>
                <a:solidFill>
                  <a:srgbClr val="3A184C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A184C"/>
              </a:buClr>
              <a:buSzPts val="2800"/>
              <a:buFont typeface="Alfa Slab One"/>
              <a:buNone/>
              <a:defRPr>
                <a:solidFill>
                  <a:srgbClr val="3A184C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A184C"/>
              </a:buClr>
              <a:buSzPts val="2800"/>
              <a:buFont typeface="Alfa Slab One"/>
              <a:buNone/>
              <a:defRPr>
                <a:solidFill>
                  <a:srgbClr val="3A184C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A184C"/>
              </a:buClr>
              <a:buSzPts val="2800"/>
              <a:buFont typeface="Alfa Slab One"/>
              <a:buNone/>
              <a:defRPr>
                <a:solidFill>
                  <a:srgbClr val="3A184C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A184C"/>
              </a:buClr>
              <a:buSzPts val="2800"/>
              <a:buFont typeface="Alfa Slab One"/>
              <a:buNone/>
              <a:defRPr>
                <a:solidFill>
                  <a:srgbClr val="3A184C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9600" y="1397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5D267A"/>
              </a:buClr>
              <a:buSzPts val="1400"/>
              <a:buFont typeface="Lato"/>
              <a:buChar char="●"/>
              <a:defRPr sz="1400">
                <a:solidFill>
                  <a:srgbClr val="5D267A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5D267A"/>
              </a:buClr>
              <a:buSzPts val="1200"/>
              <a:buFont typeface="Lato"/>
              <a:buChar char="○"/>
              <a:defRPr sz="1200">
                <a:solidFill>
                  <a:srgbClr val="5D267A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5D267A"/>
              </a:buClr>
              <a:buSzPts val="1200"/>
              <a:buFont typeface="Lato"/>
              <a:buChar char="■"/>
              <a:defRPr sz="1200">
                <a:solidFill>
                  <a:srgbClr val="5D267A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5D267A"/>
              </a:buClr>
              <a:buSzPts val="1200"/>
              <a:buFont typeface="Lato"/>
              <a:buChar char="●"/>
              <a:defRPr sz="1200">
                <a:solidFill>
                  <a:srgbClr val="5D267A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5D267A"/>
              </a:buClr>
              <a:buSzPts val="1200"/>
              <a:buFont typeface="Lato"/>
              <a:buChar char="○"/>
              <a:defRPr sz="1200">
                <a:solidFill>
                  <a:srgbClr val="5D267A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5D267A"/>
              </a:buClr>
              <a:buSzPts val="1200"/>
              <a:buFont typeface="Lato"/>
              <a:buChar char="■"/>
              <a:defRPr sz="1200">
                <a:solidFill>
                  <a:srgbClr val="5D267A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5D267A"/>
              </a:buClr>
              <a:buSzPts val="1200"/>
              <a:buFont typeface="Lato"/>
              <a:buChar char="●"/>
              <a:defRPr sz="1200">
                <a:solidFill>
                  <a:srgbClr val="5D267A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5D267A"/>
              </a:buClr>
              <a:buSzPts val="1200"/>
              <a:buFont typeface="Lato"/>
              <a:buChar char="○"/>
              <a:defRPr sz="1200">
                <a:solidFill>
                  <a:srgbClr val="5D267A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5D267A"/>
              </a:buClr>
              <a:buSzPts val="1200"/>
              <a:buFont typeface="Lato"/>
              <a:buChar char="■"/>
              <a:defRPr sz="1200">
                <a:solidFill>
                  <a:srgbClr val="5D267A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25" y="1397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5D267A"/>
              </a:buClr>
              <a:buSzPts val="1400"/>
              <a:buChar char="●"/>
              <a:defRPr sz="1400">
                <a:solidFill>
                  <a:srgbClr val="5D267A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5D267A"/>
              </a:buClr>
              <a:buSzPts val="1200"/>
              <a:buChar char="○"/>
              <a:defRPr sz="1200">
                <a:solidFill>
                  <a:srgbClr val="5D267A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5D267A"/>
              </a:buClr>
              <a:buSzPts val="1200"/>
              <a:buChar char="■"/>
              <a:defRPr sz="1200">
                <a:solidFill>
                  <a:srgbClr val="5D267A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5D267A"/>
              </a:buClr>
              <a:buSzPts val="1200"/>
              <a:buChar char="●"/>
              <a:defRPr sz="1200">
                <a:solidFill>
                  <a:srgbClr val="5D267A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5D267A"/>
              </a:buClr>
              <a:buSzPts val="1200"/>
              <a:buChar char="○"/>
              <a:defRPr sz="1200">
                <a:solidFill>
                  <a:srgbClr val="5D267A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5D267A"/>
              </a:buClr>
              <a:buSzPts val="1200"/>
              <a:buChar char="■"/>
              <a:defRPr sz="1200">
                <a:solidFill>
                  <a:srgbClr val="5D267A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5D267A"/>
              </a:buClr>
              <a:buSzPts val="1200"/>
              <a:buChar char="●"/>
              <a:defRPr sz="1200">
                <a:solidFill>
                  <a:srgbClr val="5D267A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5D267A"/>
              </a:buClr>
              <a:buSzPts val="1200"/>
              <a:buChar char="○"/>
              <a:defRPr sz="1200">
                <a:solidFill>
                  <a:srgbClr val="5D267A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5D267A"/>
              </a:buClr>
              <a:buSzPts val="1200"/>
              <a:buChar char="■"/>
              <a:defRPr sz="1200">
                <a:solidFill>
                  <a:srgbClr val="5D267A"/>
                </a:solidFill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3A184C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buNone/>
              <a:defRPr>
                <a:solidFill>
                  <a:srgbClr val="3A184C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buNone/>
              <a:defRPr>
                <a:solidFill>
                  <a:srgbClr val="3A184C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buNone/>
              <a:defRPr>
                <a:solidFill>
                  <a:srgbClr val="3A184C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buNone/>
              <a:defRPr>
                <a:solidFill>
                  <a:srgbClr val="3A184C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buNone/>
              <a:defRPr>
                <a:solidFill>
                  <a:srgbClr val="3A184C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buNone/>
              <a:defRPr>
                <a:solidFill>
                  <a:srgbClr val="3A184C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buNone/>
              <a:defRPr>
                <a:solidFill>
                  <a:srgbClr val="3A184C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buNone/>
              <a:defRPr>
                <a:solidFill>
                  <a:srgbClr val="3A184C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rgbClr val="E5E5E5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884400" y="445025"/>
            <a:ext cx="7947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A184C"/>
              </a:buClr>
              <a:buSzPts val="2800"/>
              <a:buFont typeface="Alfa Slab One"/>
              <a:buNone/>
              <a:defRPr>
                <a:solidFill>
                  <a:srgbClr val="3A184C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3A184C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buNone/>
              <a:defRPr>
                <a:solidFill>
                  <a:srgbClr val="3A184C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buNone/>
              <a:defRPr>
                <a:solidFill>
                  <a:srgbClr val="3A184C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buNone/>
              <a:defRPr>
                <a:solidFill>
                  <a:srgbClr val="3A184C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buNone/>
              <a:defRPr>
                <a:solidFill>
                  <a:srgbClr val="3A184C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buNone/>
              <a:defRPr>
                <a:solidFill>
                  <a:srgbClr val="3A184C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buNone/>
              <a:defRPr>
                <a:solidFill>
                  <a:srgbClr val="3A184C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buNone/>
              <a:defRPr>
                <a:solidFill>
                  <a:srgbClr val="3A184C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buNone/>
              <a:defRPr>
                <a:solidFill>
                  <a:srgbClr val="3A184C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30" name="Google Shape;30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1700" y="445022"/>
            <a:ext cx="572700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rgbClr val="E5E5E5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710525" y="927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A184C"/>
              </a:buClr>
              <a:buSzPts val="2400"/>
              <a:buFont typeface="Alfa Slab One"/>
              <a:buNone/>
              <a:defRPr sz="2400">
                <a:solidFill>
                  <a:srgbClr val="3A184C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5D267A"/>
              </a:buClr>
              <a:buSzPts val="1200"/>
              <a:buFont typeface="Lato"/>
              <a:buChar char="●"/>
              <a:defRPr sz="1200">
                <a:solidFill>
                  <a:srgbClr val="5D267A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5D267A"/>
              </a:buClr>
              <a:buSzPts val="1200"/>
              <a:buFont typeface="Lato"/>
              <a:buChar char="○"/>
              <a:defRPr sz="1200">
                <a:solidFill>
                  <a:srgbClr val="5D267A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5D267A"/>
              </a:buClr>
              <a:buSzPts val="1200"/>
              <a:buFont typeface="Lato"/>
              <a:buChar char="■"/>
              <a:defRPr sz="1200">
                <a:solidFill>
                  <a:srgbClr val="5D267A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5D267A"/>
              </a:buClr>
              <a:buSzPts val="1200"/>
              <a:buFont typeface="Lato"/>
              <a:buChar char="●"/>
              <a:defRPr sz="1200">
                <a:solidFill>
                  <a:srgbClr val="5D267A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5D267A"/>
              </a:buClr>
              <a:buSzPts val="1200"/>
              <a:buFont typeface="Lato"/>
              <a:buChar char="○"/>
              <a:defRPr sz="1200">
                <a:solidFill>
                  <a:srgbClr val="5D267A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5D267A"/>
              </a:buClr>
              <a:buSzPts val="1200"/>
              <a:buFont typeface="Lato"/>
              <a:buChar char="■"/>
              <a:defRPr sz="1200">
                <a:solidFill>
                  <a:srgbClr val="5D267A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5D267A"/>
              </a:buClr>
              <a:buSzPts val="1200"/>
              <a:buFont typeface="Lato"/>
              <a:buChar char="●"/>
              <a:defRPr sz="1200">
                <a:solidFill>
                  <a:srgbClr val="5D267A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5D267A"/>
              </a:buClr>
              <a:buSzPts val="1200"/>
              <a:buFont typeface="Lato"/>
              <a:buChar char="○"/>
              <a:defRPr sz="1200">
                <a:solidFill>
                  <a:srgbClr val="5D267A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5D267A"/>
              </a:buClr>
              <a:buSzPts val="1200"/>
              <a:buFont typeface="Lato"/>
              <a:buChar char="■"/>
              <a:defRPr sz="1200">
                <a:solidFill>
                  <a:srgbClr val="5D267A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3A184C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buNone/>
              <a:defRPr>
                <a:solidFill>
                  <a:srgbClr val="3A184C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buNone/>
              <a:defRPr>
                <a:solidFill>
                  <a:srgbClr val="3A184C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buNone/>
              <a:defRPr>
                <a:solidFill>
                  <a:srgbClr val="3A184C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buNone/>
              <a:defRPr>
                <a:solidFill>
                  <a:srgbClr val="3A184C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buNone/>
              <a:defRPr>
                <a:solidFill>
                  <a:srgbClr val="3A184C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buNone/>
              <a:defRPr>
                <a:solidFill>
                  <a:srgbClr val="3A184C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buNone/>
              <a:defRPr>
                <a:solidFill>
                  <a:srgbClr val="3A184C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buNone/>
              <a:defRPr>
                <a:solidFill>
                  <a:srgbClr val="3A184C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35" name="Google Shape;35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7825" y="184197"/>
            <a:ext cx="572700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E5E5E5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1388100" y="5263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3A184C"/>
              </a:buClr>
              <a:buSzPts val="4800"/>
              <a:buFont typeface="Alfa Slab One"/>
              <a:buNone/>
              <a:defRPr sz="4800">
                <a:solidFill>
                  <a:srgbClr val="3A184C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3A184C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buNone/>
              <a:defRPr>
                <a:solidFill>
                  <a:srgbClr val="3A184C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buNone/>
              <a:defRPr>
                <a:solidFill>
                  <a:srgbClr val="3A184C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buNone/>
              <a:defRPr>
                <a:solidFill>
                  <a:srgbClr val="3A184C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buNone/>
              <a:defRPr>
                <a:solidFill>
                  <a:srgbClr val="3A184C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buNone/>
              <a:defRPr>
                <a:solidFill>
                  <a:srgbClr val="3A184C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buNone/>
              <a:defRPr>
                <a:solidFill>
                  <a:srgbClr val="3A184C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buNone/>
              <a:defRPr>
                <a:solidFill>
                  <a:srgbClr val="3A184C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buNone/>
              <a:defRPr>
                <a:solidFill>
                  <a:srgbClr val="3A184C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39" name="Google Shape;39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285650" y="4090522"/>
            <a:ext cx="572700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rgbClr val="E5E5E5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3A184C"/>
              </a:buClr>
              <a:buSzPts val="4200"/>
              <a:buFont typeface="Alfa Slab One"/>
              <a:buNone/>
              <a:defRPr sz="4200">
                <a:solidFill>
                  <a:srgbClr val="3A184C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3A184C"/>
              </a:buClr>
              <a:buSzPts val="4200"/>
              <a:buFont typeface="Alfa Slab One"/>
              <a:buNone/>
              <a:defRPr sz="4200">
                <a:solidFill>
                  <a:srgbClr val="3A184C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3A184C"/>
              </a:buClr>
              <a:buSzPts val="4200"/>
              <a:buFont typeface="Alfa Slab One"/>
              <a:buNone/>
              <a:defRPr sz="4200">
                <a:solidFill>
                  <a:srgbClr val="3A184C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3A184C"/>
              </a:buClr>
              <a:buSzPts val="4200"/>
              <a:buFont typeface="Alfa Slab One"/>
              <a:buNone/>
              <a:defRPr sz="4200">
                <a:solidFill>
                  <a:srgbClr val="3A184C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3A184C"/>
              </a:buClr>
              <a:buSzPts val="4200"/>
              <a:buFont typeface="Alfa Slab One"/>
              <a:buNone/>
              <a:defRPr sz="4200">
                <a:solidFill>
                  <a:srgbClr val="3A184C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3A184C"/>
              </a:buClr>
              <a:buSzPts val="4200"/>
              <a:buFont typeface="Alfa Slab One"/>
              <a:buNone/>
              <a:defRPr sz="4200">
                <a:solidFill>
                  <a:srgbClr val="3A184C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3A184C"/>
              </a:buClr>
              <a:buSzPts val="4200"/>
              <a:buFont typeface="Alfa Slab One"/>
              <a:buNone/>
              <a:defRPr sz="4200">
                <a:solidFill>
                  <a:srgbClr val="3A184C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3A184C"/>
              </a:buClr>
              <a:buSzPts val="4200"/>
              <a:buFont typeface="Alfa Slab One"/>
              <a:buNone/>
              <a:defRPr sz="4200">
                <a:solidFill>
                  <a:srgbClr val="3A184C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3A184C"/>
              </a:buClr>
              <a:buSzPts val="4200"/>
              <a:buFont typeface="Alfa Slab One"/>
              <a:buNone/>
              <a:defRPr sz="4200">
                <a:solidFill>
                  <a:srgbClr val="3A184C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267A"/>
              </a:buClr>
              <a:buSzPts val="2100"/>
              <a:buFont typeface="Lato"/>
              <a:buNone/>
              <a:defRPr sz="2100">
                <a:solidFill>
                  <a:srgbClr val="5D267A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5D267A"/>
              </a:buClr>
              <a:buSzPts val="1800"/>
              <a:buFont typeface="Lato"/>
              <a:buChar char="●"/>
              <a:defRPr>
                <a:solidFill>
                  <a:srgbClr val="5D267A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5D267A"/>
              </a:buClr>
              <a:buSzPts val="1400"/>
              <a:buFont typeface="Lato"/>
              <a:buChar char="○"/>
              <a:defRPr>
                <a:solidFill>
                  <a:srgbClr val="5D267A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5D267A"/>
              </a:buClr>
              <a:buSzPts val="1400"/>
              <a:buFont typeface="Lato"/>
              <a:buChar char="■"/>
              <a:defRPr>
                <a:solidFill>
                  <a:srgbClr val="5D267A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5D267A"/>
              </a:buClr>
              <a:buSzPts val="1400"/>
              <a:buFont typeface="Lato"/>
              <a:buChar char="●"/>
              <a:defRPr>
                <a:solidFill>
                  <a:srgbClr val="5D267A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5D267A"/>
              </a:buClr>
              <a:buSzPts val="1400"/>
              <a:buFont typeface="Lato"/>
              <a:buChar char="○"/>
              <a:defRPr>
                <a:solidFill>
                  <a:srgbClr val="5D267A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5D267A"/>
              </a:buClr>
              <a:buSzPts val="1400"/>
              <a:buFont typeface="Lato"/>
              <a:buChar char="■"/>
              <a:defRPr>
                <a:solidFill>
                  <a:srgbClr val="5D267A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5D267A"/>
              </a:buClr>
              <a:buSzPts val="1400"/>
              <a:buFont typeface="Lato"/>
              <a:buChar char="●"/>
              <a:defRPr>
                <a:solidFill>
                  <a:srgbClr val="5D267A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5D267A"/>
              </a:buClr>
              <a:buSzPts val="1400"/>
              <a:buFont typeface="Lato"/>
              <a:buChar char="○"/>
              <a:defRPr>
                <a:solidFill>
                  <a:srgbClr val="5D267A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5D267A"/>
              </a:buClr>
              <a:buSzPts val="1400"/>
              <a:buFont typeface="Lato"/>
              <a:buChar char="■"/>
              <a:defRPr>
                <a:solidFill>
                  <a:srgbClr val="5D267A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3A184C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buNone/>
              <a:defRPr>
                <a:solidFill>
                  <a:srgbClr val="3A184C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buNone/>
              <a:defRPr>
                <a:solidFill>
                  <a:srgbClr val="3A184C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buNone/>
              <a:defRPr>
                <a:solidFill>
                  <a:srgbClr val="3A184C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buNone/>
              <a:defRPr>
                <a:solidFill>
                  <a:srgbClr val="3A184C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buNone/>
              <a:defRPr>
                <a:solidFill>
                  <a:srgbClr val="3A184C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buNone/>
              <a:defRPr>
                <a:solidFill>
                  <a:srgbClr val="3A184C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buNone/>
              <a:defRPr>
                <a:solidFill>
                  <a:srgbClr val="3A184C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buNone/>
              <a:defRPr>
                <a:solidFill>
                  <a:srgbClr val="3A184C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46" name="Google Shape;46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001750" y="4003897"/>
            <a:ext cx="572700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rgbClr val="E5E5E5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267A"/>
              </a:buClr>
              <a:buSzPts val="1800"/>
              <a:buFont typeface="Lato"/>
              <a:buNone/>
              <a:defRPr>
                <a:solidFill>
                  <a:srgbClr val="5D267A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/>
        </p:txBody>
      </p:sp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3A184C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buNone/>
              <a:defRPr>
                <a:solidFill>
                  <a:srgbClr val="3A184C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buNone/>
              <a:defRPr>
                <a:solidFill>
                  <a:srgbClr val="3A184C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buNone/>
              <a:defRPr>
                <a:solidFill>
                  <a:srgbClr val="3A184C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buNone/>
              <a:defRPr>
                <a:solidFill>
                  <a:srgbClr val="3A184C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buNone/>
              <a:defRPr>
                <a:solidFill>
                  <a:srgbClr val="3A184C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buNone/>
              <a:defRPr>
                <a:solidFill>
                  <a:srgbClr val="3A184C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buNone/>
              <a:defRPr>
                <a:solidFill>
                  <a:srgbClr val="3A184C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buNone/>
              <a:defRPr>
                <a:solidFill>
                  <a:srgbClr val="3A184C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E5E5E5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A184C"/>
              </a:buClr>
              <a:buSzPts val="2800"/>
              <a:buFont typeface="Alfa Slab One"/>
              <a:buNone/>
              <a:defRPr sz="2800">
                <a:solidFill>
                  <a:srgbClr val="3A184C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D267A"/>
              </a:buClr>
              <a:buSzPts val="1800"/>
              <a:buFont typeface="Lato"/>
              <a:buChar char="●"/>
              <a:defRPr sz="1800">
                <a:solidFill>
                  <a:srgbClr val="5D267A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D267A"/>
              </a:buClr>
              <a:buSzPts val="1400"/>
              <a:buFont typeface="Lato"/>
              <a:buChar char="○"/>
              <a:defRPr>
                <a:solidFill>
                  <a:srgbClr val="5D267A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D267A"/>
              </a:buClr>
              <a:buSzPts val="1400"/>
              <a:buFont typeface="Lato"/>
              <a:buChar char="■"/>
              <a:defRPr>
                <a:solidFill>
                  <a:srgbClr val="5D267A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D267A"/>
              </a:buClr>
              <a:buSzPts val="1400"/>
              <a:buFont typeface="Lato"/>
              <a:buChar char="●"/>
              <a:defRPr>
                <a:solidFill>
                  <a:srgbClr val="5D267A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D267A"/>
              </a:buClr>
              <a:buSzPts val="1400"/>
              <a:buFont typeface="Lato"/>
              <a:buChar char="○"/>
              <a:defRPr>
                <a:solidFill>
                  <a:srgbClr val="5D267A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D267A"/>
              </a:buClr>
              <a:buSzPts val="1400"/>
              <a:buFont typeface="Lato"/>
              <a:buChar char="■"/>
              <a:defRPr>
                <a:solidFill>
                  <a:srgbClr val="5D267A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D267A"/>
              </a:buClr>
              <a:buSzPts val="1400"/>
              <a:buFont typeface="Lato"/>
              <a:buChar char="●"/>
              <a:defRPr>
                <a:solidFill>
                  <a:srgbClr val="5D267A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D267A"/>
              </a:buClr>
              <a:buSzPts val="1400"/>
              <a:buFont typeface="Lato"/>
              <a:buChar char="○"/>
              <a:defRPr>
                <a:solidFill>
                  <a:srgbClr val="5D267A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5D267A"/>
              </a:buClr>
              <a:buSzPts val="1400"/>
              <a:buFont typeface="Lato"/>
              <a:buChar char="■"/>
              <a:defRPr>
                <a:solidFill>
                  <a:srgbClr val="5D267A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13.png"/><Relationship Id="rId5" Type="http://schemas.openxmlformats.org/officeDocument/2006/relationships/image" Target="../media/image11.png"/><Relationship Id="rId6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elixirschool.com/pt/" TargetMode="External"/><Relationship Id="rId4" Type="http://schemas.openxmlformats.org/officeDocument/2006/relationships/hyperlink" Target="https://elixirforum.com/" TargetMode="External"/><Relationship Id="rId10" Type="http://schemas.openxmlformats.org/officeDocument/2006/relationships/hyperlink" Target="https://t.me/fp_ssa" TargetMode="External"/><Relationship Id="rId9" Type="http://schemas.openxmlformats.org/officeDocument/2006/relationships/hyperlink" Target="https://elixir-lang.org/" TargetMode="External"/><Relationship Id="rId5" Type="http://schemas.openxmlformats.org/officeDocument/2006/relationships/hyperlink" Target="https://blog.discord.com/scaling-elixir-f9b8e1e7c29b" TargetMode="External"/><Relationship Id="rId6" Type="http://schemas.openxmlformats.org/officeDocument/2006/relationships/hyperlink" Target="https://blog.discord.com/using-rust-to-scale-elixir-for-11-million-concurrent-users-c6f19fc029d3" TargetMode="External"/><Relationship Id="rId7" Type="http://schemas.openxmlformats.org/officeDocument/2006/relationships/hyperlink" Target="https://joyofelixir.com/toc.html" TargetMode="External"/><Relationship Id="rId8" Type="http://schemas.openxmlformats.org/officeDocument/2006/relationships/hyperlink" Target="https://elixir-companies.com/en/companie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jpg"/><Relationship Id="rId4" Type="http://schemas.openxmlformats.org/officeDocument/2006/relationships/image" Target="../media/image14.png"/><Relationship Id="rId5" Type="http://schemas.openxmlformats.org/officeDocument/2006/relationships/image" Target="../media/image6.png"/><Relationship Id="rId6" Type="http://schemas.openxmlformats.org/officeDocument/2006/relationships/image" Target="../media/image5.png"/><Relationship Id="rId7" Type="http://schemas.openxmlformats.org/officeDocument/2006/relationships/image" Target="../media/image4.png"/><Relationship Id="rId8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idx="4294967295" type="title"/>
          </p:nvPr>
        </p:nvSpPr>
        <p:spPr>
          <a:xfrm>
            <a:off x="2643750" y="3145000"/>
            <a:ext cx="3856500" cy="6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Por que Elixir?</a:t>
            </a:r>
            <a:endParaRPr sz="3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964200" y="445025"/>
            <a:ext cx="7868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 por que Elixir?</a:t>
            </a:r>
            <a:endParaRPr/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311700" y="1421175"/>
            <a:ext cx="834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Discord usa Elixir!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Pinterest usa Elixir!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SquareEnix usa Elixir!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Sketch Cloud usa Elixir!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Cabify usa Elixir!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Solfácil usa Elixir!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Bcredi usa Elixir!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Stone usa Elixir!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Whatsapp usa Erlang!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Riot Messaging System usa Erlang!</a:t>
            </a:r>
            <a:endParaRPr/>
          </a:p>
        </p:txBody>
      </p:sp>
      <p:pic>
        <p:nvPicPr>
          <p:cNvPr id="127" name="Google Shape;12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7775" y="2248075"/>
            <a:ext cx="2715802" cy="152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2"/>
          <p:cNvPicPr preferRelativeResize="0"/>
          <p:nvPr/>
        </p:nvPicPr>
        <p:blipFill rotWithShape="1">
          <a:blip r:embed="rId4">
            <a:alphaModFix/>
          </a:blip>
          <a:srcRect b="28987" l="23956" r="23530" t="30537"/>
          <a:stretch/>
        </p:blipFill>
        <p:spPr>
          <a:xfrm>
            <a:off x="4480975" y="3351325"/>
            <a:ext cx="2749849" cy="1193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50700" y="1421175"/>
            <a:ext cx="45816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50698" y="2057449"/>
            <a:ext cx="2565523" cy="1443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964200" y="445025"/>
            <a:ext cx="7868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caso “Discord”</a:t>
            </a:r>
            <a:endParaRPr/>
          </a:p>
        </p:txBody>
      </p:sp>
      <p:sp>
        <p:nvSpPr>
          <p:cNvPr id="136" name="Google Shape;136;p23"/>
          <p:cNvSpPr txBox="1"/>
          <p:nvPr>
            <p:ph idx="1" type="body"/>
          </p:nvPr>
        </p:nvSpPr>
        <p:spPr>
          <a:xfrm>
            <a:off x="400050" y="2746225"/>
            <a:ext cx="8343900" cy="22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“</a:t>
            </a:r>
            <a:r>
              <a:rPr lang="pt-BR" sz="1600"/>
              <a:t>From the beginning, Discord has been an early adopter of Elixir. [...] Fast forward two years, and we are up to nearly </a:t>
            </a:r>
            <a:r>
              <a:rPr b="1" lang="pt-BR" sz="1600"/>
              <a:t>five million concurrent users</a:t>
            </a:r>
            <a:r>
              <a:rPr lang="pt-BR" sz="1600"/>
              <a:t> and </a:t>
            </a:r>
            <a:r>
              <a:rPr b="1" lang="pt-BR" sz="1600"/>
              <a:t>millions of events per second</a:t>
            </a:r>
            <a:r>
              <a:rPr lang="pt-BR" sz="1600"/>
              <a:t> flowing through the system.”</a:t>
            </a:r>
            <a:endParaRPr sz="1600"/>
          </a:p>
          <a:p>
            <a:pPr indent="0" lvl="0" marL="45720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600"/>
              <a:t>“This solution would work for guilds up to 250,000 members, but that was the scaling limit. For a lot of people, this would have been the end of the story. But Discord has been using Rust to make things go fast, and we posed a question: “Could we use Rust to go faster?””</a:t>
            </a:r>
            <a:endParaRPr sz="1600"/>
          </a:p>
          <a:p>
            <a:pPr indent="0" lvl="0" marL="45720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600"/>
              <a:t> </a:t>
            </a:r>
            <a:endParaRPr sz="1600"/>
          </a:p>
        </p:txBody>
      </p:sp>
      <p:pic>
        <p:nvPicPr>
          <p:cNvPr id="137" name="Google Shape;13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6700" y="1307025"/>
            <a:ext cx="1850600" cy="133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964200" y="445025"/>
            <a:ext cx="7868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As dores de Elixir</a:t>
            </a:r>
            <a:endParaRPr/>
          </a:p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311700" y="1421175"/>
            <a:ext cx="834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Sistemas pequenos, simples, PoC;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Deploy não é necessariamente legal;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Matemática pesada não é o melhor nicho;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Coisas que pedem por mutabilidade;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Coisas muito específicas + falta de experiência;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Checagem estática de tipos;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Bibliotecas “essenciais” bem estabelecidas. O resto… nem tanto.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type="title"/>
          </p:nvPr>
        </p:nvSpPr>
        <p:spPr>
          <a:xfrm>
            <a:off x="964200" y="445025"/>
            <a:ext cx="7868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Links Importantes</a:t>
            </a:r>
            <a:endParaRPr/>
          </a:p>
        </p:txBody>
      </p:sp>
      <p:sp>
        <p:nvSpPr>
          <p:cNvPr id="149" name="Google Shape;149;p25"/>
          <p:cNvSpPr txBox="1"/>
          <p:nvPr>
            <p:ph idx="1" type="body"/>
          </p:nvPr>
        </p:nvSpPr>
        <p:spPr>
          <a:xfrm>
            <a:off x="311700" y="1421175"/>
            <a:ext cx="834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u="sng">
                <a:solidFill>
                  <a:schemeClr val="hlink"/>
                </a:solidFill>
                <a:hlinkClick r:id="rId3"/>
              </a:rPr>
              <a:t>Elixir School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u="sng">
                <a:solidFill>
                  <a:schemeClr val="hlink"/>
                </a:solidFill>
                <a:hlinkClick r:id="rId4"/>
              </a:rPr>
              <a:t>Elixir Forum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u="sng">
                <a:solidFill>
                  <a:schemeClr val="hlink"/>
                </a:solidFill>
                <a:hlinkClick r:id="rId5"/>
              </a:rPr>
              <a:t>How Discord Scaled Elixir to 5,000,000 Concurrent Users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u="sng">
                <a:solidFill>
                  <a:schemeClr val="hlink"/>
                </a:solidFill>
                <a:hlinkClick r:id="rId6"/>
              </a:rPr>
              <a:t>Using Rust to Scale Elixir for 11 Million Concurrent Users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u="sng">
                <a:solidFill>
                  <a:schemeClr val="hlink"/>
                </a:solidFill>
                <a:hlinkClick r:id="rId7"/>
              </a:rPr>
              <a:t>Joy of Elixir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u="sng">
                <a:solidFill>
                  <a:schemeClr val="hlink"/>
                </a:solidFill>
                <a:hlinkClick r:id="rId8"/>
              </a:rPr>
              <a:t>Elixir Companies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u="sng">
                <a:solidFill>
                  <a:schemeClr val="hlink"/>
                </a:solidFill>
                <a:hlinkClick r:id="rId9"/>
              </a:rPr>
              <a:t>Elixir Official Website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u="sng">
                <a:solidFill>
                  <a:schemeClr val="hlink"/>
                </a:solidFill>
                <a:hlinkClick r:id="rId10"/>
              </a:rPr>
              <a:t>https://t.me/fp_ssa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5050" y="216450"/>
            <a:ext cx="2355300" cy="2355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204850" y="1570800"/>
            <a:ext cx="5857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Backend developer na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Instrutor de Backend na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Maintainer da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Generalista;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Apaixonado por programação funcional;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Trabalhando oficialmente com Elixir há 3 meses, brincando em casa há uns dois anos.</a:t>
            </a:r>
            <a:endParaRPr sz="2000"/>
          </a:p>
        </p:txBody>
      </p:sp>
      <p:sp>
        <p:nvSpPr>
          <p:cNvPr id="67" name="Google Shape;67;p14"/>
          <p:cNvSpPr txBox="1"/>
          <p:nvPr>
            <p:ph type="title"/>
          </p:nvPr>
        </p:nvSpPr>
        <p:spPr>
          <a:xfrm>
            <a:off x="342725" y="409400"/>
            <a:ext cx="5605800" cy="6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Oi, eu sou Pablo Hildo!</a:t>
            </a:r>
            <a:endParaRPr sz="3600"/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92325" y="1677350"/>
            <a:ext cx="1620875" cy="26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63425" y="2012550"/>
            <a:ext cx="2355300" cy="26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96325" y="2280773"/>
            <a:ext cx="328500" cy="4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14750" y="2724150"/>
            <a:ext cx="268225" cy="26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184607" y="3144775"/>
            <a:ext cx="328500" cy="328503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4"/>
          <p:cNvSpPr txBox="1"/>
          <p:nvPr/>
        </p:nvSpPr>
        <p:spPr>
          <a:xfrm>
            <a:off x="6482975" y="2674285"/>
            <a:ext cx="2007300" cy="2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github.com/pablohildo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6482975" y="3144910"/>
            <a:ext cx="2007300" cy="2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@pablohildo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964200" y="445025"/>
            <a:ext cx="7868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que, afinal, é Elixir?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11700" y="14211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Linguagem de programação;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Paradigma Funcional;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Tipagem dinâmica;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Criada por José Valim;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Surge da busca de uma linguagem que opere bem na web em máquinas multinúcleo;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Construída sobre a Erlang VM;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Baseada em Ruby;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Mantida pelo Elixir Core Team (Aleksei Magusev, Andrea Leopardi, Eric Meadows-Jönsson, Fernando Tapia Rico, James Fish, e José Valim).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517625" y="466400"/>
            <a:ext cx="7773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Características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9600" y="1137913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 sz="1700"/>
              <a:t>Escalável;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 sz="1700"/>
              <a:t>Tolerante a falhas;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 sz="1700"/>
              <a:t>Funcional;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 sz="1700"/>
              <a:t>Extensível e adequada a DSL;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 sz="1700"/>
              <a:t>Metaprogramação;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 sz="1700"/>
              <a:t>Ecossistema em crescimento;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 sz="1700"/>
              <a:t>Compatível com Erlang;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 sz="1700"/>
              <a:t>Tipagem dinâmica;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 sz="1700"/>
              <a:t>Pattern Matching;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 sz="1700"/>
              <a:t>Execução assíncrona;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 sz="1700"/>
              <a:t>Curva de aprendizado relativamente simples.</a:t>
            </a:r>
            <a:endParaRPr sz="1700"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8400" y="1561950"/>
            <a:ext cx="3172125" cy="256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964200" y="445025"/>
            <a:ext cx="7868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Paradigma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1421175"/>
            <a:ext cx="8328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Opera com o paradigma de programação funcional;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Em crescimento no mercado;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Tem funções como conceito central;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Preza pela imutabilidade dos dados;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Formalismos matemáticos;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Um monte de coisa sobre </a:t>
            </a:r>
            <a:r>
              <a:rPr i="1" lang="pt-BR"/>
              <a:t>higher-order functions</a:t>
            </a:r>
            <a:r>
              <a:rPr lang="pt-BR"/>
              <a:t>, </a:t>
            </a:r>
            <a:r>
              <a:rPr i="1" lang="pt-BR"/>
              <a:t>evitar side-effects</a:t>
            </a:r>
            <a:r>
              <a:rPr lang="pt-BR"/>
              <a:t>, </a:t>
            </a:r>
            <a:r>
              <a:rPr i="1" lang="pt-BR"/>
              <a:t>evitar estado compartilhado</a:t>
            </a:r>
            <a:r>
              <a:rPr lang="pt-BR"/>
              <a:t>, </a:t>
            </a:r>
            <a:r>
              <a:rPr i="1" lang="pt-BR"/>
              <a:t>realizar composição de funções, recursão, functores, monóides, mônadas, etc, etc, etc</a:t>
            </a:r>
            <a:r>
              <a:rPr lang="pt-BR"/>
              <a:t>;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964200" y="445025"/>
            <a:ext cx="7868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Resumo da Ópera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1700" y="1421175"/>
            <a:ext cx="4648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Imutabilidade!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Alguns desses termos estranhos são mais simples do que parecem;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Evitar side-effects faz bem, mas usá-los é normalmente essencial;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Todos esses aspectos geram atomicidade;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Atomicidade é amiga de concorrência.</a:t>
            </a:r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3300" y="1338288"/>
            <a:ext cx="3429000" cy="63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65250" y="2153363"/>
            <a:ext cx="3067050" cy="55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79525" y="2882700"/>
            <a:ext cx="3152775" cy="164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964200" y="445025"/>
            <a:ext cx="7868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 por que Elixir?</a:t>
            </a:r>
            <a:endParaRPr/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2788" y="1098875"/>
            <a:ext cx="3418431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964200" y="445025"/>
            <a:ext cx="7868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 por que Elixir?</a:t>
            </a:r>
            <a:endParaRPr/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263" y="1747175"/>
            <a:ext cx="7991475" cy="199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964200" y="445025"/>
            <a:ext cx="7868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 por que Elixir?</a:t>
            </a:r>
            <a:endParaRPr/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311700" y="1421175"/>
            <a:ext cx="834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BEAM VM </a:t>
            </a:r>
            <a:r>
              <a:rPr lang="pt-BR"/>
              <a:t>❤️</a:t>
            </a:r>
            <a:r>
              <a:rPr lang="pt-BR"/>
              <a:t> Escalabilidade </a:t>
            </a:r>
            <a:r>
              <a:rPr lang="pt-BR"/>
              <a:t>❤️</a:t>
            </a:r>
            <a:r>
              <a:rPr lang="pt-BR"/>
              <a:t> Concorrência;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Tolerância a falhas;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Real-time sem sofrimento;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Processamento em background;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IoT também funciona, e é muito bom;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Sistemas distribuídos fáceis e testáveis;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NIFs!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 comunidade é maravilhosa.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