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4610100" cy="3575050"/>
  <p:notesSz cx="4610100" cy="357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622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4479" y="0"/>
            <a:ext cx="4323715" cy="3456304"/>
          </a:xfrm>
          <a:custGeom>
            <a:avLst/>
            <a:gdLst/>
            <a:ahLst/>
            <a:cxnLst/>
            <a:rect l="l" t="t" r="r" b="b"/>
            <a:pathLst>
              <a:path w="4323715" h="3456304">
                <a:moveTo>
                  <a:pt x="0" y="3456304"/>
                </a:moveTo>
                <a:lnTo>
                  <a:pt x="4323715" y="3456304"/>
                </a:lnTo>
                <a:lnTo>
                  <a:pt x="4323715" y="0"/>
                </a:lnTo>
                <a:lnTo>
                  <a:pt x="0" y="0"/>
                </a:lnTo>
                <a:lnTo>
                  <a:pt x="0" y="345630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4480" cy="2416810"/>
          </a:xfrm>
          <a:custGeom>
            <a:avLst/>
            <a:gdLst/>
            <a:ahLst/>
            <a:cxnLst/>
            <a:rect l="l" t="t" r="r" b="b"/>
            <a:pathLst>
              <a:path w="284480" h="2416810">
                <a:moveTo>
                  <a:pt x="0" y="2416755"/>
                </a:moveTo>
                <a:lnTo>
                  <a:pt x="284480" y="2416755"/>
                </a:lnTo>
                <a:lnTo>
                  <a:pt x="284480" y="0"/>
                </a:lnTo>
                <a:lnTo>
                  <a:pt x="0" y="0"/>
                </a:lnTo>
                <a:lnTo>
                  <a:pt x="0" y="2416755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453710"/>
            <a:ext cx="284480" cy="3175"/>
          </a:xfrm>
          <a:custGeom>
            <a:avLst/>
            <a:gdLst/>
            <a:ahLst/>
            <a:cxnLst/>
            <a:rect l="l" t="t" r="r" b="b"/>
            <a:pathLst>
              <a:path w="284480" h="3175">
                <a:moveTo>
                  <a:pt x="0" y="2594"/>
                </a:moveTo>
                <a:lnTo>
                  <a:pt x="284480" y="2594"/>
                </a:lnTo>
                <a:lnTo>
                  <a:pt x="284480" y="0"/>
                </a:lnTo>
                <a:lnTo>
                  <a:pt x="0" y="0"/>
                </a:lnTo>
                <a:lnTo>
                  <a:pt x="0" y="2594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90880" y="1771650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799" y="0"/>
                </a:lnTo>
              </a:path>
            </a:pathLst>
          </a:custGeom>
          <a:ln w="3178">
            <a:solidFill>
              <a:srgbClr val="C2C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6" y="2416755"/>
            <a:ext cx="284480" cy="1036955"/>
          </a:xfrm>
          <a:custGeom>
            <a:avLst/>
            <a:gdLst/>
            <a:ahLst/>
            <a:cxnLst/>
            <a:rect l="l" t="t" r="r" b="b"/>
            <a:pathLst>
              <a:path w="284480" h="1036954">
                <a:moveTo>
                  <a:pt x="0" y="1036954"/>
                </a:moveTo>
                <a:lnTo>
                  <a:pt x="284480" y="1036954"/>
                </a:lnTo>
                <a:lnTo>
                  <a:pt x="284480" y="0"/>
                </a:lnTo>
                <a:lnTo>
                  <a:pt x="0" y="0"/>
                </a:lnTo>
                <a:lnTo>
                  <a:pt x="0" y="1036954"/>
                </a:lnTo>
                <a:close/>
              </a:path>
            </a:pathLst>
          </a:custGeom>
          <a:solidFill>
            <a:srgbClr val="2C3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417" y="848296"/>
            <a:ext cx="3517264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00" y="95503"/>
            <a:ext cx="44831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317" y="1228090"/>
            <a:ext cx="3847465" cy="721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600" y="3464793"/>
            <a:ext cx="95440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RISHABH</a:t>
            </a:r>
            <a:r>
              <a:rPr spc="-50" dirty="0"/>
              <a:t> </a:t>
            </a:r>
            <a:r>
              <a:rPr spc="-5" dirty="0"/>
              <a:t>CHATURVEDI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417" y="848296"/>
            <a:ext cx="34588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C3D50"/>
                </a:solidFill>
                <a:latin typeface="Arial"/>
                <a:cs typeface="Arial"/>
              </a:rPr>
              <a:t>Predicting </a:t>
            </a:r>
            <a:r>
              <a:rPr sz="1600" b="1" spc="-5" dirty="0">
                <a:solidFill>
                  <a:srgbClr val="2C3D50"/>
                </a:solidFill>
                <a:latin typeface="Arial"/>
                <a:cs typeface="Arial"/>
              </a:rPr>
              <a:t>Traffic Accident</a:t>
            </a:r>
            <a:r>
              <a:rPr sz="1600" b="1" spc="-35" dirty="0">
                <a:solidFill>
                  <a:srgbClr val="2C3D5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C3D50"/>
                </a:solidFill>
                <a:latin typeface="Arial"/>
                <a:cs typeface="Arial"/>
              </a:rPr>
              <a:t>Severity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738" y="1449323"/>
            <a:ext cx="1927225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787C81"/>
                </a:solidFill>
                <a:latin typeface="Arial"/>
                <a:cs typeface="Arial"/>
              </a:rPr>
              <a:t>Applied </a:t>
            </a:r>
            <a:r>
              <a:rPr sz="1000" b="1" spc="-10" dirty="0">
                <a:solidFill>
                  <a:srgbClr val="787C81"/>
                </a:solidFill>
                <a:latin typeface="Arial"/>
                <a:cs typeface="Arial"/>
              </a:rPr>
              <a:t>Data </a:t>
            </a:r>
            <a:r>
              <a:rPr sz="1000" b="1" spc="-5" dirty="0">
                <a:solidFill>
                  <a:srgbClr val="787C81"/>
                </a:solidFill>
                <a:latin typeface="Arial"/>
                <a:cs typeface="Arial"/>
              </a:rPr>
              <a:t>Science</a:t>
            </a:r>
            <a:r>
              <a:rPr sz="1000" b="1" spc="-30" dirty="0">
                <a:solidFill>
                  <a:srgbClr val="787C81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787C81"/>
                </a:solidFill>
                <a:latin typeface="Arial"/>
                <a:cs typeface="Arial"/>
              </a:rPr>
              <a:t>Capstone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IN" sz="1000" spc="-5" dirty="0">
                <a:latin typeface="Arial"/>
                <a:cs typeface="Arial"/>
              </a:rPr>
              <a:t>Pablo Sanhueza Toro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18986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 </a:t>
            </a:r>
            <a:r>
              <a:rPr dirty="0"/>
              <a:t>and future</a:t>
            </a:r>
            <a:r>
              <a:rPr spc="-90" dirty="0"/>
              <a:t> </a:t>
            </a:r>
            <a:r>
              <a:rPr spc="-5" dirty="0"/>
              <a:t>projects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317" y="1228090"/>
            <a:ext cx="314515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365760" indent="-114300">
              <a:lnSpc>
                <a:spcPct val="130200"/>
              </a:lnSpc>
              <a:spcBef>
                <a:spcPts val="1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Built useful models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predict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severity 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 traffic accident.  Accuracy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models has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room for</a:t>
            </a:r>
            <a:r>
              <a:rPr sz="800" spc="1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improvement.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Future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projects:</a:t>
            </a:r>
            <a:endParaRPr sz="800">
              <a:latin typeface="Arial"/>
              <a:cs typeface="Arial"/>
            </a:endParaRPr>
          </a:p>
          <a:p>
            <a:pPr marL="228600" marR="5080" indent="101600">
              <a:lnSpc>
                <a:spcPts val="800"/>
              </a:lnSpc>
              <a:spcBef>
                <a:spcPts val="300"/>
              </a:spcBef>
            </a:pPr>
            <a:r>
              <a:rPr sz="700" dirty="0">
                <a:solidFill>
                  <a:srgbClr val="4F5D66"/>
                </a:solidFill>
                <a:latin typeface="Arial"/>
                <a:cs typeface="Arial"/>
              </a:rPr>
              <a:t>Add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features </a:t>
            </a:r>
            <a:r>
              <a:rPr sz="700" spc="-10" dirty="0">
                <a:solidFill>
                  <a:srgbClr val="4F5D66"/>
                </a:solidFill>
                <a:latin typeface="Arial"/>
                <a:cs typeface="Arial"/>
              </a:rPr>
              <a:t>such </a:t>
            </a:r>
            <a:r>
              <a:rPr sz="700" dirty="0">
                <a:solidFill>
                  <a:srgbClr val="4F5D66"/>
                </a:solidFill>
                <a:latin typeface="Arial"/>
                <a:cs typeface="Arial"/>
              </a:rPr>
              <a:t>as </a:t>
            </a:r>
            <a:r>
              <a:rPr sz="700" spc="-10" dirty="0">
                <a:solidFill>
                  <a:srgbClr val="4F5D66"/>
                </a:solidFill>
                <a:latin typeface="Arial"/>
                <a:cs typeface="Arial"/>
              </a:rPr>
              <a:t>vehicle speed </a:t>
            </a:r>
            <a:r>
              <a:rPr sz="700" dirty="0">
                <a:solidFill>
                  <a:srgbClr val="4F5D66"/>
                </a:solidFill>
                <a:latin typeface="Arial"/>
                <a:cs typeface="Arial"/>
              </a:rPr>
              <a:t>and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time </a:t>
            </a:r>
            <a:r>
              <a:rPr sz="700" spc="-1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uninterrupted traveling.  Prediction </a:t>
            </a:r>
            <a:r>
              <a:rPr sz="7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potential accident, critical spots and</a:t>
            </a:r>
            <a:r>
              <a:rPr sz="700" spc="-1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F5D66"/>
                </a:solidFill>
                <a:latin typeface="Arial"/>
                <a:cs typeface="Arial"/>
              </a:rPr>
              <a:t>time.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304"/>
                </a:moveTo>
                <a:lnTo>
                  <a:pt x="4608195" y="3456304"/>
                </a:lnTo>
                <a:lnTo>
                  <a:pt x="4608195" y="0"/>
                </a:lnTo>
                <a:lnTo>
                  <a:pt x="0" y="0"/>
                </a:lnTo>
                <a:lnTo>
                  <a:pt x="0" y="345630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9717" y="562610"/>
            <a:ext cx="4056379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Traffic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accidents are...</a:t>
            </a:r>
            <a:endParaRPr sz="800">
              <a:latin typeface="Arial"/>
              <a:cs typeface="Arial"/>
            </a:endParaRPr>
          </a:p>
          <a:p>
            <a:pPr marL="114300" algn="just">
              <a:lnSpc>
                <a:spcPct val="100000"/>
              </a:lnSpc>
              <a:spcBef>
                <a:spcPts val="715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Cause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1.35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million deaths globally in</a:t>
            </a:r>
            <a:r>
              <a:rPr sz="800" spc="2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2016.</a:t>
            </a:r>
            <a:endParaRPr sz="800">
              <a:latin typeface="Arial"/>
              <a:cs typeface="Arial"/>
            </a:endParaRPr>
          </a:p>
          <a:p>
            <a:pPr marL="114300" marR="1194435" algn="just">
              <a:lnSpc>
                <a:spcPct val="130400"/>
              </a:lnSpc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Main cause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death among those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aged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15–29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years.  Predicted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become the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7th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leading cause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death by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2030.</a:t>
            </a:r>
            <a:endParaRPr sz="800">
              <a:latin typeface="Arial"/>
              <a:cs typeface="Arial"/>
            </a:endParaRPr>
          </a:p>
          <a:p>
            <a:pPr marL="12700" marR="6985" algn="just">
              <a:lnSpc>
                <a:spcPct val="112100"/>
              </a:lnSpc>
              <a:spcBef>
                <a:spcPts val="6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Predicting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severity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in advance could be used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send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exact required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staff 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and equipment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the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place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accident,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thus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saving a significant amount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lives each 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year.</a:t>
            </a:r>
            <a:endParaRPr sz="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Road</a:t>
            </a:r>
            <a:r>
              <a:rPr sz="800" spc="3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safety</a:t>
            </a:r>
            <a:r>
              <a:rPr sz="800" spc="3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should</a:t>
            </a:r>
            <a:r>
              <a:rPr sz="800" spc="3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4F5D66"/>
                </a:solidFill>
                <a:latin typeface="Arial"/>
                <a:cs typeface="Arial"/>
              </a:rPr>
              <a:t>be</a:t>
            </a:r>
            <a:r>
              <a:rPr sz="800" spc="4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prior</a:t>
            </a:r>
            <a:r>
              <a:rPr sz="800" spc="4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interest</a:t>
            </a:r>
            <a:r>
              <a:rPr sz="800" spc="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for</a:t>
            </a:r>
            <a:r>
              <a:rPr sz="800" spc="2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governments,</a:t>
            </a:r>
            <a:r>
              <a:rPr sz="800" spc="3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local</a:t>
            </a:r>
            <a:r>
              <a:rPr sz="800" spc="3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authorities</a:t>
            </a:r>
            <a:r>
              <a:rPr sz="800" spc="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and</a:t>
            </a:r>
            <a:r>
              <a:rPr sz="800" spc="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private</a:t>
            </a:r>
            <a:r>
              <a:rPr sz="800" spc="1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4F5D66"/>
                </a:solidFill>
                <a:latin typeface="Arial"/>
                <a:cs typeface="Arial"/>
              </a:rPr>
              <a:t>com-</a:t>
            </a:r>
            <a:endParaRPr sz="800">
              <a:latin typeface="Arial"/>
              <a:cs typeface="Arial"/>
            </a:endParaRPr>
          </a:p>
          <a:p>
            <a:pPr marL="12700" marR="10160" algn="just">
              <a:lnSpc>
                <a:spcPct val="164300"/>
              </a:lnSpc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panies investing in technologies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that can help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reduce accidents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and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improve overall  driver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safety.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299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717" y="1051814"/>
            <a:ext cx="3462654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All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recorded accidents in France from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2005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2016,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both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years</a:t>
            </a:r>
            <a:r>
              <a:rPr sz="800" spc="12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included.</a:t>
            </a:r>
            <a:endParaRPr sz="800">
              <a:latin typeface="Arial"/>
              <a:cs typeface="Arial"/>
            </a:endParaRPr>
          </a:p>
          <a:p>
            <a:pPr marL="114300" marR="1517650">
              <a:lnSpc>
                <a:spcPct val="130200"/>
              </a:lnSpc>
              <a:spcBef>
                <a:spcPts val="4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Initial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dataset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from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Kaggle, </a:t>
            </a: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here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. 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Pre-selcted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features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on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my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GitHub,</a:t>
            </a:r>
            <a:r>
              <a:rPr sz="800" spc="-2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u="sng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here</a:t>
            </a:r>
            <a:endParaRPr sz="800">
              <a:latin typeface="Arial"/>
              <a:cs typeface="Arial"/>
            </a:endParaRPr>
          </a:p>
          <a:p>
            <a:pPr marL="228600" marR="889635">
              <a:lnSpc>
                <a:spcPts val="1250"/>
              </a:lnSpc>
              <a:spcBef>
                <a:spcPts val="70"/>
              </a:spcBef>
            </a:pP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In total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49 features, 839,985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rows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in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the Kaggle dataset  Redundant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and not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relevant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features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were</a:t>
            </a:r>
            <a:r>
              <a:rPr sz="750" spc="-6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dropped</a:t>
            </a:r>
            <a:endParaRPr sz="7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25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29 features</a:t>
            </a:r>
            <a:r>
              <a:rPr sz="800" spc="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pre-selected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65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On the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data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cleaning missing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values and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outliers were</a:t>
            </a:r>
            <a:r>
              <a:rPr sz="800" spc="7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replaced.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725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EDA-Target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717" y="511810"/>
            <a:ext cx="314896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target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feature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 binary classifier, describing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</a:t>
            </a:r>
            <a:r>
              <a:rPr sz="800" spc="9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severity.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715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0: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low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severity.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65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1: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high severity, from hospitalized wounded injuries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</a:t>
            </a:r>
            <a:r>
              <a:rPr sz="800" spc="2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death.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17" y="2901314"/>
            <a:ext cx="29775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It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is a balanced labeled dataset with more cases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lower</a:t>
            </a:r>
            <a:r>
              <a:rPr sz="800" spc="6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severity.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10394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EDA-Seasonality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717" y="1512823"/>
            <a:ext cx="370586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traffic accidents decreased over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years from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2005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2013,</a:t>
            </a:r>
            <a:r>
              <a:rPr sz="800" spc="7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after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which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trend became</a:t>
            </a:r>
            <a:r>
              <a:rPr sz="800" spc="2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stable.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0"/>
            <a:ext cx="11474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/>
              <a:t>EDA-Seasonality</a:t>
            </a:r>
            <a:endParaRPr sz="1100"/>
          </a:p>
        </p:txBody>
      </p:sp>
      <p:sp>
        <p:nvSpPr>
          <p:cNvPr id="4" name="object 4"/>
          <p:cNvSpPr txBox="1"/>
          <p:nvPr/>
        </p:nvSpPr>
        <p:spPr>
          <a:xfrm>
            <a:off x="279717" y="263779"/>
            <a:ext cx="3780154" cy="42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Accidents increase from March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June and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then again in September, decreasing</a:t>
            </a:r>
            <a:r>
              <a:rPr sz="800" spc="114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end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the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year.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17" y="1849754"/>
            <a:ext cx="34759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Steady trend during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800" b="1" dirty="0">
                <a:solidFill>
                  <a:srgbClr val="4F5D66"/>
                </a:solidFill>
                <a:latin typeface="Arial"/>
                <a:cs typeface="Arial"/>
              </a:rPr>
              <a:t>week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. More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accidents on Friday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and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less </a:t>
            </a:r>
            <a:r>
              <a:rPr sz="800" spc="-15" dirty="0">
                <a:solidFill>
                  <a:srgbClr val="4F5D66"/>
                </a:solidFill>
                <a:latin typeface="Arial"/>
                <a:cs typeface="Arial"/>
              </a:rPr>
              <a:t>on</a:t>
            </a:r>
            <a:r>
              <a:rPr sz="800" spc="7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4F5D66"/>
                </a:solidFill>
                <a:latin typeface="Arial"/>
                <a:cs typeface="Arial"/>
              </a:rPr>
              <a:t>Sunday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0"/>
            <a:ext cx="11474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/>
              <a:t>EDA-Seasonality</a:t>
            </a:r>
            <a:endParaRPr sz="1100"/>
          </a:p>
        </p:txBody>
      </p:sp>
      <p:sp>
        <p:nvSpPr>
          <p:cNvPr id="4" name="object 4"/>
          <p:cNvSpPr txBox="1"/>
          <p:nvPr/>
        </p:nvSpPr>
        <p:spPr>
          <a:xfrm>
            <a:off x="279717" y="263779"/>
            <a:ext cx="29965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The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trend of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highly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severe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accidents </a:t>
            </a:r>
            <a:r>
              <a:rPr sz="750" dirty="0">
                <a:solidFill>
                  <a:srgbClr val="4F5D66"/>
                </a:solidFill>
                <a:latin typeface="Arial"/>
                <a:cs typeface="Arial"/>
              </a:rPr>
              <a:t>is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proportional to the global</a:t>
            </a:r>
            <a:r>
              <a:rPr sz="750" spc="1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750" spc="-5" dirty="0">
                <a:solidFill>
                  <a:srgbClr val="4F5D66"/>
                </a:solidFill>
                <a:latin typeface="Arial"/>
                <a:cs typeface="Arial"/>
              </a:rPr>
              <a:t>trend.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717" y="2584767"/>
            <a:ext cx="1383030" cy="5308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00" b="1" dirty="0">
                <a:solidFill>
                  <a:srgbClr val="4F5D66"/>
                </a:solidFill>
                <a:latin typeface="Arial"/>
                <a:cs typeface="Arial"/>
              </a:rPr>
              <a:t>Spikes:</a:t>
            </a:r>
            <a:endParaRPr sz="800">
              <a:latin typeface="Arial"/>
              <a:cs typeface="Arial"/>
            </a:endParaRPr>
          </a:p>
          <a:p>
            <a:pPr marL="114300" marR="5080" indent="114300">
              <a:lnSpc>
                <a:spcPct val="106800"/>
              </a:lnSpc>
              <a:spcBef>
                <a:spcPts val="455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8am: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people go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work 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5-6pm: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people return</a:t>
            </a:r>
            <a:r>
              <a:rPr sz="800" spc="-6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home.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4" cy="34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" y="95503"/>
            <a:ext cx="1321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</a:t>
            </a:r>
            <a:r>
              <a:rPr spc="-40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717" y="794639"/>
            <a:ext cx="3628390" cy="179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Random</a:t>
            </a:r>
            <a:r>
              <a:rPr sz="800" u="sng" spc="-20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Forest: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715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10 decision</a:t>
            </a:r>
            <a:r>
              <a:rPr sz="800" spc="1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trees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90"/>
              </a:spcBef>
            </a:pP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maximum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depth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of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12</a:t>
            </a:r>
            <a:r>
              <a:rPr sz="800" spc="-40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 marL="114300" marR="2719705" indent="-101600">
              <a:lnSpc>
                <a:spcPts val="1680"/>
              </a:lnSpc>
              <a:spcBef>
                <a:spcPts val="145"/>
              </a:spcBef>
            </a:pP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Logistic Regression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c=0.001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K-Nearest Neighbor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715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K=16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Supervised Vector</a:t>
            </a:r>
            <a:r>
              <a:rPr sz="800" u="sng" spc="10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-5" dirty="0">
                <a:solidFill>
                  <a:srgbClr val="4F5D6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Machine</a:t>
            </a:r>
            <a:endParaRPr sz="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690"/>
              </a:spcBef>
            </a:pP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Due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computation inefficiency, training size was reduced </a:t>
            </a:r>
            <a:r>
              <a:rPr sz="800" dirty="0">
                <a:solidFill>
                  <a:srgbClr val="4F5D66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75,000</a:t>
            </a:r>
            <a:r>
              <a:rPr sz="800" spc="55" dirty="0">
                <a:solidFill>
                  <a:srgbClr val="4F5D66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F5D66"/>
                </a:solidFill>
                <a:latin typeface="Arial"/>
                <a:cs typeface="Arial"/>
              </a:rPr>
              <a:t>samples.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0"/>
            <a:ext cx="531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417" y="445234"/>
          <a:ext cx="3982720" cy="1273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6">
                  <a:txBody>
                    <a:bodyPr/>
                    <a:lstStyle/>
                    <a:p>
                      <a:pPr marL="127000">
                        <a:lnSpc>
                          <a:spcPts val="885"/>
                        </a:lnSpc>
                      </a:pP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table reports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 results of the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evaluation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each</a:t>
                      </a:r>
                      <a:r>
                        <a:rPr sz="800" spc="-6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model.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67">
                <a:tc>
                  <a:txBody>
                    <a:bodyPr/>
                    <a:lstStyle/>
                    <a:p>
                      <a:pPr marR="33020" algn="r">
                        <a:lnSpc>
                          <a:spcPts val="885"/>
                        </a:lnSpc>
                      </a:pPr>
                      <a:r>
                        <a:rPr sz="800" b="1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800" b="1" spc="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go</a:t>
                      </a:r>
                      <a:r>
                        <a:rPr sz="800" b="1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885"/>
                        </a:lnSpc>
                      </a:pPr>
                      <a:r>
                        <a:rPr sz="800" b="1" spc="-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Jaccard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</a:pPr>
                      <a:r>
                        <a:rPr sz="800" b="1" spc="-2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f1-score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</a:pPr>
                      <a:r>
                        <a:rPr sz="800" b="1" spc="-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885"/>
                        </a:lnSpc>
                      </a:pPr>
                      <a:r>
                        <a:rPr sz="800" b="1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Recall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885"/>
                        </a:lnSpc>
                      </a:pP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Time(s)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39">
                <a:tc>
                  <a:txBody>
                    <a:bodyPr/>
                    <a:lstStyle/>
                    <a:p>
                      <a:pPr marR="35560" algn="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800" b="1" spc="-1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Forest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0.722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0.724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0.591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900"/>
                        </a:lnSpc>
                        <a:spcBef>
                          <a:spcPts val="9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6.588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R="43180" algn="r">
                        <a:lnSpc>
                          <a:spcPts val="850"/>
                        </a:lnSpc>
                      </a:pPr>
                      <a:r>
                        <a:rPr sz="800" b="1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Logistic</a:t>
                      </a:r>
                      <a:r>
                        <a:rPr sz="800" b="1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850"/>
                        </a:lnSpc>
                      </a:pPr>
                      <a:r>
                        <a:rPr sz="800" spc="-2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5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850"/>
                        </a:lnSpc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5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0.456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850"/>
                        </a:lnSpc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6.530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952">
                <a:tc>
                  <a:txBody>
                    <a:bodyPr/>
                    <a:lstStyle/>
                    <a:p>
                      <a:pPr marR="36830" algn="r">
                        <a:lnSpc>
                          <a:spcPts val="910"/>
                        </a:lnSpc>
                      </a:pPr>
                      <a:r>
                        <a:rPr sz="800" b="1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KNN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910"/>
                        </a:lnSpc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910"/>
                        </a:lnSpc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0.652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1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0.506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10"/>
                        </a:lnSpc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200.58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775"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b="1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SVM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1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0.528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403.92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F5D66"/>
                      </a:solidFill>
                      <a:prstDash val="solid"/>
                    </a:lnL>
                    <a:lnR w="12700">
                      <a:solidFill>
                        <a:srgbClr val="4F5D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79"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With no doubt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3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i="1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Random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i="1" spc="-6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Forest </a:t>
                      </a:r>
                      <a:r>
                        <a:rPr sz="800" spc="-4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800" spc="-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best</a:t>
                      </a:r>
                      <a:r>
                        <a:rPr sz="800" spc="-6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model,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3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same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 gridSpan="2"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800" spc="-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time as the </a:t>
                      </a:r>
                      <a:r>
                        <a:rPr sz="800" i="1" spc="-2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log. </a:t>
                      </a:r>
                      <a:r>
                        <a:rPr sz="800" i="1" spc="-2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res.</a:t>
                      </a:r>
                      <a:r>
                        <a:rPr sz="800" i="1" spc="3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405">
                <a:tc gridSpan="6">
                  <a:txBody>
                    <a:bodyPr/>
                    <a:lstStyle/>
                    <a:p>
                      <a:pPr marL="127000">
                        <a:lnSpc>
                          <a:spcPts val="869"/>
                        </a:lnSpc>
                        <a:spcBef>
                          <a:spcPts val="550"/>
                        </a:spcBef>
                      </a:pP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improves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accuracy from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0.66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0.72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recall from </a:t>
                      </a:r>
                      <a:r>
                        <a:rPr sz="800" spc="-1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0.45 </a:t>
                      </a:r>
                      <a:r>
                        <a:rPr sz="80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50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solidFill>
                            <a:srgbClr val="4F5D66"/>
                          </a:solidFill>
                          <a:latin typeface="Arial"/>
                          <a:cs typeface="Arial"/>
                        </a:rPr>
                        <a:t>0.59.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475</Words>
  <Application>Microsoft Office PowerPoint</Application>
  <PresentationFormat>Personalizado</PresentationFormat>
  <Paragraphs>85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Data</vt:lpstr>
      <vt:lpstr>EDA-Target</vt:lpstr>
      <vt:lpstr>EDA-Seasonality</vt:lpstr>
      <vt:lpstr>EDA-Seasonality</vt:lpstr>
      <vt:lpstr>EDA-Seasonality</vt:lpstr>
      <vt:lpstr>Classification Models</vt:lpstr>
      <vt:lpstr>Presentación de PowerPoint</vt:lpstr>
      <vt:lpstr>Conclusion and future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Pablo Sanhueza</cp:lastModifiedBy>
  <cp:revision>2</cp:revision>
  <dcterms:created xsi:type="dcterms:W3CDTF">2020-09-27T10:14:29Z</dcterms:created>
  <dcterms:modified xsi:type="dcterms:W3CDTF">2020-09-29T02:55:19Z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2020-09-27T00:00:00Z</vt:filetime>
  </property>
</Properties>
</file>