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E20C53-B5EC-4C20-A12F-D330F910F469}">
  <a:tblStyle styleId="{EEE20C53-B5EC-4C20-A12F-D330F910F4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52890B8-B904-42D2-A88D-54BF4839C1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df1ef76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df1ef76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72ad746c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72ad746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2ad746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2ad746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2ad746c_6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2ad746c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df1ef76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df1ef7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2ad746c_6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2ad746c_6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72ad746c_6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72ad746c_6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72ad746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72ad746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72ad74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72ad74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72ad746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72ad74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df1ef7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df1ef7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72ad746c_6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72ad746c_6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72ad746c_6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72ad746c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72ad746c_6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72ad746c_6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df1ef76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df1ef76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72ad746c_6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72ad746c_6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572ad746c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572ad746c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df1ef7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df1ef7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72ad746c_6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72ad746c_6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72ad746c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72ad746c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72ad746c_6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72ad746c_6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72ad746c_6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72ad746c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72ad746c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72ad746c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572ad746c_6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572ad746c_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72ad746c_6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72ad746c_6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72ad746c_6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72ad746c_6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Relationship Id="rId4" Type="http://schemas.openxmlformats.org/officeDocument/2006/relationships/image" Target="../media/image9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de Inteligencia Artificial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Trabajo Práctico Especial 1</a:t>
            </a:r>
            <a:endParaRPr b="0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Métodos de búsqueda No informados e Informados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Grupo 9: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Godfrid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Agustina Osimani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Constanza De Rienzo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 Radnic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aleway"/>
                <a:ea typeface="Raleway"/>
                <a:cs typeface="Raleway"/>
                <a:sym typeface="Raleway"/>
              </a:rPr>
              <a:t>h(s) = max { distancias en módulo }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¡Muy Simple!</a:t>
            </a:r>
            <a:endParaRPr sz="2400"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2410100" y="482575"/>
            <a:ext cx="46989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Maximum Path Heuristic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794250" y="3345275"/>
            <a:ext cx="31923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¿Es admisible?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n = cantidad de cuadrados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h(s) = ( ∑ | distancias | ) / n</a:t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2410100" y="477800"/>
            <a:ext cx="4557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</a:t>
            </a:r>
            <a:r>
              <a:rPr lang="es"/>
              <a:t> Path Heuristic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794250" y="3345275"/>
            <a:ext cx="31923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¿Es admisible?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729450" y="2380275"/>
            <a:ext cx="82677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h(s) = Max { distancias &gt; 0 en x } + Max { distancias &gt; 0 en y }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+ | Min { distancias &lt; 0 en x } | + | Min { distancias &lt; 0 en y } |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2467100" y="498825"/>
            <a:ext cx="56514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Maximum Distances Heuristic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729450" y="1150425"/>
            <a:ext cx="75351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Idea intuitiva: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Se asume que todos los movimientos en todas las direcciones, UP, DOWN, RIGHT, LEFT, son aprovechados por otros cuadrados al máximo. Entonces solo hay que hacer tantos pasos, como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máximas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distancias en esos ejes haya.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442650" y="3778050"/>
            <a:ext cx="31923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¿Es admisible?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72300" y="653325"/>
            <a:ext cx="21204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4991925" y="16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{152890B8-B904-42D2-A88D-54BF4839C19D}</a:tableStyleId>
              </a:tblPr>
              <a:tblGrid>
                <a:gridCol w="1789225"/>
                <a:gridCol w="1789225"/>
              </a:tblGrid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Average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50" y="1528236"/>
            <a:ext cx="2182775" cy="20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483121"/>
            <a:ext cx="2028825" cy="167341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type="title"/>
          </p:nvPr>
        </p:nvSpPr>
        <p:spPr>
          <a:xfrm>
            <a:off x="272300" y="653325"/>
            <a:ext cx="21204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225" y="2469033"/>
            <a:ext cx="2975375" cy="212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6"/>
          <p:cNvGraphicFramePr/>
          <p:nvPr/>
        </p:nvGraphicFramePr>
        <p:xfrm>
          <a:off x="4976600" y="5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{152890B8-B904-42D2-A88D-54BF4839C19D}</a:tableStyleId>
              </a:tblPr>
              <a:tblGrid>
                <a:gridCol w="1789225"/>
                <a:gridCol w="1789225"/>
              </a:tblGrid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Average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6"/>
          <p:cNvGraphicFramePr/>
          <p:nvPr/>
        </p:nvGraphicFramePr>
        <p:xfrm>
          <a:off x="4976600" y="267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{152890B8-B904-42D2-A88D-54BF4839C19D}</a:tableStyleId>
              </a:tblPr>
              <a:tblGrid>
                <a:gridCol w="1789225"/>
                <a:gridCol w="1789225"/>
              </a:tblGrid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Average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6"/>
          <p:cNvSpPr/>
          <p:nvPr/>
        </p:nvSpPr>
        <p:spPr>
          <a:xfrm>
            <a:off x="6833325" y="65332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6833325" y="102922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6833325" y="149662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833325" y="1854588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6833325" y="276960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833325" y="320775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833325" y="364590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833325" y="404257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72300" y="653325"/>
            <a:ext cx="21204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4915550" y="196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{152890B8-B904-42D2-A88D-54BF4839C19D}</a:tableStyleId>
              </a:tblPr>
              <a:tblGrid>
                <a:gridCol w="1789225"/>
                <a:gridCol w="1789225"/>
              </a:tblGrid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Average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7"/>
          <p:cNvSpPr/>
          <p:nvPr/>
        </p:nvSpPr>
        <p:spPr>
          <a:xfrm>
            <a:off x="6787525" y="206752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6787525" y="249040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787525" y="293102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6787525" y="328005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575" y="1841225"/>
            <a:ext cx="1679100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 rot="10800000">
            <a:off x="2986750" y="592463"/>
            <a:ext cx="686700" cy="6411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272300" y="653325"/>
            <a:ext cx="21204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4915550" y="196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{152890B8-B904-42D2-A88D-54BF4839C19D}</a:tableStyleId>
              </a:tblPr>
              <a:tblGrid>
                <a:gridCol w="1789225"/>
                <a:gridCol w="1789225"/>
              </a:tblGrid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Max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Average Distances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Optimal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8"/>
          <p:cNvSpPr/>
          <p:nvPr/>
        </p:nvSpPr>
        <p:spPr>
          <a:xfrm>
            <a:off x="6787525" y="206752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6787525" y="249040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6787525" y="2913275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/>
          <p:nvPr/>
        </p:nvSpPr>
        <p:spPr>
          <a:xfrm>
            <a:off x="6787525" y="3336150"/>
            <a:ext cx="350700" cy="233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50" y="1588139"/>
            <a:ext cx="2120400" cy="245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25633" l="29288" r="34530" t="29755"/>
          <a:stretch/>
        </p:blipFill>
        <p:spPr>
          <a:xfrm>
            <a:off x="3154750" y="721250"/>
            <a:ext cx="350700" cy="383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8"/>
          <p:cNvCxnSpPr>
            <a:endCxn id="183" idx="7"/>
          </p:cNvCxnSpPr>
          <p:nvPr/>
        </p:nvCxnSpPr>
        <p:spPr>
          <a:xfrm rot="-5400000">
            <a:off x="2201800" y="1428113"/>
            <a:ext cx="979500" cy="590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 de las Heurísticas</a:t>
            </a:r>
            <a:endParaRPr/>
          </a:p>
        </p:txBody>
      </p:sp>
      <p:pic>
        <p:nvPicPr>
          <p:cNvPr id="198" name="Google Shape;198;p29" title="Gráfico"/>
          <p:cNvPicPr preferRelativeResize="0"/>
          <p:nvPr/>
        </p:nvPicPr>
        <p:blipFill rotWithShape="1">
          <a:blip r:embed="rId3">
            <a:alphaModFix/>
          </a:blip>
          <a:srcRect b="2343" l="0" r="0" t="0"/>
          <a:stretch/>
        </p:blipFill>
        <p:spPr>
          <a:xfrm>
            <a:off x="2400250" y="1211350"/>
            <a:ext cx="5734050" cy="3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 de las Heurísticas</a:t>
            </a:r>
            <a:endParaRPr/>
          </a:p>
        </p:txBody>
      </p:sp>
      <p:pic>
        <p:nvPicPr>
          <p:cNvPr id="204" name="Google Shape;204;p30" title="Gráfico"/>
          <p:cNvPicPr preferRelativeResize="0"/>
          <p:nvPr/>
        </p:nvPicPr>
        <p:blipFill rotWithShape="1">
          <a:blip r:embed="rId3">
            <a:alphaModFix/>
          </a:blip>
          <a:srcRect b="3947" l="0" r="0" t="0"/>
          <a:stretch/>
        </p:blipFill>
        <p:spPr>
          <a:xfrm>
            <a:off x="2459775" y="1211350"/>
            <a:ext cx="5734050" cy="34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Estadísticas de las Heurísticas</a:t>
            </a:r>
            <a:endParaRPr/>
          </a:p>
        </p:txBody>
      </p:sp>
      <p:pic>
        <p:nvPicPr>
          <p:cNvPr id="210" name="Google Shape;210;p31" title="Gráfico"/>
          <p:cNvPicPr preferRelativeResize="0"/>
          <p:nvPr/>
        </p:nvPicPr>
        <p:blipFill rotWithShape="1">
          <a:blip r:embed="rId3">
            <a:alphaModFix/>
          </a:blip>
          <a:srcRect b="3549" l="0" r="0" t="0"/>
          <a:stretch/>
        </p:blipFill>
        <p:spPr>
          <a:xfrm>
            <a:off x="2400250" y="1211350"/>
            <a:ext cx="5734050" cy="3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Simple Squares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37400" y="1370500"/>
            <a:ext cx="63225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del juego: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Cuadrados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“Changers”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33337" l="0" r="0" t="4337"/>
          <a:stretch/>
        </p:blipFill>
        <p:spPr>
          <a:xfrm>
            <a:off x="3260500" y="1814500"/>
            <a:ext cx="2623000" cy="245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4">
            <a:alphaModFix/>
          </a:blip>
          <a:srcRect b="16036" l="0" r="0" t="30986"/>
          <a:stretch/>
        </p:blipFill>
        <p:spPr>
          <a:xfrm>
            <a:off x="6199500" y="1814488"/>
            <a:ext cx="2623000" cy="245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16" name="Google Shape;216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Greedy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GREEDY</a:t>
            </a:r>
            <a:endParaRPr/>
          </a:p>
        </p:txBody>
      </p:sp>
      <p:graphicFrame>
        <p:nvGraphicFramePr>
          <p:cNvPr id="222" name="Google Shape;222;p33"/>
          <p:cNvGraphicFramePr/>
          <p:nvPr/>
        </p:nvGraphicFramePr>
        <p:xfrm>
          <a:off x="34075" y="18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{EEE20C53-B5EC-4C20-A12F-D330F910F469}</a:tableStyleId>
              </a:tblPr>
              <a:tblGrid>
                <a:gridCol w="1809750"/>
                <a:gridCol w="657225"/>
                <a:gridCol w="1171575"/>
                <a:gridCol w="1076325"/>
                <a:gridCol w="1276350"/>
                <a:gridCol w="1200150"/>
                <a:gridCol w="1095375"/>
                <a:gridCol w="857250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Greedy (AVG)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Success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Depths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Costs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Expanded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Analyzed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Frontier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dfs_worst_case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5791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15365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1s:185ms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620ms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72867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191231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12s:632ms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0" y="1725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{EEE20C53-B5EC-4C20-A12F-D330F910F469}</a:tableStyleId>
              </a:tblPr>
              <a:tblGrid>
                <a:gridCol w="1809750"/>
                <a:gridCol w="657225"/>
                <a:gridCol w="1171575"/>
                <a:gridCol w="1076325"/>
                <a:gridCol w="1276350"/>
                <a:gridCol w="1200150"/>
                <a:gridCol w="1095375"/>
                <a:gridCol w="857250"/>
              </a:tblGrid>
              <a:tr h="53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 (AVG)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Success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Depths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Costs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Expanded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Analyzed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Frontier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2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dfs_worst_case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14476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37504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1s:9ms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81661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208169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10170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12s:258ms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10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Performance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1688775" y="1412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Tabla Temporal:</a:t>
            </a:r>
            <a:endParaRPr b="1" sz="1100">
              <a:solidFill>
                <a:schemeClr val="dk2"/>
              </a:solidFill>
            </a:endParaRPr>
          </a:p>
        </p:txBody>
      </p:sp>
      <p:graphicFrame>
        <p:nvGraphicFramePr>
          <p:cNvPr id="235" name="Google Shape;235;p35"/>
          <p:cNvGraphicFramePr/>
          <p:nvPr/>
        </p:nvGraphicFramePr>
        <p:xfrm>
          <a:off x="1801950" y="18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{EEE20C53-B5EC-4C20-A12F-D330F910F469}</a:tableStyleId>
              </a:tblPr>
              <a:tblGrid>
                <a:gridCol w="2162175"/>
                <a:gridCol w="704850"/>
                <a:gridCol w="914400"/>
                <a:gridCol w="838200"/>
                <a:gridCol w="1152525"/>
                <a:gridCol w="762000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BFS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DFS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IDDFS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Greedy (AVG)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 (AVG)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157ms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dfs_worst_case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22m:24s:370ms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1s:285ms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9s:768ms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1s:185ms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1s:9ms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620ms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14s:787ms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13s:931ms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1m:22s:497ms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12s:632ms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12s:258ms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/>
        </p:nvSpPr>
        <p:spPr>
          <a:xfrm>
            <a:off x="506275" y="1642575"/>
            <a:ext cx="444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Algoritmos no informados: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DFS</a:t>
            </a:r>
            <a:r>
              <a:rPr lang="es" sz="1100">
                <a:solidFill>
                  <a:schemeClr val="dk2"/>
                </a:solidFill>
              </a:rPr>
              <a:t>: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+ Esquemas donde la solución es profunda.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+ Esquemas donde el grafo de estados presenta relativamente pocas ramificaciones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-  </a:t>
            </a:r>
            <a:r>
              <a:rPr lang="es" sz="1100">
                <a:solidFill>
                  <a:schemeClr val="dk2"/>
                </a:solidFill>
              </a:rPr>
              <a:t>Es notablemente dé</a:t>
            </a:r>
            <a:r>
              <a:rPr lang="es" sz="1100">
                <a:solidFill>
                  <a:schemeClr val="dk2"/>
                </a:solidFill>
              </a:rPr>
              <a:t>bil esquemas opuestos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IDDFS</a:t>
            </a:r>
            <a:r>
              <a:rPr lang="es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+ Esquemas donde la solución no es profunda.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-  Es notablemente débil en los opuestos.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BFS</a:t>
            </a:r>
            <a:r>
              <a:rPr lang="es" sz="1100">
                <a:solidFill>
                  <a:schemeClr val="dk2"/>
                </a:solidFill>
              </a:rPr>
              <a:t>: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+ Es efectivo en todos los esquemas probados.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- Expande y analiza más nodos de que los algoritmos informados.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5147200" y="1642575"/>
            <a:ext cx="35709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Algoritmos</a:t>
            </a:r>
            <a:r>
              <a:rPr b="1" lang="es" sz="1100">
                <a:solidFill>
                  <a:schemeClr val="dk2"/>
                </a:solidFill>
              </a:rPr>
              <a:t> </a:t>
            </a:r>
            <a:r>
              <a:rPr lang="e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informados</a:t>
            </a:r>
            <a:r>
              <a:rPr b="1" lang="es" sz="1100">
                <a:solidFill>
                  <a:schemeClr val="dk2"/>
                </a:solidFill>
              </a:rPr>
              <a:t>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>
                <a:solidFill>
                  <a:schemeClr val="dk2"/>
                </a:solidFill>
              </a:rPr>
              <a:t>Desempeño es relativamente similar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A*</a:t>
            </a:r>
            <a:r>
              <a:rPr lang="es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+ Alcanza soluciones de menor costo.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s" sz="1100">
                <a:solidFill>
                  <a:schemeClr val="dk2"/>
                </a:solidFill>
              </a:rPr>
              <a:t>+ Expande y analiza menos nodos.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de la </a:t>
            </a:r>
            <a:r>
              <a:rPr lang="es"/>
              <a:t>Performance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2410100" y="1595775"/>
            <a:ext cx="63216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Si bien se observaron casos donde los algoritmos no informados alcanzaron la solución de determinados niveles de forma más veloz que los informados, también se observaron marcadas debilidades de ellos.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Observando los resultados generales, en el conjunto de configuraciones de nivel probadas, el equipo decidió que utilizaría el algoritmo A* para solucionar problemas de Simple Squares ya que alcanza las soluciones de manera más rápida y con costo menor.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Generales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 No Informados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IDDFS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BFS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12825" y="168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{EEE20C53-B5EC-4C20-A12F-D330F910F469}</a:tableStyleId>
              </a:tblPr>
              <a:tblGrid>
                <a:gridCol w="1809750"/>
                <a:gridCol w="657225"/>
                <a:gridCol w="1171575"/>
                <a:gridCol w="1076325"/>
                <a:gridCol w="1276350"/>
                <a:gridCol w="1200150"/>
                <a:gridCol w="1095375"/>
                <a:gridCol w="857250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BFS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Success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Depths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Costs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Expanded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Analyzed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Frontier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dfs_worst_case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17258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45464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1s:285ms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91462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237684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14s:787ms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24ms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DFS</a:t>
            </a: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0" y="163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{EEE20C53-B5EC-4C20-A12F-D330F910F469}</a:tableStyleId>
              </a:tblPr>
              <a:tblGrid>
                <a:gridCol w="1809750"/>
                <a:gridCol w="657225"/>
                <a:gridCol w="1171575"/>
                <a:gridCol w="1076325"/>
                <a:gridCol w="1276350"/>
                <a:gridCol w="1200150"/>
                <a:gridCol w="1095375"/>
                <a:gridCol w="857250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DFS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Success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Depths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Costs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Expanded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Analyzed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Frontier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dfs_worst_case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FALSE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22m:24s:370ms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265ms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477ms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87442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227924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13s:931ms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1483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IDDFS</a:t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0" y="15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{EEE20C53-B5EC-4C20-A12F-D330F910F469}</a:tableStyleId>
              </a:tblPr>
              <a:tblGrid>
                <a:gridCol w="1809750"/>
                <a:gridCol w="657225"/>
                <a:gridCol w="1171575"/>
                <a:gridCol w="1076325"/>
                <a:gridCol w="1276350"/>
                <a:gridCol w="1200150"/>
                <a:gridCol w="1095375"/>
                <a:gridCol w="857250"/>
              </a:tblGrid>
              <a:tr h="466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IDDFS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Success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Depths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Solution Costs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Expanded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Analyzed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Frontier Nodes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Times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2679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dfs_worst_case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524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296692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45342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9s:768ms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8ms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stress_problem_2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1196226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238035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1m:22s:497ms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level_2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1306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30ms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gameaboutsquares_com_level_13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1294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1136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9ms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Búsqueda Informados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Maximum Path Heuristic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Average Path Heuristic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Maximum Distance Heuristic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