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2" r:id="rId8"/>
    <p:sldId id="267" r:id="rId9"/>
    <p:sldId id="269" r:id="rId10"/>
    <p:sldId id="268" r:id="rId11"/>
    <p:sldId id="266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A73E2-4EC2-4693-9C22-40B63F6F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65160-E710-4286-93A1-2E2028E54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D6461-C3F7-4436-9455-56FF1EED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F0973-E593-432C-A681-B3082227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8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0C2D-2984-497D-A1EB-BFEB6AD8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D91ACF-A1B8-429C-92E2-E2DA825F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442B8-F05F-4615-96F1-9257AB1C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98393-9F75-449F-B564-6A7E713A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661A6-C0E7-425C-A017-FB188E62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31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A1D151-5827-415E-B57B-90D634D6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55A32D-E5FC-4D73-8852-49B816A1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B71DA-6A8E-4DC3-A683-AA766E72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BCD1F-BD32-4EF1-873E-1DBFD63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642D7-8291-4BF8-9685-5C6B96DD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7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A905-D98B-450F-B713-3A9D8168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40865-713D-42AB-9AE1-AB7D994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CF22-F1CB-4F73-8488-42443840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30FF0-5273-40B8-9735-1B1A825E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DE8E0-C6E9-4A05-BAEC-48E7223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4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F1CE-CC19-46A1-B864-D2594D45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876DC-5417-49D4-8FD8-42A4E729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D184D-686A-40B1-9432-2200D4F8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50789-9FFC-4DB5-91C5-E2DF50FD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CF5A-41A1-485A-B1BA-E61F154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6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FCE9-3853-4CA0-B687-B7BE3DFF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61CD-7851-484D-9378-186934682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E4EAA-4DCB-4833-822E-3FF0C643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83EF73-CAAB-4E7C-98A8-51D1B284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5BAF3-F3CE-493E-B28E-7FFFBB51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74D25-5C67-423C-8CA0-17D6B94B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46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77DCD-4294-4C3E-9E2E-2E7A49F7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43287-F0B7-49E4-AC54-74C985CC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F10404-6536-4EFA-AF3E-43E5DB6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D28C3B-1E96-44CB-BE3E-E461F8B5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307A4B-8BB8-4171-87DC-4BE1E3AE1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6D2D09-2932-49BF-B1CC-7C0EF0F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AA85D-5156-4854-B37C-8B140EC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7F4945-ED4A-411A-86DB-868A08B1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0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8E3A-B83E-49C5-8F14-EB2BFE88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331B86-7731-4148-8B7F-54517772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7FB4C6-B2D5-4E0A-8A08-0B9C9B41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1D542-8F91-4273-B94B-071B434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8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667B93-ABF3-4031-885B-2C6A1CE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6547E5-4028-495C-827E-A52C9DCB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B32FD-A7EC-45BD-94E4-649DC244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DCFBB-E8F2-4E6F-9EBD-30B18CFB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FD199-CCC2-41E3-84DC-C742D172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A5DF3B-243C-4882-9296-833A6130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297DE-E794-41E1-A381-582AACFF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35EFA5-EA8D-43ED-A156-054AE7A5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5EB51-78CC-4AE8-BB8C-796BFEC4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9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D9AA-0415-4E84-8D38-95EA862B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16E8E-6442-4395-A9E0-F20983C5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F6EEC-1532-4834-9699-3D7212255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F3834-F35E-489D-827A-C77EDAEA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63023-30A5-4AC4-AA7E-6C46C12C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18DDF-6C45-4396-9E97-DB78B823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14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C3A71D-F76F-4899-B42C-D931A7C8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8EE8B-210F-4B39-98B6-6C7FBFB3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4704-9FF2-41A8-9D46-66E2C1A7E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6DCB-AF8E-4C27-A076-365C33C1AF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2854C-CC1B-4655-A340-5484CD334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01A70-4CAB-4F2A-B507-E37891AF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3D1A-936C-424F-BD30-606C46066C3D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Marca informes UNAV">
            <a:extLst>
              <a:ext uri="{FF2B5EF4-FFF2-40B4-BE49-F238E27FC236}">
                <a16:creationId xmlns:a16="http://schemas.microsoft.com/office/drawing/2014/main" id="{759BE4AD-3CFE-401D-811D-45B1D4967D1F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268" y="6176963"/>
            <a:ext cx="1221850" cy="50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9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UNIVERSIDAD DE NAVARRA | Study in Europe">
            <a:extLst>
              <a:ext uri="{FF2B5EF4-FFF2-40B4-BE49-F238E27FC236}">
                <a16:creationId xmlns:a16="http://schemas.microsoft.com/office/drawing/2014/main" id="{938B7A14-4F75-49D8-B1FA-AAD54A37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1" y="1394811"/>
            <a:ext cx="10383898" cy="40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534803-9E6B-46D6-B591-6DF367AB86C7}"/>
              </a:ext>
            </a:extLst>
          </p:cNvPr>
          <p:cNvSpPr txBox="1"/>
          <p:nvPr/>
        </p:nvSpPr>
        <p:spPr>
          <a:xfrm>
            <a:off x="1808102" y="2644170"/>
            <a:ext cx="8575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PREDICCIÓN DEL COMPORTAMIENTO DE UN STOCK FINANCIERO EN FUNCIÓN DEL LENGUAJE UTILIZADO EN TWITTER </a:t>
            </a:r>
          </a:p>
        </p:txBody>
      </p:sp>
    </p:spTree>
    <p:extLst>
      <p:ext uri="{BB962C8B-B14F-4D97-AF65-F5344CB8AC3E}">
        <p14:creationId xmlns:p14="http://schemas.microsoft.com/office/powerpoint/2010/main" val="29508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1" y="287564"/>
            <a:ext cx="651081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7394266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MODELIZACIÓN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3469466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5D522B6-24BE-4F8F-9611-BDDDDBC94873}"/>
              </a:ext>
            </a:extLst>
          </p:cNvPr>
          <p:cNvGrpSpPr/>
          <p:nvPr/>
        </p:nvGrpSpPr>
        <p:grpSpPr>
          <a:xfrm>
            <a:off x="9765110" y="96020"/>
            <a:ext cx="2250428" cy="1291622"/>
            <a:chOff x="9765110" y="96020"/>
            <a:chExt cx="2250428" cy="129162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91E21E4-86B8-4632-A21C-BD4F00A0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593" y="222291"/>
              <a:ext cx="1413638" cy="1037553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5525A02-1CB8-4A17-9666-AC2F4F82570F}"/>
                </a:ext>
              </a:extLst>
            </p:cNvPr>
            <p:cNvSpPr/>
            <p:nvPr/>
          </p:nvSpPr>
          <p:spPr>
            <a:xfrm>
              <a:off x="10143085" y="171957"/>
              <a:ext cx="1772653" cy="790569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6591519-4EDA-4838-98CC-8A16558A1E88}"/>
                </a:ext>
              </a:extLst>
            </p:cNvPr>
            <p:cNvSpPr/>
            <p:nvPr/>
          </p:nvSpPr>
          <p:spPr>
            <a:xfrm>
              <a:off x="10067564" y="96020"/>
              <a:ext cx="1947974" cy="1291622"/>
            </a:xfrm>
            <a:prstGeom prst="roundRect">
              <a:avLst>
                <a:gd name="adj" fmla="val 48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AD8BCD7-8871-44AC-A210-87ADF87FD95B}"/>
                </a:ext>
              </a:extLst>
            </p:cNvPr>
            <p:cNvSpPr/>
            <p:nvPr/>
          </p:nvSpPr>
          <p:spPr>
            <a:xfrm>
              <a:off x="10143084" y="962526"/>
              <a:ext cx="1772653" cy="347652"/>
            </a:xfrm>
            <a:prstGeom prst="roundRect">
              <a:avLst>
                <a:gd name="adj" fmla="val 4510"/>
              </a:avLst>
            </a:prstGeom>
            <a:noFill/>
            <a:ln w="9525">
              <a:solidFill>
                <a:srgbClr val="C00000">
                  <a:alpha val="50196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46C17489-8222-457B-AA46-7BFBF44F66A5}"/>
                </a:ext>
              </a:extLst>
            </p:cNvPr>
            <p:cNvSpPr/>
            <p:nvPr/>
          </p:nvSpPr>
          <p:spPr>
            <a:xfrm>
              <a:off x="9765110" y="1039502"/>
              <a:ext cx="264694" cy="193699"/>
            </a:xfrm>
            <a:prstGeom prst="rightArrow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8F686B8-C615-4A33-B0B2-0EACE401E7AA}"/>
              </a:ext>
            </a:extLst>
          </p:cNvPr>
          <p:cNvSpPr/>
          <p:nvPr/>
        </p:nvSpPr>
        <p:spPr>
          <a:xfrm>
            <a:off x="1034803" y="1569357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A17BC1B-3E49-44DD-94B9-CA8E77893AB3}"/>
              </a:ext>
            </a:extLst>
          </p:cNvPr>
          <p:cNvSpPr/>
          <p:nvPr/>
        </p:nvSpPr>
        <p:spPr>
          <a:xfrm>
            <a:off x="3508322" y="1569357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3E575FC-8444-4008-88D7-8E5DF60D7DE4}"/>
              </a:ext>
            </a:extLst>
          </p:cNvPr>
          <p:cNvSpPr/>
          <p:nvPr/>
        </p:nvSpPr>
        <p:spPr>
          <a:xfrm>
            <a:off x="5981841" y="1569357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88ED351-5506-41A4-B98E-D60C9BF28825}"/>
              </a:ext>
            </a:extLst>
          </p:cNvPr>
          <p:cNvSpPr/>
          <p:nvPr/>
        </p:nvSpPr>
        <p:spPr>
          <a:xfrm>
            <a:off x="8455360" y="1569357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49D38BD-BBCA-470C-94D5-5653DDAE1A9B}"/>
              </a:ext>
            </a:extLst>
          </p:cNvPr>
          <p:cNvSpPr/>
          <p:nvPr/>
        </p:nvSpPr>
        <p:spPr>
          <a:xfrm>
            <a:off x="1034802" y="3922032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5EA29E1-CF65-4465-8C6F-ED268E11CD32}"/>
              </a:ext>
            </a:extLst>
          </p:cNvPr>
          <p:cNvSpPr/>
          <p:nvPr/>
        </p:nvSpPr>
        <p:spPr>
          <a:xfrm>
            <a:off x="3508321" y="3922032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37B0759-70E9-4FF6-B9F9-1ED40A1A3D83}"/>
              </a:ext>
            </a:extLst>
          </p:cNvPr>
          <p:cNvSpPr/>
          <p:nvPr/>
        </p:nvSpPr>
        <p:spPr>
          <a:xfrm>
            <a:off x="5981840" y="3922032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D65AFFA-403C-4B38-AEAA-F901F9222CC1}"/>
              </a:ext>
            </a:extLst>
          </p:cNvPr>
          <p:cNvSpPr/>
          <p:nvPr/>
        </p:nvSpPr>
        <p:spPr>
          <a:xfrm>
            <a:off x="8455359" y="3922032"/>
            <a:ext cx="2337048" cy="226546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CEEF964-6364-406F-87D8-43243BECE34E}"/>
              </a:ext>
            </a:extLst>
          </p:cNvPr>
          <p:cNvSpPr txBox="1">
            <a:spLocks/>
          </p:cNvSpPr>
          <p:nvPr/>
        </p:nvSpPr>
        <p:spPr>
          <a:xfrm>
            <a:off x="1036821" y="1663247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REGRESIÓN LOGÍSTICA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AB04D88-8B08-4AC5-8EBB-8A17A47C6716}"/>
              </a:ext>
            </a:extLst>
          </p:cNvPr>
          <p:cNvSpPr txBox="1">
            <a:spLocks/>
          </p:cNvSpPr>
          <p:nvPr/>
        </p:nvSpPr>
        <p:spPr>
          <a:xfrm>
            <a:off x="3506303" y="1663247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F854905-E290-4735-8C21-620497A27A38}"/>
              </a:ext>
            </a:extLst>
          </p:cNvPr>
          <p:cNvSpPr txBox="1">
            <a:spLocks/>
          </p:cNvSpPr>
          <p:nvPr/>
        </p:nvSpPr>
        <p:spPr>
          <a:xfrm>
            <a:off x="5981839" y="1663247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EA759526-B055-4563-ABAA-AFB83D2F37E9}"/>
              </a:ext>
            </a:extLst>
          </p:cNvPr>
          <p:cNvSpPr txBox="1">
            <a:spLocks/>
          </p:cNvSpPr>
          <p:nvPr/>
        </p:nvSpPr>
        <p:spPr>
          <a:xfrm>
            <a:off x="8455358" y="1663247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FA1A8240-FBEC-44EB-8F1F-33DAE0FEED3A}"/>
              </a:ext>
            </a:extLst>
          </p:cNvPr>
          <p:cNvSpPr txBox="1">
            <a:spLocks/>
          </p:cNvSpPr>
          <p:nvPr/>
        </p:nvSpPr>
        <p:spPr>
          <a:xfrm>
            <a:off x="1034802" y="3989159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511C044-558D-4DEC-844A-06412B72F1FC}"/>
              </a:ext>
            </a:extLst>
          </p:cNvPr>
          <p:cNvSpPr txBox="1">
            <a:spLocks/>
          </p:cNvSpPr>
          <p:nvPr/>
        </p:nvSpPr>
        <p:spPr>
          <a:xfrm>
            <a:off x="3506302" y="3989158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XGBoosting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10C270F0-DAC1-4F37-A8CE-9683C0BFECED}"/>
              </a:ext>
            </a:extLst>
          </p:cNvPr>
          <p:cNvSpPr txBox="1">
            <a:spLocks/>
          </p:cNvSpPr>
          <p:nvPr/>
        </p:nvSpPr>
        <p:spPr>
          <a:xfrm>
            <a:off x="5977802" y="3989158"/>
            <a:ext cx="2337049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F88C1D0A-4C4F-49BC-AA04-F2ACAF7EAA09}"/>
              </a:ext>
            </a:extLst>
          </p:cNvPr>
          <p:cNvSpPr txBox="1">
            <a:spLocks/>
          </p:cNvSpPr>
          <p:nvPr/>
        </p:nvSpPr>
        <p:spPr>
          <a:xfrm>
            <a:off x="8421583" y="3984046"/>
            <a:ext cx="2337048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Neuronales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3E096B4D-9E4B-4CD2-9949-23BA89C16BB9}"/>
              </a:ext>
            </a:extLst>
          </p:cNvPr>
          <p:cNvSpPr txBox="1">
            <a:spLocks/>
          </p:cNvSpPr>
          <p:nvPr/>
        </p:nvSpPr>
        <p:spPr>
          <a:xfrm>
            <a:off x="1815522" y="3361059"/>
            <a:ext cx="990600" cy="30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56.71 %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8A5E710-E1E5-4002-AB37-A93263B6D37C}"/>
              </a:ext>
            </a:extLst>
          </p:cNvPr>
          <p:cNvSpPr txBox="1">
            <a:spLocks/>
          </p:cNvSpPr>
          <p:nvPr/>
        </p:nvSpPr>
        <p:spPr>
          <a:xfrm>
            <a:off x="4285531" y="3359285"/>
            <a:ext cx="922365" cy="3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84.05 %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FBFC6F17-11E5-44B4-B296-7DABEB11FCFB}"/>
              </a:ext>
            </a:extLst>
          </p:cNvPr>
          <p:cNvSpPr txBox="1">
            <a:spLocks/>
          </p:cNvSpPr>
          <p:nvPr/>
        </p:nvSpPr>
        <p:spPr>
          <a:xfrm>
            <a:off x="6598248" y="3374077"/>
            <a:ext cx="1192584" cy="283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51.56 %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D890B06E-F311-40D3-857A-206D65F3BC17}"/>
              </a:ext>
            </a:extLst>
          </p:cNvPr>
          <p:cNvSpPr txBox="1">
            <a:spLocks/>
          </p:cNvSpPr>
          <p:nvPr/>
        </p:nvSpPr>
        <p:spPr>
          <a:xfrm>
            <a:off x="9152484" y="3344771"/>
            <a:ext cx="990600" cy="35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53.58 %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4487DDA3-8D12-4C88-A2B8-F835EF317A7A}"/>
              </a:ext>
            </a:extLst>
          </p:cNvPr>
          <p:cNvSpPr txBox="1">
            <a:spLocks/>
          </p:cNvSpPr>
          <p:nvPr/>
        </p:nvSpPr>
        <p:spPr>
          <a:xfrm>
            <a:off x="1708025" y="5753158"/>
            <a:ext cx="990600" cy="36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52.32 %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34851126-0679-4820-99FA-6F5887D91DA1}"/>
              </a:ext>
            </a:extLst>
          </p:cNvPr>
          <p:cNvSpPr txBox="1">
            <a:spLocks/>
          </p:cNvSpPr>
          <p:nvPr/>
        </p:nvSpPr>
        <p:spPr>
          <a:xfrm>
            <a:off x="4232558" y="5788421"/>
            <a:ext cx="990600" cy="28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52.75 %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A38E6FFB-A2F8-4C8A-B5EE-19DF0E996C29}"/>
              </a:ext>
            </a:extLst>
          </p:cNvPr>
          <p:cNvSpPr txBox="1">
            <a:spLocks/>
          </p:cNvSpPr>
          <p:nvPr/>
        </p:nvSpPr>
        <p:spPr>
          <a:xfrm>
            <a:off x="6651026" y="5712204"/>
            <a:ext cx="990600" cy="36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85.23 %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9FF42EC1-E04D-4570-B90D-41CD663FFE94}"/>
              </a:ext>
            </a:extLst>
          </p:cNvPr>
          <p:cNvSpPr txBox="1">
            <a:spLocks/>
          </p:cNvSpPr>
          <p:nvPr/>
        </p:nvSpPr>
        <p:spPr>
          <a:xfrm>
            <a:off x="9152484" y="5714856"/>
            <a:ext cx="990600" cy="39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53 %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1761BF6-3981-4939-B140-6178F0D6ADA0}"/>
              </a:ext>
            </a:extLst>
          </p:cNvPr>
          <p:cNvSpPr/>
          <p:nvPr/>
        </p:nvSpPr>
        <p:spPr>
          <a:xfrm>
            <a:off x="4181145" y="3233961"/>
            <a:ext cx="1093426" cy="575581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BE94C5E-0D92-416C-A0C4-5A0F6814AB8F}"/>
              </a:ext>
            </a:extLst>
          </p:cNvPr>
          <p:cNvSpPr/>
          <p:nvPr/>
        </p:nvSpPr>
        <p:spPr>
          <a:xfrm>
            <a:off x="6599613" y="5638148"/>
            <a:ext cx="1093426" cy="517411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AF939F01-E4B0-4D51-9AE4-F88D6799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25" y="4756723"/>
            <a:ext cx="1095375" cy="133350"/>
          </a:xfrm>
          <a:prstGeom prst="rect">
            <a:avLst/>
          </a:prstGeom>
        </p:spPr>
      </p:pic>
      <p:pic>
        <p:nvPicPr>
          <p:cNvPr id="3072" name="Imagen 3071">
            <a:extLst>
              <a:ext uri="{FF2B5EF4-FFF2-40B4-BE49-F238E27FC236}">
                <a16:creationId xmlns:a16="http://schemas.microsoft.com/office/drawing/2014/main" id="{C050709D-5BFA-4F8B-94EF-D3366DB1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38" y="5058726"/>
            <a:ext cx="409575" cy="218440"/>
          </a:xfrm>
          <a:prstGeom prst="rect">
            <a:avLst/>
          </a:prstGeom>
        </p:spPr>
      </p:pic>
      <p:pic>
        <p:nvPicPr>
          <p:cNvPr id="3073" name="Imagen 3072">
            <a:extLst>
              <a:ext uri="{FF2B5EF4-FFF2-40B4-BE49-F238E27FC236}">
                <a16:creationId xmlns:a16="http://schemas.microsoft.com/office/drawing/2014/main" id="{A3DDD58A-2720-4E8F-939D-3A227C3A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88" y="4875681"/>
            <a:ext cx="409575" cy="218440"/>
          </a:xfrm>
          <a:prstGeom prst="rect">
            <a:avLst/>
          </a:prstGeom>
        </p:spPr>
      </p:pic>
      <p:sp>
        <p:nvSpPr>
          <p:cNvPr id="3075" name="Signo más 3074">
            <a:extLst>
              <a:ext uri="{FF2B5EF4-FFF2-40B4-BE49-F238E27FC236}">
                <a16:creationId xmlns:a16="http://schemas.microsoft.com/office/drawing/2014/main" id="{6F33D342-7FB9-4122-BFD7-8375296E8CBB}"/>
              </a:ext>
            </a:extLst>
          </p:cNvPr>
          <p:cNvSpPr/>
          <p:nvPr/>
        </p:nvSpPr>
        <p:spPr>
          <a:xfrm>
            <a:off x="6762911" y="4911184"/>
            <a:ext cx="135605" cy="123606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77" name="Cerrar llave 3076">
            <a:extLst>
              <a:ext uri="{FF2B5EF4-FFF2-40B4-BE49-F238E27FC236}">
                <a16:creationId xmlns:a16="http://schemas.microsoft.com/office/drawing/2014/main" id="{5BED10B4-0788-4E08-9215-2E6A4EE2B350}"/>
              </a:ext>
            </a:extLst>
          </p:cNvPr>
          <p:cNvSpPr/>
          <p:nvPr/>
        </p:nvSpPr>
        <p:spPr>
          <a:xfrm>
            <a:off x="7341837" y="4835638"/>
            <a:ext cx="370914" cy="337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9" name="Imagen 3078">
            <a:extLst>
              <a:ext uri="{FF2B5EF4-FFF2-40B4-BE49-F238E27FC236}">
                <a16:creationId xmlns:a16="http://schemas.microsoft.com/office/drawing/2014/main" id="{9FC8D8C4-D179-48F1-B068-4A5540500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529" y="2257481"/>
            <a:ext cx="1205593" cy="925455"/>
          </a:xfrm>
          <a:prstGeom prst="rect">
            <a:avLst/>
          </a:prstGeom>
        </p:spPr>
      </p:pic>
      <p:pic>
        <p:nvPicPr>
          <p:cNvPr id="3081" name="Imagen 3080">
            <a:extLst>
              <a:ext uri="{FF2B5EF4-FFF2-40B4-BE49-F238E27FC236}">
                <a16:creationId xmlns:a16="http://schemas.microsoft.com/office/drawing/2014/main" id="{22887625-F1D9-493E-8A7B-A27CBED91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613" y="2253916"/>
            <a:ext cx="1192584" cy="909779"/>
          </a:xfrm>
          <a:prstGeom prst="rect">
            <a:avLst/>
          </a:prstGeom>
        </p:spPr>
      </p:pic>
      <p:pic>
        <p:nvPicPr>
          <p:cNvPr id="3083" name="Imagen 3082">
            <a:extLst>
              <a:ext uri="{FF2B5EF4-FFF2-40B4-BE49-F238E27FC236}">
                <a16:creationId xmlns:a16="http://schemas.microsoft.com/office/drawing/2014/main" id="{2F143D1B-5572-4889-A07A-DFA98AEFF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625" y="2306688"/>
            <a:ext cx="888402" cy="693684"/>
          </a:xfrm>
          <a:prstGeom prst="rect">
            <a:avLst/>
          </a:prstGeom>
        </p:spPr>
      </p:pic>
      <p:pic>
        <p:nvPicPr>
          <p:cNvPr id="3084" name="Picture 4" descr="Support vector machine - Wikipedia">
            <a:extLst>
              <a:ext uri="{FF2B5EF4-FFF2-40B4-BE49-F238E27FC236}">
                <a16:creationId xmlns:a16="http://schemas.microsoft.com/office/drawing/2014/main" id="{FB7AB9A3-BB8C-4A73-8FDB-4B87614B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82" y="2295975"/>
            <a:ext cx="976927" cy="9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6" descr="From a Single Decision Tree to a Random Forest | by Rosaria Silipo |  Towards Data Science">
            <a:extLst>
              <a:ext uri="{FF2B5EF4-FFF2-40B4-BE49-F238E27FC236}">
                <a16:creationId xmlns:a16="http://schemas.microsoft.com/office/drawing/2014/main" id="{99750B38-6D4F-479C-8F67-74AD6AF92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6"/>
          <a:stretch/>
        </p:blipFill>
        <p:spPr bwMode="auto">
          <a:xfrm>
            <a:off x="1622055" y="4552982"/>
            <a:ext cx="1157657" cy="11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Imagen 3086">
            <a:extLst>
              <a:ext uri="{FF2B5EF4-FFF2-40B4-BE49-F238E27FC236}">
                <a16:creationId xmlns:a16="http://schemas.microsoft.com/office/drawing/2014/main" id="{FA1B8A65-E4ED-4553-817F-4F144475C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757" y="4491268"/>
            <a:ext cx="1706548" cy="1209845"/>
          </a:xfrm>
          <a:prstGeom prst="rect">
            <a:avLst/>
          </a:prstGeom>
        </p:spPr>
      </p:pic>
      <p:pic>
        <p:nvPicPr>
          <p:cNvPr id="3088" name="Picture 8" descr="Building your own Neural Network from Scratch: Understanding the Complex  Maths behind it">
            <a:extLst>
              <a:ext uri="{FF2B5EF4-FFF2-40B4-BE49-F238E27FC236}">
                <a16:creationId xmlns:a16="http://schemas.microsoft.com/office/drawing/2014/main" id="{69390A12-5729-489C-9C62-A63D9CB3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43" y="4558043"/>
            <a:ext cx="1393350" cy="117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2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6768624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 DE TRABAJO FUTURAS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3175908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SIGUIENTES PASOS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7CA789E-9551-4C9B-9605-2D5D3DB546D6}"/>
              </a:ext>
            </a:extLst>
          </p:cNvPr>
          <p:cNvSpPr/>
          <p:nvPr/>
        </p:nvSpPr>
        <p:spPr>
          <a:xfrm>
            <a:off x="1181100" y="1696934"/>
            <a:ext cx="4744812" cy="1970191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98DF010-D9CF-478A-BDD2-CF145D224518}"/>
              </a:ext>
            </a:extLst>
          </p:cNvPr>
          <p:cNvSpPr/>
          <p:nvPr/>
        </p:nvSpPr>
        <p:spPr>
          <a:xfrm>
            <a:off x="6096000" y="1696933"/>
            <a:ext cx="4744812" cy="1970191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B1E266A-849C-4A14-B4F6-C720F5A51887}"/>
              </a:ext>
            </a:extLst>
          </p:cNvPr>
          <p:cNvSpPr/>
          <p:nvPr/>
        </p:nvSpPr>
        <p:spPr>
          <a:xfrm>
            <a:off x="1181100" y="3821009"/>
            <a:ext cx="4744812" cy="1970191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1E691B-A869-4A55-A9E5-F1B2D8DD43FB}"/>
              </a:ext>
            </a:extLst>
          </p:cNvPr>
          <p:cNvSpPr/>
          <p:nvPr/>
        </p:nvSpPr>
        <p:spPr>
          <a:xfrm>
            <a:off x="6096000" y="3821008"/>
            <a:ext cx="4744812" cy="1970191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7B2F502-D828-4E16-9ECF-E49372F37F35}"/>
              </a:ext>
            </a:extLst>
          </p:cNvPr>
          <p:cNvSpPr txBox="1">
            <a:spLocks/>
          </p:cNvSpPr>
          <p:nvPr/>
        </p:nvSpPr>
        <p:spPr>
          <a:xfrm>
            <a:off x="1933253" y="1696933"/>
            <a:ext cx="3240506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NOTICIAS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2D7837A-2564-4130-A26C-C381F8585886}"/>
              </a:ext>
            </a:extLst>
          </p:cNvPr>
          <p:cNvSpPr txBox="1">
            <a:spLocks/>
          </p:cNvSpPr>
          <p:nvPr/>
        </p:nvSpPr>
        <p:spPr>
          <a:xfrm>
            <a:off x="6096000" y="1713506"/>
            <a:ext cx="4744812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INCLUSIÓN ÍNDICES BURSÁTILES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DB0EFED-4FFC-4C7F-95EC-CDF764150A75}"/>
              </a:ext>
            </a:extLst>
          </p:cNvPr>
          <p:cNvSpPr txBox="1">
            <a:spLocks/>
          </p:cNvSpPr>
          <p:nvPr/>
        </p:nvSpPr>
        <p:spPr>
          <a:xfrm>
            <a:off x="1181100" y="3821008"/>
            <a:ext cx="4744812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516BAB8-DF12-40E7-8DEA-12FD0B35E925}"/>
              </a:ext>
            </a:extLst>
          </p:cNvPr>
          <p:cNvSpPr txBox="1">
            <a:spLocks/>
          </p:cNvSpPr>
          <p:nvPr/>
        </p:nvSpPr>
        <p:spPr>
          <a:xfrm>
            <a:off x="6096000" y="3821008"/>
            <a:ext cx="4744812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AMPLIAR ÁMBITO TEMPORAL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2427F10-8934-4171-B94F-E4C0CD5A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88" y="2326908"/>
            <a:ext cx="2543175" cy="10513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9C58F75-60D5-4A75-9E38-C7B5285A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25" y="2091639"/>
            <a:ext cx="1819275" cy="73990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A5E682C-AFE5-4CEC-BA07-E6DBF0C0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344" y="2688527"/>
            <a:ext cx="2647950" cy="917371"/>
          </a:xfrm>
          <a:prstGeom prst="rect">
            <a:avLst/>
          </a:prstGeom>
        </p:spPr>
      </p:pic>
      <p:pic>
        <p:nvPicPr>
          <p:cNvPr id="7170" name="Picture 2" descr="Figure A1. Eurostoxx 50 performance and daily returns. Source: Bloomberg. |  Download Scientific Diagram">
            <a:extLst>
              <a:ext uri="{FF2B5EF4-FFF2-40B4-BE49-F238E27FC236}">
                <a16:creationId xmlns:a16="http://schemas.microsoft.com/office/drawing/2014/main" id="{022E1C2A-4877-41C2-A395-98E82B9C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139694"/>
            <a:ext cx="2152650" cy="14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26FEA7A-1A68-44D3-9FAD-A4F3BA4AA93B}"/>
              </a:ext>
            </a:extLst>
          </p:cNvPr>
          <p:cNvSpPr/>
          <p:nvPr/>
        </p:nvSpPr>
        <p:spPr>
          <a:xfrm>
            <a:off x="1348464" y="4396589"/>
            <a:ext cx="1389631" cy="1274990"/>
          </a:xfrm>
          <a:prstGeom prst="roundRect">
            <a:avLst>
              <a:gd name="adj" fmla="val 11469"/>
            </a:avLst>
          </a:prstGeom>
          <a:solidFill>
            <a:srgbClr val="92D050"/>
          </a:solidFill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A235A6E-7AE6-485A-B17A-B218310A6650}"/>
              </a:ext>
            </a:extLst>
          </p:cNvPr>
          <p:cNvSpPr/>
          <p:nvPr/>
        </p:nvSpPr>
        <p:spPr>
          <a:xfrm>
            <a:off x="2864472" y="4396589"/>
            <a:ext cx="1378067" cy="1274990"/>
          </a:xfrm>
          <a:prstGeom prst="roundRect">
            <a:avLst>
              <a:gd name="adj" fmla="val 11469"/>
            </a:avLst>
          </a:prstGeom>
          <a:solidFill>
            <a:srgbClr val="FFC000"/>
          </a:solidFill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5CBEC3B-32FC-4C67-ABD1-F9D37FA64A99}"/>
              </a:ext>
            </a:extLst>
          </p:cNvPr>
          <p:cNvSpPr/>
          <p:nvPr/>
        </p:nvSpPr>
        <p:spPr>
          <a:xfrm>
            <a:off x="4364025" y="4396589"/>
            <a:ext cx="1378067" cy="1274990"/>
          </a:xfrm>
          <a:prstGeom prst="roundRect">
            <a:avLst>
              <a:gd name="adj" fmla="val 11469"/>
            </a:avLst>
          </a:prstGeom>
          <a:solidFill>
            <a:srgbClr val="00B0F0"/>
          </a:solidFill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169" name="Imagen 7168">
            <a:extLst>
              <a:ext uri="{FF2B5EF4-FFF2-40B4-BE49-F238E27FC236}">
                <a16:creationId xmlns:a16="http://schemas.microsoft.com/office/drawing/2014/main" id="{0D0510A1-21AD-4B01-BEE5-488C3A14A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268" y="4343008"/>
            <a:ext cx="2200275" cy="13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7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UNIVERSIDAD DE NAVARRA | Study in Europe">
            <a:extLst>
              <a:ext uri="{FF2B5EF4-FFF2-40B4-BE49-F238E27FC236}">
                <a16:creationId xmlns:a16="http://schemas.microsoft.com/office/drawing/2014/main" id="{6738DD0B-EFB9-4819-A951-1ED9350C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1" y="1394811"/>
            <a:ext cx="10383898" cy="40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36FD662-9AE6-418A-BDB9-9A885BB99F56}"/>
              </a:ext>
            </a:extLst>
          </p:cNvPr>
          <p:cNvSpPr txBox="1">
            <a:spLocks/>
          </p:cNvSpPr>
          <p:nvPr/>
        </p:nvSpPr>
        <p:spPr>
          <a:xfrm>
            <a:off x="2711688" y="2855004"/>
            <a:ext cx="6768624" cy="114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75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4" y="414109"/>
            <a:ext cx="3175908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3175908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5C606-47F8-41A1-96FB-FC62DD3F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81" y="2547687"/>
            <a:ext cx="615867" cy="7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hare and watch videos on Twitter">
            <a:extLst>
              <a:ext uri="{FF2B5EF4-FFF2-40B4-BE49-F238E27FC236}">
                <a16:creationId xmlns:a16="http://schemas.microsoft.com/office/drawing/2014/main" id="{01CB9E7A-692D-4ACE-856E-0FDDB93D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07" y="2614935"/>
            <a:ext cx="714805" cy="7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8BE9723-00A6-48B8-BBCF-F43B2F151D8A}"/>
              </a:ext>
            </a:extLst>
          </p:cNvPr>
          <p:cNvSpPr txBox="1">
            <a:spLocks/>
          </p:cNvSpPr>
          <p:nvPr/>
        </p:nvSpPr>
        <p:spPr>
          <a:xfrm>
            <a:off x="1010008" y="1208314"/>
            <a:ext cx="10171983" cy="95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objetivo del proyecto es abordar existencia de relación entre el lenguaje utilizado por los usuarios de la red social Twitter en sus publicaciones acerca de una empresa y el comportamiento del precio de las acciones de esta. </a:t>
            </a:r>
          </a:p>
        </p:txBody>
      </p:sp>
      <p:pic>
        <p:nvPicPr>
          <p:cNvPr id="1030" name="Picture 6" descr="El polémico tuit por el que están investigando a Elon Musk (y por qué  Arabia Saudita puede salir al rescate del fundador de Tesla) - BBC News  Mundo">
            <a:extLst>
              <a:ext uri="{FF2B5EF4-FFF2-40B4-BE49-F238E27FC236}">
                <a16:creationId xmlns:a16="http://schemas.microsoft.com/office/drawing/2014/main" id="{13D7D109-2421-4339-8649-204B4B84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46" y="3596803"/>
            <a:ext cx="44291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la stock tops $400, sets fresh record - MarketWatch">
            <a:extLst>
              <a:ext uri="{FF2B5EF4-FFF2-40B4-BE49-F238E27FC236}">
                <a16:creationId xmlns:a16="http://schemas.microsoft.com/office/drawing/2014/main" id="{CE9C678D-7C92-4303-AAB8-6BEFA350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50" y="3596803"/>
            <a:ext cx="335513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4" y="414109"/>
            <a:ext cx="3175908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3175908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9C3AA6-93AC-4ACE-9191-5AFE17DC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15" y="1846084"/>
            <a:ext cx="5650569" cy="414729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F6C08AC-91D9-473F-AC34-FF69D80792D0}"/>
              </a:ext>
            </a:extLst>
          </p:cNvPr>
          <p:cNvSpPr txBox="1">
            <a:spLocks/>
          </p:cNvSpPr>
          <p:nvPr/>
        </p:nvSpPr>
        <p:spPr>
          <a:xfrm>
            <a:off x="1010008" y="1208314"/>
            <a:ext cx="10171983" cy="95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proceso seguido a lo largo del proyecto se refleja en el siguiente diagrama de flujo.</a:t>
            </a:r>
          </a:p>
        </p:txBody>
      </p:sp>
    </p:spTree>
    <p:extLst>
      <p:ext uri="{BB962C8B-B14F-4D97-AF65-F5344CB8AC3E}">
        <p14:creationId xmlns:p14="http://schemas.microsoft.com/office/powerpoint/2010/main" val="40308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4" y="414109"/>
            <a:ext cx="3175908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3175908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EF042B-E1F9-4E3F-8D8F-1F40F165CE8A}"/>
              </a:ext>
            </a:extLst>
          </p:cNvPr>
          <p:cNvGrpSpPr/>
          <p:nvPr/>
        </p:nvGrpSpPr>
        <p:grpSpPr>
          <a:xfrm>
            <a:off x="8825593" y="176464"/>
            <a:ext cx="3214007" cy="2095638"/>
            <a:chOff x="8825593" y="176464"/>
            <a:chExt cx="3214007" cy="209563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51BD58-068B-4F29-AED8-BC362B8E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630" y="247084"/>
              <a:ext cx="2668734" cy="1958743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19186D0-0B1B-4D82-AAE8-5037D74C2CFD}"/>
                </a:ext>
              </a:extLst>
            </p:cNvPr>
            <p:cNvSpPr/>
            <p:nvPr/>
          </p:nvSpPr>
          <p:spPr>
            <a:xfrm>
              <a:off x="9308630" y="545432"/>
              <a:ext cx="2668734" cy="1660395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256048E2-2AE1-422D-80C3-912961CC35D7}"/>
                </a:ext>
              </a:extLst>
            </p:cNvPr>
            <p:cNvSpPr/>
            <p:nvPr/>
          </p:nvSpPr>
          <p:spPr>
            <a:xfrm>
              <a:off x="9252482" y="176464"/>
              <a:ext cx="2787118" cy="2095638"/>
            </a:xfrm>
            <a:prstGeom prst="roundRect">
              <a:avLst>
                <a:gd name="adj" fmla="val 4419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24087064-2012-4EE0-8E23-2D2D29EA36EC}"/>
                </a:ext>
              </a:extLst>
            </p:cNvPr>
            <p:cNvSpPr/>
            <p:nvPr/>
          </p:nvSpPr>
          <p:spPr>
            <a:xfrm>
              <a:off x="9252482" y="184486"/>
              <a:ext cx="2787118" cy="368968"/>
            </a:xfrm>
            <a:prstGeom prst="roundRect">
              <a:avLst>
                <a:gd name="adj" fmla="val 21934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Flecha: a la derecha 11">
              <a:extLst>
                <a:ext uri="{FF2B5EF4-FFF2-40B4-BE49-F238E27FC236}">
                  <a16:creationId xmlns:a16="http://schemas.microsoft.com/office/drawing/2014/main" id="{D8E2D5A3-3C66-4117-9816-0A218C09214A}"/>
                </a:ext>
              </a:extLst>
            </p:cNvPr>
            <p:cNvSpPr/>
            <p:nvPr/>
          </p:nvSpPr>
          <p:spPr>
            <a:xfrm>
              <a:off x="8825593" y="276182"/>
              <a:ext cx="264694" cy="19369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A2574B8-F0A4-4CD5-B9EF-BCC4B44F6EF0}"/>
              </a:ext>
            </a:extLst>
          </p:cNvPr>
          <p:cNvGrpSpPr/>
          <p:nvPr/>
        </p:nvGrpSpPr>
        <p:grpSpPr>
          <a:xfrm>
            <a:off x="681718" y="4076803"/>
            <a:ext cx="3834135" cy="2328054"/>
            <a:chOff x="673767" y="1866958"/>
            <a:chExt cx="3625517" cy="2328054"/>
          </a:xfrm>
        </p:grpSpPr>
        <p:pic>
          <p:nvPicPr>
            <p:cNvPr id="17" name="Picture 6" descr="El polémico tuit por el que están investigando a Elon Musk (y por qué  Arabia Saudita puede salir al rescate del fundador de Tesla) - BBC News  Mundo">
              <a:extLst>
                <a:ext uri="{FF2B5EF4-FFF2-40B4-BE49-F238E27FC236}">
                  <a16:creationId xmlns:a16="http://schemas.microsoft.com/office/drawing/2014/main" id="{2AD101DC-11BC-4429-A615-8150C3FE7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534" y="2747167"/>
              <a:ext cx="3200072" cy="133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Using scrapy to create a generic and scalable crawling framework | by  Chetan Mishra | Medium">
              <a:extLst>
                <a:ext uri="{FF2B5EF4-FFF2-40B4-BE49-F238E27FC236}">
                  <a16:creationId xmlns:a16="http://schemas.microsoft.com/office/drawing/2014/main" id="{52FA2990-D2D6-459D-ACD9-1DB336B4F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378" y="2078997"/>
              <a:ext cx="1590293" cy="6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D80DF06-43E2-4D69-B3C2-EA7A047244A4}"/>
                </a:ext>
              </a:extLst>
            </p:cNvPr>
            <p:cNvSpPr/>
            <p:nvPr/>
          </p:nvSpPr>
          <p:spPr>
            <a:xfrm>
              <a:off x="673767" y="1866958"/>
              <a:ext cx="3625517" cy="2328054"/>
            </a:xfrm>
            <a:prstGeom prst="roundRect">
              <a:avLst>
                <a:gd name="adj" fmla="val 5221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7B7E09C-4EDA-494D-98A5-99A1E2A9FC72}"/>
              </a:ext>
            </a:extLst>
          </p:cNvPr>
          <p:cNvGrpSpPr/>
          <p:nvPr/>
        </p:nvGrpSpPr>
        <p:grpSpPr>
          <a:xfrm>
            <a:off x="4759029" y="4076803"/>
            <a:ext cx="3834135" cy="2328053"/>
            <a:chOff x="4759029" y="1742680"/>
            <a:chExt cx="3834135" cy="2328053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59F35C1C-AD5C-4FD4-9E11-9C2FB3E7FC74}"/>
                </a:ext>
              </a:extLst>
            </p:cNvPr>
            <p:cNvSpPr/>
            <p:nvPr/>
          </p:nvSpPr>
          <p:spPr>
            <a:xfrm>
              <a:off x="4759029" y="1742680"/>
              <a:ext cx="3834135" cy="2328053"/>
            </a:xfrm>
            <a:prstGeom prst="roundRect">
              <a:avLst>
                <a:gd name="adj" fmla="val 5221"/>
              </a:avLst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056" name="Picture 8" descr="Propinas en twitter con bitcoin ahora son posibles vía lightning network -  Criptotendencias - Noticias de bitcoin, criptomonedas y blockchain">
              <a:extLst>
                <a:ext uri="{FF2B5EF4-FFF2-40B4-BE49-F238E27FC236}">
                  <a16:creationId xmlns:a16="http://schemas.microsoft.com/office/drawing/2014/main" id="{D28A5ACD-C8DF-40AE-8ED4-EDFF0927F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674" y="1877644"/>
              <a:ext cx="2033393" cy="127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Siete ejercicios para trabajar las emociones de tus hijos o alumnos  adolescentes - Magisnet">
              <a:extLst>
                <a:ext uri="{FF2B5EF4-FFF2-40B4-BE49-F238E27FC236}">
                  <a16:creationId xmlns:a16="http://schemas.microsoft.com/office/drawing/2014/main" id="{77C2F066-6FC4-4B00-8EE8-F041EE4B5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841" y="3173537"/>
              <a:ext cx="1543667" cy="87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11C4C25-DED3-4878-AC77-9A100547279C}"/>
              </a:ext>
            </a:extLst>
          </p:cNvPr>
          <p:cNvGrpSpPr/>
          <p:nvPr/>
        </p:nvGrpSpPr>
        <p:grpSpPr>
          <a:xfrm>
            <a:off x="678372" y="1852270"/>
            <a:ext cx="7914792" cy="2095638"/>
            <a:chOff x="678372" y="4474797"/>
            <a:chExt cx="7914792" cy="2095638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EB5CE42-4476-4BC2-AA61-96BD3C01D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507" y="5061557"/>
              <a:ext cx="795874" cy="101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Tesla stock tops $400, sets fresh record - MarketWatch">
              <a:extLst>
                <a:ext uri="{FF2B5EF4-FFF2-40B4-BE49-F238E27FC236}">
                  <a16:creationId xmlns:a16="http://schemas.microsoft.com/office/drawing/2014/main" id="{60A5C67D-C25D-46BD-8E34-3C770F6EB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516" y="4623899"/>
              <a:ext cx="4300912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4FA363B5-6D97-47DA-BD7B-F1D000D4500D}"/>
                </a:ext>
              </a:extLst>
            </p:cNvPr>
            <p:cNvSpPr/>
            <p:nvPr/>
          </p:nvSpPr>
          <p:spPr>
            <a:xfrm>
              <a:off x="678372" y="4474797"/>
              <a:ext cx="7914792" cy="2095638"/>
            </a:xfrm>
            <a:prstGeom prst="roundRect">
              <a:avLst>
                <a:gd name="adj" fmla="val 5221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F7B4C85A-7F79-4B39-A55D-A3D85B350DE7}"/>
              </a:ext>
            </a:extLst>
          </p:cNvPr>
          <p:cNvGrpSpPr/>
          <p:nvPr/>
        </p:nvGrpSpPr>
        <p:grpSpPr>
          <a:xfrm>
            <a:off x="9026658" y="3082957"/>
            <a:ext cx="2626697" cy="1764245"/>
            <a:chOff x="9050721" y="3232872"/>
            <a:chExt cx="2626697" cy="1764245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F3F034A-74CE-466A-9EA5-B3225E55D872}"/>
                </a:ext>
              </a:extLst>
            </p:cNvPr>
            <p:cNvGrpSpPr/>
            <p:nvPr/>
          </p:nvGrpSpPr>
          <p:grpSpPr>
            <a:xfrm>
              <a:off x="9293581" y="3232872"/>
              <a:ext cx="2169445" cy="1062336"/>
              <a:chOff x="9340837" y="3211297"/>
              <a:chExt cx="2169445" cy="1062336"/>
            </a:xfrm>
          </p:grpSpPr>
          <p:pic>
            <p:nvPicPr>
              <p:cNvPr id="2060" name="Picture 12" descr="Rentar o comprar vivienda, datos personales que tienes que dar">
                <a:extLst>
                  <a:ext uri="{FF2B5EF4-FFF2-40B4-BE49-F238E27FC236}">
                    <a16:creationId xmlns:a16="http://schemas.microsoft.com/office/drawing/2014/main" id="{AFEBD552-6ED1-47D3-8CF3-0080EED390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0837" y="3211297"/>
                <a:ext cx="2169445" cy="106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50A7670-C498-4B75-A9C8-C282179DD003}"/>
                  </a:ext>
                </a:extLst>
              </p:cNvPr>
              <p:cNvSpPr/>
              <p:nvPr/>
            </p:nvSpPr>
            <p:spPr>
              <a:xfrm>
                <a:off x="10315074" y="3975824"/>
                <a:ext cx="240631" cy="297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48" name="Rectángulo 2047">
              <a:extLst>
                <a:ext uri="{FF2B5EF4-FFF2-40B4-BE49-F238E27FC236}">
                  <a16:creationId xmlns:a16="http://schemas.microsoft.com/office/drawing/2014/main" id="{38AE24C4-6DD2-418A-B0AD-FFB74794E735}"/>
                </a:ext>
              </a:extLst>
            </p:cNvPr>
            <p:cNvSpPr/>
            <p:nvPr/>
          </p:nvSpPr>
          <p:spPr>
            <a:xfrm>
              <a:off x="9050721" y="4295209"/>
              <a:ext cx="2626697" cy="701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SE INCLUYEN DATOS PERSONALES</a:t>
              </a:r>
            </a:p>
          </p:txBody>
        </p:sp>
      </p:grpSp>
      <p:sp>
        <p:nvSpPr>
          <p:cNvPr id="2049" name="Título 1">
            <a:extLst>
              <a:ext uri="{FF2B5EF4-FFF2-40B4-BE49-F238E27FC236}">
                <a16:creationId xmlns:a16="http://schemas.microsoft.com/office/drawing/2014/main" id="{1F324A61-0B0D-4C92-8720-93569BB3E755}"/>
              </a:ext>
            </a:extLst>
          </p:cNvPr>
          <p:cNvSpPr txBox="1">
            <a:spLocks/>
          </p:cNvSpPr>
          <p:nvPr/>
        </p:nvSpPr>
        <p:spPr>
          <a:xfrm>
            <a:off x="678373" y="1117172"/>
            <a:ext cx="7914792" cy="696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A lo largo del proyecto se han utilizado tres conjuntos de datos diferentes, obtenidos a partir de técnicas de </a:t>
            </a:r>
            <a:r>
              <a:rPr lang="es-E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y de la comunidad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62" name="Picture 14" descr="Kaggle - Wikipedia">
            <a:extLst>
              <a:ext uri="{FF2B5EF4-FFF2-40B4-BE49-F238E27FC236}">
                <a16:creationId xmlns:a16="http://schemas.microsoft.com/office/drawing/2014/main" id="{4A7E306D-A7E8-40FE-8DDB-BB2BD72D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15" y="5846896"/>
            <a:ext cx="501518" cy="1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9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6463824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EXPLORATORIO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3" y="757010"/>
            <a:ext cx="5348898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DISTRIBUCIONES &amp; TOPIC MODELING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F57A4F2-C37E-4FFB-A5D1-A44926356882}"/>
              </a:ext>
            </a:extLst>
          </p:cNvPr>
          <p:cNvGrpSpPr/>
          <p:nvPr/>
        </p:nvGrpSpPr>
        <p:grpSpPr>
          <a:xfrm>
            <a:off x="529389" y="1917413"/>
            <a:ext cx="2460930" cy="1968641"/>
            <a:chOff x="529389" y="1380006"/>
            <a:chExt cx="2460930" cy="196864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D5F7BE5-737E-47A1-BB76-CEE0AE855F1E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403"/>
            <a:stretch/>
          </p:blipFill>
          <p:spPr bwMode="auto">
            <a:xfrm>
              <a:off x="529389" y="1644173"/>
              <a:ext cx="2376236" cy="1704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D5368E-D5A0-44E0-B362-91E6E1A4586C}"/>
                </a:ext>
              </a:extLst>
            </p:cNvPr>
            <p:cNvSpPr txBox="1"/>
            <p:nvPr/>
          </p:nvSpPr>
          <p:spPr>
            <a:xfrm>
              <a:off x="529389" y="1380006"/>
              <a:ext cx="2460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Nº</a:t>
              </a:r>
              <a:r>
                <a:rPr lang="es-E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CARACTERES POR TWEET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EA7315D-6CC0-415A-831D-6D5C5C1CCAF4}"/>
              </a:ext>
            </a:extLst>
          </p:cNvPr>
          <p:cNvGrpSpPr/>
          <p:nvPr/>
        </p:nvGrpSpPr>
        <p:grpSpPr>
          <a:xfrm>
            <a:off x="3212691" y="1919970"/>
            <a:ext cx="2315057" cy="1954195"/>
            <a:chOff x="3212691" y="1382563"/>
            <a:chExt cx="2315057" cy="1954195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89D20E2-D0CD-4A17-9F1F-3ACF36B5F50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209" y="1644173"/>
              <a:ext cx="2104023" cy="1692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C4E7673-2916-42A0-9B75-58BDDC70F7F1}"/>
                </a:ext>
              </a:extLst>
            </p:cNvPr>
            <p:cNvSpPr txBox="1"/>
            <p:nvPr/>
          </p:nvSpPr>
          <p:spPr>
            <a:xfrm>
              <a:off x="3212691" y="1382563"/>
              <a:ext cx="23150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FRECUENCIA DE STOPWORDS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63A41DD-8CEA-4A73-BB6F-6D7D2B7D3521}"/>
              </a:ext>
            </a:extLst>
          </p:cNvPr>
          <p:cNvGrpSpPr/>
          <p:nvPr/>
        </p:nvGrpSpPr>
        <p:grpSpPr>
          <a:xfrm>
            <a:off x="1040558" y="4038215"/>
            <a:ext cx="3730134" cy="2547592"/>
            <a:chOff x="1040558" y="3821648"/>
            <a:chExt cx="3730134" cy="2547592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0B8709B-9396-48CB-928B-DE8AC7EE217C}"/>
                </a:ext>
              </a:extLst>
            </p:cNvPr>
            <p:cNvGrpSpPr/>
            <p:nvPr/>
          </p:nvGrpSpPr>
          <p:grpSpPr>
            <a:xfrm>
              <a:off x="1040558" y="4058414"/>
              <a:ext cx="3730134" cy="2310826"/>
              <a:chOff x="906377" y="3978442"/>
              <a:chExt cx="3730134" cy="2310826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488C08D-31A6-4F68-999B-684982A7E557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377" y="3978442"/>
                <a:ext cx="3730134" cy="21225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1793C9A-1C34-4477-9CE2-6B7C7E7DCFBA}"/>
                  </a:ext>
                </a:extLst>
              </p:cNvPr>
              <p:cNvSpPr/>
              <p:nvPr/>
            </p:nvSpPr>
            <p:spPr>
              <a:xfrm>
                <a:off x="906377" y="3978442"/>
                <a:ext cx="786065" cy="1989221"/>
              </a:xfrm>
              <a:prstGeom prst="roundRect">
                <a:avLst>
                  <a:gd name="adj" fmla="val 9421"/>
                </a:avLst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Flecha: a la derecha 8">
                <a:extLst>
                  <a:ext uri="{FF2B5EF4-FFF2-40B4-BE49-F238E27FC236}">
                    <a16:creationId xmlns:a16="http://schemas.microsoft.com/office/drawing/2014/main" id="{FB428D3E-FEEC-4539-8950-DBEDA2B2816A}"/>
                  </a:ext>
                </a:extLst>
              </p:cNvPr>
              <p:cNvSpPr/>
              <p:nvPr/>
            </p:nvSpPr>
            <p:spPr>
              <a:xfrm rot="16200000">
                <a:off x="1167062" y="6060071"/>
                <a:ext cx="264694" cy="193699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4763245-B4F3-4858-84E9-78E3B578A513}"/>
                </a:ext>
              </a:extLst>
            </p:cNvPr>
            <p:cNvSpPr txBox="1"/>
            <p:nvPr/>
          </p:nvSpPr>
          <p:spPr>
            <a:xfrm>
              <a:off x="2265155" y="3821648"/>
              <a:ext cx="18950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ANALISIS POR BIGRAMS</a:t>
              </a:r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1CFDE065-8725-4EF8-A6E7-3B67372387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313036"/>
            <a:ext cx="5400040" cy="333883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EF0A01B-5353-4409-BEB0-1A192CF67349}"/>
              </a:ext>
            </a:extLst>
          </p:cNvPr>
          <p:cNvSpPr txBox="1"/>
          <p:nvPr/>
        </p:nvSpPr>
        <p:spPr>
          <a:xfrm>
            <a:off x="7986485" y="1941476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02F8A66-A317-421B-A1A4-F2802FF7509C}"/>
              </a:ext>
            </a:extLst>
          </p:cNvPr>
          <p:cNvCxnSpPr/>
          <p:nvPr/>
        </p:nvCxnSpPr>
        <p:spPr>
          <a:xfrm>
            <a:off x="5743073" y="2133454"/>
            <a:ext cx="0" cy="41420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8610CCFF-99C6-497D-AB5A-1DB482A67BC9}"/>
              </a:ext>
            </a:extLst>
          </p:cNvPr>
          <p:cNvSpPr txBox="1">
            <a:spLocks/>
          </p:cNvSpPr>
          <p:nvPr/>
        </p:nvSpPr>
        <p:spPr>
          <a:xfrm>
            <a:off x="529389" y="1208314"/>
            <a:ext cx="11028945" cy="676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Se ha optado por realizar un análisis exploratorio del texto a tratar previo a la fase de modelización, el cual nos ayudará a entender las características del mismo y abordarlo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4670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287564"/>
            <a:ext cx="595992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6463824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EXPLORATORIO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4081570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610CCFF-99C6-497D-AB5A-1DB482A67BC9}"/>
              </a:ext>
            </a:extLst>
          </p:cNvPr>
          <p:cNvSpPr txBox="1">
            <a:spLocks/>
          </p:cNvSpPr>
          <p:nvPr/>
        </p:nvSpPr>
        <p:spPr>
          <a:xfrm>
            <a:off x="529389" y="1208314"/>
            <a:ext cx="11028945" cy="676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Se ha optado por realizar un análisis exploratorio del texto a tratar previo a la fase de modelización, el cual nos ayudará a entender las características del mismo y abordarlo correctamente.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75A1690-025E-46D6-BEA2-E52D9626B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4185" y="1990701"/>
            <a:ext cx="3703590" cy="221461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5DD63AC-2AC2-4149-86B8-50131499E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4185" y="4343678"/>
            <a:ext cx="3703590" cy="234429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60870F7-C7D9-4993-A730-4DBCC30ED3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63389" y="2507960"/>
            <a:ext cx="5400040" cy="339471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056A94B-72D8-4DB9-9E80-71A50BB51CDD}"/>
              </a:ext>
            </a:extLst>
          </p:cNvPr>
          <p:cNvSpPr/>
          <p:nvPr/>
        </p:nvSpPr>
        <p:spPr>
          <a:xfrm>
            <a:off x="529389" y="2925555"/>
            <a:ext cx="1211250" cy="3449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CLUSTER I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05CF56C-9725-4D49-868E-A56803C90813}"/>
              </a:ext>
            </a:extLst>
          </p:cNvPr>
          <p:cNvSpPr/>
          <p:nvPr/>
        </p:nvSpPr>
        <p:spPr>
          <a:xfrm>
            <a:off x="529389" y="5343373"/>
            <a:ext cx="1211250" cy="3449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CLUSTER II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61BC14-0A79-4925-8F68-A2DEBB5CEC61}"/>
              </a:ext>
            </a:extLst>
          </p:cNvPr>
          <p:cNvSpPr/>
          <p:nvPr/>
        </p:nvSpPr>
        <p:spPr>
          <a:xfrm>
            <a:off x="7957784" y="2055014"/>
            <a:ext cx="1211250" cy="3449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CLUSTER III</a:t>
            </a:r>
          </a:p>
        </p:txBody>
      </p:sp>
    </p:spTree>
    <p:extLst>
      <p:ext uri="{BB962C8B-B14F-4D97-AF65-F5344CB8AC3E}">
        <p14:creationId xmlns:p14="http://schemas.microsoft.com/office/powerpoint/2010/main" val="358277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15DE5673-9536-4F7C-9005-0E40ECA4B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24" y="1553790"/>
            <a:ext cx="6127038" cy="4497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1" y="287564"/>
            <a:ext cx="708243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8043448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 DE LA INFORMACIÓN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3" y="757010"/>
            <a:ext cx="6642277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&amp; FEATURE ENGINEERING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F39A255-7E19-46EF-9E65-A73511169EC4}"/>
              </a:ext>
            </a:extLst>
          </p:cNvPr>
          <p:cNvSpPr/>
          <p:nvPr/>
        </p:nvSpPr>
        <p:spPr>
          <a:xfrm>
            <a:off x="2896124" y="1553790"/>
            <a:ext cx="6127037" cy="562402"/>
          </a:xfrm>
          <a:prstGeom prst="rect">
            <a:avLst/>
          </a:prstGeom>
          <a:solidFill>
            <a:srgbClr val="E7E6E6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0CCD0A0-B695-41B0-9BD7-BB6B03C50E7A}"/>
              </a:ext>
            </a:extLst>
          </p:cNvPr>
          <p:cNvSpPr/>
          <p:nvPr/>
        </p:nvSpPr>
        <p:spPr>
          <a:xfrm>
            <a:off x="2771470" y="1445079"/>
            <a:ext cx="6420655" cy="4998811"/>
          </a:xfrm>
          <a:prstGeom prst="roundRect">
            <a:avLst>
              <a:gd name="adj" fmla="val 2063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143B2CF-7704-4965-927C-D7B426766D45}"/>
              </a:ext>
            </a:extLst>
          </p:cNvPr>
          <p:cNvSpPr/>
          <p:nvPr/>
        </p:nvSpPr>
        <p:spPr>
          <a:xfrm>
            <a:off x="2896124" y="2186087"/>
            <a:ext cx="6127037" cy="2555722"/>
          </a:xfrm>
          <a:prstGeom prst="roundRect">
            <a:avLst>
              <a:gd name="adj" fmla="val 3574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3CFABE-CB2D-4367-867A-F08C2A055EC4}"/>
              </a:ext>
            </a:extLst>
          </p:cNvPr>
          <p:cNvSpPr/>
          <p:nvPr/>
        </p:nvSpPr>
        <p:spPr>
          <a:xfrm>
            <a:off x="2896124" y="4796589"/>
            <a:ext cx="6127037" cy="1507958"/>
          </a:xfrm>
          <a:prstGeom prst="rect">
            <a:avLst/>
          </a:prstGeom>
          <a:solidFill>
            <a:srgbClr val="E7E6E6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1" y="287564"/>
            <a:ext cx="675801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2" y="414109"/>
            <a:ext cx="7675003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 DE LA INFORMACIÓN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4" y="757010"/>
            <a:ext cx="6338016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&amp; FEATURE ENGINEERING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93A6F58-A7EE-4C64-AF15-624E78918672}"/>
              </a:ext>
            </a:extLst>
          </p:cNvPr>
          <p:cNvSpPr/>
          <p:nvPr/>
        </p:nvSpPr>
        <p:spPr>
          <a:xfrm>
            <a:off x="979713" y="1792184"/>
            <a:ext cx="3240506" cy="4010526"/>
          </a:xfrm>
          <a:prstGeom prst="roundRect">
            <a:avLst>
              <a:gd name="adj" fmla="val 1146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8246269-4E95-49D5-9C75-7092F0FF8120}"/>
              </a:ext>
            </a:extLst>
          </p:cNvPr>
          <p:cNvSpPr/>
          <p:nvPr/>
        </p:nvSpPr>
        <p:spPr>
          <a:xfrm>
            <a:off x="8182617" y="1792184"/>
            <a:ext cx="3240506" cy="4010526"/>
          </a:xfrm>
          <a:prstGeom prst="roundRect">
            <a:avLst>
              <a:gd name="adj" fmla="val 10974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8FE2CBD-78BE-4570-B743-8252ECD7C94B}"/>
              </a:ext>
            </a:extLst>
          </p:cNvPr>
          <p:cNvSpPr/>
          <p:nvPr/>
        </p:nvSpPr>
        <p:spPr>
          <a:xfrm>
            <a:off x="4581165" y="1792184"/>
            <a:ext cx="3240506" cy="4010526"/>
          </a:xfrm>
          <a:prstGeom prst="roundRect">
            <a:avLst>
              <a:gd name="adj" fmla="val 1047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669C1A0-D2AB-4FCF-9F59-7261AEDF50F8}"/>
              </a:ext>
            </a:extLst>
          </p:cNvPr>
          <p:cNvSpPr txBox="1">
            <a:spLocks/>
          </p:cNvSpPr>
          <p:nvPr/>
        </p:nvSpPr>
        <p:spPr>
          <a:xfrm>
            <a:off x="979713" y="1928541"/>
            <a:ext cx="3240506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TEXTO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CAE9D00-DDFA-430F-A3B3-655AB25C35D3}"/>
              </a:ext>
            </a:extLst>
          </p:cNvPr>
          <p:cNvSpPr txBox="1">
            <a:spLocks/>
          </p:cNvSpPr>
          <p:nvPr/>
        </p:nvSpPr>
        <p:spPr>
          <a:xfrm>
            <a:off x="8230700" y="1928539"/>
            <a:ext cx="3240506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36CF739-9266-454E-B414-0E9385650DF9}"/>
              </a:ext>
            </a:extLst>
          </p:cNvPr>
          <p:cNvSpPr txBox="1">
            <a:spLocks/>
          </p:cNvSpPr>
          <p:nvPr/>
        </p:nvSpPr>
        <p:spPr>
          <a:xfrm>
            <a:off x="4581165" y="1928540"/>
            <a:ext cx="3240506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SUMMARIZATION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A5CE8C5-A03E-40BC-B740-BB92F028AC27}"/>
              </a:ext>
            </a:extLst>
          </p:cNvPr>
          <p:cNvGrpSpPr/>
          <p:nvPr/>
        </p:nvGrpSpPr>
        <p:grpSpPr>
          <a:xfrm>
            <a:off x="9746723" y="96020"/>
            <a:ext cx="2268815" cy="1291622"/>
            <a:chOff x="9746723" y="96020"/>
            <a:chExt cx="2268815" cy="12916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D215744-C55A-4718-B242-FE67B13AB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593" y="222291"/>
              <a:ext cx="1413638" cy="1037553"/>
            </a:xfrm>
            <a:prstGeom prst="rect">
              <a:avLst/>
            </a:prstGeom>
          </p:spPr>
        </p:pic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F39A255-7E19-46EF-9E65-A73511169EC4}"/>
                </a:ext>
              </a:extLst>
            </p:cNvPr>
            <p:cNvSpPr/>
            <p:nvPr/>
          </p:nvSpPr>
          <p:spPr>
            <a:xfrm>
              <a:off x="10143085" y="171957"/>
              <a:ext cx="1772653" cy="193699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0CCD0A0-B695-41B0-9BD7-BB6B03C50E7A}"/>
                </a:ext>
              </a:extLst>
            </p:cNvPr>
            <p:cNvSpPr/>
            <p:nvPr/>
          </p:nvSpPr>
          <p:spPr>
            <a:xfrm>
              <a:off x="10067564" y="96020"/>
              <a:ext cx="1947974" cy="1291622"/>
            </a:xfrm>
            <a:prstGeom prst="roundRect">
              <a:avLst>
                <a:gd name="adj" fmla="val 48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D143B2CF-7704-4965-927C-D7B426766D45}"/>
                </a:ext>
              </a:extLst>
            </p:cNvPr>
            <p:cNvSpPr/>
            <p:nvPr/>
          </p:nvSpPr>
          <p:spPr>
            <a:xfrm>
              <a:off x="10143084" y="371237"/>
              <a:ext cx="1772653" cy="589769"/>
            </a:xfrm>
            <a:prstGeom prst="roundRect">
              <a:avLst>
                <a:gd name="adj" fmla="val 4510"/>
              </a:avLst>
            </a:prstGeom>
            <a:noFill/>
            <a:ln w="9525">
              <a:solidFill>
                <a:srgbClr val="C00000">
                  <a:alpha val="50196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D980F1B8-2DE5-4942-A819-A202F8D4E5E6}"/>
                </a:ext>
              </a:extLst>
            </p:cNvPr>
            <p:cNvSpPr/>
            <p:nvPr/>
          </p:nvSpPr>
          <p:spPr>
            <a:xfrm>
              <a:off x="9746723" y="537424"/>
              <a:ext cx="264694" cy="193699"/>
            </a:xfrm>
            <a:prstGeom prst="rightArrow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C3969C7-7107-4AC0-A7FD-D89F88BBFF7F}"/>
                </a:ext>
              </a:extLst>
            </p:cNvPr>
            <p:cNvSpPr/>
            <p:nvPr/>
          </p:nvSpPr>
          <p:spPr>
            <a:xfrm>
              <a:off x="10143085" y="977049"/>
              <a:ext cx="1772653" cy="333129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F4062B-A945-44F2-BFE6-BB9CC3944C97}"/>
              </a:ext>
            </a:extLst>
          </p:cNvPr>
          <p:cNvSpPr/>
          <p:nvPr/>
        </p:nvSpPr>
        <p:spPr>
          <a:xfrm>
            <a:off x="1059521" y="2640479"/>
            <a:ext cx="3046969" cy="294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puntuaciones y caracteres no alfanuméricos.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Conversión a minúscula.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 de emoticonos.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Filtrado por idioma inglés.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 de </a:t>
            </a:r>
            <a:r>
              <a:rPr lang="es-E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stopwords.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r>
              <a:rPr lang="es-E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18650EB1-F454-4001-A506-EEC95841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45" y="4666749"/>
            <a:ext cx="511945" cy="55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948E239B-62DF-4D4B-9E61-08AABA936CAF}"/>
              </a:ext>
            </a:extLst>
          </p:cNvPr>
          <p:cNvSpPr/>
          <p:nvPr/>
        </p:nvSpPr>
        <p:spPr>
          <a:xfrm>
            <a:off x="3413515" y="4602580"/>
            <a:ext cx="80210" cy="6657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DE8080-878D-43D0-9E1F-654F42AF125E}"/>
              </a:ext>
            </a:extLst>
          </p:cNvPr>
          <p:cNvSpPr/>
          <p:nvPr/>
        </p:nvSpPr>
        <p:spPr>
          <a:xfrm>
            <a:off x="8279385" y="2572300"/>
            <a:ext cx="3046969" cy="3077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Volumen tweets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 media tweets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menciones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menciones a Elon Musk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menciones a Tesla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links en tweets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retweets</a:t>
            </a:r>
            <a:endPara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Clasificación de emociones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1EBB8D4-BFA3-4607-9502-2FF9EE9C80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81" y="3029279"/>
            <a:ext cx="3076074" cy="92774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8CA437B-357C-49E5-83A5-7C038757AE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3381" y="4751138"/>
            <a:ext cx="3076074" cy="868110"/>
          </a:xfrm>
          <a:prstGeom prst="rect">
            <a:avLst/>
          </a:prstGeom>
        </p:spPr>
      </p:pic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F9D54EB3-7888-4394-9CF1-35FB02D2C0D3}"/>
              </a:ext>
            </a:extLst>
          </p:cNvPr>
          <p:cNvSpPr/>
          <p:nvPr/>
        </p:nvSpPr>
        <p:spPr>
          <a:xfrm rot="5400000">
            <a:off x="6143426" y="4231706"/>
            <a:ext cx="112297" cy="22491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57D0721-371E-4941-9F88-3B26927BCC14}"/>
              </a:ext>
            </a:extLst>
          </p:cNvPr>
          <p:cNvSpPr/>
          <p:nvPr/>
        </p:nvSpPr>
        <p:spPr>
          <a:xfrm>
            <a:off x="7067810" y="2962087"/>
            <a:ext cx="176465" cy="478951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833F8FD-9973-40B0-8B11-9E6BF39B9801}"/>
              </a:ext>
            </a:extLst>
          </p:cNvPr>
          <p:cNvSpPr/>
          <p:nvPr/>
        </p:nvSpPr>
        <p:spPr>
          <a:xfrm>
            <a:off x="7058526" y="4709958"/>
            <a:ext cx="176464" cy="450991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96" name="Conector recto 4095">
            <a:extLst>
              <a:ext uri="{FF2B5EF4-FFF2-40B4-BE49-F238E27FC236}">
                <a16:creationId xmlns:a16="http://schemas.microsoft.com/office/drawing/2014/main" id="{94429CA4-80C9-419E-99A9-027A866DFC17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7146758" y="3441038"/>
            <a:ext cx="9285" cy="126892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7" name="Rectángulo 4096">
            <a:extLst>
              <a:ext uri="{FF2B5EF4-FFF2-40B4-BE49-F238E27FC236}">
                <a16:creationId xmlns:a16="http://schemas.microsoft.com/office/drawing/2014/main" id="{FBD14ACD-92A1-49B4-B553-6522926135CE}"/>
              </a:ext>
            </a:extLst>
          </p:cNvPr>
          <p:cNvSpPr/>
          <p:nvPr/>
        </p:nvSpPr>
        <p:spPr>
          <a:xfrm>
            <a:off x="6635327" y="4104688"/>
            <a:ext cx="1041432" cy="4789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Presentación </a:t>
            </a:r>
            <a:r>
              <a:rPr lang="es-E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Cybertruck</a:t>
            </a:r>
            <a:endParaRPr lang="es-ES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08" name="Título 1">
            <a:extLst>
              <a:ext uri="{FF2B5EF4-FFF2-40B4-BE49-F238E27FC236}">
                <a16:creationId xmlns:a16="http://schemas.microsoft.com/office/drawing/2014/main" id="{9AB74CA0-8FE8-4A6C-8C86-30ACE5FB1474}"/>
              </a:ext>
            </a:extLst>
          </p:cNvPr>
          <p:cNvSpPr txBox="1">
            <a:spLocks/>
          </p:cNvSpPr>
          <p:nvPr/>
        </p:nvSpPr>
        <p:spPr>
          <a:xfrm>
            <a:off x="5649710" y="2545301"/>
            <a:ext cx="1099727" cy="315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2521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3" name="Rectángulo 6192">
            <a:extLst>
              <a:ext uri="{FF2B5EF4-FFF2-40B4-BE49-F238E27FC236}">
                <a16:creationId xmlns:a16="http://schemas.microsoft.com/office/drawing/2014/main" id="{7BA07D98-AFED-4AC3-B1D9-B9E3A77AD7ED}"/>
              </a:ext>
            </a:extLst>
          </p:cNvPr>
          <p:cNvSpPr/>
          <p:nvPr/>
        </p:nvSpPr>
        <p:spPr>
          <a:xfrm>
            <a:off x="3277743" y="1863357"/>
            <a:ext cx="5009245" cy="3746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5F3FD6-89E6-400C-AC3F-FCA9B3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1" y="287564"/>
            <a:ext cx="676507" cy="938892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E0DAF0-7BB5-47CD-A82C-017D199B505A}"/>
              </a:ext>
            </a:extLst>
          </p:cNvPr>
          <p:cNvSpPr txBox="1">
            <a:spLocks/>
          </p:cNvSpPr>
          <p:nvPr/>
        </p:nvSpPr>
        <p:spPr>
          <a:xfrm>
            <a:off x="979713" y="414109"/>
            <a:ext cx="7683024" cy="45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 DE LA INFORMACIÓN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80CF92F-1129-41A4-94DD-A1FB3D0CC765}"/>
              </a:ext>
            </a:extLst>
          </p:cNvPr>
          <p:cNvSpPr txBox="1">
            <a:spLocks/>
          </p:cNvSpPr>
          <p:nvPr/>
        </p:nvSpPr>
        <p:spPr>
          <a:xfrm>
            <a:off x="979713" y="757010"/>
            <a:ext cx="6344639" cy="34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CLASIFICADOR DE EMOCIONES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5B011A1-8278-4C6C-8CD9-317A61C36D2B}"/>
              </a:ext>
            </a:extLst>
          </p:cNvPr>
          <p:cNvGrpSpPr/>
          <p:nvPr/>
        </p:nvGrpSpPr>
        <p:grpSpPr>
          <a:xfrm>
            <a:off x="9765110" y="96020"/>
            <a:ext cx="2250428" cy="1291622"/>
            <a:chOff x="9765110" y="96020"/>
            <a:chExt cx="2250428" cy="1291622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2C4B78E-E328-4C0C-93E6-78273E76B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593" y="222291"/>
              <a:ext cx="1413638" cy="1037553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37E1D77-7E3B-4E6D-B609-DFA1A029F958}"/>
                </a:ext>
              </a:extLst>
            </p:cNvPr>
            <p:cNvSpPr/>
            <p:nvPr/>
          </p:nvSpPr>
          <p:spPr>
            <a:xfrm>
              <a:off x="10143085" y="171957"/>
              <a:ext cx="1772653" cy="607338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DE5C94AC-13AD-4BA5-8488-D0226455B541}"/>
                </a:ext>
              </a:extLst>
            </p:cNvPr>
            <p:cNvSpPr/>
            <p:nvPr/>
          </p:nvSpPr>
          <p:spPr>
            <a:xfrm>
              <a:off x="10067564" y="96020"/>
              <a:ext cx="1947974" cy="1291622"/>
            </a:xfrm>
            <a:prstGeom prst="roundRect">
              <a:avLst>
                <a:gd name="adj" fmla="val 48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FCF43275-6866-4E73-98AD-53374B8F18AF}"/>
                </a:ext>
              </a:extLst>
            </p:cNvPr>
            <p:cNvSpPr/>
            <p:nvPr/>
          </p:nvSpPr>
          <p:spPr>
            <a:xfrm>
              <a:off x="10143084" y="795338"/>
              <a:ext cx="1772653" cy="165668"/>
            </a:xfrm>
            <a:prstGeom prst="roundRect">
              <a:avLst>
                <a:gd name="adj" fmla="val 4510"/>
              </a:avLst>
            </a:prstGeom>
            <a:noFill/>
            <a:ln w="9525">
              <a:solidFill>
                <a:srgbClr val="C00000">
                  <a:alpha val="50196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02D1765C-0216-4C91-BD6B-8C2A2B342F41}"/>
                </a:ext>
              </a:extLst>
            </p:cNvPr>
            <p:cNvSpPr/>
            <p:nvPr/>
          </p:nvSpPr>
          <p:spPr>
            <a:xfrm>
              <a:off x="9765110" y="783350"/>
              <a:ext cx="264694" cy="193699"/>
            </a:xfrm>
            <a:prstGeom prst="rightArrow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3DBD351-C4DC-4765-B00D-EE4148A96F66}"/>
                </a:ext>
              </a:extLst>
            </p:cNvPr>
            <p:cNvSpPr/>
            <p:nvPr/>
          </p:nvSpPr>
          <p:spPr>
            <a:xfrm>
              <a:off x="10143085" y="977049"/>
              <a:ext cx="1772653" cy="333129"/>
            </a:xfrm>
            <a:prstGeom prst="rect">
              <a:avLst/>
            </a:prstGeom>
            <a:solidFill>
              <a:srgbClr val="E7E6E6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150" name="Picture 6" descr="Cómo usar redes neuronales (LSTM) en la predicción de averías en las  máquinas">
            <a:extLst>
              <a:ext uri="{FF2B5EF4-FFF2-40B4-BE49-F238E27FC236}">
                <a16:creationId xmlns:a16="http://schemas.microsoft.com/office/drawing/2014/main" id="{656F0BD5-EA38-4BFF-9238-95B762B1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93" r="42308"/>
          <a:stretch/>
        </p:blipFill>
        <p:spPr bwMode="auto">
          <a:xfrm>
            <a:off x="4422931" y="3214611"/>
            <a:ext cx="3277302" cy="10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70" name="Grupo 6169">
            <a:extLst>
              <a:ext uri="{FF2B5EF4-FFF2-40B4-BE49-F238E27FC236}">
                <a16:creationId xmlns:a16="http://schemas.microsoft.com/office/drawing/2014/main" id="{6D399AA2-F521-4E8E-A561-4DDDFB090EF6}"/>
              </a:ext>
            </a:extLst>
          </p:cNvPr>
          <p:cNvGrpSpPr/>
          <p:nvPr/>
        </p:nvGrpSpPr>
        <p:grpSpPr>
          <a:xfrm>
            <a:off x="721974" y="1387642"/>
            <a:ext cx="3723529" cy="5125356"/>
            <a:chOff x="721974" y="1387642"/>
            <a:chExt cx="3723529" cy="5125356"/>
          </a:xfrm>
        </p:grpSpPr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0E1C91EE-7949-48F2-B3C4-BA607844F763}"/>
                </a:ext>
              </a:extLst>
            </p:cNvPr>
            <p:cNvGrpSpPr/>
            <p:nvPr/>
          </p:nvGrpSpPr>
          <p:grpSpPr>
            <a:xfrm>
              <a:off x="721974" y="1387642"/>
              <a:ext cx="2545122" cy="5125356"/>
              <a:chOff x="468587" y="1392632"/>
              <a:chExt cx="2545122" cy="5125356"/>
            </a:xfrm>
          </p:grpSpPr>
          <p:pic>
            <p:nvPicPr>
              <p:cNvPr id="32" name="Picture 10" descr="Siete ejercicios para trabajar las emociones de tus hijos o alumnos  adolescentes - Magisnet">
                <a:extLst>
                  <a:ext uri="{FF2B5EF4-FFF2-40B4-BE49-F238E27FC236}">
                    <a16:creationId xmlns:a16="http://schemas.microsoft.com/office/drawing/2014/main" id="{9E3A8355-ACA5-43A5-AEF6-A5477267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53" t="52372" r="49939" b="5391"/>
              <a:stretch/>
            </p:blipFill>
            <p:spPr bwMode="auto">
              <a:xfrm>
                <a:off x="2179320" y="4471318"/>
                <a:ext cx="503660" cy="529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6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18A95DA2-5284-4593-B964-0E2118939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749" y="315731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FADCE137-947A-4C91-A013-6706EE86BB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330971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49FB799B-12A1-4719-97E8-5DD3FA3D8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346211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708ADDF5-3805-4ACE-BC5B-5F1BD29A3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330971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4AFEA67C-1D5B-4AE0-BC43-618082250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346211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BF3B2DEF-85CE-4989-9336-F0ECE60AA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749" y="426720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EA0851EE-F115-402E-B5C1-9D3516AFE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441960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40603E06-6AC1-4014-84EA-12D8B34117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457200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A69BA0AA-2170-4DD6-8287-D990D9464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441960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88DC5A2F-4023-4D03-B219-F90D8A196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457200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3ADDE761-3FDF-46C9-B730-D425D9501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749" y="537709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1052AF4A-3DC5-4336-AA70-A2681BE046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552949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FC679739-D1B1-4FFE-B2BD-88DB5FE6FF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568189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ADAEA993-C0AA-4358-AB9A-0490AF6F3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552949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4A639969-35E1-4617-91DE-3A90851BC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568189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DCED1F80-22E9-49D3-A5BB-13ACA29F1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749" y="2049006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927DCE91-F3F1-4F6D-A5B9-0E6522F22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2201406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390FAAA1-0392-4E96-8DDF-458AB5586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2353806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2947193F-2A7D-4E29-A582-DCB82493E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149" y="2201406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Document management - an area worth rethinking">
                <a:extLst>
                  <a:ext uri="{FF2B5EF4-FFF2-40B4-BE49-F238E27FC236}">
                    <a16:creationId xmlns:a16="http://schemas.microsoft.com/office/drawing/2014/main" id="{30E1B610-F785-460F-871D-443F10406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549" y="2353806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0" descr="Siete ejercicios para trabajar las emociones de tus hijos o alumnos  adolescentes - Magisnet">
                <a:extLst>
                  <a:ext uri="{FF2B5EF4-FFF2-40B4-BE49-F238E27FC236}">
                    <a16:creationId xmlns:a16="http://schemas.microsoft.com/office/drawing/2014/main" id="{D5300033-1387-43E7-9A4C-632121E3E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817" t="50000" r="3559" b="10424"/>
              <a:stretch/>
            </p:blipFill>
            <p:spPr bwMode="auto">
              <a:xfrm>
                <a:off x="2164204" y="2182784"/>
                <a:ext cx="530576" cy="52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0" descr="Siete ejercicios para trabajar las emociones de tus hijos o alumnos  adolescentes - Magisnet">
                <a:extLst>
                  <a:ext uri="{FF2B5EF4-FFF2-40B4-BE49-F238E27FC236}">
                    <a16:creationId xmlns:a16="http://schemas.microsoft.com/office/drawing/2014/main" id="{0C8FF04A-78E0-4A1E-9470-AF62E7E23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817" t="9751" r="3476" b="50673"/>
              <a:stretch/>
            </p:blipFill>
            <p:spPr bwMode="auto">
              <a:xfrm>
                <a:off x="2179320" y="3363728"/>
                <a:ext cx="503660" cy="495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0" descr="Siete ejercicios para trabajar las emociones de tus hijos o alumnos  adolescentes - Magisnet">
                <a:extLst>
                  <a:ext uri="{FF2B5EF4-FFF2-40B4-BE49-F238E27FC236}">
                    <a16:creationId xmlns:a16="http://schemas.microsoft.com/office/drawing/2014/main" id="{12816211-9DF9-4041-812C-979062DD01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9" t="48256" r="26856" b="12631"/>
              <a:stretch/>
            </p:blipFill>
            <p:spPr bwMode="auto">
              <a:xfrm>
                <a:off x="2179320" y="5541077"/>
                <a:ext cx="503660" cy="524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ítulo 1">
                <a:extLst>
                  <a:ext uri="{FF2B5EF4-FFF2-40B4-BE49-F238E27FC236}">
                    <a16:creationId xmlns:a16="http://schemas.microsoft.com/office/drawing/2014/main" id="{75A51964-9EF3-414C-A2A7-A24CD7F7E8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17" y="1449941"/>
                <a:ext cx="2324063" cy="5755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ES" sz="1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TWEETS CRYPTO</a:t>
                </a:r>
              </a:p>
            </p:txBody>
          </p:sp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D0FCF432-31CF-4BB7-8433-716F1B0D0A3F}"/>
                  </a:ext>
                </a:extLst>
              </p:cNvPr>
              <p:cNvSpPr/>
              <p:nvPr/>
            </p:nvSpPr>
            <p:spPr>
              <a:xfrm>
                <a:off x="468587" y="1392632"/>
                <a:ext cx="2545122" cy="5125356"/>
              </a:xfrm>
              <a:prstGeom prst="roundRect">
                <a:avLst>
                  <a:gd name="adj" fmla="val 11441"/>
                </a:avLst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i="1"/>
              </a:p>
            </p:txBody>
          </p:sp>
        </p:grpSp>
        <p:cxnSp>
          <p:nvCxnSpPr>
            <p:cNvPr id="84" name="Conector: curvado 83">
              <a:extLst>
                <a:ext uri="{FF2B5EF4-FFF2-40B4-BE49-F238E27FC236}">
                  <a16:creationId xmlns:a16="http://schemas.microsoft.com/office/drawing/2014/main" id="{479FE371-28BF-4A88-ADA4-DF40B35EB77A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rot="16200000" flipH="1">
              <a:off x="3065158" y="2398353"/>
              <a:ext cx="1559709" cy="1155838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: curvado 85">
              <a:extLst>
                <a:ext uri="{FF2B5EF4-FFF2-40B4-BE49-F238E27FC236}">
                  <a16:creationId xmlns:a16="http://schemas.microsoft.com/office/drawing/2014/main" id="{F6F222D2-B7B9-4501-9A73-7A783F1475AF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>
              <a:off x="3267091" y="2653616"/>
              <a:ext cx="1155840" cy="1102511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: curvado 87">
              <a:extLst>
                <a:ext uri="{FF2B5EF4-FFF2-40B4-BE49-F238E27FC236}">
                  <a16:creationId xmlns:a16="http://schemas.microsoft.com/office/drawing/2014/main" id="{7B98488B-924C-4EFF-8162-3043B11045EE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rot="5400000" flipH="1" flipV="1">
              <a:off x="2732226" y="4290995"/>
              <a:ext cx="2225573" cy="1155838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: curvado 89">
              <a:extLst>
                <a:ext uri="{FF2B5EF4-FFF2-40B4-BE49-F238E27FC236}">
                  <a16:creationId xmlns:a16="http://schemas.microsoft.com/office/drawing/2014/main" id="{9FBC2DD5-FC4A-4366-B884-94085548D51C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rot="5400000" flipH="1" flipV="1">
              <a:off x="3048137" y="3975081"/>
              <a:ext cx="1593748" cy="1155840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: curvado 91">
              <a:extLst>
                <a:ext uri="{FF2B5EF4-FFF2-40B4-BE49-F238E27FC236}">
                  <a16:creationId xmlns:a16="http://schemas.microsoft.com/office/drawing/2014/main" id="{92D80979-3F53-495E-A612-B9FDE3609FD8}"/>
                </a:ext>
              </a:extLst>
            </p:cNvPr>
            <p:cNvCxnSpPr/>
            <p:nvPr/>
          </p:nvCxnSpPr>
          <p:spPr>
            <a:xfrm>
              <a:off x="3267095" y="2958416"/>
              <a:ext cx="1104880" cy="803504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: curvado 93">
              <a:extLst>
                <a:ext uri="{FF2B5EF4-FFF2-40B4-BE49-F238E27FC236}">
                  <a16:creationId xmlns:a16="http://schemas.microsoft.com/office/drawing/2014/main" id="{AD3FC707-F858-4982-8B87-576B57E53DA3}"/>
                </a:ext>
              </a:extLst>
            </p:cNvPr>
            <p:cNvCxnSpPr/>
            <p:nvPr/>
          </p:nvCxnSpPr>
          <p:spPr>
            <a:xfrm>
              <a:off x="3267092" y="3304720"/>
              <a:ext cx="1086215" cy="457200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4" name="Conector: curvado 6143">
              <a:extLst>
                <a:ext uri="{FF2B5EF4-FFF2-40B4-BE49-F238E27FC236}">
                  <a16:creationId xmlns:a16="http://schemas.microsoft.com/office/drawing/2014/main" id="{5CC86273-B7B9-495B-A40C-68FA5E51071F}"/>
                </a:ext>
              </a:extLst>
            </p:cNvPr>
            <p:cNvCxnSpPr/>
            <p:nvPr/>
          </p:nvCxnSpPr>
          <p:spPr>
            <a:xfrm flipV="1">
              <a:off x="3267092" y="3761920"/>
              <a:ext cx="1094232" cy="969076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7" name="Conector: curvado 6146">
              <a:extLst>
                <a:ext uri="{FF2B5EF4-FFF2-40B4-BE49-F238E27FC236}">
                  <a16:creationId xmlns:a16="http://schemas.microsoft.com/office/drawing/2014/main" id="{4CFCF0C3-C05A-4152-A15E-9F91E9860136}"/>
                </a:ext>
              </a:extLst>
            </p:cNvPr>
            <p:cNvCxnSpPr/>
            <p:nvPr/>
          </p:nvCxnSpPr>
          <p:spPr>
            <a:xfrm flipV="1">
              <a:off x="3267091" y="3761920"/>
              <a:ext cx="1104884" cy="652690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1" name="Conector: curvado 6150">
              <a:extLst>
                <a:ext uri="{FF2B5EF4-FFF2-40B4-BE49-F238E27FC236}">
                  <a16:creationId xmlns:a16="http://schemas.microsoft.com/office/drawing/2014/main" id="{B3171B65-FD16-4F77-A554-CA7E25BD5573}"/>
                </a:ext>
              </a:extLst>
            </p:cNvPr>
            <p:cNvCxnSpPr/>
            <p:nvPr/>
          </p:nvCxnSpPr>
          <p:spPr>
            <a:xfrm>
              <a:off x="3256441" y="3533320"/>
              <a:ext cx="1115534" cy="222807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3" name="Conector: curvado 6152">
              <a:extLst>
                <a:ext uri="{FF2B5EF4-FFF2-40B4-BE49-F238E27FC236}">
                  <a16:creationId xmlns:a16="http://schemas.microsoft.com/office/drawing/2014/main" id="{4C6B8938-1DDD-4706-88BE-409BF3D5BCE7}"/>
                </a:ext>
              </a:extLst>
            </p:cNvPr>
            <p:cNvCxnSpPr/>
            <p:nvPr/>
          </p:nvCxnSpPr>
          <p:spPr>
            <a:xfrm flipV="1">
              <a:off x="3261769" y="3761920"/>
              <a:ext cx="1110206" cy="457200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5" name="Conector: curvado 6154">
              <a:extLst>
                <a:ext uri="{FF2B5EF4-FFF2-40B4-BE49-F238E27FC236}">
                  <a16:creationId xmlns:a16="http://schemas.microsoft.com/office/drawing/2014/main" id="{0AF78A41-2F6C-450B-993C-54DE8F1A8995}"/>
                </a:ext>
              </a:extLst>
            </p:cNvPr>
            <p:cNvCxnSpPr>
              <a:stCxn id="80" idx="3"/>
            </p:cNvCxnSpPr>
            <p:nvPr/>
          </p:nvCxnSpPr>
          <p:spPr>
            <a:xfrm flipV="1">
              <a:off x="3267096" y="3767714"/>
              <a:ext cx="1104879" cy="182606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7" name="Conector: curvado 6156">
              <a:extLst>
                <a:ext uri="{FF2B5EF4-FFF2-40B4-BE49-F238E27FC236}">
                  <a16:creationId xmlns:a16="http://schemas.microsoft.com/office/drawing/2014/main" id="{8AF17621-A39B-41A1-84B2-239B97BB6AC7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>
              <a:off x="3267091" y="3756126"/>
              <a:ext cx="1155840" cy="1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9" name="Conector: curvado 6158">
              <a:extLst>
                <a:ext uri="{FF2B5EF4-FFF2-40B4-BE49-F238E27FC236}">
                  <a16:creationId xmlns:a16="http://schemas.microsoft.com/office/drawing/2014/main" id="{5D7C125A-8525-4E14-912C-0DF0D0ED2EB0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flipV="1">
              <a:off x="3267091" y="3756127"/>
              <a:ext cx="1155840" cy="1155598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1" name="Conector: curvado 6160">
              <a:extLst>
                <a:ext uri="{FF2B5EF4-FFF2-40B4-BE49-F238E27FC236}">
                  <a16:creationId xmlns:a16="http://schemas.microsoft.com/office/drawing/2014/main" id="{6606B02F-3739-4AE9-AAE4-DC786A0DA391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>
              <a:off x="3267091" y="2806016"/>
              <a:ext cx="1155840" cy="950111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3" name="Conector: curvado 6162">
              <a:extLst>
                <a:ext uri="{FF2B5EF4-FFF2-40B4-BE49-F238E27FC236}">
                  <a16:creationId xmlns:a16="http://schemas.microsoft.com/office/drawing/2014/main" id="{BEDF8AA4-F57A-4783-BCE3-1541656C65BE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>
              <a:off x="3267091" y="3090287"/>
              <a:ext cx="1155840" cy="665840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5" name="Conector: curvado 6164">
              <a:extLst>
                <a:ext uri="{FF2B5EF4-FFF2-40B4-BE49-F238E27FC236}">
                  <a16:creationId xmlns:a16="http://schemas.microsoft.com/office/drawing/2014/main" id="{7601CFC2-325B-457E-A9CA-096AC4A0C1BF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flipV="1">
              <a:off x="3267091" y="3756127"/>
              <a:ext cx="1155840" cy="310593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7" name="Conector: curvado 6166">
              <a:extLst>
                <a:ext uri="{FF2B5EF4-FFF2-40B4-BE49-F238E27FC236}">
                  <a16:creationId xmlns:a16="http://schemas.microsoft.com/office/drawing/2014/main" id="{0FECFBD2-22EB-499A-B83C-B4ED82804122}"/>
                </a:ext>
              </a:extLst>
            </p:cNvPr>
            <p:cNvCxnSpPr>
              <a:cxnSpLocks/>
              <a:endCxn id="6150" idx="1"/>
            </p:cNvCxnSpPr>
            <p:nvPr/>
          </p:nvCxnSpPr>
          <p:spPr>
            <a:xfrm flipV="1">
              <a:off x="3267091" y="3756127"/>
              <a:ext cx="1155840" cy="810883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69" name="Franja diagonal 6168">
              <a:extLst>
                <a:ext uri="{FF2B5EF4-FFF2-40B4-BE49-F238E27FC236}">
                  <a16:creationId xmlns:a16="http://schemas.microsoft.com/office/drawing/2014/main" id="{4E9E5222-CACF-47A1-A8C1-52729933F3A6}"/>
                </a:ext>
              </a:extLst>
            </p:cNvPr>
            <p:cNvSpPr/>
            <p:nvPr/>
          </p:nvSpPr>
          <p:spPr>
            <a:xfrm rot="18753275">
              <a:off x="4257293" y="3668586"/>
              <a:ext cx="192029" cy="184390"/>
            </a:xfrm>
            <a:prstGeom prst="diagStripe">
              <a:avLst>
                <a:gd name="adj" fmla="val 2389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>
                <a:solidFill>
                  <a:schemeClr val="tx1"/>
                </a:solidFill>
              </a:endParaRPr>
            </a:p>
          </p:txBody>
        </p:sp>
      </p:grpSp>
      <p:sp>
        <p:nvSpPr>
          <p:cNvPr id="6181" name="Título 1">
            <a:extLst>
              <a:ext uri="{FF2B5EF4-FFF2-40B4-BE49-F238E27FC236}">
                <a16:creationId xmlns:a16="http://schemas.microsoft.com/office/drawing/2014/main" id="{2D1B0785-CF37-4550-867B-3FD93D6136B6}"/>
              </a:ext>
            </a:extLst>
          </p:cNvPr>
          <p:cNvSpPr txBox="1">
            <a:spLocks/>
          </p:cNvSpPr>
          <p:nvPr/>
        </p:nvSpPr>
        <p:spPr>
          <a:xfrm>
            <a:off x="8662800" y="1708198"/>
            <a:ext cx="2616634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 RESUMIDO</a:t>
            </a:r>
          </a:p>
        </p:txBody>
      </p:sp>
      <p:sp>
        <p:nvSpPr>
          <p:cNvPr id="6182" name="Título 1">
            <a:extLst>
              <a:ext uri="{FF2B5EF4-FFF2-40B4-BE49-F238E27FC236}">
                <a16:creationId xmlns:a16="http://schemas.microsoft.com/office/drawing/2014/main" id="{113B558E-81CD-4C64-B9D2-344F9913590C}"/>
              </a:ext>
            </a:extLst>
          </p:cNvPr>
          <p:cNvSpPr txBox="1">
            <a:spLocks/>
          </p:cNvSpPr>
          <p:nvPr/>
        </p:nvSpPr>
        <p:spPr>
          <a:xfrm>
            <a:off x="3267089" y="1784442"/>
            <a:ext cx="2143814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</p:txBody>
      </p:sp>
      <p:sp>
        <p:nvSpPr>
          <p:cNvPr id="6183" name="Rectángulo: esquinas redondeadas 6182">
            <a:extLst>
              <a:ext uri="{FF2B5EF4-FFF2-40B4-BE49-F238E27FC236}">
                <a16:creationId xmlns:a16="http://schemas.microsoft.com/office/drawing/2014/main" id="{88AC54E1-7EB7-4AC0-B221-E558F96F7696}"/>
              </a:ext>
            </a:extLst>
          </p:cNvPr>
          <p:cNvSpPr/>
          <p:nvPr/>
        </p:nvSpPr>
        <p:spPr>
          <a:xfrm>
            <a:off x="8297641" y="1585396"/>
            <a:ext cx="3346953" cy="4489254"/>
          </a:xfrm>
          <a:prstGeom prst="roundRect">
            <a:avLst>
              <a:gd name="adj" fmla="val 8968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6185" name="Flecha: a la derecha 6184">
            <a:extLst>
              <a:ext uri="{FF2B5EF4-FFF2-40B4-BE49-F238E27FC236}">
                <a16:creationId xmlns:a16="http://schemas.microsoft.com/office/drawing/2014/main" id="{E36C137D-7FA9-4BF6-BD1E-D62B095E5ADD}"/>
              </a:ext>
            </a:extLst>
          </p:cNvPr>
          <p:cNvSpPr/>
          <p:nvPr/>
        </p:nvSpPr>
        <p:spPr>
          <a:xfrm>
            <a:off x="7834565" y="3674457"/>
            <a:ext cx="264694" cy="193699"/>
          </a:xfrm>
          <a:prstGeom prst="right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86" name="Título 1">
            <a:extLst>
              <a:ext uri="{FF2B5EF4-FFF2-40B4-BE49-F238E27FC236}">
                <a16:creationId xmlns:a16="http://schemas.microsoft.com/office/drawing/2014/main" id="{2210DCEA-BC9D-4C9B-BD58-DC850A0636D5}"/>
              </a:ext>
            </a:extLst>
          </p:cNvPr>
          <p:cNvSpPr txBox="1">
            <a:spLocks/>
          </p:cNvSpPr>
          <p:nvPr/>
        </p:nvSpPr>
        <p:spPr>
          <a:xfrm>
            <a:off x="6720278" y="1779199"/>
            <a:ext cx="1577358" cy="57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PREDICCIÓN</a:t>
            </a:r>
          </a:p>
        </p:txBody>
      </p:sp>
      <p:cxnSp>
        <p:nvCxnSpPr>
          <p:cNvPr id="6188" name="Conector recto 6187">
            <a:extLst>
              <a:ext uri="{FF2B5EF4-FFF2-40B4-BE49-F238E27FC236}">
                <a16:creationId xmlns:a16="http://schemas.microsoft.com/office/drawing/2014/main" id="{BE749272-36AB-44E5-BE6E-273E39F35906}"/>
              </a:ext>
            </a:extLst>
          </p:cNvPr>
          <p:cNvCxnSpPr/>
          <p:nvPr/>
        </p:nvCxnSpPr>
        <p:spPr>
          <a:xfrm>
            <a:off x="3267091" y="1863357"/>
            <a:ext cx="503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31B7C175-2FF1-4A1D-9614-F56C6159622B}"/>
              </a:ext>
            </a:extLst>
          </p:cNvPr>
          <p:cNvCxnSpPr/>
          <p:nvPr/>
        </p:nvCxnSpPr>
        <p:spPr>
          <a:xfrm>
            <a:off x="3267089" y="2237981"/>
            <a:ext cx="503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2" name="Conector recto de flecha 6191">
            <a:extLst>
              <a:ext uri="{FF2B5EF4-FFF2-40B4-BE49-F238E27FC236}">
                <a16:creationId xmlns:a16="http://schemas.microsoft.com/office/drawing/2014/main" id="{442EBC7F-E0B1-409D-85E7-BE9DA58CFF8F}"/>
              </a:ext>
            </a:extLst>
          </p:cNvPr>
          <p:cNvCxnSpPr>
            <a:stCxn id="6182" idx="3"/>
            <a:endCxn id="6186" idx="1"/>
          </p:cNvCxnSpPr>
          <p:nvPr/>
        </p:nvCxnSpPr>
        <p:spPr>
          <a:xfrm flipV="1">
            <a:off x="5410903" y="2066990"/>
            <a:ext cx="1309375" cy="5243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95" name="Imagen 6194">
            <a:extLst>
              <a:ext uri="{FF2B5EF4-FFF2-40B4-BE49-F238E27FC236}">
                <a16:creationId xmlns:a16="http://schemas.microsoft.com/office/drawing/2014/main" id="{CE56321E-4AFE-473F-938D-B415370D9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093" y="2263682"/>
            <a:ext cx="1760047" cy="36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5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361</Words>
  <Application>Microsoft Office PowerPoint</Application>
  <PresentationFormat>Panorámica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1</vt:lpstr>
      <vt:lpstr>1</vt:lpstr>
      <vt:lpstr>1</vt:lpstr>
      <vt:lpstr>2</vt:lpstr>
      <vt:lpstr>2</vt:lpstr>
      <vt:lpstr>3</vt:lpstr>
      <vt:lpstr>3</vt:lpstr>
      <vt:lpstr>3</vt:lpstr>
      <vt:lpstr>4</vt:lpstr>
      <vt:lpstr>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Jordán de la Fuente</dc:creator>
  <cp:lastModifiedBy>Pablo Jordán de la Fuente</cp:lastModifiedBy>
  <cp:revision>37</cp:revision>
  <dcterms:created xsi:type="dcterms:W3CDTF">2020-07-20T16:53:52Z</dcterms:created>
  <dcterms:modified xsi:type="dcterms:W3CDTF">2020-07-21T21:11:07Z</dcterms:modified>
</cp:coreProperties>
</file>