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70" r:id="rId6"/>
    <p:sldId id="285" r:id="rId7"/>
    <p:sldId id="281" r:id="rId8"/>
    <p:sldId id="283" r:id="rId9"/>
    <p:sldId id="282" r:id="rId10"/>
    <p:sldId id="28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9"/>
    <p:restoredTop sz="96327"/>
  </p:normalViewPr>
  <p:slideViewPr>
    <p:cSldViewPr snapToGrid="0" snapToObjects="1">
      <p:cViewPr>
        <p:scale>
          <a:sx n="105" d="100"/>
          <a:sy n="105" d="100"/>
        </p:scale>
        <p:origin x="72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1D295-580A-46E1-A61C-6213238B58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408B57-806B-4C6B-8A78-9E39837D90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Adversarial</a:t>
          </a:r>
        </a:p>
      </dgm:t>
    </dgm:pt>
    <dgm:pt modelId="{AEF94275-4C96-42C8-A548-BF563F2DA319}" type="sibTrans" cxnId="{B24AD295-A42E-452C-86E9-277E87CF0A98}">
      <dgm:prSet/>
      <dgm:spPr/>
      <dgm:t>
        <a:bodyPr/>
        <a:lstStyle/>
        <a:p>
          <a:endParaRPr lang="en-US"/>
        </a:p>
      </dgm:t>
    </dgm:pt>
    <dgm:pt modelId="{F3910BDE-27B1-4B12-8B04-20A31ACD5622}" type="parTrans" cxnId="{B24AD295-A42E-452C-86E9-277E87CF0A98}">
      <dgm:prSet/>
      <dgm:spPr/>
      <dgm:t>
        <a:bodyPr/>
        <a:lstStyle/>
        <a:p>
          <a:endParaRPr lang="en-US"/>
        </a:p>
      </dgm:t>
    </dgm:pt>
    <dgm:pt modelId="{78B87391-5C94-4499-A6C1-982237D752B6}" type="pres">
      <dgm:prSet presAssocID="{5D11D295-580A-46E1-A61C-6213238B585D}" presName="root" presStyleCnt="0">
        <dgm:presLayoutVars>
          <dgm:dir/>
          <dgm:resizeHandles val="exact"/>
        </dgm:presLayoutVars>
      </dgm:prSet>
      <dgm:spPr/>
    </dgm:pt>
    <dgm:pt modelId="{191C6E04-3C2C-4DB4-87F5-1AFA11513AF2}" type="pres">
      <dgm:prSet presAssocID="{77408B57-806B-4C6B-8A78-9E39837D900F}" presName="compNode" presStyleCnt="0"/>
      <dgm:spPr/>
    </dgm:pt>
    <dgm:pt modelId="{CE97188B-0189-40C7-89FD-526A488A2423}" type="pres">
      <dgm:prSet presAssocID="{77408B57-806B-4C6B-8A78-9E39837D900F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A608C661-E254-4E90-9758-4197010B73F8}" type="pres">
      <dgm:prSet presAssocID="{77408B57-806B-4C6B-8A78-9E39837D900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3D9BF419-9FCC-452C-A40D-8999CC1F58C3}" type="pres">
      <dgm:prSet presAssocID="{77408B57-806B-4C6B-8A78-9E39837D900F}" presName="spaceRect" presStyleCnt="0"/>
      <dgm:spPr/>
    </dgm:pt>
    <dgm:pt modelId="{43D8F171-1880-43D3-9F40-85489B267347}" type="pres">
      <dgm:prSet presAssocID="{77408B57-806B-4C6B-8A78-9E39837D900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B24AD295-A42E-452C-86E9-277E87CF0A98}" srcId="{5D11D295-580A-46E1-A61C-6213238B585D}" destId="{77408B57-806B-4C6B-8A78-9E39837D900F}" srcOrd="0" destOrd="0" parTransId="{F3910BDE-27B1-4B12-8B04-20A31ACD5622}" sibTransId="{AEF94275-4C96-42C8-A548-BF563F2DA319}"/>
    <dgm:cxn modelId="{561B9AB1-425D-479C-81DA-E58D102C5E37}" type="presOf" srcId="{5D11D295-580A-46E1-A61C-6213238B585D}" destId="{78B87391-5C94-4499-A6C1-982237D752B6}" srcOrd="0" destOrd="0" presId="urn:microsoft.com/office/officeart/2018/5/layout/IconLeafLabelList"/>
    <dgm:cxn modelId="{FD26A7BE-1166-4E3B-9FBB-C004B68D2C36}" type="presOf" srcId="{77408B57-806B-4C6B-8A78-9E39837D900F}" destId="{43D8F171-1880-43D3-9F40-85489B267347}" srcOrd="0" destOrd="0" presId="urn:microsoft.com/office/officeart/2018/5/layout/IconLeafLabelList"/>
    <dgm:cxn modelId="{157334F8-B7A4-4F90-9357-C616D5B03960}" type="presParOf" srcId="{78B87391-5C94-4499-A6C1-982237D752B6}" destId="{191C6E04-3C2C-4DB4-87F5-1AFA11513AF2}" srcOrd="0" destOrd="0" presId="urn:microsoft.com/office/officeart/2018/5/layout/IconLeafLabelList"/>
    <dgm:cxn modelId="{21421979-275F-4169-A097-A1EFAB0087E9}" type="presParOf" srcId="{191C6E04-3C2C-4DB4-87F5-1AFA11513AF2}" destId="{CE97188B-0189-40C7-89FD-526A488A2423}" srcOrd="0" destOrd="0" presId="urn:microsoft.com/office/officeart/2018/5/layout/IconLeafLabelList"/>
    <dgm:cxn modelId="{BDD7E452-CE68-47FE-A456-89A85753F42C}" type="presParOf" srcId="{191C6E04-3C2C-4DB4-87F5-1AFA11513AF2}" destId="{A608C661-E254-4E90-9758-4197010B73F8}" srcOrd="1" destOrd="0" presId="urn:microsoft.com/office/officeart/2018/5/layout/IconLeafLabelList"/>
    <dgm:cxn modelId="{7D1BE270-F2B3-4262-9562-59105CB272A2}" type="presParOf" srcId="{191C6E04-3C2C-4DB4-87F5-1AFA11513AF2}" destId="{3D9BF419-9FCC-452C-A40D-8999CC1F58C3}" srcOrd="2" destOrd="0" presId="urn:microsoft.com/office/officeart/2018/5/layout/IconLeafLabelList"/>
    <dgm:cxn modelId="{4B8389F8-E0E3-4C63-BFA8-E4E40D984CC8}" type="presParOf" srcId="{191C6E04-3C2C-4DB4-87F5-1AFA11513AF2}" destId="{43D8F171-1880-43D3-9F40-85489B2673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6A16D-CADD-7D4A-80D7-D1AFDDA5EE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E4021-E92D-AF46-98F0-3A102CEFB2F7}">
      <dgm:prSet/>
      <dgm:spPr/>
      <dgm:t>
        <a:bodyPr/>
        <a:lstStyle/>
        <a:p>
          <a:r>
            <a:rPr lang="en-US" dirty="0"/>
            <a:t>Changes</a:t>
          </a:r>
        </a:p>
      </dgm:t>
    </dgm:pt>
    <dgm:pt modelId="{2A7CE4E9-C66E-924F-AF6F-B0B0073BC91B}" type="parTrans" cxnId="{627E268A-C6B0-5246-ABDC-9EDF7C34F66A}">
      <dgm:prSet/>
      <dgm:spPr/>
      <dgm:t>
        <a:bodyPr/>
        <a:lstStyle/>
        <a:p>
          <a:endParaRPr lang="en-US"/>
        </a:p>
      </dgm:t>
    </dgm:pt>
    <dgm:pt modelId="{ABB39C6E-18AB-1347-B91C-AB95AF9E4ECF}" type="sibTrans" cxnId="{627E268A-C6B0-5246-ABDC-9EDF7C34F66A}">
      <dgm:prSet/>
      <dgm:spPr/>
      <dgm:t>
        <a:bodyPr/>
        <a:lstStyle/>
        <a:p>
          <a:endParaRPr lang="en-US"/>
        </a:p>
      </dgm:t>
    </dgm:pt>
    <dgm:pt modelId="{CD24EA96-C23E-1545-AB5D-EEC0AF4E80C5}">
      <dgm:prSet/>
      <dgm:spPr/>
      <dgm:t>
        <a:bodyPr/>
        <a:lstStyle/>
        <a:p>
          <a:r>
            <a:rPr lang="en-US" dirty="0"/>
            <a:t>Language: CH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EN</a:t>
          </a:r>
        </a:p>
      </dgm:t>
    </dgm:pt>
    <dgm:pt modelId="{A48F0FAF-02C3-1C46-89ED-7D7B3CF35B6B}" type="parTrans" cxnId="{AF467504-5A29-894E-8396-B8978AD0895F}">
      <dgm:prSet/>
      <dgm:spPr/>
      <dgm:t>
        <a:bodyPr/>
        <a:lstStyle/>
        <a:p>
          <a:endParaRPr lang="en-US"/>
        </a:p>
      </dgm:t>
    </dgm:pt>
    <dgm:pt modelId="{BE34851E-3182-6D40-8205-B2BB4B1BF357}" type="sibTrans" cxnId="{AF467504-5A29-894E-8396-B8978AD0895F}">
      <dgm:prSet/>
      <dgm:spPr/>
      <dgm:t>
        <a:bodyPr/>
        <a:lstStyle/>
        <a:p>
          <a:endParaRPr lang="en-US"/>
        </a:p>
      </dgm:t>
    </dgm:pt>
    <dgm:pt modelId="{6DDED951-59A3-524F-A124-3FB615601F02}">
      <dgm:prSet/>
      <dgm:spPr/>
      <dgm:t>
        <a:bodyPr/>
        <a:lstStyle/>
        <a:p>
          <a:r>
            <a:rPr lang="en-US" dirty="0"/>
            <a:t>Text: Short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Long</a:t>
          </a:r>
        </a:p>
      </dgm:t>
    </dgm:pt>
    <dgm:pt modelId="{E17618C7-D8AB-984E-B05F-13A7AA780655}" type="parTrans" cxnId="{72E99AE1-C974-5D4C-9224-F5041ADA91B8}">
      <dgm:prSet/>
      <dgm:spPr/>
      <dgm:t>
        <a:bodyPr/>
        <a:lstStyle/>
        <a:p>
          <a:endParaRPr lang="en-US"/>
        </a:p>
      </dgm:t>
    </dgm:pt>
    <dgm:pt modelId="{F233CCF8-4E82-D94C-BCF7-5450877841D6}" type="sibTrans" cxnId="{72E99AE1-C974-5D4C-9224-F5041ADA91B8}">
      <dgm:prSet/>
      <dgm:spPr/>
      <dgm:t>
        <a:bodyPr/>
        <a:lstStyle/>
        <a:p>
          <a:endParaRPr lang="en-US"/>
        </a:p>
      </dgm:t>
    </dgm:pt>
    <dgm:pt modelId="{8C8B6DA4-A25D-5E46-AB9F-FB9A43BF6A39}">
      <dgm:prSet/>
      <dgm:spPr/>
      <dgm:t>
        <a:bodyPr/>
        <a:lstStyle/>
        <a:p>
          <a:r>
            <a:rPr lang="en-US" dirty="0"/>
            <a:t>LM: LSTM+CNN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BERT</a:t>
          </a:r>
        </a:p>
      </dgm:t>
    </dgm:pt>
    <dgm:pt modelId="{7E5634D5-FD17-364E-92B5-E77D81A8E9CF}" type="parTrans" cxnId="{C4B1912F-83BD-6346-AC9A-2D5791C90E9B}">
      <dgm:prSet/>
      <dgm:spPr/>
      <dgm:t>
        <a:bodyPr/>
        <a:lstStyle/>
        <a:p>
          <a:endParaRPr lang="en-US"/>
        </a:p>
      </dgm:t>
    </dgm:pt>
    <dgm:pt modelId="{2AC669D9-DF92-624B-B251-1DAD0D101C82}" type="sibTrans" cxnId="{C4B1912F-83BD-6346-AC9A-2D5791C90E9B}">
      <dgm:prSet/>
      <dgm:spPr/>
      <dgm:t>
        <a:bodyPr/>
        <a:lstStyle/>
        <a:p>
          <a:endParaRPr lang="en-US"/>
        </a:p>
      </dgm:t>
    </dgm:pt>
    <dgm:pt modelId="{E61379DB-71C2-894E-8BC7-FBDAA3B50CE3}">
      <dgm:prSet/>
      <dgm:spPr/>
      <dgm:t>
        <a:bodyPr/>
        <a:lstStyle/>
        <a:p>
          <a:r>
            <a:rPr lang="en-US" dirty="0"/>
            <a:t>No Images</a:t>
          </a:r>
        </a:p>
      </dgm:t>
    </dgm:pt>
    <dgm:pt modelId="{D1E54991-DD5B-1A44-80C5-1EBCFEC973FF}" type="parTrans" cxnId="{7BFFC266-C53D-0841-A127-BA7BE8B5CDDD}">
      <dgm:prSet/>
      <dgm:spPr/>
      <dgm:t>
        <a:bodyPr/>
        <a:lstStyle/>
        <a:p>
          <a:endParaRPr lang="en-US"/>
        </a:p>
      </dgm:t>
    </dgm:pt>
    <dgm:pt modelId="{FF2AAAB8-9A23-224B-BE9F-E2F6B8B7793B}" type="sibTrans" cxnId="{7BFFC266-C53D-0841-A127-BA7BE8B5CDDD}">
      <dgm:prSet/>
      <dgm:spPr/>
      <dgm:t>
        <a:bodyPr/>
        <a:lstStyle/>
        <a:p>
          <a:endParaRPr lang="en-US"/>
        </a:p>
      </dgm:t>
    </dgm:pt>
    <dgm:pt modelId="{255A1AD3-DA2E-3F47-92B5-43F87B42672A}" type="pres">
      <dgm:prSet presAssocID="{7BB6A16D-CADD-7D4A-80D7-D1AFDDA5EE78}" presName="Name0" presStyleCnt="0">
        <dgm:presLayoutVars>
          <dgm:dir/>
          <dgm:animLvl val="lvl"/>
          <dgm:resizeHandles val="exact"/>
        </dgm:presLayoutVars>
      </dgm:prSet>
      <dgm:spPr/>
    </dgm:pt>
    <dgm:pt modelId="{B50D3F76-B31A-1B4C-8631-DA2DE2831F35}" type="pres">
      <dgm:prSet presAssocID="{86CE4021-E92D-AF46-98F0-3A102CEFB2F7}" presName="linNode" presStyleCnt="0"/>
      <dgm:spPr/>
    </dgm:pt>
    <dgm:pt modelId="{4F5F31D8-59EA-9345-BFE2-43418E5C885A}" type="pres">
      <dgm:prSet presAssocID="{86CE4021-E92D-AF46-98F0-3A102CEFB2F7}" presName="parentText" presStyleLbl="node1" presStyleIdx="0" presStyleCnt="1" custScaleX="62557" custLinFactNeighborX="-203">
        <dgm:presLayoutVars>
          <dgm:chMax val="1"/>
          <dgm:bulletEnabled val="1"/>
        </dgm:presLayoutVars>
      </dgm:prSet>
      <dgm:spPr/>
    </dgm:pt>
    <dgm:pt modelId="{191BB4B2-9D1A-7641-856F-3CF150581F30}" type="pres">
      <dgm:prSet presAssocID="{86CE4021-E92D-AF46-98F0-3A102CEFB2F7}" presName="descendantText" presStyleLbl="alignAccFollowNode1" presStyleIdx="0" presStyleCnt="1" custScaleX="109695">
        <dgm:presLayoutVars>
          <dgm:bulletEnabled val="1"/>
        </dgm:presLayoutVars>
      </dgm:prSet>
      <dgm:spPr/>
    </dgm:pt>
  </dgm:ptLst>
  <dgm:cxnLst>
    <dgm:cxn modelId="{AF467504-5A29-894E-8396-B8978AD0895F}" srcId="{86CE4021-E92D-AF46-98F0-3A102CEFB2F7}" destId="{CD24EA96-C23E-1545-AB5D-EEC0AF4E80C5}" srcOrd="0" destOrd="0" parTransId="{A48F0FAF-02C3-1C46-89ED-7D7B3CF35B6B}" sibTransId="{BE34851E-3182-6D40-8205-B2BB4B1BF357}"/>
    <dgm:cxn modelId="{FB6BFC04-D1E2-F64A-AD2C-8871559DFDE0}" type="presOf" srcId="{8C8B6DA4-A25D-5E46-AB9F-FB9A43BF6A39}" destId="{191BB4B2-9D1A-7641-856F-3CF150581F30}" srcOrd="0" destOrd="2" presId="urn:microsoft.com/office/officeart/2005/8/layout/vList5"/>
    <dgm:cxn modelId="{A81C1324-AE7D-E24A-B123-0A6937CD0805}" type="presOf" srcId="{6DDED951-59A3-524F-A124-3FB615601F02}" destId="{191BB4B2-9D1A-7641-856F-3CF150581F30}" srcOrd="0" destOrd="1" presId="urn:microsoft.com/office/officeart/2005/8/layout/vList5"/>
    <dgm:cxn modelId="{C4B1912F-83BD-6346-AC9A-2D5791C90E9B}" srcId="{86CE4021-E92D-AF46-98F0-3A102CEFB2F7}" destId="{8C8B6DA4-A25D-5E46-AB9F-FB9A43BF6A39}" srcOrd="2" destOrd="0" parTransId="{7E5634D5-FD17-364E-92B5-E77D81A8E9CF}" sibTransId="{2AC669D9-DF92-624B-B251-1DAD0D101C82}"/>
    <dgm:cxn modelId="{B855223C-EF5B-044C-8244-730E470DF6D4}" type="presOf" srcId="{86CE4021-E92D-AF46-98F0-3A102CEFB2F7}" destId="{4F5F31D8-59EA-9345-BFE2-43418E5C885A}" srcOrd="0" destOrd="0" presId="urn:microsoft.com/office/officeart/2005/8/layout/vList5"/>
    <dgm:cxn modelId="{1493EA3D-F1C0-E943-B982-640674C101AB}" type="presOf" srcId="{CD24EA96-C23E-1545-AB5D-EEC0AF4E80C5}" destId="{191BB4B2-9D1A-7641-856F-3CF150581F30}" srcOrd="0" destOrd="0" presId="urn:microsoft.com/office/officeart/2005/8/layout/vList5"/>
    <dgm:cxn modelId="{7BFFC266-C53D-0841-A127-BA7BE8B5CDDD}" srcId="{86CE4021-E92D-AF46-98F0-3A102CEFB2F7}" destId="{E61379DB-71C2-894E-8BC7-FBDAA3B50CE3}" srcOrd="3" destOrd="0" parTransId="{D1E54991-DD5B-1A44-80C5-1EBCFEC973FF}" sibTransId="{FF2AAAB8-9A23-224B-BE9F-E2F6B8B7793B}"/>
    <dgm:cxn modelId="{627E268A-C6B0-5246-ABDC-9EDF7C34F66A}" srcId="{7BB6A16D-CADD-7D4A-80D7-D1AFDDA5EE78}" destId="{86CE4021-E92D-AF46-98F0-3A102CEFB2F7}" srcOrd="0" destOrd="0" parTransId="{2A7CE4E9-C66E-924F-AF6F-B0B0073BC91B}" sibTransId="{ABB39C6E-18AB-1347-B91C-AB95AF9E4ECF}"/>
    <dgm:cxn modelId="{C084789D-E7EE-EC4A-BD0E-C837850C45E1}" type="presOf" srcId="{E61379DB-71C2-894E-8BC7-FBDAA3B50CE3}" destId="{191BB4B2-9D1A-7641-856F-3CF150581F30}" srcOrd="0" destOrd="3" presId="urn:microsoft.com/office/officeart/2005/8/layout/vList5"/>
    <dgm:cxn modelId="{CA4A42BF-1140-FF43-9FE8-ACEC96EB27B0}" type="presOf" srcId="{7BB6A16D-CADD-7D4A-80D7-D1AFDDA5EE78}" destId="{255A1AD3-DA2E-3F47-92B5-43F87B42672A}" srcOrd="0" destOrd="0" presId="urn:microsoft.com/office/officeart/2005/8/layout/vList5"/>
    <dgm:cxn modelId="{72E99AE1-C974-5D4C-9224-F5041ADA91B8}" srcId="{86CE4021-E92D-AF46-98F0-3A102CEFB2F7}" destId="{6DDED951-59A3-524F-A124-3FB615601F02}" srcOrd="1" destOrd="0" parTransId="{E17618C7-D8AB-984E-B05F-13A7AA780655}" sibTransId="{F233CCF8-4E82-D94C-BCF7-5450877841D6}"/>
    <dgm:cxn modelId="{F9039D7E-F0FB-2B41-9C9A-485078508CBE}" type="presParOf" srcId="{255A1AD3-DA2E-3F47-92B5-43F87B42672A}" destId="{B50D3F76-B31A-1B4C-8631-DA2DE2831F35}" srcOrd="0" destOrd="0" presId="urn:microsoft.com/office/officeart/2005/8/layout/vList5"/>
    <dgm:cxn modelId="{DC4CD494-91BC-BC42-B00E-403D763B89D2}" type="presParOf" srcId="{B50D3F76-B31A-1B4C-8631-DA2DE2831F35}" destId="{4F5F31D8-59EA-9345-BFE2-43418E5C885A}" srcOrd="0" destOrd="0" presId="urn:microsoft.com/office/officeart/2005/8/layout/vList5"/>
    <dgm:cxn modelId="{C34AC498-8F66-8141-A0F2-5D8FF84B41BB}" type="presParOf" srcId="{B50D3F76-B31A-1B4C-8631-DA2DE2831F35}" destId="{191BB4B2-9D1A-7641-856F-3CF150581F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77D2B-A913-403C-A209-F3D09BF7BE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AB43A-9F01-4261-B293-BC4AAC0CE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Issue: models perform well on the dataset, poorly on production</a:t>
          </a:r>
        </a:p>
      </dgm:t>
    </dgm:pt>
    <dgm:pt modelId="{5D15578A-60E9-4102-9110-1B84A987B2D6}" type="parTrans" cxnId="{D963E7AE-AB5D-4F63-BAAF-B8865413A572}">
      <dgm:prSet/>
      <dgm:spPr/>
      <dgm:t>
        <a:bodyPr/>
        <a:lstStyle/>
        <a:p>
          <a:endParaRPr lang="en-US"/>
        </a:p>
      </dgm:t>
    </dgm:pt>
    <dgm:pt modelId="{9BB07307-855E-4E05-B546-55D7C4B7898C}" type="sibTrans" cxnId="{D963E7AE-AB5D-4F63-BAAF-B8865413A572}">
      <dgm:prSet/>
      <dgm:spPr/>
      <dgm:t>
        <a:bodyPr/>
        <a:lstStyle/>
        <a:p>
          <a:endParaRPr lang="en-US"/>
        </a:p>
      </dgm:t>
    </dgm:pt>
    <dgm:pt modelId="{D2D52E33-00D4-4753-822C-0ADC7CCF0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Event-based nature of News</a:t>
          </a:r>
        </a:p>
      </dgm:t>
    </dgm:pt>
    <dgm:pt modelId="{1CF20ED2-ADFB-4ACD-AEC6-D5F1EEDA20AC}" type="parTrans" cxnId="{1C6FA51F-3F86-451D-BF86-6B9EC459D663}">
      <dgm:prSet/>
      <dgm:spPr/>
      <dgm:t>
        <a:bodyPr/>
        <a:lstStyle/>
        <a:p>
          <a:endParaRPr lang="en-US"/>
        </a:p>
      </dgm:t>
    </dgm:pt>
    <dgm:pt modelId="{C1968AF4-77CA-4AD0-840C-CB2E5A7112D4}" type="sibTrans" cxnId="{1C6FA51F-3F86-451D-BF86-6B9EC459D663}">
      <dgm:prSet/>
      <dgm:spPr/>
      <dgm:t>
        <a:bodyPr/>
        <a:lstStyle/>
        <a:p>
          <a:endParaRPr lang="en-US"/>
        </a:p>
      </dgm:t>
    </dgm:pt>
    <dgm:pt modelId="{1305473E-BE62-4654-9AD3-7BAAF358E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Re-training can only happen after an event</a:t>
          </a:r>
        </a:p>
      </dgm:t>
    </dgm:pt>
    <dgm:pt modelId="{400A8AC5-8A46-4E6D-B2A5-7C1F544A6C4B}" type="parTrans" cxnId="{7D640C07-0DC6-4F6F-A7D6-E8B00800E026}">
      <dgm:prSet/>
      <dgm:spPr/>
      <dgm:t>
        <a:bodyPr/>
        <a:lstStyle/>
        <a:p>
          <a:endParaRPr lang="en-US"/>
        </a:p>
      </dgm:t>
    </dgm:pt>
    <dgm:pt modelId="{A374F300-6E80-4254-A201-72D67AAEDDCD}" type="sibTrans" cxnId="{7D640C07-0DC6-4F6F-A7D6-E8B00800E026}">
      <dgm:prSet/>
      <dgm:spPr/>
      <dgm:t>
        <a:bodyPr/>
        <a:lstStyle/>
        <a:p>
          <a:endParaRPr lang="en-US"/>
        </a:p>
      </dgm:t>
    </dgm:pt>
    <dgm:pt modelId="{13DB326F-3EB8-4F5E-B904-FE815C0BC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Models learn features for each past event, new events don’t perform well</a:t>
          </a:r>
        </a:p>
      </dgm:t>
    </dgm:pt>
    <dgm:pt modelId="{E8FD8D30-2407-431D-805C-68F6658F1F72}" type="parTrans" cxnId="{AF07E24E-5B24-4581-B0B3-47D43EB27264}">
      <dgm:prSet/>
      <dgm:spPr/>
      <dgm:t>
        <a:bodyPr/>
        <a:lstStyle/>
        <a:p>
          <a:endParaRPr lang="en-US"/>
        </a:p>
      </dgm:t>
    </dgm:pt>
    <dgm:pt modelId="{C9BB1D7A-B545-403A-B046-60DCA0AD6691}" type="sibTrans" cxnId="{AF07E24E-5B24-4581-B0B3-47D43EB27264}">
      <dgm:prSet/>
      <dgm:spPr/>
      <dgm:t>
        <a:bodyPr/>
        <a:lstStyle/>
        <a:p>
          <a:endParaRPr lang="en-US"/>
        </a:p>
      </dgm:t>
    </dgm:pt>
    <dgm:pt modelId="{716F94C8-AC4C-4BCF-8A79-4BF70934D99F}" type="pres">
      <dgm:prSet presAssocID="{51677D2B-A913-403C-A209-F3D09BF7BE34}" presName="root" presStyleCnt="0">
        <dgm:presLayoutVars>
          <dgm:dir/>
          <dgm:resizeHandles val="exact"/>
        </dgm:presLayoutVars>
      </dgm:prSet>
      <dgm:spPr/>
    </dgm:pt>
    <dgm:pt modelId="{09100F70-2786-49DF-AF77-8556EA88142E}" type="pres">
      <dgm:prSet presAssocID="{2D4AB43A-9F01-4261-B293-BC4AAC0CEF5B}" presName="compNode" presStyleCnt="0"/>
      <dgm:spPr/>
    </dgm:pt>
    <dgm:pt modelId="{C6C7DB38-E4E2-43A5-A9D1-610966C0DB15}" type="pres">
      <dgm:prSet presAssocID="{2D4AB43A-9F01-4261-B293-BC4AAC0CEF5B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FF4307F-2FF7-47BA-83A9-50E43A42E2A6}" type="pres">
      <dgm:prSet presAssocID="{2D4AB43A-9F01-4261-B293-BC4AAC0CEF5B}" presName="spaceRect" presStyleCnt="0"/>
      <dgm:spPr/>
    </dgm:pt>
    <dgm:pt modelId="{61FE3968-1A14-45B2-81E7-074BECB3D147}" type="pres">
      <dgm:prSet presAssocID="{2D4AB43A-9F01-4261-B293-BC4AAC0CEF5B}" presName="textRect" presStyleLbl="revTx" presStyleIdx="0" presStyleCnt="4">
        <dgm:presLayoutVars>
          <dgm:chMax val="1"/>
          <dgm:chPref val="1"/>
        </dgm:presLayoutVars>
      </dgm:prSet>
      <dgm:spPr/>
    </dgm:pt>
    <dgm:pt modelId="{FB1E8EBC-6831-416F-B788-7F487D513B44}" type="pres">
      <dgm:prSet presAssocID="{9BB07307-855E-4E05-B546-55D7C4B7898C}" presName="sibTrans" presStyleCnt="0"/>
      <dgm:spPr/>
    </dgm:pt>
    <dgm:pt modelId="{061E1F5C-54A4-4D17-A85D-C61145A9643D}" type="pres">
      <dgm:prSet presAssocID="{D2D52E33-00D4-4753-822C-0ADC7CCF032F}" presName="compNode" presStyleCnt="0"/>
      <dgm:spPr/>
    </dgm:pt>
    <dgm:pt modelId="{6EFB4E20-23EE-435C-A82A-0FD3BF87E617}" type="pres">
      <dgm:prSet presAssocID="{D2D52E33-00D4-4753-822C-0ADC7CCF03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7F53BDD-8A96-49AD-94B7-A02172D4F811}" type="pres">
      <dgm:prSet presAssocID="{D2D52E33-00D4-4753-822C-0ADC7CCF032F}" presName="spaceRect" presStyleCnt="0"/>
      <dgm:spPr/>
    </dgm:pt>
    <dgm:pt modelId="{868553DD-359E-4B54-814A-69813CB05997}" type="pres">
      <dgm:prSet presAssocID="{D2D52E33-00D4-4753-822C-0ADC7CCF032F}" presName="textRect" presStyleLbl="revTx" presStyleIdx="1" presStyleCnt="4">
        <dgm:presLayoutVars>
          <dgm:chMax val="1"/>
          <dgm:chPref val="1"/>
        </dgm:presLayoutVars>
      </dgm:prSet>
      <dgm:spPr/>
    </dgm:pt>
    <dgm:pt modelId="{CAA1E9FC-43BF-4A87-B549-B8ECF450E9F7}" type="pres">
      <dgm:prSet presAssocID="{C1968AF4-77CA-4AD0-840C-CB2E5A7112D4}" presName="sibTrans" presStyleCnt="0"/>
      <dgm:spPr/>
    </dgm:pt>
    <dgm:pt modelId="{EE295043-D42C-4C49-9D26-C3FE1360F062}" type="pres">
      <dgm:prSet presAssocID="{1305473E-BE62-4654-9AD3-7BAAF358EADE}" presName="compNode" presStyleCnt="0"/>
      <dgm:spPr/>
    </dgm:pt>
    <dgm:pt modelId="{7B2AFB72-D9D8-43D2-B1DF-7F7F4ED0AB13}" type="pres">
      <dgm:prSet presAssocID="{1305473E-BE62-4654-9AD3-7BAAF358EA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42C44B13-A792-49DB-8991-8208BE877739}" type="pres">
      <dgm:prSet presAssocID="{1305473E-BE62-4654-9AD3-7BAAF358EADE}" presName="spaceRect" presStyleCnt="0"/>
      <dgm:spPr/>
    </dgm:pt>
    <dgm:pt modelId="{4E7A47E1-C24C-4189-9D76-330739322C65}" type="pres">
      <dgm:prSet presAssocID="{1305473E-BE62-4654-9AD3-7BAAF358EADE}" presName="textRect" presStyleLbl="revTx" presStyleIdx="2" presStyleCnt="4">
        <dgm:presLayoutVars>
          <dgm:chMax val="1"/>
          <dgm:chPref val="1"/>
        </dgm:presLayoutVars>
      </dgm:prSet>
      <dgm:spPr/>
    </dgm:pt>
    <dgm:pt modelId="{F60C5763-ABFA-4AE5-92A6-B8044FB8B7E2}" type="pres">
      <dgm:prSet presAssocID="{A374F300-6E80-4254-A201-72D67AAEDDCD}" presName="sibTrans" presStyleCnt="0"/>
      <dgm:spPr/>
    </dgm:pt>
    <dgm:pt modelId="{55CBE794-3F0D-4BF2-B44E-5022A68D4550}" type="pres">
      <dgm:prSet presAssocID="{13DB326F-3EB8-4F5E-B904-FE815C0BCF06}" presName="compNode" presStyleCnt="0"/>
      <dgm:spPr/>
    </dgm:pt>
    <dgm:pt modelId="{29FE5708-BC20-4D0C-9CB4-3B08A5B725A6}" type="pres">
      <dgm:prSet presAssocID="{13DB326F-3EB8-4F5E-B904-FE815C0BCF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B967AAED-90A9-4C20-BD6C-1EE2F944A55E}" type="pres">
      <dgm:prSet presAssocID="{13DB326F-3EB8-4F5E-B904-FE815C0BCF06}" presName="spaceRect" presStyleCnt="0"/>
      <dgm:spPr/>
    </dgm:pt>
    <dgm:pt modelId="{5C09872A-9839-4C10-AD75-0DACE1ED6336}" type="pres">
      <dgm:prSet presAssocID="{13DB326F-3EB8-4F5E-B904-FE815C0BCF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640C07-0DC6-4F6F-A7D6-E8B00800E026}" srcId="{51677D2B-A913-403C-A209-F3D09BF7BE34}" destId="{1305473E-BE62-4654-9AD3-7BAAF358EADE}" srcOrd="2" destOrd="0" parTransId="{400A8AC5-8A46-4E6D-B2A5-7C1F544A6C4B}" sibTransId="{A374F300-6E80-4254-A201-72D67AAEDDCD}"/>
    <dgm:cxn modelId="{1C6FA51F-3F86-451D-BF86-6B9EC459D663}" srcId="{51677D2B-A913-403C-A209-F3D09BF7BE34}" destId="{D2D52E33-00D4-4753-822C-0ADC7CCF032F}" srcOrd="1" destOrd="0" parTransId="{1CF20ED2-ADFB-4ACD-AEC6-D5F1EEDA20AC}" sibTransId="{C1968AF4-77CA-4AD0-840C-CB2E5A7112D4}"/>
    <dgm:cxn modelId="{B9D11D26-7FDE-4BCA-B9C5-C4A1EA1CFD46}" type="presOf" srcId="{2D4AB43A-9F01-4261-B293-BC4AAC0CEF5B}" destId="{61FE3968-1A14-45B2-81E7-074BECB3D147}" srcOrd="0" destOrd="0" presId="urn:microsoft.com/office/officeart/2018/2/layout/IconLabelList"/>
    <dgm:cxn modelId="{5FD49027-D64A-4040-911C-0546EE972D57}" type="presOf" srcId="{D2D52E33-00D4-4753-822C-0ADC7CCF032F}" destId="{868553DD-359E-4B54-814A-69813CB05997}" srcOrd="0" destOrd="0" presId="urn:microsoft.com/office/officeart/2018/2/layout/IconLabelList"/>
    <dgm:cxn modelId="{ACC86F34-5395-4876-BB62-93ED1F3D1CE4}" type="presOf" srcId="{51677D2B-A913-403C-A209-F3D09BF7BE34}" destId="{716F94C8-AC4C-4BCF-8A79-4BF70934D99F}" srcOrd="0" destOrd="0" presId="urn:microsoft.com/office/officeart/2018/2/layout/IconLabelList"/>
    <dgm:cxn modelId="{AF07E24E-5B24-4581-B0B3-47D43EB27264}" srcId="{51677D2B-A913-403C-A209-F3D09BF7BE34}" destId="{13DB326F-3EB8-4F5E-B904-FE815C0BCF06}" srcOrd="3" destOrd="0" parTransId="{E8FD8D30-2407-431D-805C-68F6658F1F72}" sibTransId="{C9BB1D7A-B545-403A-B046-60DCA0AD6691}"/>
    <dgm:cxn modelId="{8691776B-78B9-463D-B9EC-DA4963C73248}" type="presOf" srcId="{13DB326F-3EB8-4F5E-B904-FE815C0BCF06}" destId="{5C09872A-9839-4C10-AD75-0DACE1ED6336}" srcOrd="0" destOrd="0" presId="urn:microsoft.com/office/officeart/2018/2/layout/IconLabelList"/>
    <dgm:cxn modelId="{D963E7AE-AB5D-4F63-BAAF-B8865413A572}" srcId="{51677D2B-A913-403C-A209-F3D09BF7BE34}" destId="{2D4AB43A-9F01-4261-B293-BC4AAC0CEF5B}" srcOrd="0" destOrd="0" parTransId="{5D15578A-60E9-4102-9110-1B84A987B2D6}" sibTransId="{9BB07307-855E-4E05-B546-55D7C4B7898C}"/>
    <dgm:cxn modelId="{D0210AC4-8AC3-4A20-971B-F49142C01399}" type="presOf" srcId="{1305473E-BE62-4654-9AD3-7BAAF358EADE}" destId="{4E7A47E1-C24C-4189-9D76-330739322C65}" srcOrd="0" destOrd="0" presId="urn:microsoft.com/office/officeart/2018/2/layout/IconLabelList"/>
    <dgm:cxn modelId="{58A7675A-2687-44BD-8702-316C8E506939}" type="presParOf" srcId="{716F94C8-AC4C-4BCF-8A79-4BF70934D99F}" destId="{09100F70-2786-49DF-AF77-8556EA88142E}" srcOrd="0" destOrd="0" presId="urn:microsoft.com/office/officeart/2018/2/layout/IconLabelList"/>
    <dgm:cxn modelId="{8196D710-9649-4FC0-8F75-16EDE488B97B}" type="presParOf" srcId="{09100F70-2786-49DF-AF77-8556EA88142E}" destId="{C6C7DB38-E4E2-43A5-A9D1-610966C0DB15}" srcOrd="0" destOrd="0" presId="urn:microsoft.com/office/officeart/2018/2/layout/IconLabelList"/>
    <dgm:cxn modelId="{B83AA29E-8AD3-4FEA-A0C9-51A642507E1C}" type="presParOf" srcId="{09100F70-2786-49DF-AF77-8556EA88142E}" destId="{0FF4307F-2FF7-47BA-83A9-50E43A42E2A6}" srcOrd="1" destOrd="0" presId="urn:microsoft.com/office/officeart/2018/2/layout/IconLabelList"/>
    <dgm:cxn modelId="{F3097E05-8420-417F-B16B-6F4F26973CAC}" type="presParOf" srcId="{09100F70-2786-49DF-AF77-8556EA88142E}" destId="{61FE3968-1A14-45B2-81E7-074BECB3D147}" srcOrd="2" destOrd="0" presId="urn:microsoft.com/office/officeart/2018/2/layout/IconLabelList"/>
    <dgm:cxn modelId="{F2864126-A90D-4B0E-9BC0-81223982ADC2}" type="presParOf" srcId="{716F94C8-AC4C-4BCF-8A79-4BF70934D99F}" destId="{FB1E8EBC-6831-416F-B788-7F487D513B44}" srcOrd="1" destOrd="0" presId="urn:microsoft.com/office/officeart/2018/2/layout/IconLabelList"/>
    <dgm:cxn modelId="{59D98AF9-E8E9-41A3-9571-92D833626F3A}" type="presParOf" srcId="{716F94C8-AC4C-4BCF-8A79-4BF70934D99F}" destId="{061E1F5C-54A4-4D17-A85D-C61145A9643D}" srcOrd="2" destOrd="0" presId="urn:microsoft.com/office/officeart/2018/2/layout/IconLabelList"/>
    <dgm:cxn modelId="{2220FB5C-077A-445D-B006-7A829B872FFD}" type="presParOf" srcId="{061E1F5C-54A4-4D17-A85D-C61145A9643D}" destId="{6EFB4E20-23EE-435C-A82A-0FD3BF87E617}" srcOrd="0" destOrd="0" presId="urn:microsoft.com/office/officeart/2018/2/layout/IconLabelList"/>
    <dgm:cxn modelId="{7C63C88F-3B61-47EF-ADB8-751531F8A188}" type="presParOf" srcId="{061E1F5C-54A4-4D17-A85D-C61145A9643D}" destId="{A7F53BDD-8A96-49AD-94B7-A02172D4F811}" srcOrd="1" destOrd="0" presId="urn:microsoft.com/office/officeart/2018/2/layout/IconLabelList"/>
    <dgm:cxn modelId="{2CD98423-22A5-4A8F-A1D5-49A19B496594}" type="presParOf" srcId="{061E1F5C-54A4-4D17-A85D-C61145A9643D}" destId="{868553DD-359E-4B54-814A-69813CB05997}" srcOrd="2" destOrd="0" presId="urn:microsoft.com/office/officeart/2018/2/layout/IconLabelList"/>
    <dgm:cxn modelId="{A15FA2C6-4ECB-44C6-99A4-EF7E7C34A043}" type="presParOf" srcId="{716F94C8-AC4C-4BCF-8A79-4BF70934D99F}" destId="{CAA1E9FC-43BF-4A87-B549-B8ECF450E9F7}" srcOrd="3" destOrd="0" presId="urn:microsoft.com/office/officeart/2018/2/layout/IconLabelList"/>
    <dgm:cxn modelId="{F0049069-AC39-43CE-98D3-5D35562CD5F8}" type="presParOf" srcId="{716F94C8-AC4C-4BCF-8A79-4BF70934D99F}" destId="{EE295043-D42C-4C49-9D26-C3FE1360F062}" srcOrd="4" destOrd="0" presId="urn:microsoft.com/office/officeart/2018/2/layout/IconLabelList"/>
    <dgm:cxn modelId="{12605C05-43CA-4D7E-A10E-AF278567484D}" type="presParOf" srcId="{EE295043-D42C-4C49-9D26-C3FE1360F062}" destId="{7B2AFB72-D9D8-43D2-B1DF-7F7F4ED0AB13}" srcOrd="0" destOrd="0" presId="urn:microsoft.com/office/officeart/2018/2/layout/IconLabelList"/>
    <dgm:cxn modelId="{FD6D6075-A0BB-4622-B869-BAF82D22426F}" type="presParOf" srcId="{EE295043-D42C-4C49-9D26-C3FE1360F062}" destId="{42C44B13-A792-49DB-8991-8208BE877739}" srcOrd="1" destOrd="0" presId="urn:microsoft.com/office/officeart/2018/2/layout/IconLabelList"/>
    <dgm:cxn modelId="{D8AF7AA3-1D04-4C1E-A993-B2AC2209687F}" type="presParOf" srcId="{EE295043-D42C-4C49-9D26-C3FE1360F062}" destId="{4E7A47E1-C24C-4189-9D76-330739322C65}" srcOrd="2" destOrd="0" presId="urn:microsoft.com/office/officeart/2018/2/layout/IconLabelList"/>
    <dgm:cxn modelId="{4047C7C5-40A2-46F7-9241-44F0A1A294B3}" type="presParOf" srcId="{716F94C8-AC4C-4BCF-8A79-4BF70934D99F}" destId="{F60C5763-ABFA-4AE5-92A6-B8044FB8B7E2}" srcOrd="5" destOrd="0" presId="urn:microsoft.com/office/officeart/2018/2/layout/IconLabelList"/>
    <dgm:cxn modelId="{BC0D18B9-49FA-414A-A296-C863ED39D99F}" type="presParOf" srcId="{716F94C8-AC4C-4BCF-8A79-4BF70934D99F}" destId="{55CBE794-3F0D-4BF2-B44E-5022A68D4550}" srcOrd="6" destOrd="0" presId="urn:microsoft.com/office/officeart/2018/2/layout/IconLabelList"/>
    <dgm:cxn modelId="{D7E51E25-8028-4010-9253-97F4924FA099}" type="presParOf" srcId="{55CBE794-3F0D-4BF2-B44E-5022A68D4550}" destId="{29FE5708-BC20-4D0C-9CB4-3B08A5B725A6}" srcOrd="0" destOrd="0" presId="urn:microsoft.com/office/officeart/2018/2/layout/IconLabelList"/>
    <dgm:cxn modelId="{D2C1EC08-1153-4999-8636-D4660F9EDE80}" type="presParOf" srcId="{55CBE794-3F0D-4BF2-B44E-5022A68D4550}" destId="{B967AAED-90A9-4C20-BD6C-1EE2F944A55E}" srcOrd="1" destOrd="0" presId="urn:microsoft.com/office/officeart/2018/2/layout/IconLabelList"/>
    <dgm:cxn modelId="{A7B27C29-4BA3-4736-B4A8-E948C38B6401}" type="presParOf" srcId="{55CBE794-3F0D-4BF2-B44E-5022A68D4550}" destId="{5C09872A-9839-4C10-AD75-0DACE1ED63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7188B-0189-40C7-89FD-526A488A2423}">
      <dsp:nvSpPr>
        <dsp:cNvPr id="0" name=""/>
        <dsp:cNvSpPr/>
      </dsp:nvSpPr>
      <dsp:spPr>
        <a:xfrm>
          <a:off x="285057" y="397"/>
          <a:ext cx="631564" cy="63156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8C661-E254-4E90-9758-4197010B73F8}">
      <dsp:nvSpPr>
        <dsp:cNvPr id="0" name=""/>
        <dsp:cNvSpPr/>
      </dsp:nvSpPr>
      <dsp:spPr>
        <a:xfrm>
          <a:off x="419653" y="134993"/>
          <a:ext cx="362373" cy="362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8F171-1880-43D3-9F40-85489B267347}">
      <dsp:nvSpPr>
        <dsp:cNvPr id="0" name=""/>
        <dsp:cNvSpPr/>
      </dsp:nvSpPr>
      <dsp:spPr>
        <a:xfrm>
          <a:off x="83164" y="828678"/>
          <a:ext cx="1035351" cy="41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Adversarial</a:t>
          </a:r>
        </a:p>
      </dsp:txBody>
      <dsp:txXfrm>
        <a:off x="83164" y="828678"/>
        <a:ext cx="1035351" cy="41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BB4B2-9D1A-7641-856F-3CF150581F30}">
      <dsp:nvSpPr>
        <dsp:cNvPr id="0" name=""/>
        <dsp:cNvSpPr/>
      </dsp:nvSpPr>
      <dsp:spPr>
        <a:xfrm rot="5400000">
          <a:off x="3504536" y="-1133790"/>
          <a:ext cx="2582954" cy="54962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Language: CH </a:t>
          </a:r>
          <a:r>
            <a:rPr lang="en-US" sz="3400" kern="1200" dirty="0">
              <a:sym typeface="Wingdings" pitchFamily="2" charset="2"/>
            </a:rPr>
            <a:t></a:t>
          </a:r>
          <a:r>
            <a:rPr lang="en-US" sz="3400" kern="1200" dirty="0"/>
            <a:t> EN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Text: Short </a:t>
          </a:r>
          <a:r>
            <a:rPr lang="en-US" sz="3400" kern="1200" dirty="0">
              <a:sym typeface="Wingdings" pitchFamily="2" charset="2"/>
            </a:rPr>
            <a:t></a:t>
          </a:r>
          <a:r>
            <a:rPr lang="en-US" sz="3400" kern="1200" dirty="0"/>
            <a:t> Long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LM: LSTM+CNN </a:t>
          </a:r>
          <a:r>
            <a:rPr lang="en-US" sz="3400" kern="1200" dirty="0">
              <a:sym typeface="Wingdings" pitchFamily="2" charset="2"/>
            </a:rPr>
            <a:t></a:t>
          </a:r>
          <a:r>
            <a:rPr lang="en-US" sz="3400" kern="1200" dirty="0"/>
            <a:t> BERT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No Images</a:t>
          </a:r>
        </a:p>
      </dsp:txBody>
      <dsp:txXfrm rot="-5400000">
        <a:off x="2047877" y="448958"/>
        <a:ext cx="5370185" cy="2330776"/>
      </dsp:txXfrm>
    </dsp:sp>
    <dsp:sp modelId="{4F5F31D8-59EA-9345-BFE2-43418E5C885A}">
      <dsp:nvSpPr>
        <dsp:cNvPr id="0" name=""/>
        <dsp:cNvSpPr/>
      </dsp:nvSpPr>
      <dsp:spPr>
        <a:xfrm>
          <a:off x="274592" y="0"/>
          <a:ext cx="1763112" cy="3228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</a:t>
          </a:r>
        </a:p>
      </dsp:txBody>
      <dsp:txXfrm>
        <a:off x="360660" y="86068"/>
        <a:ext cx="1590976" cy="3056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DB38-E4E2-43A5-A9D1-610966C0DB15}">
      <dsp:nvSpPr>
        <dsp:cNvPr id="0" name=""/>
        <dsp:cNvSpPr/>
      </dsp:nvSpPr>
      <dsp:spPr>
        <a:xfrm>
          <a:off x="914135" y="205471"/>
          <a:ext cx="755419" cy="7554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E3968-1A14-45B2-81E7-074BECB3D147}">
      <dsp:nvSpPr>
        <dsp:cNvPr id="0" name=""/>
        <dsp:cNvSpPr/>
      </dsp:nvSpPr>
      <dsp:spPr>
        <a:xfrm>
          <a:off x="452489" y="121293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Issue: models perform well on the dataset, poorly on production</a:t>
          </a:r>
        </a:p>
      </dsp:txBody>
      <dsp:txXfrm>
        <a:off x="452489" y="1212939"/>
        <a:ext cx="1678710" cy="671484"/>
      </dsp:txXfrm>
    </dsp:sp>
    <dsp:sp modelId="{6EFB4E20-23EE-435C-A82A-0FD3BF87E617}">
      <dsp:nvSpPr>
        <dsp:cNvPr id="0" name=""/>
        <dsp:cNvSpPr/>
      </dsp:nvSpPr>
      <dsp:spPr>
        <a:xfrm>
          <a:off x="2886620" y="205471"/>
          <a:ext cx="755419" cy="75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553DD-359E-4B54-814A-69813CB05997}">
      <dsp:nvSpPr>
        <dsp:cNvPr id="0" name=""/>
        <dsp:cNvSpPr/>
      </dsp:nvSpPr>
      <dsp:spPr>
        <a:xfrm>
          <a:off x="2424975" y="121293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Event-based nature of News</a:t>
          </a:r>
        </a:p>
      </dsp:txBody>
      <dsp:txXfrm>
        <a:off x="2424975" y="1212939"/>
        <a:ext cx="1678710" cy="671484"/>
      </dsp:txXfrm>
    </dsp:sp>
    <dsp:sp modelId="{7B2AFB72-D9D8-43D2-B1DF-7F7F4ED0AB13}">
      <dsp:nvSpPr>
        <dsp:cNvPr id="0" name=""/>
        <dsp:cNvSpPr/>
      </dsp:nvSpPr>
      <dsp:spPr>
        <a:xfrm>
          <a:off x="914135" y="2304101"/>
          <a:ext cx="755419" cy="75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A47E1-C24C-4189-9D76-330739322C65}">
      <dsp:nvSpPr>
        <dsp:cNvPr id="0" name=""/>
        <dsp:cNvSpPr/>
      </dsp:nvSpPr>
      <dsp:spPr>
        <a:xfrm>
          <a:off x="452489" y="331156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Re-training can only happen after an event</a:t>
          </a:r>
        </a:p>
      </dsp:txBody>
      <dsp:txXfrm>
        <a:off x="452489" y="3311569"/>
        <a:ext cx="1678710" cy="671484"/>
      </dsp:txXfrm>
    </dsp:sp>
    <dsp:sp modelId="{29FE5708-BC20-4D0C-9CB4-3B08A5B725A6}">
      <dsp:nvSpPr>
        <dsp:cNvPr id="0" name=""/>
        <dsp:cNvSpPr/>
      </dsp:nvSpPr>
      <dsp:spPr>
        <a:xfrm>
          <a:off x="2886620" y="2304101"/>
          <a:ext cx="755419" cy="75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872A-9839-4C10-AD75-0DACE1ED6336}">
      <dsp:nvSpPr>
        <dsp:cNvPr id="0" name=""/>
        <dsp:cNvSpPr/>
      </dsp:nvSpPr>
      <dsp:spPr>
        <a:xfrm>
          <a:off x="2424975" y="331156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Models learn features for each past event, new events don’t perform well</a:t>
          </a:r>
        </a:p>
      </dsp:txBody>
      <dsp:txXfrm>
        <a:off x="2424975" y="3311569"/>
        <a:ext cx="1678710" cy="67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ources.c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06F-531F-9343-99EF-A6F1F26F8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</a:t>
            </a:r>
            <a:br>
              <a:rPr lang="en-US" dirty="0"/>
            </a:br>
            <a:r>
              <a:rPr lang="en-US" dirty="0"/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290E-63F2-8940-B18A-EC8D19498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Neural Networks to improve performance of Fake News Detection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368488-37BE-3740-9564-FE26CA74E572}"/>
              </a:ext>
            </a:extLst>
          </p:cNvPr>
          <p:cNvSpPr txBox="1">
            <a:spLocks/>
          </p:cNvSpPr>
          <p:nvPr/>
        </p:nvSpPr>
        <p:spPr>
          <a:xfrm>
            <a:off x="810001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</a:t>
            </a:r>
            <a:r>
              <a:rPr lang="en-US" b="1" dirty="0"/>
              <a:t>Pablo Kvitca</a:t>
            </a:r>
          </a:p>
          <a:p>
            <a:pPr algn="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F5CDA9-FF1B-374E-AA32-20B94F0659A5}"/>
              </a:ext>
            </a:extLst>
          </p:cNvPr>
          <p:cNvSpPr txBox="1">
            <a:spLocks/>
          </p:cNvSpPr>
          <p:nvPr/>
        </p:nvSpPr>
        <p:spPr>
          <a:xfrm>
            <a:off x="818709" y="6150795"/>
            <a:ext cx="10572000" cy="3004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DS 4440 – Practical Neural Networks – December 2020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237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B0F2-AC87-354E-AF54-A9F37BEB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DEDC-B87E-5347-8CB3-33FA94BA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67712"/>
            <a:ext cx="10571998" cy="4143100"/>
          </a:xfrm>
        </p:spPr>
        <p:txBody>
          <a:bodyPr/>
          <a:lstStyle/>
          <a:p>
            <a:r>
              <a:rPr lang="en-US" sz="2400" dirty="0"/>
              <a:t>Improve training speed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Create performance metrics on the dataset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Bias/Error Analysis on specific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815A1-B0D2-9143-9EBB-ABA3A63A2697}"/>
              </a:ext>
            </a:extLst>
          </p:cNvPr>
          <p:cNvSpPr txBox="1"/>
          <p:nvPr/>
        </p:nvSpPr>
        <p:spPr>
          <a:xfrm>
            <a:off x="3275356" y="2828835"/>
            <a:ext cx="564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80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C5D2-F89A-A04C-B7BC-A355FE4D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1C140A-832C-496D-9FF2-4CBABA31A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72831"/>
              </p:ext>
            </p:extLst>
          </p:nvPr>
        </p:nvGraphicFramePr>
        <p:xfrm>
          <a:off x="10583920" y="455162"/>
          <a:ext cx="1201680" cy="124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6FE3EBD-A923-8A41-9217-0253937D5B75}"/>
              </a:ext>
            </a:extLst>
          </p:cNvPr>
          <p:cNvGrpSpPr/>
          <p:nvPr/>
        </p:nvGrpSpPr>
        <p:grpSpPr>
          <a:xfrm>
            <a:off x="1056002" y="2405734"/>
            <a:ext cx="2773682" cy="3596639"/>
            <a:chOff x="8315959" y="2405735"/>
            <a:chExt cx="2773682" cy="3596639"/>
          </a:xfrm>
        </p:grpSpPr>
        <p:sp>
          <p:nvSpPr>
            <p:cNvPr id="7" name="Snip and Round Single Corner Rectangle 6">
              <a:extLst>
                <a:ext uri="{FF2B5EF4-FFF2-40B4-BE49-F238E27FC236}">
                  <a16:creationId xmlns:a16="http://schemas.microsoft.com/office/drawing/2014/main" id="{DF66B8C2-3CA4-EF43-A49C-8B343F9BC86B}"/>
                </a:ext>
              </a:extLst>
            </p:cNvPr>
            <p:cNvSpPr/>
            <p:nvPr/>
          </p:nvSpPr>
          <p:spPr>
            <a:xfrm>
              <a:off x="8315959" y="2405735"/>
              <a:ext cx="2773682" cy="3596639"/>
            </a:xfrm>
            <a:prstGeom prst="snipRoundRect">
              <a:avLst>
                <a:gd name="adj1" fmla="val 0"/>
                <a:gd name="adj2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FFD7A-B92C-6F44-ADD7-1558875E9120}"/>
                </a:ext>
              </a:extLst>
            </p:cNvPr>
            <p:cNvSpPr/>
            <p:nvPr/>
          </p:nvSpPr>
          <p:spPr>
            <a:xfrm>
              <a:off x="8442960" y="2928862"/>
              <a:ext cx="25196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0000"/>
                </a:lnSpc>
                <a:defRPr cap="all"/>
              </a:pPr>
              <a:r>
                <a:rPr lang="en-US" dirty="0"/>
                <a:t>EANN: Event Adversarial Neural Networks for Multi-Modal Fake News Detection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70878-881C-684E-A275-7BE1A9B96F1F}"/>
                </a:ext>
              </a:extLst>
            </p:cNvPr>
            <p:cNvSpPr/>
            <p:nvPr/>
          </p:nvSpPr>
          <p:spPr>
            <a:xfrm>
              <a:off x="8442960" y="5397798"/>
              <a:ext cx="25196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0000"/>
                </a:lnSpc>
                <a:defRPr cap="all"/>
              </a:pPr>
              <a:r>
                <a:rPr lang="en-US" sz="1200" dirty="0">
                  <a:latin typeface="Abadi" panose="020F0502020204030204" pitchFamily="34" charset="0"/>
                </a:rPr>
                <a:t>Wang Et Al</a:t>
              </a:r>
            </a:p>
            <a:p>
              <a:pPr lvl="0" algn="ctr">
                <a:lnSpc>
                  <a:spcPct val="100000"/>
                </a:lnSpc>
                <a:defRPr cap="all"/>
              </a:pPr>
              <a:r>
                <a:rPr lang="en-US" sz="1200" dirty="0">
                  <a:latin typeface="Abadi" panose="020F0502020204030204" pitchFamily="34" charset="0"/>
                </a:rPr>
                <a:t>2018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A6F41A1-D5E2-5946-A115-379844622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89874"/>
              </p:ext>
            </p:extLst>
          </p:nvPr>
        </p:nvGraphicFramePr>
        <p:xfrm>
          <a:off x="3956685" y="2589706"/>
          <a:ext cx="7828915" cy="322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50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056CF-6C58-3346-9172-33C89ACF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102136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Defining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8874-9C0D-0E4F-BE56-73EA26E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i="1" dirty="0"/>
              <a:t>Content that aims to deceive using false claims to steer opinion towards a useful point of view</a:t>
            </a:r>
          </a:p>
        </p:txBody>
      </p:sp>
    </p:spTree>
    <p:extLst>
      <p:ext uri="{BB962C8B-B14F-4D97-AF65-F5344CB8AC3E}">
        <p14:creationId xmlns:p14="http://schemas.microsoft.com/office/powerpoint/2010/main" val="3737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197-4E68-A64B-B253-9D5E3863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Adversarial Neural Networks (EANN)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8328BD8-5AC0-4CE4-9425-8E8175998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27560"/>
              </p:ext>
            </p:extLst>
          </p:nvPr>
        </p:nvGraphicFramePr>
        <p:xfrm>
          <a:off x="818712" y="2222287"/>
          <a:ext cx="4556176" cy="41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349595-A651-9044-9874-CE562F70B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462585"/>
            <a:ext cx="5285998" cy="29482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5CF415-ADFB-8143-B63B-742B836B5848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5285998" cy="11731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Normalize against event-specific learning</a:t>
            </a:r>
          </a:p>
        </p:txBody>
      </p:sp>
    </p:spTree>
    <p:extLst>
      <p:ext uri="{BB962C8B-B14F-4D97-AF65-F5344CB8AC3E}">
        <p14:creationId xmlns:p14="http://schemas.microsoft.com/office/powerpoint/2010/main" val="3036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2931-C420-EA40-8389-D12A7A1D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Dataset – Fake News Corpus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26513-B8DA-DB45-97A4-26E31B8BE31E}"/>
              </a:ext>
            </a:extLst>
          </p:cNvPr>
          <p:cNvSpPr/>
          <p:nvPr/>
        </p:nvSpPr>
        <p:spPr>
          <a:xfrm>
            <a:off x="810000" y="2990749"/>
            <a:ext cx="10784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~ 9 million of news 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Scraped from curated list of 1001 domains from </a:t>
            </a:r>
            <a:r>
              <a:rPr lang="en-US" sz="2800" dirty="0">
                <a:hlinkClick r:id="rId2"/>
              </a:rPr>
              <a:t>http://www.opensources.co/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Intended for use in training deep learning algorithms for purpose of fake news recognition. </a:t>
            </a:r>
          </a:p>
        </p:txBody>
      </p:sp>
    </p:spTree>
    <p:extLst>
      <p:ext uri="{BB962C8B-B14F-4D97-AF65-F5344CB8AC3E}">
        <p14:creationId xmlns:p14="http://schemas.microsoft.com/office/powerpoint/2010/main" val="37457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2931-C420-EA40-8389-D12A7A1D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Dataset – Cleaning + 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26513-B8DA-DB45-97A4-26E31B8BE31E}"/>
              </a:ext>
            </a:extLst>
          </p:cNvPr>
          <p:cNvSpPr/>
          <p:nvPr/>
        </p:nvSpPr>
        <p:spPr>
          <a:xfrm>
            <a:off x="434145" y="3005746"/>
            <a:ext cx="113237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dataset rows/cols were out of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Useful rows were about 5 million (out of 9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Calculated frequency of keywords, tags, and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Added binary col for the top 100 keywords, tags, and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Collapsed content into single line (with line end token)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Joined title and content into single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Added col for the most common keyword for each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Merged labels into binary: fake/real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A5543-078C-BE44-A282-25F15EBAAF95}"/>
              </a:ext>
            </a:extLst>
          </p:cNvPr>
          <p:cNvSpPr/>
          <p:nvPr/>
        </p:nvSpPr>
        <p:spPr>
          <a:xfrm>
            <a:off x="3612785" y="2249687"/>
            <a:ext cx="4966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EVENTS </a:t>
            </a:r>
            <a:r>
              <a:rPr lang="en-US" sz="3600" dirty="0">
                <a:sym typeface="Wingdings" pitchFamily="2" charset="2"/>
              </a:rPr>
              <a:t> KEYWORDS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176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0E51-97EA-6442-BD59-E39EDC3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Adversarial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99E54-F756-6D49-B51C-E9290809884B}"/>
              </a:ext>
            </a:extLst>
          </p:cNvPr>
          <p:cNvSpPr txBox="1"/>
          <p:nvPr/>
        </p:nvSpPr>
        <p:spPr>
          <a:xfrm>
            <a:off x="263474" y="3224545"/>
            <a:ext cx="173355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Bitcoin, </a:t>
            </a:r>
          </a:p>
          <a:p>
            <a:r>
              <a:rPr lang="en-US" dirty="0"/>
              <a:t>&amp;, Blockchain, Searches, Exceed, Trump! Blockchain, Stocks…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0540B-054A-6D42-B5B8-E0E103C4A044}"/>
              </a:ext>
            </a:extLst>
          </p:cNvPr>
          <p:cNvSpPr/>
          <p:nvPr/>
        </p:nvSpPr>
        <p:spPr>
          <a:xfrm>
            <a:off x="1825399" y="2445842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BERT TOKENIZER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98C8E-2954-884C-8D97-11BD26D036F5}"/>
              </a:ext>
            </a:extLst>
          </p:cNvPr>
          <p:cNvSpPr txBox="1"/>
          <p:nvPr/>
        </p:nvSpPr>
        <p:spPr>
          <a:xfrm>
            <a:off x="3494990" y="4056736"/>
            <a:ext cx="1394686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BERT LAYER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88167F-D64E-F644-A2C3-56A10C26EDC2}"/>
              </a:ext>
            </a:extLst>
          </p:cNvPr>
          <p:cNvGrpSpPr/>
          <p:nvPr/>
        </p:nvGrpSpPr>
        <p:grpSpPr>
          <a:xfrm>
            <a:off x="2460021" y="3225741"/>
            <a:ext cx="614175" cy="2308324"/>
            <a:chOff x="3224400" y="2809876"/>
            <a:chExt cx="614175" cy="23083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63DBE0-F15B-D24B-B3D3-A77A44D72BA9}"/>
                </a:ext>
              </a:extLst>
            </p:cNvPr>
            <p:cNvSpPr/>
            <p:nvPr/>
          </p:nvSpPr>
          <p:spPr>
            <a:xfrm>
              <a:off x="3224400" y="2809876"/>
              <a:ext cx="614175" cy="2308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B6856-1C99-D049-9CCC-25C5C5FB9EE0}"/>
                </a:ext>
              </a:extLst>
            </p:cNvPr>
            <p:cNvSpPr/>
            <p:nvPr/>
          </p:nvSpPr>
          <p:spPr>
            <a:xfrm>
              <a:off x="3286793" y="2886972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7BB684-3D86-FA49-837F-89D14E931B8E}"/>
                </a:ext>
              </a:extLst>
            </p:cNvPr>
            <p:cNvSpPr/>
            <p:nvPr/>
          </p:nvSpPr>
          <p:spPr>
            <a:xfrm>
              <a:off x="3286792" y="4511059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02FA04-4430-8B4A-BFD8-0B0FBFAD0296}"/>
                </a:ext>
              </a:extLst>
            </p:cNvPr>
            <p:cNvSpPr/>
            <p:nvPr/>
          </p:nvSpPr>
          <p:spPr>
            <a:xfrm>
              <a:off x="3286792" y="3964037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07C558-BA55-E24A-88E2-5A888E403C8B}"/>
                </a:ext>
              </a:extLst>
            </p:cNvPr>
            <p:cNvSpPr/>
            <p:nvPr/>
          </p:nvSpPr>
          <p:spPr>
            <a:xfrm>
              <a:off x="3286792" y="3433994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79E3581-79FD-A34B-A38E-B155C0D139DA}"/>
              </a:ext>
            </a:extLst>
          </p:cNvPr>
          <p:cNvSpPr txBox="1"/>
          <p:nvPr/>
        </p:nvSpPr>
        <p:spPr>
          <a:xfrm rot="5400000">
            <a:off x="4643159" y="4191432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461FD-6A9B-8E4E-9C82-3A2AD64E8153}"/>
              </a:ext>
            </a:extLst>
          </p:cNvPr>
          <p:cNvSpPr txBox="1"/>
          <p:nvPr/>
        </p:nvSpPr>
        <p:spPr>
          <a:xfrm rot="5400000">
            <a:off x="5303083" y="4187183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45417-D613-1641-9898-A6747B28DAC2}"/>
              </a:ext>
            </a:extLst>
          </p:cNvPr>
          <p:cNvSpPr txBox="1"/>
          <p:nvPr/>
        </p:nvSpPr>
        <p:spPr>
          <a:xfrm rot="5400000">
            <a:off x="5949950" y="4187183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1CAC5-3D4B-EF41-9802-5D4BF4531F28}"/>
              </a:ext>
            </a:extLst>
          </p:cNvPr>
          <p:cNvSpPr txBox="1"/>
          <p:nvPr/>
        </p:nvSpPr>
        <p:spPr>
          <a:xfrm rot="5400000">
            <a:off x="8468963" y="3140802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236997-296F-1640-914D-D5D000D5DFAB}"/>
              </a:ext>
            </a:extLst>
          </p:cNvPr>
          <p:cNvSpPr txBox="1"/>
          <p:nvPr/>
        </p:nvSpPr>
        <p:spPr>
          <a:xfrm rot="5400000">
            <a:off x="9155439" y="3140802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E7653E-B2AC-EC4C-89CC-C8D917385AA4}"/>
              </a:ext>
            </a:extLst>
          </p:cNvPr>
          <p:cNvGrpSpPr/>
          <p:nvPr/>
        </p:nvGrpSpPr>
        <p:grpSpPr>
          <a:xfrm>
            <a:off x="7139871" y="3217687"/>
            <a:ext cx="614175" cy="2308324"/>
            <a:chOff x="3224400" y="2809876"/>
            <a:chExt cx="614175" cy="23083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BC1595-BD03-5340-BB6C-FB009FBD6F65}"/>
                </a:ext>
              </a:extLst>
            </p:cNvPr>
            <p:cNvSpPr/>
            <p:nvPr/>
          </p:nvSpPr>
          <p:spPr>
            <a:xfrm>
              <a:off x="3224400" y="2809876"/>
              <a:ext cx="614175" cy="2308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25D4CDB-98E6-C14A-8437-88AA395507A2}"/>
                </a:ext>
              </a:extLst>
            </p:cNvPr>
            <p:cNvSpPr/>
            <p:nvPr/>
          </p:nvSpPr>
          <p:spPr>
            <a:xfrm>
              <a:off x="3286793" y="2886972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55B3DC9-3F02-FE48-95FC-2375EFB9BE30}"/>
                </a:ext>
              </a:extLst>
            </p:cNvPr>
            <p:cNvSpPr/>
            <p:nvPr/>
          </p:nvSpPr>
          <p:spPr>
            <a:xfrm>
              <a:off x="3286792" y="4511059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F2B888-E75E-3648-9E8C-80E0FDB09251}"/>
                </a:ext>
              </a:extLst>
            </p:cNvPr>
            <p:cNvSpPr/>
            <p:nvPr/>
          </p:nvSpPr>
          <p:spPr>
            <a:xfrm>
              <a:off x="3286792" y="3964037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424122-B4FD-6046-B846-FE5E94F0A65F}"/>
                </a:ext>
              </a:extLst>
            </p:cNvPr>
            <p:cNvSpPr/>
            <p:nvPr/>
          </p:nvSpPr>
          <p:spPr>
            <a:xfrm>
              <a:off x="3286792" y="3433994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0A694E-6FBB-3D40-8AE0-1C70C6367CFC}"/>
              </a:ext>
            </a:extLst>
          </p:cNvPr>
          <p:cNvGrpSpPr/>
          <p:nvPr/>
        </p:nvGrpSpPr>
        <p:grpSpPr>
          <a:xfrm>
            <a:off x="10808248" y="2890889"/>
            <a:ext cx="539151" cy="869158"/>
            <a:chOff x="8402177" y="2827316"/>
            <a:chExt cx="692149" cy="128748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A2A2AB-1B16-4E4C-8A49-A2CEF229E5FD}"/>
                </a:ext>
              </a:extLst>
            </p:cNvPr>
            <p:cNvSpPr/>
            <p:nvPr/>
          </p:nvSpPr>
          <p:spPr>
            <a:xfrm>
              <a:off x="8402177" y="2827316"/>
              <a:ext cx="692149" cy="1287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EB6466A1-4EB7-6C47-A29A-8F67AB06C245}"/>
                </a:ext>
              </a:extLst>
            </p:cNvPr>
            <p:cNvSpPr/>
            <p:nvPr/>
          </p:nvSpPr>
          <p:spPr>
            <a:xfrm>
              <a:off x="8476152" y="2911145"/>
              <a:ext cx="562933" cy="48528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520363F-C08C-1E45-B989-9E705145C22A}"/>
                </a:ext>
              </a:extLst>
            </p:cNvPr>
            <p:cNvSpPr/>
            <p:nvPr/>
          </p:nvSpPr>
          <p:spPr>
            <a:xfrm rot="10800000">
              <a:off x="8462587" y="3555566"/>
              <a:ext cx="562933" cy="48528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DE0540A-B92C-434A-8832-CFF2562164E0}"/>
              </a:ext>
            </a:extLst>
          </p:cNvPr>
          <p:cNvSpPr txBox="1"/>
          <p:nvPr/>
        </p:nvSpPr>
        <p:spPr>
          <a:xfrm rot="5400000">
            <a:off x="8468963" y="5213089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B5AC39-EE7C-7747-8ABE-7EB54EC439B2}"/>
              </a:ext>
            </a:extLst>
          </p:cNvPr>
          <p:cNvSpPr txBox="1"/>
          <p:nvPr/>
        </p:nvSpPr>
        <p:spPr>
          <a:xfrm rot="5400000">
            <a:off x="9155439" y="5217938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24BBB4-599E-8B46-BC14-824DF2E47F2B}"/>
              </a:ext>
            </a:extLst>
          </p:cNvPr>
          <p:cNvGrpSpPr/>
          <p:nvPr/>
        </p:nvGrpSpPr>
        <p:grpSpPr>
          <a:xfrm>
            <a:off x="10804978" y="4424118"/>
            <a:ext cx="539151" cy="1947274"/>
            <a:chOff x="11155548" y="3910950"/>
            <a:chExt cx="692149" cy="249986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6333D6-FFF9-7340-BB7B-A91A0F821AFB}"/>
                </a:ext>
              </a:extLst>
            </p:cNvPr>
            <p:cNvSpPr/>
            <p:nvPr/>
          </p:nvSpPr>
          <p:spPr>
            <a:xfrm>
              <a:off x="11155548" y="3910950"/>
              <a:ext cx="692149" cy="2499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gular Pentagon 52">
              <a:extLst>
                <a:ext uri="{FF2B5EF4-FFF2-40B4-BE49-F238E27FC236}">
                  <a16:creationId xmlns:a16="http://schemas.microsoft.com/office/drawing/2014/main" id="{F76CC6E6-5BD7-134F-9CAA-1701E353FA82}"/>
                </a:ext>
              </a:extLst>
            </p:cNvPr>
            <p:cNvSpPr/>
            <p:nvPr/>
          </p:nvSpPr>
          <p:spPr>
            <a:xfrm>
              <a:off x="11232929" y="3986677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gular Pentagon 53">
              <a:extLst>
                <a:ext uri="{FF2B5EF4-FFF2-40B4-BE49-F238E27FC236}">
                  <a16:creationId xmlns:a16="http://schemas.microsoft.com/office/drawing/2014/main" id="{86F39BD3-B841-0142-B534-29BF280CCEAA}"/>
                </a:ext>
              </a:extLst>
            </p:cNvPr>
            <p:cNvSpPr/>
            <p:nvPr/>
          </p:nvSpPr>
          <p:spPr>
            <a:xfrm>
              <a:off x="11232929" y="4585755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gular Pentagon 54">
              <a:extLst>
                <a:ext uri="{FF2B5EF4-FFF2-40B4-BE49-F238E27FC236}">
                  <a16:creationId xmlns:a16="http://schemas.microsoft.com/office/drawing/2014/main" id="{E92DF71E-97A2-374C-A36C-C916799F49C1}"/>
                </a:ext>
              </a:extLst>
            </p:cNvPr>
            <p:cNvSpPr/>
            <p:nvPr/>
          </p:nvSpPr>
          <p:spPr>
            <a:xfrm>
              <a:off x="11245704" y="5213252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gular Pentagon 55">
              <a:extLst>
                <a:ext uri="{FF2B5EF4-FFF2-40B4-BE49-F238E27FC236}">
                  <a16:creationId xmlns:a16="http://schemas.microsoft.com/office/drawing/2014/main" id="{60E8F79F-FD71-5B4D-88FB-8602CE644492}"/>
                </a:ext>
              </a:extLst>
            </p:cNvPr>
            <p:cNvSpPr/>
            <p:nvPr/>
          </p:nvSpPr>
          <p:spPr>
            <a:xfrm>
              <a:off x="11245704" y="5812032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421BA14-A21C-A74E-BA6A-816FAA77A46C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 flipV="1">
            <a:off x="7754046" y="3325468"/>
            <a:ext cx="1227594" cy="1046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EB1E6FA-6CBB-EC48-83CE-CE64136D148F}"/>
              </a:ext>
            </a:extLst>
          </p:cNvPr>
          <p:cNvCxnSpPr>
            <a:cxnSpLocks/>
            <a:stCxn id="33" idx="3"/>
            <a:endCxn id="51" idx="2"/>
          </p:cNvCxnSpPr>
          <p:nvPr/>
        </p:nvCxnSpPr>
        <p:spPr>
          <a:xfrm>
            <a:off x="7754046" y="4371849"/>
            <a:ext cx="1227594" cy="1025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4BD6E0-F1AD-9540-9A4D-0764909C66D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997024" y="4378707"/>
            <a:ext cx="462997" cy="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29EB9F-F445-8F40-B888-5BB6197D20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074196" y="4379902"/>
            <a:ext cx="42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05196A-72B4-2F4C-BBDA-18B84DB77B31}"/>
              </a:ext>
            </a:extLst>
          </p:cNvPr>
          <p:cNvCxnSpPr>
            <a:cxnSpLocks/>
            <a:stCxn id="14" idx="3"/>
            <a:endCxn id="27" idx="2"/>
          </p:cNvCxnSpPr>
          <p:nvPr/>
        </p:nvCxnSpPr>
        <p:spPr>
          <a:xfrm flipV="1">
            <a:off x="4889676" y="4376098"/>
            <a:ext cx="266160" cy="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13F858-714F-1A44-8F1F-7C8DF16B030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5525168" y="4371849"/>
            <a:ext cx="290592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6A9F62-E569-3244-A0C6-80310876187D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>
            <a:off x="6185092" y="4371849"/>
            <a:ext cx="27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CBD1E1-82C4-F448-B7EC-A0A7054A4DEC}"/>
              </a:ext>
            </a:extLst>
          </p:cNvPr>
          <p:cNvCxnSpPr>
            <a:cxnSpLocks/>
            <a:stCxn id="29" idx="0"/>
            <a:endCxn id="33" idx="1"/>
          </p:cNvCxnSpPr>
          <p:nvPr/>
        </p:nvCxnSpPr>
        <p:spPr>
          <a:xfrm>
            <a:off x="6831959" y="4371849"/>
            <a:ext cx="30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76F799-4637-264F-A894-B3D73BA6C8E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>
            <a:off x="9350972" y="3325468"/>
            <a:ext cx="317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DA0F1B0-6458-2049-A95B-5E40A6E5938E}"/>
              </a:ext>
            </a:extLst>
          </p:cNvPr>
          <p:cNvCxnSpPr>
            <a:cxnSpLocks/>
            <a:stCxn id="31" idx="0"/>
            <a:endCxn id="39" idx="1"/>
          </p:cNvCxnSpPr>
          <p:nvPr/>
        </p:nvCxnSpPr>
        <p:spPr>
          <a:xfrm>
            <a:off x="10037448" y="3325468"/>
            <a:ext cx="77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D2E582-AD33-6B47-B38C-7CEF909229DD}"/>
              </a:ext>
            </a:extLst>
          </p:cNvPr>
          <p:cNvCxnSpPr>
            <a:cxnSpLocks/>
            <a:stCxn id="52" idx="0"/>
            <a:endCxn id="48" idx="1"/>
          </p:cNvCxnSpPr>
          <p:nvPr/>
        </p:nvCxnSpPr>
        <p:spPr>
          <a:xfrm flipV="1">
            <a:off x="10037448" y="5397755"/>
            <a:ext cx="767530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A90A038-5810-AF44-8563-B1DB0CFA20AE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>
            <a:off x="9350972" y="5397755"/>
            <a:ext cx="317144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4D1A0B-8D38-1844-99B7-BB9BF9EE9C83}"/>
              </a:ext>
            </a:extLst>
          </p:cNvPr>
          <p:cNvSpPr/>
          <p:nvPr/>
        </p:nvSpPr>
        <p:spPr>
          <a:xfrm>
            <a:off x="6628216" y="245160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TEXT FEATURE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242512-7391-974A-8496-EF39A572D037}"/>
              </a:ext>
            </a:extLst>
          </p:cNvPr>
          <p:cNvSpPr/>
          <p:nvPr/>
        </p:nvSpPr>
        <p:spPr>
          <a:xfrm rot="5400000">
            <a:off x="11063960" y="3178165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Fake News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8B075E-387A-B94B-B5A1-6B1A16C44147}"/>
              </a:ext>
            </a:extLst>
          </p:cNvPr>
          <p:cNvSpPr/>
          <p:nvPr/>
        </p:nvSpPr>
        <p:spPr>
          <a:xfrm rot="5400000">
            <a:off x="10526169" y="5252570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Adversarial Detector</a:t>
            </a:r>
          </a:p>
        </p:txBody>
      </p:sp>
    </p:spTree>
    <p:extLst>
      <p:ext uri="{BB962C8B-B14F-4D97-AF65-F5344CB8AC3E}">
        <p14:creationId xmlns:p14="http://schemas.microsoft.com/office/powerpoint/2010/main" val="3842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2E9B19B-7162-554E-8515-62A78ED7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056"/>
            <a:ext cx="5766879" cy="414494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5AD6D0-3675-6046-AAB6-F5AFA4C4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739658" cy="298436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156BD0-4619-C446-8121-4DC1044D3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938" y="0"/>
            <a:ext cx="6499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E1A0-9C6F-D149-96C5-5B9801F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E401-7E09-1347-A74D-C202C26C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00" y="2267712"/>
            <a:ext cx="7679111" cy="4143100"/>
          </a:xfrm>
        </p:spPr>
        <p:txBody>
          <a:bodyPr>
            <a:normAutofit/>
          </a:bodyPr>
          <a:lstStyle/>
          <a:p>
            <a:r>
              <a:rPr lang="en-US" sz="2400" dirty="0"/>
              <a:t>Dataset not labelled for events </a:t>
            </a:r>
            <a:r>
              <a:rPr lang="en-US" sz="2400" dirty="0">
                <a:sym typeface="Wingdings" pitchFamily="2" charset="2"/>
              </a:rPr>
              <a:t> keywords</a:t>
            </a:r>
          </a:p>
          <a:p>
            <a:r>
              <a:rPr lang="en-US" sz="2400" dirty="0">
                <a:sym typeface="Wingdings" pitchFamily="2" charset="2"/>
              </a:rPr>
              <a:t>Articles with common keywords have uneven distribution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CUDA Memory issues  Using CPU</a:t>
            </a:r>
          </a:p>
          <a:p>
            <a:r>
              <a:rPr lang="en-US" sz="2400" dirty="0">
                <a:sym typeface="Wingdings" pitchFamily="2" charset="2"/>
              </a:rPr>
              <a:t>Slow performance (1 epoch taking 7+ hours) </a:t>
            </a:r>
          </a:p>
          <a:p>
            <a:pPr lvl="1"/>
            <a:r>
              <a:rPr lang="en-US" sz="1800" dirty="0">
                <a:sym typeface="Wingdings" pitchFamily="2" charset="2"/>
              </a:rPr>
              <a:t> No performance results yet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E90424-EEF2-344A-BABD-F5923B4EE34C}"/>
              </a:ext>
            </a:extLst>
          </p:cNvPr>
          <p:cNvGrpSpPr/>
          <p:nvPr/>
        </p:nvGrpSpPr>
        <p:grpSpPr>
          <a:xfrm>
            <a:off x="7943088" y="0"/>
            <a:ext cx="4248913" cy="6858001"/>
            <a:chOff x="7943088" y="0"/>
            <a:chExt cx="4248913" cy="6858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1F66F9-73B9-F345-B94E-44B8BD16DEDA}"/>
                </a:ext>
              </a:extLst>
            </p:cNvPr>
            <p:cNvSpPr/>
            <p:nvPr/>
          </p:nvSpPr>
          <p:spPr>
            <a:xfrm>
              <a:off x="7943088" y="0"/>
              <a:ext cx="4248912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66ED10-4156-D740-8C3B-5DEB7BD5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912" y="184666"/>
              <a:ext cx="4133088" cy="304199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18FE7D-9BC0-AB48-8C30-D547B7CD2D42}"/>
                </a:ext>
              </a:extLst>
            </p:cNvPr>
            <p:cNvSpPr/>
            <p:nvPr/>
          </p:nvSpPr>
          <p:spPr>
            <a:xfrm>
              <a:off x="8058912" y="0"/>
              <a:ext cx="4133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Fake/Real distribution (unfiltered)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8B4584-D84D-F14F-98B3-8274B00F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8913" y="3941407"/>
              <a:ext cx="4133088" cy="291659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B7C281-36F2-2F41-9065-A200FDFE00E1}"/>
                </a:ext>
              </a:extLst>
            </p:cNvPr>
            <p:cNvSpPr/>
            <p:nvPr/>
          </p:nvSpPr>
          <p:spPr>
            <a:xfrm>
              <a:off x="8058912" y="3631342"/>
              <a:ext cx="4133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Fake/Real distribution (filtered)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20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374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Century Gothic</vt:lpstr>
      <vt:lpstr>Wingdings</vt:lpstr>
      <vt:lpstr>Wingdings 2</vt:lpstr>
      <vt:lpstr>Quotable</vt:lpstr>
      <vt:lpstr>Adversarial Fake News Detection</vt:lpstr>
      <vt:lpstr>Project Inspiration</vt:lpstr>
      <vt:lpstr>Defining Fake News</vt:lpstr>
      <vt:lpstr>Event Adversarial Neural Networks (EANN)</vt:lpstr>
      <vt:lpstr>Dataset – Fake News Corpus</vt:lpstr>
      <vt:lpstr>Dataset – Cleaning + Preprocessing</vt:lpstr>
      <vt:lpstr>Fake news Adversarial Neural Network</vt:lpstr>
      <vt:lpstr>PowerPoint Presentation</vt:lpstr>
      <vt:lpstr>Issues So Far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Pablo Kvitca</dc:creator>
  <cp:lastModifiedBy>Pablo Kvitca</cp:lastModifiedBy>
  <cp:revision>22</cp:revision>
  <dcterms:created xsi:type="dcterms:W3CDTF">2020-11-02T16:39:40Z</dcterms:created>
  <dcterms:modified xsi:type="dcterms:W3CDTF">2020-12-07T17:21:59Z</dcterms:modified>
</cp:coreProperties>
</file>