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1" r:id="rId13"/>
    <p:sldId id="272" r:id="rId14"/>
    <p:sldId id="273" r:id="rId15"/>
    <p:sldId id="275" r:id="rId16"/>
    <p:sldId id="276" r:id="rId17"/>
    <p:sldId id="266" r:id="rId18"/>
    <p:sldId id="267" r:id="rId19"/>
    <p:sldId id="265" r:id="rId20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>
        <p:scale>
          <a:sx n="75" d="100"/>
          <a:sy n="75" d="100"/>
        </p:scale>
        <p:origin x="1380" y="-8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06770" y="9791673"/>
            <a:ext cx="972801" cy="82914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28600" y="9777704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>
                <a:moveTo>
                  <a:pt x="0" y="0"/>
                </a:moveTo>
                <a:lnTo>
                  <a:pt x="7086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0200" y="10075360"/>
            <a:ext cx="2196465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69252" y="9889433"/>
            <a:ext cx="2844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mitsecurity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pablo.macchia@hotmail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pablomacchi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6770" y="9791672"/>
            <a:ext cx="972801" cy="82914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2900" y="9902133"/>
            <a:ext cx="6859270" cy="3714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676148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latin typeface="Verdana"/>
                <a:cs typeface="Verdana"/>
              </a:rPr>
              <a:t>Banking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Architecture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Design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7560945" cy="10692765"/>
            <a:chOff x="0" y="0"/>
            <a:chExt cx="7560945" cy="10692765"/>
          </a:xfrm>
        </p:grpSpPr>
        <p:sp>
          <p:nvSpPr>
            <p:cNvPr id="5" name="object 5"/>
            <p:cNvSpPr/>
            <p:nvPr/>
          </p:nvSpPr>
          <p:spPr>
            <a:xfrm>
              <a:off x="228599" y="9777704"/>
              <a:ext cx="7086600" cy="0"/>
            </a:xfrm>
            <a:custGeom>
              <a:avLst/>
              <a:gdLst/>
              <a:ahLst/>
              <a:cxnLst/>
              <a:rect l="l" t="t" r="r" b="b"/>
              <a:pathLst>
                <a:path w="7086600">
                  <a:moveTo>
                    <a:pt x="0" y="0"/>
                  </a:moveTo>
                  <a:lnTo>
                    <a:pt x="70866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560563" cy="1069238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24280" y="7140320"/>
            <a:ext cx="6351905" cy="7664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2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presente</a:t>
            </a:r>
            <a:r>
              <a:rPr sz="1200" spc="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definición</a:t>
            </a:r>
            <a:r>
              <a:rPr sz="1200" spc="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200" spc="4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Arquitectura</a:t>
            </a:r>
            <a:r>
              <a:rPr sz="1200" spc="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pretende</a:t>
            </a:r>
            <a:r>
              <a:rPr sz="1200" spc="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satisfacer</a:t>
            </a:r>
            <a:r>
              <a:rPr sz="1200" spc="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200" spc="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acuerdo</a:t>
            </a:r>
            <a:r>
              <a:rPr sz="1200" spc="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las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consignas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planteadas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una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solución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Hibrida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premise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creación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una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plataforma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Bancaria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ofrezca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una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Alta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Disponibilidad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Tolerancia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fallos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según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estándares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actuales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Internacionales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Industria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Financiera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9129" y="5550788"/>
            <a:ext cx="414274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Plataforma</a:t>
            </a:r>
            <a:r>
              <a:rPr sz="18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8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Sistema</a:t>
            </a:r>
            <a:r>
              <a:rPr sz="18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Verdana"/>
                <a:cs typeface="Verdana"/>
              </a:rPr>
              <a:t>Bancario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220"/>
              </a:spcBef>
            </a:pPr>
            <a:r>
              <a:rPr sz="1600" b="1" dirty="0">
                <a:solidFill>
                  <a:srgbClr val="FFFFFF"/>
                </a:solidFill>
                <a:latin typeface="Verdana"/>
                <a:cs typeface="Verdana"/>
              </a:rPr>
              <a:t>Arquitectura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Verdana"/>
                <a:cs typeface="Verdana"/>
              </a:rPr>
              <a:t>propuesta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9"/>
            <a:ext cx="7560563" cy="1314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2747" y="1782826"/>
            <a:ext cx="247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4-</a:t>
            </a:r>
            <a:r>
              <a:rPr sz="1800" b="1" spc="-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AC0D11"/>
                </a:solidFill>
                <a:latin typeface="Verdana"/>
                <a:cs typeface="Verdana"/>
              </a:rPr>
              <a:t>Consideraciones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0" y="2528061"/>
            <a:ext cx="7160895" cy="260141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7620" indent="-228600" algn="just">
              <a:lnSpc>
                <a:spcPct val="101699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</a:tabLst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La</a:t>
            </a:r>
            <a:r>
              <a:rPr sz="1200" spc="1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arquitectura</a:t>
            </a:r>
            <a:r>
              <a:rPr sz="1200" spc="1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del</a:t>
            </a:r>
            <a:r>
              <a:rPr sz="1200" spc="1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Front</a:t>
            </a:r>
            <a:r>
              <a:rPr sz="1200" spc="1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End</a:t>
            </a:r>
            <a:r>
              <a:rPr sz="1200" spc="1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se</a:t>
            </a:r>
            <a:r>
              <a:rPr sz="1200" spc="1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ha</a:t>
            </a:r>
            <a:r>
              <a:rPr sz="1200" spc="1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diseñado</a:t>
            </a:r>
            <a:r>
              <a:rPr sz="1200" spc="1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con</a:t>
            </a:r>
            <a:r>
              <a:rPr sz="1200" spc="1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Microforntends</a:t>
            </a:r>
            <a:r>
              <a:rPr sz="1200" spc="1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para</a:t>
            </a:r>
            <a:r>
              <a:rPr sz="1200" spc="1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que</a:t>
            </a:r>
            <a:r>
              <a:rPr sz="1200" spc="1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puedan</a:t>
            </a:r>
            <a:r>
              <a:rPr sz="1200" spc="1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ser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independientes,</a:t>
            </a:r>
            <a:r>
              <a:rPr sz="12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reutilizables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en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las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Web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Apps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en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la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SPA</a:t>
            </a:r>
            <a:endParaRPr sz="120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241300" algn="l"/>
              </a:tabLst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Para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la</a:t>
            </a:r>
            <a:r>
              <a:rPr sz="12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App</a:t>
            </a:r>
            <a:r>
              <a:rPr sz="12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Mobile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podría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utilizarse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algún</a:t>
            </a:r>
            <a:r>
              <a:rPr sz="12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Framework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como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Cordova</a:t>
            </a:r>
            <a:r>
              <a:rPr sz="12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/</a:t>
            </a:r>
            <a:r>
              <a:rPr sz="12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Ionic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para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reutilizar</a:t>
            </a:r>
            <a:endParaRPr sz="1200" dirty="0">
              <a:latin typeface="Verdana"/>
              <a:cs typeface="Verdana"/>
            </a:endParaRPr>
          </a:p>
          <a:p>
            <a:pPr marL="241300" marR="5080" algn="just">
              <a:lnSpc>
                <a:spcPct val="101299"/>
              </a:lnSpc>
              <a:spcBef>
                <a:spcPts val="10"/>
              </a:spcBef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los</a:t>
            </a:r>
            <a:r>
              <a:rPr sz="1200" spc="4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componentes</a:t>
            </a:r>
            <a:r>
              <a:rPr sz="1200" spc="4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web,</a:t>
            </a:r>
            <a:r>
              <a:rPr sz="1200" spc="4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sin</a:t>
            </a:r>
            <a:r>
              <a:rPr sz="1200" spc="45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embargo,</a:t>
            </a:r>
            <a:r>
              <a:rPr sz="1200" spc="4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una</a:t>
            </a:r>
            <a:r>
              <a:rPr sz="1200" spc="4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mejor</a:t>
            </a:r>
            <a:r>
              <a:rPr sz="1200" spc="4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opción</a:t>
            </a:r>
            <a:r>
              <a:rPr sz="1200" spc="4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se</a:t>
            </a:r>
            <a:r>
              <a:rPr sz="1200" spc="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ía</a:t>
            </a:r>
            <a:r>
              <a:rPr sz="1200" spc="4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utilizar</a:t>
            </a:r>
            <a:r>
              <a:rPr sz="1200" spc="45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un</a:t>
            </a:r>
            <a:r>
              <a:rPr sz="1200" spc="4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framework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multiplataforma</a:t>
            </a:r>
            <a:r>
              <a:rPr sz="12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200" spc="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2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React</a:t>
            </a:r>
            <a:r>
              <a:rPr sz="1200" spc="-1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Native</a:t>
            </a:r>
            <a:r>
              <a:rPr sz="12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200" spc="-1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Flutter</a:t>
            </a:r>
            <a:r>
              <a:rPr sz="12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ya</a:t>
            </a:r>
            <a:r>
              <a:rPr sz="120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que</a:t>
            </a:r>
            <a:r>
              <a:rPr sz="12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poseen</a:t>
            </a:r>
            <a:r>
              <a:rPr sz="12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un</a:t>
            </a:r>
            <a:r>
              <a:rPr sz="120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mejor</a:t>
            </a:r>
            <a:r>
              <a:rPr sz="12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rendimiento</a:t>
            </a:r>
            <a:r>
              <a:rPr sz="12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12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manejo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funciones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 nativas.</a:t>
            </a:r>
            <a:endParaRPr sz="1200" dirty="0">
              <a:latin typeface="Verdana"/>
              <a:cs typeface="Verdana"/>
            </a:endParaRPr>
          </a:p>
          <a:p>
            <a:pPr marL="241300" marR="10795" indent="-228600" algn="just">
              <a:lnSpc>
                <a:spcPct val="100800"/>
              </a:lnSpc>
              <a:spcBef>
                <a:spcPts val="10"/>
              </a:spcBef>
              <a:buFont typeface="Symbol"/>
              <a:buChar char=""/>
              <a:tabLst>
                <a:tab pos="241300" algn="l"/>
              </a:tabLst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La</a:t>
            </a:r>
            <a:r>
              <a:rPr sz="12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mejor</a:t>
            </a:r>
            <a:r>
              <a:rPr sz="12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opción</a:t>
            </a:r>
            <a:r>
              <a:rPr sz="12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para</a:t>
            </a:r>
            <a:r>
              <a:rPr sz="12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la</a:t>
            </a:r>
            <a:r>
              <a:rPr sz="12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App</a:t>
            </a:r>
            <a:r>
              <a:rPr sz="12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mobile</a:t>
            </a:r>
            <a:r>
              <a:rPr sz="12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es</a:t>
            </a:r>
            <a:r>
              <a:rPr sz="12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desarrollar</a:t>
            </a:r>
            <a:r>
              <a:rPr sz="12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las</a:t>
            </a:r>
            <a:r>
              <a:rPr sz="12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apps</a:t>
            </a:r>
            <a:r>
              <a:rPr sz="12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sz="12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IOS</a:t>
            </a:r>
            <a:r>
              <a:rPr sz="12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12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Android</a:t>
            </a:r>
            <a:r>
              <a:rPr sz="12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Nativas,</a:t>
            </a:r>
            <a:r>
              <a:rPr sz="12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pero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encarece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el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costo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los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equipos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desarrollo.</a:t>
            </a:r>
            <a:endParaRPr sz="1200" dirty="0">
              <a:latin typeface="Verdana"/>
              <a:cs typeface="Verdana"/>
            </a:endParaRPr>
          </a:p>
          <a:p>
            <a:pPr marL="240665" indent="-227965" algn="just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</a:tabLst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El</a:t>
            </a:r>
            <a:r>
              <a:rPr sz="12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Monitoreo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Auditoria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se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realiza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mediante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los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servicios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AWS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Dynatrace</a:t>
            </a:r>
            <a:endParaRPr lang="en-US" sz="1200" spc="-10" dirty="0">
              <a:solidFill>
                <a:srgbClr val="333333"/>
              </a:solidFill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  <a:tabLst>
                <a:tab pos="240665" algn="l"/>
              </a:tabLst>
            </a:pPr>
            <a:endParaRPr lang="en-US" sz="1200" dirty="0">
              <a:solidFill>
                <a:srgbClr val="333333"/>
              </a:solidFill>
              <a:latin typeface="Verdana"/>
              <a:cs typeface="Verdana"/>
            </a:endParaRPr>
          </a:p>
          <a:p>
            <a:pPr marL="240665" indent="-227965" algn="just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</a:tabLst>
            </a:pP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Para</a:t>
            </a:r>
            <a:r>
              <a:rPr lang="es-ES" sz="1200" spc="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el</a:t>
            </a:r>
            <a:r>
              <a:rPr lang="es-ES" sz="1200" spc="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manejo</a:t>
            </a:r>
            <a:r>
              <a:rPr lang="es-ES" sz="1200" spc="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lang="es-ES" sz="1200" spc="1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Biometría</a:t>
            </a:r>
            <a:r>
              <a:rPr lang="es-ES" sz="1200" spc="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se</a:t>
            </a:r>
            <a:r>
              <a:rPr lang="es-ES" sz="1200" spc="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utiliza</a:t>
            </a:r>
            <a:r>
              <a:rPr lang="es-ES" sz="1200" spc="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los</a:t>
            </a:r>
            <a:r>
              <a:rPr lang="es-ES" sz="1200" spc="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servicios</a:t>
            </a:r>
            <a:r>
              <a:rPr lang="es-ES" sz="1200" spc="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lang="es-ES" sz="1200" spc="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s-ES" sz="1200" dirty="0" err="1">
                <a:solidFill>
                  <a:srgbClr val="333333"/>
                </a:solidFill>
                <a:latin typeface="Verdana"/>
                <a:cs typeface="Verdana"/>
              </a:rPr>
              <a:t>Transmit</a:t>
            </a:r>
            <a:r>
              <a:rPr lang="es-ES" sz="1200" spc="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lang="es-ES" sz="1200" spc="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ahorrar</a:t>
            </a:r>
            <a:r>
              <a:rPr lang="es-ES" sz="1200" spc="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en</a:t>
            </a:r>
            <a:r>
              <a:rPr lang="es-ES" sz="1200" spc="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tiempo</a:t>
            </a:r>
            <a:r>
              <a:rPr lang="es-ES" sz="1200" spc="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s-ES" sz="1200" spc="-25" dirty="0">
                <a:solidFill>
                  <a:srgbClr val="333333"/>
                </a:solidFill>
                <a:latin typeface="Verdana"/>
                <a:cs typeface="Verdana"/>
              </a:rPr>
              <a:t>de </a:t>
            </a:r>
            <a:r>
              <a:rPr lang="es-ES" sz="1200" spc="-10" dirty="0">
                <a:solidFill>
                  <a:srgbClr val="333333"/>
                </a:solidFill>
                <a:latin typeface="Verdana"/>
                <a:cs typeface="Verdana"/>
              </a:rPr>
              <a:t>desarrollo</a:t>
            </a:r>
            <a:endParaRPr lang="es-ES" sz="1200" dirty="0">
              <a:latin typeface="Verdana"/>
              <a:cs typeface="Verdana"/>
            </a:endParaRPr>
          </a:p>
          <a:p>
            <a:pPr marL="241300">
              <a:lnSpc>
                <a:spcPts val="1405"/>
              </a:lnSpc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3"/>
              </a:rPr>
              <a:t>https://transmitsecurity.com/</a:t>
            </a:r>
            <a:endParaRPr lang="en-US" sz="1200" u="sng" spc="-1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Verdana"/>
              <a:cs typeface="Verdana"/>
            </a:endParaRPr>
          </a:p>
          <a:p>
            <a:pPr marL="241300">
              <a:lnSpc>
                <a:spcPts val="1405"/>
              </a:lnSpc>
            </a:pPr>
            <a:endParaRPr sz="1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410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9"/>
            <a:ext cx="7560563" cy="1314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2747" y="1782826"/>
            <a:ext cx="247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AC0D11"/>
                </a:solidFill>
                <a:latin typeface="Verdana"/>
                <a:cs typeface="Verdana"/>
              </a:rPr>
              <a:t>5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-</a:t>
            </a:r>
            <a:r>
              <a:rPr sz="1800" b="1" spc="-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lang="en-US" sz="1800" b="1" spc="-10" dirty="0" err="1">
                <a:solidFill>
                  <a:srgbClr val="AC0D11"/>
                </a:solidFill>
                <a:latin typeface="Verdana"/>
                <a:cs typeface="Verdana"/>
              </a:rPr>
              <a:t>Tareas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0" y="2528061"/>
            <a:ext cx="7160895" cy="68700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7620" indent="-228600" algn="just">
              <a:lnSpc>
                <a:spcPct val="101699"/>
              </a:lnSpc>
              <a:spcBef>
                <a:spcPts val="75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La arquitectura de integración se ha diseño según el estándar C4</a:t>
            </a:r>
          </a:p>
          <a:p>
            <a:pPr marL="241300" marR="7620" indent="-228600" algn="just">
              <a:lnSpc>
                <a:spcPct val="101699"/>
              </a:lnSpc>
              <a:spcBef>
                <a:spcPts val="75"/>
              </a:spcBef>
              <a:buFont typeface="+mj-lt"/>
              <a:buAutoNum type="arabicPeriod"/>
              <a:tabLst>
                <a:tab pos="241300" algn="l"/>
              </a:tabLst>
            </a:pPr>
            <a:endParaRPr lang="es-ES" sz="1200" dirty="0">
              <a:solidFill>
                <a:srgbClr val="333333"/>
              </a:solidFill>
              <a:latin typeface="Verdana"/>
              <a:cs typeface="Verdana"/>
            </a:endParaRPr>
          </a:p>
          <a:p>
            <a:pPr marL="241300" marR="7620" indent="-228600" algn="just">
              <a:lnSpc>
                <a:spcPct val="101699"/>
              </a:lnSpc>
              <a:spcBef>
                <a:spcPts val="75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Patrones de </a:t>
            </a:r>
            <a:r>
              <a:rPr lang="es-ES" sz="1200" dirty="0" err="1">
                <a:solidFill>
                  <a:srgbClr val="333333"/>
                </a:solidFill>
                <a:latin typeface="Verdana"/>
                <a:cs typeface="Verdana"/>
              </a:rPr>
              <a:t>Integacion</a:t>
            </a: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 y </a:t>
            </a:r>
            <a:r>
              <a:rPr lang="es-ES" sz="1200" dirty="0" err="1">
                <a:solidFill>
                  <a:srgbClr val="333333"/>
                </a:solidFill>
                <a:latin typeface="Verdana"/>
                <a:cs typeface="Verdana"/>
              </a:rPr>
              <a:t>Tecnologias</a:t>
            </a:r>
            <a:r>
              <a:rPr lang="es-ES" sz="1200" dirty="0">
                <a:solidFill>
                  <a:srgbClr val="333333"/>
                </a:solidFill>
                <a:latin typeface="Verdana"/>
                <a:cs typeface="Verdana"/>
              </a:rPr>
              <a:t> a utilizar :</a:t>
            </a:r>
          </a:p>
          <a:p>
            <a:pPr marL="241300" marR="7620" indent="-228600" algn="just">
              <a:lnSpc>
                <a:spcPct val="101699"/>
              </a:lnSpc>
              <a:spcBef>
                <a:spcPts val="75"/>
              </a:spcBef>
              <a:buFont typeface="+mj-lt"/>
              <a:buAutoNum type="arabicPeriod"/>
              <a:tabLst>
                <a:tab pos="241300" algn="l"/>
              </a:tabLst>
            </a:pPr>
            <a:endParaRPr lang="es-ES" sz="1200" dirty="0">
              <a:solidFill>
                <a:srgbClr val="333333"/>
              </a:solidFill>
              <a:latin typeface="Verdana"/>
              <a:cs typeface="Verdana"/>
            </a:endParaRPr>
          </a:p>
          <a:p>
            <a:pPr marL="241300" marR="7620" indent="-22860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API Gateway: Centraliza la gestión de las solicitudes API, proporcionando una capa de seguridad, autenticación, y enrutamiento de solicitudes a los servicios </a:t>
            </a:r>
            <a:r>
              <a:rPr lang="es-ES" sz="1200" dirty="0" err="1">
                <a:latin typeface="Verdana"/>
                <a:cs typeface="Verdana"/>
              </a:rPr>
              <a:t>backend</a:t>
            </a:r>
            <a:r>
              <a:rPr lang="es-ES" sz="1200" dirty="0">
                <a:latin typeface="Verdana"/>
                <a:cs typeface="Verdana"/>
              </a:rPr>
              <a:t>.</a:t>
            </a:r>
          </a:p>
          <a:p>
            <a:pPr marL="12700" marR="7620" lvl="1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      Tecnologías:  AWS API  o NGINX como proxy API.</a:t>
            </a:r>
          </a:p>
          <a:p>
            <a:pPr marL="12700" marR="7620" lvl="1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      Uso: Se emplea para controlar y gestionar el tráfico hacia microservicios.</a:t>
            </a:r>
          </a:p>
          <a:p>
            <a:pPr marL="241300" marR="7620" indent="-22860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Mensajería Asíncrona: Utiliza colas de mensajes para desacoplar servicios, permitiendo   la comunicación asíncrona entre componentes del sistema.</a:t>
            </a:r>
          </a:p>
          <a:p>
            <a:pPr marL="12700" marR="7620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  Tecnologías: </a:t>
            </a:r>
            <a:r>
              <a:rPr lang="es-ES" sz="1200" dirty="0" err="1">
                <a:latin typeface="Verdana"/>
                <a:cs typeface="Verdana"/>
              </a:rPr>
              <a:t>RabbitMQ</a:t>
            </a:r>
            <a:r>
              <a:rPr lang="es-ES" sz="1200" dirty="0">
                <a:latin typeface="Verdana"/>
                <a:cs typeface="Verdana"/>
              </a:rPr>
              <a:t> o Apache Kafka para colas de mensajes.</a:t>
            </a:r>
          </a:p>
          <a:p>
            <a:pPr marL="12700" marR="7620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      Uso: Ideal para procesar transacciones de larga duración o de alta concurrencia, como        	         la ejecución de transferencias bancarias.</a:t>
            </a:r>
          </a:p>
          <a:p>
            <a:pPr marL="241300" marR="7620" indent="-22860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</a:t>
            </a:r>
            <a:r>
              <a:rPr lang="es-ES" sz="1200" dirty="0" err="1">
                <a:latin typeface="Verdana"/>
                <a:cs typeface="Verdana"/>
              </a:rPr>
              <a:t>Event-Driven</a:t>
            </a:r>
            <a:r>
              <a:rPr lang="es-ES" sz="1200" dirty="0">
                <a:latin typeface="Verdana"/>
                <a:cs typeface="Verdana"/>
              </a:rPr>
              <a:t> </a:t>
            </a:r>
            <a:r>
              <a:rPr lang="es-ES" sz="1200" dirty="0" err="1">
                <a:latin typeface="Verdana"/>
                <a:cs typeface="Verdana"/>
              </a:rPr>
              <a:t>Architecture</a:t>
            </a:r>
            <a:r>
              <a:rPr lang="es-ES" sz="1200" dirty="0">
                <a:latin typeface="Verdana"/>
                <a:cs typeface="Verdana"/>
              </a:rPr>
              <a:t> (EDA): Servicios que reaccionan a eventos emitidos por otros servicios en el sistema, creando una arquitectura altamente desacoplada.</a:t>
            </a:r>
          </a:p>
          <a:p>
            <a:pPr marL="12700" marR="7620" lvl="2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 Tecnologías: Apache Kafka para </a:t>
            </a:r>
            <a:r>
              <a:rPr lang="es-ES" sz="1200" dirty="0" err="1">
                <a:latin typeface="Verdana"/>
                <a:cs typeface="Verdana"/>
              </a:rPr>
              <a:t>streaming</a:t>
            </a:r>
            <a:r>
              <a:rPr lang="es-ES" sz="1200" dirty="0">
                <a:latin typeface="Verdana"/>
                <a:cs typeface="Verdana"/>
              </a:rPr>
              <a:t> de eventos. AWS </a:t>
            </a:r>
            <a:r>
              <a:rPr lang="es-ES" sz="1200" dirty="0" err="1">
                <a:latin typeface="Verdana"/>
                <a:cs typeface="Verdana"/>
              </a:rPr>
              <a:t>EventBridge</a:t>
            </a:r>
            <a:r>
              <a:rPr lang="es-ES" sz="1200" dirty="0">
                <a:latin typeface="Verdana"/>
                <a:cs typeface="Verdana"/>
              </a:rPr>
              <a:t> o Azure </a:t>
            </a:r>
            <a:r>
              <a:rPr lang="es-ES" sz="1200" dirty="0" err="1">
                <a:latin typeface="Verdana"/>
                <a:cs typeface="Verdana"/>
              </a:rPr>
              <a:t>Event</a:t>
            </a:r>
            <a:r>
              <a:rPr lang="es-ES" sz="1200" dirty="0">
                <a:latin typeface="Verdana"/>
                <a:cs typeface="Verdana"/>
              </a:rPr>
              <a:t> 	  </a:t>
            </a:r>
            <a:r>
              <a:rPr lang="es-ES" sz="1200" dirty="0" err="1">
                <a:latin typeface="Verdana"/>
                <a:cs typeface="Verdana"/>
              </a:rPr>
              <a:t>Grid</a:t>
            </a:r>
            <a:r>
              <a:rPr lang="es-ES" sz="1200" dirty="0">
                <a:latin typeface="Verdana"/>
                <a:cs typeface="Verdana"/>
              </a:rPr>
              <a:t> para gestión de eventos.</a:t>
            </a:r>
          </a:p>
          <a:p>
            <a:pPr marL="12700" marR="7620" lvl="2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    Uso: Manejo de eventos financieros en tiempo real, como la actualización de saldos en 	  cuentas tras una transacción.</a:t>
            </a:r>
          </a:p>
          <a:p>
            <a:pPr marL="184150" marR="7620" lvl="2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Microservicios: Se utilizan para modularizar tareas  y poder escalar según la demanda</a:t>
            </a:r>
          </a:p>
          <a:p>
            <a:pPr marL="12700" marR="7620" lvl="2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   Tecnologías: Contenedores: Docker, </a:t>
            </a:r>
            <a:r>
              <a:rPr lang="es-ES" sz="1200" dirty="0" err="1">
                <a:latin typeface="Verdana"/>
                <a:cs typeface="Verdana"/>
              </a:rPr>
              <a:t>Kubernetes</a:t>
            </a:r>
            <a:r>
              <a:rPr lang="es-ES" sz="1200" dirty="0">
                <a:latin typeface="Verdana"/>
                <a:cs typeface="Verdana"/>
              </a:rPr>
              <a:t> (EKS en AWS, AKS en Azure) </a:t>
            </a:r>
          </a:p>
          <a:p>
            <a:pPr marL="12700" marR="7620" lvl="2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    Uso : Desacople y Orquestación de dependencia de  tareas ,</a:t>
            </a:r>
            <a:r>
              <a:rPr lang="es-ES" sz="1200" dirty="0" err="1">
                <a:latin typeface="Verdana"/>
                <a:cs typeface="Verdana"/>
              </a:rPr>
              <a:t>heterongeneidad</a:t>
            </a:r>
            <a:r>
              <a:rPr lang="es-ES" sz="1200" dirty="0">
                <a:latin typeface="Verdana"/>
                <a:cs typeface="Verdana"/>
              </a:rPr>
              <a:t> tecnológica</a:t>
            </a:r>
          </a:p>
          <a:p>
            <a:pPr marL="12700" marR="7620" lvl="2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2700" marR="7620" lvl="2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3. Requisitos de Seguridad, cumplimiento normativo y ley </a:t>
            </a:r>
            <a:r>
              <a:rPr lang="es-ES" sz="1200" dirty="0" err="1">
                <a:latin typeface="Verdana"/>
                <a:cs typeface="Verdana"/>
              </a:rPr>
              <a:t>organica</a:t>
            </a:r>
            <a:r>
              <a:rPr lang="es-ES" sz="1200" dirty="0">
                <a:latin typeface="Verdana"/>
                <a:cs typeface="Verdana"/>
              </a:rPr>
              <a:t> de protección de datos    	personales .</a:t>
            </a:r>
          </a:p>
          <a:p>
            <a:pPr marL="12700" marR="7620" lvl="2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84150" marR="7620" lvl="2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 err="1">
                <a:latin typeface="Verdana"/>
                <a:cs typeface="Verdana"/>
              </a:rPr>
              <a:t>RESTful</a:t>
            </a:r>
            <a:r>
              <a:rPr lang="es-ES" sz="1200" dirty="0">
                <a:latin typeface="Verdana"/>
                <a:cs typeface="Verdana"/>
              </a:rPr>
              <a:t>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sobre HTTPS: Los microservicios y otros sistemas expuestos a través de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deberían utilizar REST sobre HTTPS para garantizar la seguridad en las comunicaciones.</a:t>
            </a:r>
          </a:p>
          <a:p>
            <a:pPr marL="184150" marR="7620" lvl="2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Cifrado SSL/TLS: Todas las comunicaciones deben estar cifradas con SSL/TLS, especialmente aquellas que cruzan la red pública.</a:t>
            </a:r>
          </a:p>
          <a:p>
            <a:pPr marL="184150" marR="7620" lvl="2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Autenticación y Autorización: Implementar OAuth 2.0 para autenticar y autorizar a los usuarios y servicios que acceden a las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. Para la autenticación entre servicios, puedes usar certificados mutuos (mutual TLS). </a:t>
            </a:r>
          </a:p>
          <a:p>
            <a:pPr marL="12700" marR="7620" lvl="2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sz="1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1733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9"/>
            <a:ext cx="7560563" cy="1314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2746" y="1782826"/>
            <a:ext cx="3711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AC0D11"/>
                </a:solidFill>
                <a:latin typeface="Verdana"/>
                <a:cs typeface="Verdana"/>
              </a:rPr>
              <a:t>5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-</a:t>
            </a:r>
            <a:r>
              <a:rPr sz="1800" b="1" spc="-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lang="en-US" sz="1800" b="1" spc="-10" dirty="0" err="1">
                <a:solidFill>
                  <a:srgbClr val="AC0D11"/>
                </a:solidFill>
                <a:latin typeface="Verdana"/>
                <a:cs typeface="Verdana"/>
              </a:rPr>
              <a:t>Tareas</a:t>
            </a:r>
            <a:r>
              <a:rPr lang="en-US" sz="1800" b="1" spc="-10" dirty="0">
                <a:solidFill>
                  <a:srgbClr val="AC0D11"/>
                </a:solidFill>
                <a:latin typeface="Verdana"/>
                <a:cs typeface="Verdana"/>
              </a:rPr>
              <a:t> (</a:t>
            </a:r>
            <a:r>
              <a:rPr lang="en-US" sz="1800" b="1" spc="-10" dirty="0" err="1">
                <a:solidFill>
                  <a:srgbClr val="AC0D11"/>
                </a:solidFill>
                <a:latin typeface="Verdana"/>
                <a:cs typeface="Verdana"/>
              </a:rPr>
              <a:t>continuación</a:t>
            </a:r>
            <a:r>
              <a:rPr lang="en-US" sz="1800" b="1" spc="-10" dirty="0">
                <a:solidFill>
                  <a:srgbClr val="AC0D11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0" y="2528061"/>
            <a:ext cx="7160895" cy="60908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4150" marR="7620" lvl="2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Seguridad de la Información (ISO 27001):</a:t>
            </a:r>
          </a:p>
          <a:p>
            <a:pPr marL="12700" marR="7620" lvl="3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      Requisito: Alinear la arquitectura de seguridad con los estándares ISO 27001 para la 	                  gestión de la seguridad de la información.</a:t>
            </a:r>
          </a:p>
          <a:p>
            <a:pPr marL="12700" marR="7620" lvl="3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      Implementación:</a:t>
            </a:r>
          </a:p>
          <a:p>
            <a:pPr marL="12700" marR="7620" lvl="3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	Políticas y procedimientos: Implementar políticas claras de seguridad, control de 		               acceso, y manejo de incidentes.</a:t>
            </a:r>
          </a:p>
          <a:p>
            <a:pPr marL="12700" marR="7620" lvl="3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	Evaluaciones regulares de riesgo: Realizar auditorías y análisis de riesgos de 			forma periódica.</a:t>
            </a:r>
          </a:p>
          <a:p>
            <a:pPr marL="184150" marR="7620" lvl="3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Cifrado de Datos en Reposo:</a:t>
            </a:r>
          </a:p>
          <a:p>
            <a:pPr marL="12700" marR="7620" lvl="3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  Requisito: </a:t>
            </a:r>
            <a:r>
              <a:rPr lang="es-ES" sz="1200" dirty="0" err="1">
                <a:latin typeface="Verdana"/>
                <a:cs typeface="Verdana"/>
              </a:rPr>
              <a:t>Asegúrarse</a:t>
            </a:r>
            <a:r>
              <a:rPr lang="es-ES" sz="1200" dirty="0">
                <a:latin typeface="Verdana"/>
                <a:cs typeface="Verdana"/>
              </a:rPr>
              <a:t> de que los datos sensibles almacenados tanto en AWS como en 		sistemas </a:t>
            </a:r>
            <a:r>
              <a:rPr lang="es-ES" sz="1200" dirty="0" err="1">
                <a:latin typeface="Verdana"/>
                <a:cs typeface="Verdana"/>
              </a:rPr>
              <a:t>on</a:t>
            </a:r>
            <a:r>
              <a:rPr lang="es-ES" sz="1200" dirty="0">
                <a:latin typeface="Verdana"/>
                <a:cs typeface="Verdana"/>
              </a:rPr>
              <a:t>-premises estén cifrados en reposo.</a:t>
            </a:r>
          </a:p>
          <a:p>
            <a:pPr marL="12700" marR="7620" lvl="3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 Implementación:</a:t>
            </a:r>
          </a:p>
          <a:p>
            <a:pPr marL="12700" marR="7620" lvl="4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                       AWS KMS (Key Management </a:t>
            </a:r>
            <a:r>
              <a:rPr lang="es-ES" sz="1200" dirty="0" err="1">
                <a:latin typeface="Verdana"/>
                <a:cs typeface="Verdana"/>
              </a:rPr>
              <a:t>Service</a:t>
            </a:r>
            <a:r>
              <a:rPr lang="es-ES" sz="1200" dirty="0">
                <a:latin typeface="Verdana"/>
                <a:cs typeface="Verdana"/>
              </a:rPr>
              <a:t>): Para gestionar claves y cifrar    		    datos almacenados en Base de Datos.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Cifrado en bases de datos </a:t>
            </a:r>
            <a:r>
              <a:rPr lang="es-ES" sz="1200" dirty="0" err="1">
                <a:latin typeface="Verdana"/>
                <a:cs typeface="Verdana"/>
              </a:rPr>
              <a:t>on</a:t>
            </a:r>
            <a:r>
              <a:rPr lang="es-ES" sz="1200" dirty="0">
                <a:latin typeface="Verdana"/>
                <a:cs typeface="Verdana"/>
              </a:rPr>
              <a:t>-premises: Utiliza tecnologías de cifrado nativas o de 	   terceros para proteger bases de datos y discos.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    Control de datos: Implementar políticas claras sobre la retención y eliminación segura    	   de datos personales y enmascaramiento de información sensible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4. Proponer estrategia para garantizar alta disponibilidad y recuperación ante desastres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Alta Disponibilidad (HA): </a:t>
            </a:r>
            <a:r>
              <a:rPr lang="es-ES" sz="1200" dirty="0" err="1">
                <a:latin typeface="Verdana"/>
                <a:cs typeface="Verdana"/>
              </a:rPr>
              <a:t>Multi-region</a:t>
            </a:r>
            <a:r>
              <a:rPr lang="es-ES" sz="1200" dirty="0">
                <a:latin typeface="Verdana"/>
                <a:cs typeface="Verdana"/>
              </a:rPr>
              <a:t> </a:t>
            </a:r>
            <a:r>
              <a:rPr lang="es-ES" sz="1200" dirty="0" err="1">
                <a:latin typeface="Verdana"/>
                <a:cs typeface="Verdana"/>
              </a:rPr>
              <a:t>deployment</a:t>
            </a:r>
            <a:r>
              <a:rPr lang="es-ES" sz="1200" dirty="0">
                <a:latin typeface="Verdana"/>
                <a:cs typeface="Verdana"/>
              </a:rPr>
              <a:t>, </a:t>
            </a:r>
            <a:r>
              <a:rPr lang="es-ES" sz="1200" dirty="0" err="1">
                <a:latin typeface="Verdana"/>
                <a:cs typeface="Verdana"/>
              </a:rPr>
              <a:t>auto-scaling</a:t>
            </a:r>
            <a:r>
              <a:rPr lang="es-ES" sz="1200" dirty="0">
                <a:latin typeface="Verdana"/>
                <a:cs typeface="Verdana"/>
              </a:rPr>
              <a:t>, redundancia y replicación, y microservicios desacoplados.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Recuperación ante Desastres (DR): </a:t>
            </a:r>
            <a:r>
              <a:rPr lang="es-ES" sz="1200" dirty="0" err="1">
                <a:latin typeface="Verdana"/>
                <a:cs typeface="Verdana"/>
              </a:rPr>
              <a:t>Backup</a:t>
            </a:r>
            <a:r>
              <a:rPr lang="es-ES" sz="1200" dirty="0">
                <a:latin typeface="Verdana"/>
                <a:cs typeface="Verdana"/>
              </a:rPr>
              <a:t> y restauración, </a:t>
            </a:r>
            <a:r>
              <a:rPr lang="es-ES" sz="1200" dirty="0" err="1">
                <a:latin typeface="Verdana"/>
                <a:cs typeface="Verdana"/>
              </a:rPr>
              <a:t>Pilot</a:t>
            </a:r>
            <a:r>
              <a:rPr lang="es-ES" sz="1200" dirty="0">
                <a:latin typeface="Verdana"/>
                <a:cs typeface="Verdana"/>
              </a:rPr>
              <a:t> Light, sitios de recuperación (</a:t>
            </a:r>
            <a:r>
              <a:rPr lang="es-ES" sz="1200" dirty="0" err="1">
                <a:latin typeface="Verdana"/>
                <a:cs typeface="Verdana"/>
              </a:rPr>
              <a:t>Cold</a:t>
            </a:r>
            <a:r>
              <a:rPr lang="es-ES" sz="1200" dirty="0">
                <a:latin typeface="Verdana"/>
                <a:cs typeface="Verdana"/>
              </a:rPr>
              <a:t>/Hot), </a:t>
            </a:r>
            <a:r>
              <a:rPr lang="es-ES" sz="1200" dirty="0" err="1">
                <a:latin typeface="Verdana"/>
                <a:cs typeface="Verdana"/>
              </a:rPr>
              <a:t>failover</a:t>
            </a:r>
            <a:r>
              <a:rPr lang="es-ES" sz="1200" dirty="0">
                <a:latin typeface="Verdana"/>
                <a:cs typeface="Verdana"/>
              </a:rPr>
              <a:t> automático, y DRP formal.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Cumplimiento y Gobernanza: Alineación con normativas de continuidad del negocio, auditorías y control de cambios.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2700" marR="7620" lvl="2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sz="1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1780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9"/>
            <a:ext cx="7560563" cy="1314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2746" y="1782826"/>
            <a:ext cx="3711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AC0D11"/>
                </a:solidFill>
                <a:latin typeface="Verdana"/>
                <a:cs typeface="Verdana"/>
              </a:rPr>
              <a:t>5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-</a:t>
            </a:r>
            <a:r>
              <a:rPr sz="1800" b="1" spc="-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lang="en-US" sz="1800" b="1" spc="-10" dirty="0" err="1">
                <a:solidFill>
                  <a:srgbClr val="AC0D11"/>
                </a:solidFill>
                <a:latin typeface="Verdana"/>
                <a:cs typeface="Verdana"/>
              </a:rPr>
              <a:t>Tareas</a:t>
            </a:r>
            <a:r>
              <a:rPr lang="en-US" sz="1800" b="1" spc="-10" dirty="0">
                <a:solidFill>
                  <a:srgbClr val="AC0D11"/>
                </a:solidFill>
                <a:latin typeface="Verdana"/>
                <a:cs typeface="Verdana"/>
              </a:rPr>
              <a:t> (</a:t>
            </a:r>
            <a:r>
              <a:rPr lang="en-US" sz="1800" b="1" spc="-10" dirty="0" err="1">
                <a:solidFill>
                  <a:srgbClr val="AC0D11"/>
                </a:solidFill>
                <a:latin typeface="Verdana"/>
                <a:cs typeface="Verdana"/>
              </a:rPr>
              <a:t>continuación</a:t>
            </a:r>
            <a:r>
              <a:rPr lang="en-US" sz="1800" b="1" spc="-10" dirty="0">
                <a:solidFill>
                  <a:srgbClr val="AC0D11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1" y="2528061"/>
            <a:ext cx="7143750" cy="740959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5. Proponer estrategia de integración </a:t>
            </a:r>
            <a:r>
              <a:rPr lang="es-ES" sz="1200" dirty="0" err="1">
                <a:latin typeface="Verdana"/>
                <a:cs typeface="Verdana"/>
              </a:rPr>
              <a:t>multicore</a:t>
            </a:r>
            <a:endParaRPr lang="es-ES" sz="1200" dirty="0">
              <a:latin typeface="Verdana"/>
              <a:cs typeface="Verdana"/>
            </a:endParaRP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API Gateway y Orquestación: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Unificar el acceso a los diferentes núcleos mediante un API Gateway para simplificar la 	integración y mejorar la seguridad.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Utilizar una herramienta de orquestación como </a:t>
            </a:r>
            <a:r>
              <a:rPr lang="es-ES" sz="1200" dirty="0" err="1">
                <a:latin typeface="Verdana"/>
                <a:cs typeface="Verdana"/>
              </a:rPr>
              <a:t>Kubernetes</a:t>
            </a:r>
            <a:r>
              <a:rPr lang="es-ES" sz="1200" dirty="0">
                <a:latin typeface="Verdana"/>
                <a:cs typeface="Verdana"/>
              </a:rPr>
              <a:t> (EKS en AWS) para gestionar el despliegue y la comunicación entre microservicios.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Bus de Mensajes / </a:t>
            </a:r>
            <a:r>
              <a:rPr lang="es-ES" sz="1200" dirty="0" err="1">
                <a:latin typeface="Verdana"/>
                <a:cs typeface="Verdana"/>
              </a:rPr>
              <a:t>Event-Driven</a:t>
            </a:r>
            <a:r>
              <a:rPr lang="es-ES" sz="1200" dirty="0">
                <a:latin typeface="Verdana"/>
                <a:cs typeface="Verdana"/>
              </a:rPr>
              <a:t> </a:t>
            </a:r>
            <a:r>
              <a:rPr lang="es-ES" sz="1200" dirty="0" err="1">
                <a:latin typeface="Verdana"/>
                <a:cs typeface="Verdana"/>
              </a:rPr>
              <a:t>Architecture</a:t>
            </a:r>
            <a:r>
              <a:rPr lang="es-ES" sz="1200" dirty="0">
                <a:latin typeface="Verdana"/>
                <a:cs typeface="Verdana"/>
              </a:rPr>
              <a:t>: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	Utilizar un bus de mensajes para garantizar una comunicación eficiente y 		desacoplada entre los diferentes núcleos y servicios externos.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	Se puede utilizar servicios como Apache Kafka o AWS </a:t>
            </a:r>
            <a:r>
              <a:rPr lang="es-ES" sz="1200" dirty="0" err="1">
                <a:latin typeface="Verdana"/>
                <a:cs typeface="Verdana"/>
              </a:rPr>
              <a:t>EventBridge</a:t>
            </a:r>
            <a:r>
              <a:rPr lang="es-ES" sz="1200" dirty="0">
                <a:latin typeface="Verdana"/>
                <a:cs typeface="Verdana"/>
              </a:rPr>
              <a:t> para 		implementar una arquitectura basada en eventos, donde los núcleos puedan 		emitir y consumir eventos de manera asíncrona. Esto facilita la resiliencia, ya  		que los núcleos pueden operar de manera independiente y recuperarse de fallos 		sin afectar al sistema global.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ESB (Enterprise </a:t>
            </a:r>
            <a:r>
              <a:rPr lang="es-ES" sz="1200" dirty="0" err="1">
                <a:latin typeface="Verdana"/>
                <a:cs typeface="Verdana"/>
              </a:rPr>
              <a:t>Service</a:t>
            </a:r>
            <a:r>
              <a:rPr lang="es-ES" sz="1200" dirty="0">
                <a:latin typeface="Verdana"/>
                <a:cs typeface="Verdana"/>
              </a:rPr>
              <a:t> Bus) :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	Si el sistema </a:t>
            </a:r>
            <a:r>
              <a:rPr lang="es-ES" sz="1200" dirty="0" err="1">
                <a:latin typeface="Verdana"/>
                <a:cs typeface="Verdana"/>
              </a:rPr>
              <a:t>multicore</a:t>
            </a:r>
            <a:r>
              <a:rPr lang="es-ES" sz="1200" dirty="0">
                <a:latin typeface="Verdana"/>
                <a:cs typeface="Verdana"/>
              </a:rPr>
              <a:t> requiere interactuar con sistemas </a:t>
            </a:r>
            <a:r>
              <a:rPr lang="es-ES" sz="1200" dirty="0" err="1">
                <a:latin typeface="Verdana"/>
                <a:cs typeface="Verdana"/>
              </a:rPr>
              <a:t>legacy</a:t>
            </a:r>
            <a:r>
              <a:rPr lang="es-ES" sz="1200" dirty="0">
                <a:latin typeface="Verdana"/>
                <a:cs typeface="Verdana"/>
              </a:rPr>
              <a:t>, se puede 		considerar el uso de un ESB.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6. Delinear un enfoque para la gestión de identidad y acceso en todos los sistemas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Autenticación de usuarios nube: Configurar </a:t>
            </a:r>
            <a:r>
              <a:rPr lang="es-ES" sz="1200" dirty="0" err="1">
                <a:latin typeface="Verdana"/>
                <a:cs typeface="Verdana"/>
              </a:rPr>
              <a:t>Cognito</a:t>
            </a:r>
            <a:r>
              <a:rPr lang="es-ES" sz="1200" dirty="0">
                <a:latin typeface="Verdana"/>
                <a:cs typeface="Verdana"/>
              </a:rPr>
              <a:t> o equivalente para autenticar y administrar usuarios en aplicaciones web y móviles. Integra servicios como SSO, MFA y administración de sesiones.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Pools de usuarios y grupos: Utilizar pools de usuarios para almacenar perfiles de usuario y gestionar grupos y permisos. Esto permite definir roles específicos de acceso a recursos.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Autenticación federada: Permite que los usuarios inicien sesión a través de proveedores de identidad externos (como Google, Facebook, o Active </a:t>
            </a:r>
            <a:r>
              <a:rPr lang="es-ES" sz="1200" dirty="0" err="1">
                <a:latin typeface="Verdana"/>
                <a:cs typeface="Verdana"/>
              </a:rPr>
              <a:t>Directory</a:t>
            </a:r>
            <a:r>
              <a:rPr lang="es-ES" sz="1200" dirty="0">
                <a:latin typeface="Verdana"/>
                <a:cs typeface="Verdana"/>
              </a:rPr>
              <a:t>).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Integración con servicios de </a:t>
            </a:r>
            <a:r>
              <a:rPr lang="es-ES" sz="1200" dirty="0" err="1">
                <a:latin typeface="Verdana"/>
                <a:cs typeface="Verdana"/>
              </a:rPr>
              <a:t>backend</a:t>
            </a:r>
            <a:r>
              <a:rPr lang="es-ES" sz="1200" dirty="0">
                <a:latin typeface="Verdana"/>
                <a:cs typeface="Verdana"/>
              </a:rPr>
              <a:t>: Configurar </a:t>
            </a:r>
            <a:r>
              <a:rPr lang="es-ES" sz="1200" dirty="0" err="1">
                <a:latin typeface="Verdana"/>
                <a:cs typeface="Verdana"/>
              </a:rPr>
              <a:t>Cognito</a:t>
            </a:r>
            <a:r>
              <a:rPr lang="es-ES" sz="1200" dirty="0">
                <a:latin typeface="Verdana"/>
                <a:cs typeface="Verdana"/>
              </a:rPr>
              <a:t> para generar tokens JWT que puedan ser utilizados para autenticar solicitudes a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o microservicios desplegados en AWS.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Políticas de acceso granulares: Configura políticas en AWS IAM para controlar el acceso a recursos específicos basados en roles definidos en </a:t>
            </a:r>
            <a:r>
              <a:rPr lang="es-ES" sz="1200" dirty="0" err="1">
                <a:latin typeface="Verdana"/>
                <a:cs typeface="Verdana"/>
              </a:rPr>
              <a:t>Cognito</a:t>
            </a:r>
            <a:r>
              <a:rPr lang="es-ES" sz="1200" dirty="0">
                <a:latin typeface="Verdana"/>
                <a:cs typeface="Verdana"/>
              </a:rPr>
              <a:t>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Utilizar AD o LDAP como la fuente central de autenticación para aplicaciones </a:t>
            </a:r>
            <a:r>
              <a:rPr lang="es-ES" sz="1200" dirty="0" err="1">
                <a:latin typeface="Verdana"/>
                <a:cs typeface="Verdana"/>
              </a:rPr>
              <a:t>on</a:t>
            </a:r>
            <a:r>
              <a:rPr lang="es-ES" sz="1200" dirty="0">
                <a:latin typeface="Verdana"/>
                <a:cs typeface="Verdana"/>
              </a:rPr>
              <a:t>-premises.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Single </a:t>
            </a:r>
            <a:r>
              <a:rPr lang="es-ES" sz="1200" dirty="0" err="1">
                <a:latin typeface="Verdana"/>
                <a:cs typeface="Verdana"/>
              </a:rPr>
              <a:t>Sign-On</a:t>
            </a:r>
            <a:r>
              <a:rPr lang="es-ES" sz="1200" dirty="0">
                <a:latin typeface="Verdana"/>
                <a:cs typeface="Verdana"/>
              </a:rPr>
              <a:t> (SSO) </a:t>
            </a:r>
            <a:r>
              <a:rPr lang="es-ES" sz="1200" dirty="0" err="1">
                <a:latin typeface="Verdana"/>
                <a:cs typeface="Verdana"/>
              </a:rPr>
              <a:t>on</a:t>
            </a:r>
            <a:r>
              <a:rPr lang="es-ES" sz="1200" dirty="0">
                <a:latin typeface="Verdana"/>
                <a:cs typeface="Verdana"/>
              </a:rPr>
              <a:t>-premises y Autenticación </a:t>
            </a:r>
            <a:r>
              <a:rPr lang="es-ES" sz="1200" dirty="0" err="1">
                <a:latin typeface="Verdana"/>
                <a:cs typeface="Verdana"/>
              </a:rPr>
              <a:t>multifactor</a:t>
            </a:r>
            <a:r>
              <a:rPr lang="es-ES" sz="1200" dirty="0">
                <a:latin typeface="Verdana"/>
                <a:cs typeface="Verdana"/>
              </a:rPr>
              <a:t> (MFA)</a:t>
            </a:r>
          </a:p>
          <a:p>
            <a:pPr marL="12700" marR="7620" lvl="2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sz="1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3660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9"/>
            <a:ext cx="7560563" cy="1314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2746" y="1782826"/>
            <a:ext cx="3711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AC0D11"/>
                </a:solidFill>
                <a:latin typeface="Verdana"/>
                <a:cs typeface="Verdana"/>
              </a:rPr>
              <a:t>5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-</a:t>
            </a:r>
            <a:r>
              <a:rPr sz="1800" b="1" spc="-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lang="en-US" sz="1800" b="1" spc="-10" dirty="0" err="1">
                <a:solidFill>
                  <a:srgbClr val="AC0D11"/>
                </a:solidFill>
                <a:latin typeface="Verdana"/>
                <a:cs typeface="Verdana"/>
              </a:rPr>
              <a:t>Tareas</a:t>
            </a:r>
            <a:r>
              <a:rPr lang="en-US" sz="1800" b="1" spc="-10" dirty="0">
                <a:solidFill>
                  <a:srgbClr val="AC0D11"/>
                </a:solidFill>
                <a:latin typeface="Verdana"/>
                <a:cs typeface="Verdana"/>
              </a:rPr>
              <a:t> (</a:t>
            </a:r>
            <a:r>
              <a:rPr lang="en-US" sz="1800" b="1" spc="-10" dirty="0" err="1">
                <a:solidFill>
                  <a:srgbClr val="AC0D11"/>
                </a:solidFill>
                <a:latin typeface="Verdana"/>
                <a:cs typeface="Verdana"/>
              </a:rPr>
              <a:t>continuación</a:t>
            </a:r>
            <a:r>
              <a:rPr lang="en-US" sz="1800" b="1" spc="-10" dirty="0">
                <a:solidFill>
                  <a:srgbClr val="AC0D11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1" y="2528061"/>
            <a:ext cx="7143750" cy="464396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7. Diseñar una estrategia de Apis internas y externas bajo estándares de industria respecto a la </a:t>
            </a:r>
            <a:r>
              <a:rPr lang="es-ES" sz="1200" dirty="0" err="1">
                <a:latin typeface="Verdana"/>
                <a:cs typeface="Verdana"/>
              </a:rPr>
              <a:t>mensajeria</a:t>
            </a:r>
            <a:endParaRPr lang="es-ES" sz="1200" dirty="0">
              <a:latin typeface="Verdana"/>
              <a:cs typeface="Verdana"/>
            </a:endParaRP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Definir dominios a las que pertenecen cada unas de las Apis.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Internas: Utilizadas para la comunicación entre servicios dentro de la organización. Generalmente, estas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no están expuestas al público y permiten la integración entre diferentes sistemas internos, microservicios o aplicaciones.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Externas: Expuestas al público o a terceros para permitir la integración con sistemas externos, socios comerciales o clientes. Estas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suelen requerir un mayor enfoque en la seguridad y el control de acceso.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Mensajería y Protocolos : REST (HTTP/HTTPS para la comunicación) Es el estándar de facto para la mayoría de las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web debido a su simplicidad y compatibilidad con sistemas y dispositivos. </a:t>
            </a:r>
            <a:r>
              <a:rPr lang="es-ES" sz="1200" dirty="0" err="1">
                <a:latin typeface="Verdana"/>
                <a:cs typeface="Verdana"/>
              </a:rPr>
              <a:t>WebSockets</a:t>
            </a:r>
            <a:r>
              <a:rPr lang="es-ES" sz="1200" dirty="0">
                <a:latin typeface="Verdana"/>
                <a:cs typeface="Verdana"/>
              </a:rPr>
              <a:t>: Útil para aplicaciones en tiempo real .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  Mensajería Asíncrona utilizando colas de mensajes (</a:t>
            </a:r>
            <a:r>
              <a:rPr lang="es-ES" sz="1200" dirty="0" err="1">
                <a:latin typeface="Verdana"/>
                <a:cs typeface="Verdana"/>
              </a:rPr>
              <a:t>RabbitMQ</a:t>
            </a:r>
            <a:r>
              <a:rPr lang="es-ES" sz="1200" dirty="0">
                <a:latin typeface="Verdana"/>
                <a:cs typeface="Verdana"/>
              </a:rPr>
              <a:t>, Kafka) para manejar   	comunicaciones asíncronas.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Autenticación y Autorización : OAuth 2.0 / </a:t>
            </a:r>
            <a:r>
              <a:rPr lang="es-ES" sz="1200" dirty="0" err="1">
                <a:latin typeface="Verdana"/>
                <a:cs typeface="Verdana"/>
              </a:rPr>
              <a:t>OpenID</a:t>
            </a:r>
            <a:r>
              <a:rPr lang="es-ES" sz="1200" dirty="0">
                <a:latin typeface="Verdana"/>
                <a:cs typeface="Verdana"/>
              </a:rPr>
              <a:t> </a:t>
            </a:r>
            <a:r>
              <a:rPr lang="es-ES" sz="1200" dirty="0" err="1">
                <a:latin typeface="Verdana"/>
                <a:cs typeface="Verdana"/>
              </a:rPr>
              <a:t>Connect</a:t>
            </a:r>
            <a:r>
              <a:rPr lang="es-ES" sz="1200" dirty="0">
                <a:latin typeface="Verdana"/>
                <a:cs typeface="Verdana"/>
              </a:rPr>
              <a:t>: Para la autenticación y autorización en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externas. JWT tanto para autenticación como para autorización en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internas y externas.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Cifrado: TLS/SSL . Implementar firmas digitales para garantizar la integridad de los mensajes.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Utilizar BIAN y herramientas como </a:t>
            </a:r>
            <a:r>
              <a:rPr lang="es-ES" sz="1200" dirty="0" err="1">
                <a:latin typeface="Verdana"/>
                <a:cs typeface="Verdana"/>
              </a:rPr>
              <a:t>Swagger</a:t>
            </a:r>
            <a:r>
              <a:rPr lang="es-ES" sz="1200" dirty="0">
                <a:latin typeface="Verdana"/>
                <a:cs typeface="Verdana"/>
              </a:rPr>
              <a:t>/</a:t>
            </a:r>
            <a:r>
              <a:rPr lang="es-ES" sz="1200" dirty="0" err="1">
                <a:latin typeface="Verdana"/>
                <a:cs typeface="Verdana"/>
              </a:rPr>
              <a:t>OpenAPI</a:t>
            </a:r>
            <a:r>
              <a:rPr lang="es-ES" sz="1200" dirty="0">
                <a:latin typeface="Verdana"/>
                <a:cs typeface="Verdana"/>
              </a:rPr>
              <a:t> para documentar las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de manera clara y consistente, permitiendo a los desarrolladores comprender fácilmente cómo interactuar con ellas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7238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9"/>
            <a:ext cx="7560563" cy="1314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2746" y="1782826"/>
            <a:ext cx="3711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AC0D11"/>
                </a:solidFill>
                <a:latin typeface="Verdana"/>
                <a:cs typeface="Verdana"/>
              </a:rPr>
              <a:t>5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-</a:t>
            </a:r>
            <a:r>
              <a:rPr sz="1800" b="1" spc="-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lang="en-US" sz="1800" b="1" spc="-10" dirty="0" err="1">
                <a:solidFill>
                  <a:srgbClr val="AC0D11"/>
                </a:solidFill>
                <a:latin typeface="Verdana"/>
                <a:cs typeface="Verdana"/>
              </a:rPr>
              <a:t>Tareas</a:t>
            </a:r>
            <a:r>
              <a:rPr lang="en-US" sz="1800" b="1" spc="-10" dirty="0">
                <a:solidFill>
                  <a:srgbClr val="AC0D11"/>
                </a:solidFill>
                <a:latin typeface="Verdana"/>
                <a:cs typeface="Verdana"/>
              </a:rPr>
              <a:t> (</a:t>
            </a:r>
            <a:r>
              <a:rPr lang="en-US" sz="1800" b="1" spc="-10" dirty="0" err="1">
                <a:solidFill>
                  <a:srgbClr val="AC0D11"/>
                </a:solidFill>
                <a:latin typeface="Verdana"/>
                <a:cs typeface="Verdana"/>
              </a:rPr>
              <a:t>continuación</a:t>
            </a:r>
            <a:r>
              <a:rPr lang="en-US" sz="1800" b="1" spc="-10" dirty="0">
                <a:solidFill>
                  <a:srgbClr val="AC0D11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1" y="2528061"/>
            <a:ext cx="7143750" cy="70199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8. Proponer un modelo de Gobierno de Apis y Microservicios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Establecer una Oficina de Gobierno de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y Microservicios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Comité de Gobierno: Crear un comité de gobierno formado por arquitectos de software, líderes técnicos, expertos en seguridad y representantes de las unidades de negocio. Este comité será responsable de definir políticas, estándares y buenas prácticas.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Roles y Responsabilidades: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	API </a:t>
            </a:r>
            <a:r>
              <a:rPr lang="es-ES" sz="1200" dirty="0" err="1">
                <a:latin typeface="Verdana"/>
                <a:cs typeface="Verdana"/>
              </a:rPr>
              <a:t>Product</a:t>
            </a:r>
            <a:r>
              <a:rPr lang="es-ES" sz="1200" dirty="0">
                <a:latin typeface="Verdana"/>
                <a:cs typeface="Verdana"/>
              </a:rPr>
              <a:t> </a:t>
            </a:r>
            <a:r>
              <a:rPr lang="es-ES" sz="1200" dirty="0" err="1">
                <a:latin typeface="Verdana"/>
                <a:cs typeface="Verdana"/>
              </a:rPr>
              <a:t>Owner</a:t>
            </a:r>
            <a:r>
              <a:rPr lang="es-ES" sz="1200" dirty="0">
                <a:latin typeface="Verdana"/>
                <a:cs typeface="Verdana"/>
              </a:rPr>
              <a:t>: Responsable del ciclo de vida de cada API y microservicio, 		asegurando que se alineen con las necesidades del negocio.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	Arquitecto de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/Microservicios: Define la arquitectura técnica y asegura que 		las implementaciones cumplan con los estándares definidos.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	Equipo de Seguridad: Garantiza que todas las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y microservicios cumplan 		con los requisitos de seguridad y privacidad.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	DevOps/Ingeniería de Plataforma: Encargados de la infraestructura de 			despliegue, monitoreo y automatización del ciclo de vida.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Definir Principios Rectores :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	Desacoplamiento y Modularidad: Las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y microservicios deben estar 		diseñados para ser altamente desacoplados y modularizados, permitiendo su 		evolución independiente.</a:t>
            </a:r>
          </a:p>
          <a:p>
            <a:pPr marL="12700" marR="7620" lvl="7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                Reusable y </a:t>
            </a:r>
            <a:r>
              <a:rPr lang="es-ES" sz="1200" dirty="0" err="1">
                <a:latin typeface="Verdana"/>
                <a:cs typeface="Verdana"/>
              </a:rPr>
              <a:t>Composable</a:t>
            </a:r>
            <a:r>
              <a:rPr lang="es-ES" sz="1200" dirty="0">
                <a:latin typeface="Verdana"/>
                <a:cs typeface="Verdana"/>
              </a:rPr>
              <a:t>: Fomentar la reutilización de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y microservicios en 		diferentes aplicaciones y escenarios.</a:t>
            </a:r>
          </a:p>
          <a:p>
            <a:pPr marL="12700" marR="7620" lvl="6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                Principio de Menor Privilegio: Asegurar que cada API y microservicio tenga     		acceso solo a los recursos necesarios para su funcionamiento.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		Escalabilidad y Resiliencia: Diseñar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y microservicios para manejar 		aumentos en la carga y fallos inesperados sin interrupciones.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Estándares y Normativas Utilizar </a:t>
            </a:r>
            <a:r>
              <a:rPr lang="es-ES" sz="1200" dirty="0" err="1">
                <a:latin typeface="Verdana"/>
                <a:cs typeface="Verdana"/>
              </a:rPr>
              <a:t>OpenAPI</a:t>
            </a:r>
            <a:r>
              <a:rPr lang="es-ES" sz="1200" dirty="0">
                <a:latin typeface="Verdana"/>
                <a:cs typeface="Verdana"/>
              </a:rPr>
              <a:t>/</a:t>
            </a:r>
            <a:r>
              <a:rPr lang="es-ES" sz="1200" dirty="0" err="1">
                <a:latin typeface="Verdana"/>
                <a:cs typeface="Verdana"/>
              </a:rPr>
              <a:t>Swagger</a:t>
            </a:r>
            <a:r>
              <a:rPr lang="es-ES" sz="1200" dirty="0">
                <a:latin typeface="Verdana"/>
                <a:cs typeface="Verdana"/>
              </a:rPr>
              <a:t> Definir una guía de estilo para 		nombrar </a:t>
            </a:r>
            <a:r>
              <a:rPr lang="es-ES" sz="1200" dirty="0" err="1">
                <a:latin typeface="Verdana"/>
                <a:cs typeface="Verdana"/>
              </a:rPr>
              <a:t>endpoints</a:t>
            </a:r>
            <a:r>
              <a:rPr lang="es-ES" sz="1200" dirty="0">
                <a:latin typeface="Verdana"/>
                <a:cs typeface="Verdana"/>
              </a:rPr>
              <a:t>, métodos HTTP, y estructuras de respuesta. Políticas de 		Versionado Semántico.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Definir Gestión del Ciclo de Vida de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y Microservicios ,  Seguridad y Control de Acceso </a:t>
            </a: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   		ya vistos en el punto anterior.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Monitoreo y Auditoría : Implementar </a:t>
            </a:r>
            <a:r>
              <a:rPr lang="es-ES" sz="1200" dirty="0" err="1">
                <a:latin typeface="Verdana"/>
                <a:cs typeface="Verdana"/>
              </a:rPr>
              <a:t>Observabilidad</a:t>
            </a:r>
            <a:r>
              <a:rPr lang="es-ES" sz="1200" dirty="0">
                <a:latin typeface="Verdana"/>
                <a:cs typeface="Verdana"/>
              </a:rPr>
              <a:t> y </a:t>
            </a:r>
            <a:r>
              <a:rPr lang="es-ES" sz="1200" dirty="0" err="1">
                <a:latin typeface="Verdana"/>
                <a:cs typeface="Verdana"/>
              </a:rPr>
              <a:t>Logging</a:t>
            </a:r>
            <a:r>
              <a:rPr lang="es-ES" sz="1200" dirty="0">
                <a:latin typeface="Verdana"/>
                <a:cs typeface="Verdana"/>
              </a:rPr>
              <a:t> centralizado (como ELK 		</a:t>
            </a:r>
            <a:r>
              <a:rPr lang="es-ES" sz="1200" dirty="0" err="1">
                <a:latin typeface="Verdana"/>
                <a:cs typeface="Verdana"/>
              </a:rPr>
              <a:t>Stack</a:t>
            </a:r>
            <a:r>
              <a:rPr lang="es-ES" sz="1200" dirty="0">
                <a:latin typeface="Verdana"/>
                <a:cs typeface="Verdana"/>
              </a:rPr>
              <a:t> o </a:t>
            </a:r>
            <a:r>
              <a:rPr lang="es-ES" sz="1200" dirty="0" err="1">
                <a:latin typeface="Verdana"/>
                <a:cs typeface="Verdana"/>
              </a:rPr>
              <a:t>Splunk</a:t>
            </a:r>
            <a:r>
              <a:rPr lang="es-ES" sz="1200" dirty="0">
                <a:latin typeface="Verdana"/>
                <a:cs typeface="Verdana"/>
              </a:rPr>
              <a:t>) para rastrear eventos y problemas.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Trazabilidad: Utilizar herramientas de trazabilidad distribuida (como Jaeger o </a:t>
            </a:r>
            <a:r>
              <a:rPr lang="es-ES" sz="1200" dirty="0" err="1">
                <a:latin typeface="Verdana"/>
                <a:cs typeface="Verdana"/>
              </a:rPr>
              <a:t>Zipkin</a:t>
            </a:r>
            <a:r>
              <a:rPr lang="es-ES" sz="1200" dirty="0">
                <a:latin typeface="Verdana"/>
                <a:cs typeface="Verdana"/>
              </a:rPr>
              <a:t>) para 		seguir el flujo de solicitudes a través de los microservicios.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Alertas y Métricas: Configurar alertas y recopilar métricas clave (latencia, tasa de errores, 		etc.) utilizando herramientas como </a:t>
            </a:r>
            <a:r>
              <a:rPr lang="es-ES" sz="1200" dirty="0" err="1">
                <a:latin typeface="Verdana"/>
                <a:cs typeface="Verdana"/>
              </a:rPr>
              <a:t>Prometheus</a:t>
            </a:r>
            <a:r>
              <a:rPr lang="es-ES" sz="1200" dirty="0">
                <a:latin typeface="Verdana"/>
                <a:cs typeface="Verdana"/>
              </a:rPr>
              <a:t> o </a:t>
            </a:r>
            <a:r>
              <a:rPr lang="es-ES" sz="1200" dirty="0" err="1">
                <a:latin typeface="Verdana"/>
                <a:cs typeface="Verdana"/>
              </a:rPr>
              <a:t>Grafana</a:t>
            </a:r>
            <a:r>
              <a:rPr lang="es-ES" sz="1200" dirty="0">
                <a:latin typeface="Verdana"/>
                <a:cs typeface="Verdan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9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9"/>
            <a:ext cx="7560563" cy="1314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2746" y="1782826"/>
            <a:ext cx="3711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AC0D11"/>
                </a:solidFill>
                <a:latin typeface="Verdana"/>
                <a:cs typeface="Verdana"/>
              </a:rPr>
              <a:t>5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-</a:t>
            </a:r>
            <a:r>
              <a:rPr sz="1800" b="1" spc="-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lang="en-US" sz="1800" b="1" spc="-10" dirty="0" err="1">
                <a:solidFill>
                  <a:srgbClr val="AC0D11"/>
                </a:solidFill>
                <a:latin typeface="Verdana"/>
                <a:cs typeface="Verdana"/>
              </a:rPr>
              <a:t>Tareas</a:t>
            </a:r>
            <a:r>
              <a:rPr lang="en-US" sz="1800" b="1" spc="-10" dirty="0">
                <a:solidFill>
                  <a:srgbClr val="AC0D11"/>
                </a:solidFill>
                <a:latin typeface="Verdana"/>
                <a:cs typeface="Verdana"/>
              </a:rPr>
              <a:t> (</a:t>
            </a:r>
            <a:r>
              <a:rPr lang="en-US" sz="1800" b="1" spc="-10" dirty="0" err="1">
                <a:solidFill>
                  <a:srgbClr val="AC0D11"/>
                </a:solidFill>
                <a:latin typeface="Verdana"/>
                <a:cs typeface="Verdana"/>
              </a:rPr>
              <a:t>continuación</a:t>
            </a:r>
            <a:r>
              <a:rPr lang="en-US" sz="1800" b="1" spc="-10" dirty="0">
                <a:solidFill>
                  <a:srgbClr val="AC0D11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1" y="2528061"/>
            <a:ext cx="7143750" cy="65185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Auditoría de Accesos: Implementar un sistema de auditoría que registre todos los accesos 		a las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y microservicios para garantizar el cumplimiento y la detección de 		comportamientos anómalos.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Gestión del Catálogo de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y Microservicios : Implementar una plataforma de gestión 		que permita la publicación, descubrimiento y monitoreo de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, así como la 		gestión de contratos de servicio. Utilizar un servicio de registro (como </a:t>
            </a:r>
            <a:r>
              <a:rPr lang="es-ES" sz="1200" dirty="0" err="1">
                <a:latin typeface="Verdana"/>
                <a:cs typeface="Verdana"/>
              </a:rPr>
              <a:t>Consul</a:t>
            </a:r>
            <a:r>
              <a:rPr lang="es-ES" sz="1200" dirty="0">
                <a:latin typeface="Verdana"/>
                <a:cs typeface="Verdana"/>
              </a:rPr>
              <a:t> o 		Eureka) para permitir la detección dinámica de microservicios y facilitar el 		balanceo de carga.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 Gobernanza y Cumplimiento :Asegurar que todas las </a:t>
            </a:r>
            <a:r>
              <a:rPr lang="es-ES" sz="1200" dirty="0" err="1">
                <a:latin typeface="Verdana"/>
                <a:cs typeface="Verdana"/>
              </a:rPr>
              <a:t>APIs</a:t>
            </a:r>
            <a:r>
              <a:rPr lang="es-ES" sz="1200" dirty="0">
                <a:latin typeface="Verdana"/>
                <a:cs typeface="Verdana"/>
              </a:rPr>
              <a:t> y microservicios cumplan con 		normativas aplicables, como GDPR, HIPAA o PCI-DSS.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ES" sz="1200" dirty="0">
                <a:latin typeface="Verdana"/>
                <a:cs typeface="Verdana"/>
              </a:rPr>
              <a:t>Evaluación y Mejora Continua: Realizar auditorías periódicas de seguridad, rendimiento y 		cumplimiento </a:t>
            </a:r>
            <a:r>
              <a:rPr lang="es-ES" sz="1200" dirty="0" err="1">
                <a:latin typeface="Verdana"/>
                <a:cs typeface="Verdana"/>
              </a:rPr>
              <a:t>normativo.Establecer</a:t>
            </a:r>
            <a:r>
              <a:rPr lang="es-ES" sz="1200" dirty="0">
                <a:latin typeface="Verdana"/>
                <a:cs typeface="Verdana"/>
              </a:rPr>
              <a:t> un ciclo de retroalimentación que permita 		mejorar constantemente las políticas y prácticas de gobierno.</a:t>
            </a: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84150" marR="7620" lvl="5" indent="-171450" algn="just">
              <a:lnSpc>
                <a:spcPct val="101699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Verdana"/>
                <a:cs typeface="Verdana"/>
              </a:rPr>
              <a:t>9 . Proponer una plan de migración gradual que minimice el riesgo </a:t>
            </a:r>
            <a:r>
              <a:rPr lang="es-ES" sz="1200" dirty="0" err="1">
                <a:latin typeface="Verdana"/>
                <a:cs typeface="Verdana"/>
              </a:rPr>
              <a:t>operatico</a:t>
            </a:r>
            <a:endParaRPr lang="es-ES" sz="1200" dirty="0">
              <a:latin typeface="Verdana"/>
              <a:cs typeface="Verdana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000" b="1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Evaluación</a:t>
            </a:r>
            <a:r>
              <a:rPr lang="en-US" sz="11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Inicial</a:t>
            </a:r>
            <a:r>
              <a:rPr lang="en-US" sz="11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Estrategia</a:t>
            </a:r>
            <a:r>
              <a:rPr lang="en-US" sz="11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Migración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Evaluación</a:t>
            </a:r>
            <a:r>
              <a:rPr lang="en-US" sz="11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entorno</a:t>
            </a:r>
            <a:r>
              <a:rPr lang="en-US" sz="11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actual: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análisis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detallado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on-premise,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identificando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críticos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dependencias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posibles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cuellos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botella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Definición</a:t>
            </a:r>
            <a:r>
              <a:rPr lang="en-US" sz="11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estrategia</a:t>
            </a:r>
            <a:r>
              <a:rPr lang="en-US" sz="11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migración</a:t>
            </a:r>
            <a:r>
              <a:rPr lang="en-US" sz="11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Decide entre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enfoques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migración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(lift-and-shift, re-platforming, re-factoring)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según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criticidad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las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aplicaciones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compatibilidad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la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nube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Definición</a:t>
            </a:r>
            <a:r>
              <a:rPr lang="en-US" sz="11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r>
              <a:rPr lang="en-US" sz="11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Establece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claros,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reducción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costos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mejora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escalabilidad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aumento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agilidad</a:t>
            </a:r>
            <a:r>
              <a:rPr lang="en-US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  <a:p>
            <a:pPr marL="12700" marR="7620" lvl="5" algn="just">
              <a:lnSpc>
                <a:spcPct val="101699"/>
              </a:lnSpc>
              <a:spcBef>
                <a:spcPts val="75"/>
              </a:spcBef>
              <a:tabLst>
                <a:tab pos="241300" algn="l"/>
              </a:tabLst>
            </a:pPr>
            <a:endParaRPr lang="es-ES" sz="1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5029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9"/>
            <a:ext cx="7560563" cy="13144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0" y="2528061"/>
            <a:ext cx="7160895" cy="658032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Segmentación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por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Fases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Fase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1: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Migración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Servicios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No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Críticos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Servicios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auxiliares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Comienza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con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migración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servicios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no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críticos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aplicaciones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internas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soporte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entornos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desarrollo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pruebas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Automatización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monitoreo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Implementa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herramientas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automatización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para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migración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(e.g., AWS CloudFormation, Terraform)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configura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un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monitoreo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exhaustivo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Pruebas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validación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Realiza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pruebas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exhaustivas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nube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validar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comportamiento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los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servicios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Fase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2: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Integración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Comunicación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Migración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APIs y Middleware: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Migra las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capas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integración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comunicación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APIs, middleware,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microservicios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Configura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redes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híbridas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utilizando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AWS Direct Connect o VPN para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garantizar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una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conectividad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segura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baja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latencia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entre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nube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core on-premise.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Sincronización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datos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Implementa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soluciones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sincronización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entre on-premise y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nube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bases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replicadas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almacenamiento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compartido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(e.g., AWS Database Migration Service).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Balanceo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carga: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Configura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balanceadores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carga para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distribuir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tráfico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entre las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instancias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on-premise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nube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garantizando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una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transición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fluida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1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Fase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3: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Migración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Servicios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Críticos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Core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Bancario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Procesos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Críticos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Una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vez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que las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capas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integración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estén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probadas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comienza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con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migración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componentes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críticos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del core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bancario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priorizando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aquellos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que se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beneficiarían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más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nube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términos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elasticidad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resiliencia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Implementación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sistemas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respaldo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Configura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sistemas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respaldo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nube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para los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críticos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del core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bancario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asegurando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que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haya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planes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recuperación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ante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desastres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Pruebas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rendimiento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Realiza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pruebas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carga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estrés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asegurar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que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sistema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nube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puede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manejar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volumen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transacciones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requerido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50320BD-032F-4400-80BD-D3FEB4B47D81}"/>
              </a:ext>
            </a:extLst>
          </p:cNvPr>
          <p:cNvSpPr txBox="1"/>
          <p:nvPr/>
        </p:nvSpPr>
        <p:spPr>
          <a:xfrm>
            <a:off x="142746" y="1782826"/>
            <a:ext cx="3711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AC0D11"/>
                </a:solidFill>
                <a:latin typeface="Verdana"/>
                <a:cs typeface="Verdana"/>
              </a:rPr>
              <a:t>5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-</a:t>
            </a:r>
            <a:r>
              <a:rPr sz="1800" b="1" spc="-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lang="en-US" sz="1800" b="1" spc="-10" dirty="0" err="1">
                <a:solidFill>
                  <a:srgbClr val="AC0D11"/>
                </a:solidFill>
                <a:latin typeface="Verdana"/>
                <a:cs typeface="Verdana"/>
              </a:rPr>
              <a:t>Tareas</a:t>
            </a:r>
            <a:r>
              <a:rPr lang="en-US" sz="1800" b="1" spc="-10" dirty="0">
                <a:solidFill>
                  <a:srgbClr val="AC0D11"/>
                </a:solidFill>
                <a:latin typeface="Verdana"/>
                <a:cs typeface="Verdana"/>
              </a:rPr>
              <a:t> (</a:t>
            </a:r>
            <a:r>
              <a:rPr lang="en-US" sz="1800" b="1" spc="-10" dirty="0" err="1">
                <a:solidFill>
                  <a:srgbClr val="AC0D11"/>
                </a:solidFill>
                <a:latin typeface="Verdana"/>
                <a:cs typeface="Verdana"/>
              </a:rPr>
              <a:t>continuación</a:t>
            </a:r>
            <a:r>
              <a:rPr lang="en-US" sz="1800" b="1" spc="-10" dirty="0">
                <a:solidFill>
                  <a:srgbClr val="AC0D11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59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9"/>
            <a:ext cx="7560563" cy="13144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0" y="2528061"/>
            <a:ext cx="7160895" cy="73289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Fase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4: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Optimización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Desmantelamiento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On-Premise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Optimización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costos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Revisa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ajusta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los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recursos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nube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optimizar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costos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Utiliza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instancias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reservadas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spot instances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herramientas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optimización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AWS Cost Explorer.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Desmantelamiento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gradual: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Desmantela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gradualmente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los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componentes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on-premise que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ya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no son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necesarios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asegurando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que se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mantengan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redundancias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respaldos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hasta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completa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estabilización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Entrenamiento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del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equipo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Capacita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al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equipo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para que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adopte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las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nuevas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herramientas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nube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3.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Gestión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la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Seguridad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Cumplimiento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Implementación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políticas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seguridad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Asegura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que las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políticas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seguridad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on-premise se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reflejen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nube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Configura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IAM roles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políticas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cifrado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tránsito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reposo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herramientas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monitoreo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seguridad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AWS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GuardDuty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Cumplimiento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normativo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Verifica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que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migración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cumpla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con las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regulaciones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del sector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bancario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PCI DSS, GDPR u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otras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normativas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locales.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4.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Monitoreo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Continuo y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Mejora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Monitoreo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alertas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Implementa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herramientas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monitoreo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CloudWatch para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asegurar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visibilidad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continua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todos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los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sistemas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tanto on-premise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nube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Mejora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continua: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Ajusta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arquitectura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conforme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identifiquen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nuevas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oportunidades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mejora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mantén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revisiones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periódicas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asegurar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que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solución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sigue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alineada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con los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objetivos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negocio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5. Plan de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Contingencia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Planes de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recuperación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ante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fallos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Define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procedimientos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recuperación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caso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fallos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durante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migración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Implementa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mecanismos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 rollback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asegura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redundancias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durante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6. Comunicaciones y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Gestión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del Cambio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Plan de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comunicaciones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Mantén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una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comunicación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fluida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con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todas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las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partes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interesadas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incluyendo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usuarios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finales, para que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estén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informados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sobre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progreso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posibles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interrupciones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Gestión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del </a:t>
            </a:r>
            <a:r>
              <a:rPr lang="en-US" sz="11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cambio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Desarrolla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un plan de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gestión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del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cambio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ayudar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 los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empleados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adaptarse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 la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nueva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arquitectura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CA956F52-FBC4-40E7-A338-2631BDE4E759}"/>
              </a:ext>
            </a:extLst>
          </p:cNvPr>
          <p:cNvSpPr txBox="1"/>
          <p:nvPr/>
        </p:nvSpPr>
        <p:spPr>
          <a:xfrm>
            <a:off x="142746" y="1782826"/>
            <a:ext cx="3711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AC0D11"/>
                </a:solidFill>
                <a:latin typeface="Verdana"/>
                <a:cs typeface="Verdana"/>
              </a:rPr>
              <a:t>5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-</a:t>
            </a:r>
            <a:r>
              <a:rPr sz="1800" b="1" spc="-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lang="en-US" sz="1800" b="1" spc="-10" dirty="0" err="1">
                <a:solidFill>
                  <a:srgbClr val="AC0D11"/>
                </a:solidFill>
                <a:latin typeface="Verdana"/>
                <a:cs typeface="Verdana"/>
              </a:rPr>
              <a:t>Tareas</a:t>
            </a:r>
            <a:r>
              <a:rPr lang="en-US" sz="1800" b="1" spc="-10" dirty="0">
                <a:solidFill>
                  <a:srgbClr val="AC0D11"/>
                </a:solidFill>
                <a:latin typeface="Verdana"/>
                <a:cs typeface="Verdana"/>
              </a:rPr>
              <a:t> (</a:t>
            </a:r>
            <a:r>
              <a:rPr lang="en-US" sz="1800" b="1" spc="-10" dirty="0" err="1">
                <a:solidFill>
                  <a:srgbClr val="AC0D11"/>
                </a:solidFill>
                <a:latin typeface="Verdana"/>
                <a:cs typeface="Verdana"/>
              </a:rPr>
              <a:t>continuación</a:t>
            </a:r>
            <a:r>
              <a:rPr lang="en-US" sz="1800" b="1" spc="-10" dirty="0">
                <a:solidFill>
                  <a:srgbClr val="AC0D11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5290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9"/>
            <a:ext cx="7560563" cy="1314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2747" y="1782826"/>
            <a:ext cx="247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AC0D11"/>
                </a:solidFill>
                <a:latin typeface="Verdana"/>
                <a:cs typeface="Verdana"/>
              </a:rPr>
              <a:t>6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-</a:t>
            </a:r>
            <a:r>
              <a:rPr sz="1800" b="1" spc="-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lang="en-US" sz="1800" b="1" spc="-10" dirty="0" err="1">
                <a:solidFill>
                  <a:srgbClr val="AC0D11"/>
                </a:solidFill>
                <a:latin typeface="Verdana"/>
                <a:cs typeface="Verdana"/>
              </a:rPr>
              <a:t>Entregable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500" y="5863208"/>
            <a:ext cx="1099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Pablo</a:t>
            </a:r>
            <a:r>
              <a:rPr sz="12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Macchia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0738" y="5863208"/>
            <a:ext cx="2225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  <a:hlinkClick r:id="rId3"/>
              </a:rPr>
              <a:t>pablo.macchia@hotmail.com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A6AF4-F2A4-493B-BCFE-8C050EA9674A}"/>
              </a:ext>
            </a:extLst>
          </p:cNvPr>
          <p:cNvSpPr txBox="1"/>
          <p:nvPr/>
        </p:nvSpPr>
        <p:spPr>
          <a:xfrm flipH="1">
            <a:off x="142747" y="2962434"/>
            <a:ext cx="9960101" cy="26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marR="3395979" indent="-228600">
              <a:lnSpc>
                <a:spcPct val="100800"/>
              </a:lnSpc>
              <a:spcBef>
                <a:spcPts val="10"/>
              </a:spcBef>
              <a:buFont typeface="Symbol"/>
              <a:buChar char=""/>
              <a:tabLst>
                <a:tab pos="241300" algn="l"/>
              </a:tabLst>
            </a:pPr>
            <a:r>
              <a:rPr lang="it-IT" sz="1200" dirty="0">
                <a:solidFill>
                  <a:srgbClr val="333333"/>
                </a:solidFill>
                <a:latin typeface="Verdana"/>
                <a:cs typeface="Verdana"/>
              </a:rPr>
              <a:t>Repositorio</a:t>
            </a:r>
            <a:r>
              <a:rPr lang="it-IT" sz="12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it-IT" sz="1200" dirty="0">
                <a:solidFill>
                  <a:srgbClr val="333333"/>
                </a:solidFill>
                <a:latin typeface="Verdana"/>
                <a:cs typeface="Verdana"/>
              </a:rPr>
              <a:t>GitHub</a:t>
            </a:r>
            <a:r>
              <a:rPr lang="it-IT" sz="12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it-IT" sz="1200" spc="-50" dirty="0">
                <a:solidFill>
                  <a:srgbClr val="333333"/>
                </a:solidFill>
                <a:latin typeface="Verdana"/>
                <a:cs typeface="Verdana"/>
              </a:rPr>
              <a:t>: </a:t>
            </a:r>
            <a:r>
              <a:rPr lang="it-IT"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https://github.com/pablomacchia</a:t>
            </a:r>
            <a:r>
              <a:rPr lang="it-IT"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</a:rPr>
              <a:t> /sistema-bancario</a:t>
            </a:r>
            <a:endParaRPr lang="it-IT"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560563" cy="133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6775" y="1683765"/>
            <a:ext cx="156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AC0D11"/>
                </a:solidFill>
                <a:latin typeface="Verdana"/>
                <a:cs typeface="Verdana"/>
              </a:rPr>
              <a:t>Intoduccion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775" y="2429002"/>
            <a:ext cx="6818630" cy="18764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El</a:t>
            </a:r>
            <a:r>
              <a:rPr sz="1200" spc="2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diseño</a:t>
            </a:r>
            <a:r>
              <a:rPr sz="1200" spc="2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sz="1200" spc="2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la</a:t>
            </a:r>
            <a:r>
              <a:rPr sz="1200" spc="2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Arquitectura</a:t>
            </a:r>
            <a:r>
              <a:rPr sz="1200" spc="2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se</a:t>
            </a:r>
            <a:r>
              <a:rPr sz="1200" spc="2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ha</a:t>
            </a:r>
            <a:r>
              <a:rPr sz="1200" spc="20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desarrollado</a:t>
            </a:r>
            <a:r>
              <a:rPr sz="1200" spc="2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mediante</a:t>
            </a:r>
            <a:r>
              <a:rPr sz="1200" spc="2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el</a:t>
            </a:r>
            <a:r>
              <a:rPr sz="1200" spc="2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modelo</a:t>
            </a:r>
            <a:r>
              <a:rPr sz="1200" spc="20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C4</a:t>
            </a:r>
            <a:r>
              <a:rPr sz="1200" spc="2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donde</a:t>
            </a:r>
            <a:r>
              <a:rPr sz="1200" spc="2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se</a:t>
            </a:r>
            <a:r>
              <a:rPr sz="1200" spc="2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ha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abarcado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según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la</a:t>
            </a:r>
            <a:r>
              <a:rPr sz="12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consigna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en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los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primeros</a:t>
            </a:r>
            <a:r>
              <a:rPr sz="1200" spc="3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modelos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Diagrama</a:t>
            </a:r>
            <a:r>
              <a:rPr sz="12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sz="12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Contexto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Diagrama</a:t>
            </a:r>
            <a:r>
              <a:rPr sz="12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sz="12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Contendedor</a:t>
            </a:r>
            <a:endParaRPr sz="12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Diagrama</a:t>
            </a:r>
            <a:r>
              <a:rPr sz="12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sz="12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Componentes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También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se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ha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creado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el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diagrama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Infraestructura.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Para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ello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se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ha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utilizado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Drawio</a:t>
            </a:r>
            <a:r>
              <a:rPr sz="1200" spc="3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como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herramienta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para</a:t>
            </a:r>
            <a:r>
              <a:rPr sz="12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generar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los</a:t>
            </a:r>
            <a:r>
              <a:rPr sz="12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gráficos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560563" cy="1314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81430" y="2121153"/>
            <a:ext cx="3239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1-</a:t>
            </a:r>
            <a:r>
              <a:rPr sz="1800" b="1" spc="-40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Diagrama</a:t>
            </a:r>
            <a:r>
              <a:rPr sz="1800" b="1" spc="-3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de</a:t>
            </a:r>
            <a:r>
              <a:rPr sz="1800" b="1" spc="-30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AC0D11"/>
                </a:solidFill>
                <a:latin typeface="Verdana"/>
                <a:cs typeface="Verdana"/>
              </a:rPr>
              <a:t>Contexto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1430" y="2866390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33333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4130" y="3401313"/>
            <a:ext cx="4722599" cy="35344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4"/>
            <a:ext cx="7560563" cy="1314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6880" y="1993138"/>
            <a:ext cx="3858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2-</a:t>
            </a:r>
            <a:r>
              <a:rPr sz="1800" b="1" spc="-40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Diagrama</a:t>
            </a:r>
            <a:r>
              <a:rPr sz="1800" b="1" spc="-3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de</a:t>
            </a:r>
            <a:r>
              <a:rPr sz="1800" b="1" spc="-30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AC0D11"/>
                </a:solidFill>
                <a:latin typeface="Verdana"/>
                <a:cs typeface="Verdana"/>
              </a:rPr>
              <a:t>Contenedores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B2F25C-5AC1-4F58-8995-FDC00F49AF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074"/>
            <a:ext cx="7556500" cy="4253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4"/>
            <a:ext cx="7560563" cy="1314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6880" y="1993138"/>
            <a:ext cx="3834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3-</a:t>
            </a:r>
            <a:r>
              <a:rPr sz="1800" b="1" spc="-40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Diagrama</a:t>
            </a:r>
            <a:r>
              <a:rPr sz="1800" b="1" spc="-3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de</a:t>
            </a:r>
            <a:r>
              <a:rPr sz="1800" b="1" spc="-30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AC0D11"/>
                </a:solidFill>
                <a:latin typeface="Verdana"/>
                <a:cs typeface="Verdana"/>
              </a:rPr>
              <a:t>Componentes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004E9C-5A07-4333-9723-B951A507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2678"/>
            <a:ext cx="7556500" cy="28680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60563" cy="13119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6880" y="1642617"/>
            <a:ext cx="495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3.A-</a:t>
            </a:r>
            <a:r>
              <a:rPr sz="1800" b="1" spc="-3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Diagrama</a:t>
            </a:r>
            <a:r>
              <a:rPr sz="1800" b="1" spc="-30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en</a:t>
            </a:r>
            <a:r>
              <a:rPr sz="1800" b="1" spc="-3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Aws</a:t>
            </a:r>
            <a:r>
              <a:rPr sz="1800" b="1" spc="-2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AC0D11"/>
                </a:solidFill>
                <a:latin typeface="Verdana"/>
                <a:cs typeface="Verdana"/>
              </a:rPr>
              <a:t>Infraestructura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727B94-FD01-4BF7-8CC3-63D61B3CE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2183"/>
            <a:ext cx="7556500" cy="43490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60563" cy="13119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6880" y="1642617"/>
            <a:ext cx="588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3.B-</a:t>
            </a:r>
            <a:r>
              <a:rPr sz="1800" b="1" spc="-3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Diagrama</a:t>
            </a:r>
            <a:r>
              <a:rPr sz="1800" b="1" spc="-2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en</a:t>
            </a:r>
            <a:r>
              <a:rPr sz="1800" b="1" spc="-3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On</a:t>
            </a:r>
            <a:r>
              <a:rPr sz="1800" b="1" spc="-20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Premise</a:t>
            </a:r>
            <a:r>
              <a:rPr sz="1800" b="1" spc="-30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AC0D11"/>
                </a:solidFill>
                <a:latin typeface="Verdana"/>
                <a:cs typeface="Verdana"/>
              </a:rPr>
              <a:t>Infraestructura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AF670-16A7-4318-957F-03FABFFE2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6985"/>
            <a:ext cx="7556500" cy="62394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464"/>
            <a:ext cx="7560563" cy="1314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6880" y="1642617"/>
            <a:ext cx="407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4-</a:t>
            </a:r>
            <a:r>
              <a:rPr sz="1800" b="1" spc="-40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Diagrama</a:t>
            </a:r>
            <a:r>
              <a:rPr sz="1800" b="1" spc="-35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AC0D11"/>
                </a:solidFill>
                <a:latin typeface="Verdana"/>
                <a:cs typeface="Verdana"/>
              </a:rPr>
              <a:t>de</a:t>
            </a:r>
            <a:r>
              <a:rPr sz="1800" b="1" spc="-30" dirty="0">
                <a:solidFill>
                  <a:srgbClr val="AC0D11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AC0D11"/>
                </a:solidFill>
                <a:latin typeface="Verdana"/>
                <a:cs typeface="Verdana"/>
              </a:rPr>
              <a:t>Infraestructura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13837"/>
            <a:ext cx="7446218" cy="61398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953241-F8BF-4F4A-A11D-B1F8B04F6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2908300"/>
            <a:ext cx="475426" cy="47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53B504-9CF5-4330-A434-5B37B98C4F9E}"/>
              </a:ext>
            </a:extLst>
          </p:cNvPr>
          <p:cNvSpPr txBox="1"/>
          <p:nvPr/>
        </p:nvSpPr>
        <p:spPr>
          <a:xfrm>
            <a:off x="4768850" y="3137505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Amazon Cognito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9"/>
            <a:ext cx="7560563" cy="13144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31292" y="1851913"/>
            <a:ext cx="7131050" cy="1791335"/>
          </a:xfrm>
          <a:custGeom>
            <a:avLst/>
            <a:gdLst/>
            <a:ahLst/>
            <a:cxnLst/>
            <a:rect l="l" t="t" r="r" b="b"/>
            <a:pathLst>
              <a:path w="7131050" h="1791335">
                <a:moveTo>
                  <a:pt x="7130796" y="1280236"/>
                </a:moveTo>
                <a:lnTo>
                  <a:pt x="0" y="1280236"/>
                </a:lnTo>
                <a:lnTo>
                  <a:pt x="0" y="1451229"/>
                </a:lnTo>
                <a:lnTo>
                  <a:pt x="0" y="1620393"/>
                </a:lnTo>
                <a:lnTo>
                  <a:pt x="0" y="1791081"/>
                </a:lnTo>
                <a:lnTo>
                  <a:pt x="7130796" y="1791081"/>
                </a:lnTo>
                <a:lnTo>
                  <a:pt x="7130796" y="1620393"/>
                </a:lnTo>
                <a:lnTo>
                  <a:pt x="7130796" y="1451229"/>
                </a:lnTo>
                <a:lnTo>
                  <a:pt x="7130796" y="1280236"/>
                </a:lnTo>
                <a:close/>
              </a:path>
              <a:path w="7131050" h="1791335">
                <a:moveTo>
                  <a:pt x="7130796" y="0"/>
                </a:moveTo>
                <a:lnTo>
                  <a:pt x="0" y="0"/>
                </a:lnTo>
                <a:lnTo>
                  <a:pt x="0" y="470916"/>
                </a:lnTo>
                <a:lnTo>
                  <a:pt x="0" y="640080"/>
                </a:lnTo>
                <a:lnTo>
                  <a:pt x="0" y="810768"/>
                </a:lnTo>
                <a:lnTo>
                  <a:pt x="0" y="1280160"/>
                </a:lnTo>
                <a:lnTo>
                  <a:pt x="7130796" y="1280160"/>
                </a:lnTo>
                <a:lnTo>
                  <a:pt x="7130796" y="810768"/>
                </a:lnTo>
                <a:lnTo>
                  <a:pt x="7130796" y="640080"/>
                </a:lnTo>
                <a:lnTo>
                  <a:pt x="7130796" y="470916"/>
                </a:lnTo>
                <a:lnTo>
                  <a:pt x="7130796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880" y="2140966"/>
            <a:ext cx="6951345" cy="1512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42900" indent="492125">
              <a:lnSpc>
                <a:spcPct val="100899"/>
              </a:lnSpc>
              <a:spcBef>
                <a:spcPts val="90"/>
              </a:spcBef>
            </a:pP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Las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solicitudes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DNS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del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usuario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son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atendidas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por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Amazon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Route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53,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un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servicio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de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sistema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nombres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dominio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(DNS)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alta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disponibilidad.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El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tráfico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red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dirige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la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infraestructura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que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ejecuta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en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Amazon</a:t>
            </a:r>
            <a:r>
              <a:rPr sz="1100" spc="-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Web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Services.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100">
              <a:latin typeface="Verdana"/>
              <a:cs typeface="Verdana"/>
            </a:endParaRPr>
          </a:p>
          <a:p>
            <a:pPr marL="12700" marR="5080" indent="440690">
              <a:lnSpc>
                <a:spcPct val="101299"/>
              </a:lnSpc>
            </a:pP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Amazon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CloudFront,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una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red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global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ubicaciones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perimetrales</a:t>
            </a:r>
            <a:r>
              <a:rPr sz="1100" spc="-3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también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conocida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como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red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entrega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contenido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(CDN),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entrega</a:t>
            </a:r>
            <a:r>
              <a:rPr sz="1100" spc="-3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contenido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estático,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streaming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y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dinámico.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Las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solicitudes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enrutan</a:t>
            </a:r>
            <a:r>
              <a:rPr sz="1100" spc="-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automáticamente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ubicación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perimetral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más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cercana,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por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lo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que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el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contenido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entrega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con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el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mejor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rendimiento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posible.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292" y="3642994"/>
            <a:ext cx="7131050" cy="980440"/>
          </a:xfrm>
          <a:custGeom>
            <a:avLst/>
            <a:gdLst/>
            <a:ahLst/>
            <a:cxnLst/>
            <a:rect l="l" t="t" r="r" b="b"/>
            <a:pathLst>
              <a:path w="7131050" h="980439">
                <a:moveTo>
                  <a:pt x="7130796" y="0"/>
                </a:moveTo>
                <a:lnTo>
                  <a:pt x="0" y="0"/>
                </a:lnTo>
                <a:lnTo>
                  <a:pt x="0" y="169164"/>
                </a:lnTo>
                <a:lnTo>
                  <a:pt x="0" y="640080"/>
                </a:lnTo>
                <a:lnTo>
                  <a:pt x="0" y="809244"/>
                </a:lnTo>
                <a:lnTo>
                  <a:pt x="0" y="979932"/>
                </a:lnTo>
                <a:lnTo>
                  <a:pt x="7130796" y="979932"/>
                </a:lnTo>
                <a:lnTo>
                  <a:pt x="7130796" y="809244"/>
                </a:lnTo>
                <a:lnTo>
                  <a:pt x="7130796" y="640080"/>
                </a:lnTo>
                <a:lnTo>
                  <a:pt x="7130796" y="169164"/>
                </a:lnTo>
                <a:lnTo>
                  <a:pt x="7130796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6880" y="4101210"/>
            <a:ext cx="7056755" cy="532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40690">
              <a:lnSpc>
                <a:spcPct val="100899"/>
              </a:lnSpc>
              <a:spcBef>
                <a:spcPts val="90"/>
              </a:spcBef>
            </a:pP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Los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recursos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y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el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contenido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estático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utilizados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por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la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aplicación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web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almacenan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en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Amazon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Simple</a:t>
            </a:r>
            <a:r>
              <a:rPr sz="1100" spc="-3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Storage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Service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(S3),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una</a:t>
            </a:r>
            <a:r>
              <a:rPr sz="1100" spc="-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infraestructura</a:t>
            </a:r>
            <a:r>
              <a:rPr sz="1100" spc="-4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almacenamiento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altamente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duradera</a:t>
            </a:r>
            <a:r>
              <a:rPr sz="1100" spc="-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diseñada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para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el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almacenamiento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datos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primarios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y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misión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crítica.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1292" y="4622939"/>
            <a:ext cx="7131050" cy="1320165"/>
          </a:xfrm>
          <a:custGeom>
            <a:avLst/>
            <a:gdLst/>
            <a:ahLst/>
            <a:cxnLst/>
            <a:rect l="l" t="t" r="r" b="b"/>
            <a:pathLst>
              <a:path w="7131050" h="1320164">
                <a:moveTo>
                  <a:pt x="7130796" y="0"/>
                </a:moveTo>
                <a:lnTo>
                  <a:pt x="0" y="0"/>
                </a:lnTo>
                <a:lnTo>
                  <a:pt x="0" y="169151"/>
                </a:lnTo>
                <a:lnTo>
                  <a:pt x="0" y="640016"/>
                </a:lnTo>
                <a:lnTo>
                  <a:pt x="0" y="1320025"/>
                </a:lnTo>
                <a:lnTo>
                  <a:pt x="7130796" y="1320025"/>
                </a:lnTo>
                <a:lnTo>
                  <a:pt x="7130796" y="169151"/>
                </a:lnTo>
                <a:lnTo>
                  <a:pt x="7130796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6880" y="5081142"/>
            <a:ext cx="7087870" cy="8724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440690">
              <a:lnSpc>
                <a:spcPct val="101200"/>
              </a:lnSpc>
              <a:spcBef>
                <a:spcPts val="85"/>
              </a:spcBef>
            </a:pP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Las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solicitudes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HTTP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son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manejadas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primero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por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Elastic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Load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Balancing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(ELB),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que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distribuye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automáticamente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el</a:t>
            </a:r>
            <a:r>
              <a:rPr sz="1100" spc="-3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tráfico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entrante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aplicaciones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entre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múltiples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instancias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Amazon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Elastic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Compute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Cloud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(EC2)</a:t>
            </a:r>
            <a:r>
              <a:rPr sz="1100" spc="-3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en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zonas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disponibilidad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(AZ).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Permite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una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tolerancia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fallos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aún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mayor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en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sus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aplicaciones,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proporcionando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sin</a:t>
            </a:r>
            <a:r>
              <a:rPr sz="1100" spc="-3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problemas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cantidad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capacidad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equilibrio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carga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necesaria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en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respuesta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al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tráfico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entrante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aplicaciones.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292" y="5942977"/>
            <a:ext cx="7131050" cy="1318260"/>
          </a:xfrm>
          <a:custGeom>
            <a:avLst/>
            <a:gdLst/>
            <a:ahLst/>
            <a:cxnLst/>
            <a:rect l="l" t="t" r="r" b="b"/>
            <a:pathLst>
              <a:path w="7131050" h="1318259">
                <a:moveTo>
                  <a:pt x="7130796" y="0"/>
                </a:moveTo>
                <a:lnTo>
                  <a:pt x="0" y="0"/>
                </a:lnTo>
                <a:lnTo>
                  <a:pt x="0" y="169151"/>
                </a:lnTo>
                <a:lnTo>
                  <a:pt x="0" y="640067"/>
                </a:lnTo>
                <a:lnTo>
                  <a:pt x="0" y="809231"/>
                </a:lnTo>
                <a:lnTo>
                  <a:pt x="0" y="979919"/>
                </a:lnTo>
                <a:lnTo>
                  <a:pt x="0" y="1149083"/>
                </a:lnTo>
                <a:lnTo>
                  <a:pt x="0" y="1318247"/>
                </a:lnTo>
                <a:lnTo>
                  <a:pt x="7130796" y="1318247"/>
                </a:lnTo>
                <a:lnTo>
                  <a:pt x="7130796" y="169151"/>
                </a:lnTo>
                <a:lnTo>
                  <a:pt x="7130796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6880" y="6401180"/>
            <a:ext cx="7026275" cy="871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40690">
              <a:lnSpc>
                <a:spcPct val="101099"/>
              </a:lnSpc>
              <a:spcBef>
                <a:spcPts val="90"/>
              </a:spcBef>
            </a:pP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Los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servidores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web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y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los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servidores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aplicaciones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implementan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en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un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grupo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Auto-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Scaling.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Auto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Scaling</a:t>
            </a:r>
            <a:r>
              <a:rPr sz="1100" spc="-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ajusta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automáticamente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su</a:t>
            </a:r>
            <a:r>
              <a:rPr sz="1100" spc="-3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capacidad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hacia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arriba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o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hacia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abajo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según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las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condiciones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que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usted</a:t>
            </a:r>
            <a:r>
              <a:rPr sz="1100" spc="-3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defina.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Con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Auto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Scaling,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puede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asegurarse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que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cantidad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instancias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Amazon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EC2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que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utiliza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aumente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sin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problemas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durante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los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picos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demanda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para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mantener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el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rendimiento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y</a:t>
            </a:r>
            <a:r>
              <a:rPr sz="1100" spc="-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disminuya</a:t>
            </a:r>
            <a:r>
              <a:rPr sz="1100" spc="-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automáticamente</a:t>
            </a:r>
            <a:r>
              <a:rPr sz="1100" spc="-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durante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la</a:t>
            </a:r>
            <a:r>
              <a:rPr sz="1100" spc="-3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demanda</a:t>
            </a:r>
            <a:r>
              <a:rPr sz="1100" spc="-3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para</a:t>
            </a:r>
            <a:r>
              <a:rPr sz="1100" spc="-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minimizar</a:t>
            </a:r>
            <a:r>
              <a:rPr sz="1100" spc="-3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los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costos.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1292" y="7261225"/>
            <a:ext cx="7131050" cy="1151255"/>
          </a:xfrm>
          <a:custGeom>
            <a:avLst/>
            <a:gdLst/>
            <a:ahLst/>
            <a:cxnLst/>
            <a:rect l="l" t="t" r="r" b="b"/>
            <a:pathLst>
              <a:path w="7131050" h="1151254">
                <a:moveTo>
                  <a:pt x="7130796" y="811161"/>
                </a:moveTo>
                <a:lnTo>
                  <a:pt x="0" y="811161"/>
                </a:lnTo>
                <a:lnTo>
                  <a:pt x="0" y="980313"/>
                </a:lnTo>
                <a:lnTo>
                  <a:pt x="0" y="1151001"/>
                </a:lnTo>
                <a:lnTo>
                  <a:pt x="7130796" y="1151001"/>
                </a:lnTo>
                <a:lnTo>
                  <a:pt x="7130796" y="980313"/>
                </a:lnTo>
                <a:lnTo>
                  <a:pt x="7130796" y="811161"/>
                </a:lnTo>
                <a:close/>
              </a:path>
              <a:path w="7131050" h="1151254">
                <a:moveTo>
                  <a:pt x="7130796" y="170764"/>
                </a:moveTo>
                <a:lnTo>
                  <a:pt x="0" y="170764"/>
                </a:lnTo>
                <a:lnTo>
                  <a:pt x="0" y="641985"/>
                </a:lnTo>
                <a:lnTo>
                  <a:pt x="0" y="811149"/>
                </a:lnTo>
                <a:lnTo>
                  <a:pt x="7130796" y="811149"/>
                </a:lnTo>
                <a:lnTo>
                  <a:pt x="7130796" y="641985"/>
                </a:lnTo>
                <a:lnTo>
                  <a:pt x="7130796" y="170764"/>
                </a:lnTo>
                <a:close/>
              </a:path>
              <a:path w="7131050" h="1151254">
                <a:moveTo>
                  <a:pt x="7130796" y="0"/>
                </a:moveTo>
                <a:lnTo>
                  <a:pt x="0" y="0"/>
                </a:lnTo>
                <a:lnTo>
                  <a:pt x="0" y="170688"/>
                </a:lnTo>
                <a:lnTo>
                  <a:pt x="7130796" y="170688"/>
                </a:lnTo>
                <a:lnTo>
                  <a:pt x="7130796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880" y="7721345"/>
            <a:ext cx="7070725" cy="701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40690">
              <a:lnSpc>
                <a:spcPct val="100899"/>
              </a:lnSpc>
              <a:spcBef>
                <a:spcPts val="90"/>
              </a:spcBef>
            </a:pP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Los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servidores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web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y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los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servidores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aplicaciones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implementan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en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instancias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Amazon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EC2.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La</a:t>
            </a:r>
            <a:r>
              <a:rPr sz="1100" spc="-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mayoría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las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organizaciones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seleccionarán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una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imagen</a:t>
            </a:r>
            <a:r>
              <a:rPr sz="1100" spc="-3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máquina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Amazon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(AMI)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1F2023"/>
                </a:solidFill>
                <a:latin typeface="Verdana"/>
                <a:cs typeface="Verdana"/>
              </a:rPr>
              <a:t>y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luego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personalizarán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según</a:t>
            </a:r>
            <a:r>
              <a:rPr sz="1100" spc="-3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sus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necesidades.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Esta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AMI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personalizada</a:t>
            </a:r>
            <a:r>
              <a:rPr sz="1100" spc="-3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convertirá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en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el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punto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de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partida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para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el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futuro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desarrollo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web.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1292" y="8412226"/>
            <a:ext cx="7131050" cy="980440"/>
          </a:xfrm>
          <a:custGeom>
            <a:avLst/>
            <a:gdLst/>
            <a:ahLst/>
            <a:cxnLst/>
            <a:rect l="l" t="t" r="r" b="b"/>
            <a:pathLst>
              <a:path w="7131050" h="980440">
                <a:moveTo>
                  <a:pt x="7130796" y="169176"/>
                </a:moveTo>
                <a:lnTo>
                  <a:pt x="0" y="169176"/>
                </a:lnTo>
                <a:lnTo>
                  <a:pt x="0" y="640092"/>
                </a:lnTo>
                <a:lnTo>
                  <a:pt x="0" y="809244"/>
                </a:lnTo>
                <a:lnTo>
                  <a:pt x="0" y="979932"/>
                </a:lnTo>
                <a:lnTo>
                  <a:pt x="7130796" y="979932"/>
                </a:lnTo>
                <a:lnTo>
                  <a:pt x="7130796" y="809244"/>
                </a:lnTo>
                <a:lnTo>
                  <a:pt x="7130796" y="640092"/>
                </a:lnTo>
                <a:lnTo>
                  <a:pt x="7130796" y="169176"/>
                </a:lnTo>
                <a:close/>
              </a:path>
              <a:path w="7131050" h="980440">
                <a:moveTo>
                  <a:pt x="7130796" y="0"/>
                </a:moveTo>
                <a:lnTo>
                  <a:pt x="0" y="0"/>
                </a:lnTo>
                <a:lnTo>
                  <a:pt x="0" y="169164"/>
                </a:lnTo>
                <a:lnTo>
                  <a:pt x="7130796" y="169164"/>
                </a:lnTo>
                <a:lnTo>
                  <a:pt x="7130796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880" y="8870441"/>
            <a:ext cx="7078980" cy="532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40690">
              <a:lnSpc>
                <a:spcPct val="100899"/>
              </a:lnSpc>
              <a:spcBef>
                <a:spcPts val="90"/>
              </a:spcBef>
            </a:pP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Para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proporcionar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alta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disponibilidad,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la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base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datos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no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relacional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que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contiene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los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datos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de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la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aplicación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se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aloja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forma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redundante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en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una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implementación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Multi-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AZ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(múltiples</a:t>
            </a:r>
            <a:r>
              <a:rPr sz="1100" spc="-3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zonas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de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disponibilidad,</a:t>
            </a:r>
            <a:r>
              <a:rPr sz="11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aquí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</a:t>
            </a:r>
            <a:r>
              <a:rPr sz="1100" spc="-1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y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B)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de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Amazon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Dynamo</a:t>
            </a:r>
            <a:r>
              <a:rPr sz="11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1F2023"/>
                </a:solidFill>
                <a:latin typeface="Verdana"/>
                <a:cs typeface="Verdana"/>
              </a:rPr>
              <a:t>DB.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9580" y="1851672"/>
            <a:ext cx="493395" cy="7170420"/>
            <a:chOff x="449580" y="1851672"/>
            <a:chExt cx="493395" cy="717042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" y="1851672"/>
              <a:ext cx="493395" cy="4406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80" y="2662465"/>
              <a:ext cx="441325" cy="4406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580" y="3811523"/>
              <a:ext cx="441325" cy="4413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80" y="4791582"/>
              <a:ext cx="441325" cy="4413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580" y="6111239"/>
              <a:ext cx="441325" cy="44119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580" y="7430985"/>
              <a:ext cx="441325" cy="44098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580" y="8580500"/>
              <a:ext cx="441325" cy="441325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Banking</a:t>
            </a:r>
            <a:r>
              <a:rPr spc="-65" dirty="0"/>
              <a:t> </a:t>
            </a:r>
            <a:r>
              <a:rPr dirty="0"/>
              <a:t>Architecture</a:t>
            </a:r>
            <a:r>
              <a:rPr spc="-65" dirty="0"/>
              <a:t> </a:t>
            </a:r>
            <a:r>
              <a:rPr spc="-10" dirty="0"/>
              <a:t>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3326</Words>
  <Application>Microsoft Office PowerPoint</Application>
  <PresentationFormat>Custom</PresentationFormat>
  <Paragraphs>223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Paul</dc:creator>
  <cp:lastModifiedBy>Pablo Macchia</cp:lastModifiedBy>
  <cp:revision>34</cp:revision>
  <dcterms:created xsi:type="dcterms:W3CDTF">2024-08-21T23:53:17Z</dcterms:created>
  <dcterms:modified xsi:type="dcterms:W3CDTF">2024-09-04T22:57:00Z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2024-08-21T00:00:00Z</vt:filetime>
  </property>
  <property fmtid="{D5CDD505-2E9C-101B-9397-08002B2CF9AE}" pid="5" name="Producer">
    <vt:lpwstr>3-Heights(TM) PDF Security Shell 4.8.25.2 (http://www.pdf-tools.com)</vt:lpwstr>
  </property>
</Properties>
</file>