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5"/>
    <p:sldMasterId id="2147483649" r:id="rId6"/>
  </p:sldMasterIdLst>
  <p:notesMasterIdLst>
    <p:notesMasterId r:id="rId50"/>
  </p:notesMasterIdLst>
  <p:handoutMasterIdLst>
    <p:handoutMasterId r:id="rId51"/>
  </p:handoutMasterIdLst>
  <p:sldIdLst>
    <p:sldId id="256" r:id="rId7"/>
    <p:sldId id="257" r:id="rId8"/>
    <p:sldId id="258" r:id="rId9"/>
    <p:sldId id="266" r:id="rId10"/>
    <p:sldId id="267" r:id="rId11"/>
    <p:sldId id="268" r:id="rId12"/>
    <p:sldId id="269" r:id="rId13"/>
    <p:sldId id="270" r:id="rId14"/>
    <p:sldId id="271" r:id="rId15"/>
    <p:sldId id="26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62" r:id="rId32"/>
    <p:sldId id="263" r:id="rId33"/>
    <p:sldId id="264" r:id="rId34"/>
    <p:sldId id="288" r:id="rId35"/>
    <p:sldId id="289" r:id="rId36"/>
    <p:sldId id="287" r:id="rId37"/>
    <p:sldId id="290" r:id="rId38"/>
    <p:sldId id="291" r:id="rId39"/>
    <p:sldId id="292" r:id="rId40"/>
    <p:sldId id="293" r:id="rId41"/>
    <p:sldId id="294" r:id="rId42"/>
    <p:sldId id="295" r:id="rId43"/>
    <p:sldId id="296" r:id="rId44"/>
    <p:sldId id="297" r:id="rId45"/>
    <p:sldId id="298" r:id="rId46"/>
    <p:sldId id="299" r:id="rId47"/>
    <p:sldId id="265" r:id="rId48"/>
    <p:sldId id="260" r:id="rId49"/>
  </p:sldIdLst>
  <p:sldSz cx="9144000" cy="6858000" type="screen4x3"/>
  <p:notesSz cx="6858000" cy="9144000"/>
  <p:defaultTextStyle>
    <a:defPPr>
      <a:defRPr lang="es-ES_tradnl"/>
    </a:defPPr>
    <a:lvl1pPr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8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6C266-6963-5C26-0FAA-4B993B6EE079}" v="1" dt="2021-06-02T14:31:02.624"/>
    <p1510:client id="{98B17DFA-7CA6-5AC9-C1C3-1621BD5FD4C3}" v="1" dt="2021-06-02T14:43:45.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79"/>
    <p:restoredTop sz="94687"/>
  </p:normalViewPr>
  <p:slideViewPr>
    <p:cSldViewPr>
      <p:cViewPr varScale="1">
        <p:scale>
          <a:sx n="108" d="100"/>
          <a:sy n="108" d="100"/>
        </p:scale>
        <p:origin x="159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30A1EB-98A7-4259-A2C4-56C135928A3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pPr>
              <a:defRPr/>
            </a:pPr>
            <a:endParaRPr lang="en-US" altLang="es-ES"/>
          </a:p>
        </p:txBody>
      </p:sp>
      <p:sp>
        <p:nvSpPr>
          <p:cNvPr id="3" name="Date Placeholder 2">
            <a:extLst>
              <a:ext uri="{FF2B5EF4-FFF2-40B4-BE49-F238E27FC236}">
                <a16:creationId xmlns:a16="http://schemas.microsoft.com/office/drawing/2014/main" id="{50C8917F-D445-47CD-81E2-ED64C5A297E7}"/>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pPr>
              <a:defRPr/>
            </a:pPr>
            <a:fld id="{2990F0B3-21D3-4D81-BBF2-2FEC9C2112F2}" type="datetimeFigureOut">
              <a:rPr lang="en-US" altLang="es-ES"/>
              <a:pPr>
                <a:defRPr/>
              </a:pPr>
              <a:t>10/25/2021</a:t>
            </a:fld>
            <a:endParaRPr lang="en-US" altLang="es-ES"/>
          </a:p>
        </p:txBody>
      </p:sp>
      <p:sp>
        <p:nvSpPr>
          <p:cNvPr id="4" name="Footer Placeholder 3">
            <a:extLst>
              <a:ext uri="{FF2B5EF4-FFF2-40B4-BE49-F238E27FC236}">
                <a16:creationId xmlns:a16="http://schemas.microsoft.com/office/drawing/2014/main" id="{5DA46015-C8C0-4B70-9096-C950CD48EBCF}"/>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pPr>
              <a:defRPr/>
            </a:pPr>
            <a:endParaRPr lang="en-US" altLang="es-ES"/>
          </a:p>
        </p:txBody>
      </p:sp>
      <p:sp>
        <p:nvSpPr>
          <p:cNvPr id="5" name="Slide Number Placeholder 4">
            <a:extLst>
              <a:ext uri="{FF2B5EF4-FFF2-40B4-BE49-F238E27FC236}">
                <a16:creationId xmlns:a16="http://schemas.microsoft.com/office/drawing/2014/main" id="{90404CA0-06A7-4584-865E-5373DF72AC6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F5BBE17E-8A82-4D77-BE46-3E35F03F4120}" type="slidenum">
              <a:rPr lang="en-US" altLang="es-ES"/>
              <a:pPr/>
              <a:t>‹Nº›</a:t>
            </a:fld>
            <a:endParaRPr lang="en-US" alt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35D509C-8D8C-461D-8E31-8D22C6A5588D}"/>
              </a:ext>
            </a:extLst>
          </p:cNvPr>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
        <p:nvSpPr>
          <p:cNvPr id="2" name="Rectangle 2">
            <a:extLst>
              <a:ext uri="{FF2B5EF4-FFF2-40B4-BE49-F238E27FC236}">
                <a16:creationId xmlns:a16="http://schemas.microsoft.com/office/drawing/2014/main" id="{99CEA64A-9544-4F52-A0DC-33A2E2949E7D}"/>
              </a:ext>
            </a:extLst>
          </p:cNvPr>
          <p:cNvSpPr>
            <a:spLocks noGrp="1"/>
          </p:cNvSpPr>
          <p:nvPr>
            <p:ph type="body" sz="quarter" idx="1"/>
          </p:nvPr>
        </p:nvSpPr>
        <p:spPr bwMode="auto">
          <a:xfrm>
            <a:off x="914400" y="4343400"/>
            <a:ext cx="5029200" cy="4114800"/>
          </a:xfrm>
          <a:prstGeom prst="rect">
            <a:avLst/>
          </a:prstGeom>
          <a:noFill/>
          <a:ln w="9525" cap="flat" cmpd="sng">
            <a:noFill/>
            <a:prstDash val="solid"/>
            <a:bevel/>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s-ES_tradnl" altLang="x-none" noProof="0">
                <a:sym typeface="Avenir Roman" charset="0"/>
              </a:rPr>
              <a:t>Click to edit Master text styles</a:t>
            </a:r>
          </a:p>
          <a:p>
            <a:pPr lvl="1"/>
            <a:r>
              <a:rPr lang="es-ES_tradnl" altLang="x-none" noProof="0">
                <a:sym typeface="Avenir Roman" charset="0"/>
              </a:rPr>
              <a:t>Second level</a:t>
            </a:r>
          </a:p>
          <a:p>
            <a:pPr lvl="2"/>
            <a:r>
              <a:rPr lang="es-ES_tradnl" altLang="x-none" noProof="0">
                <a:sym typeface="Avenir Roman" charset="0"/>
              </a:rPr>
              <a:t>Third level</a:t>
            </a:r>
          </a:p>
          <a:p>
            <a:pPr lvl="3"/>
            <a:r>
              <a:rPr lang="es-ES_tradnl" altLang="x-none" noProof="0">
                <a:sym typeface="Avenir Roman" charset="0"/>
              </a:rPr>
              <a:t>Fourth level</a:t>
            </a:r>
          </a:p>
          <a:p>
            <a:pPr lvl="4"/>
            <a:r>
              <a:rPr lang="es-ES_tradnl" altLang="x-none" noProof="0">
                <a:sym typeface="Avenir Roman"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indent="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indent="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indent="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indent="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Tree>
    <p:extLst>
      <p:ext uri="{BB962C8B-B14F-4D97-AF65-F5344CB8AC3E}">
        <p14:creationId xmlns:p14="http://schemas.microsoft.com/office/powerpoint/2010/main" val="2776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96368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1600200"/>
            <a:ext cx="2286000" cy="4525963"/>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0" y="1600200"/>
            <a:ext cx="6705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824979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vert="horz"/>
          <a:lstStyle/>
          <a:p>
            <a:r>
              <a:rPr lang="es-ES_tradnl"/>
              <a:t>Clic para editar título</a:t>
            </a:r>
          </a:p>
        </p:txBody>
      </p:sp>
      <p:sp>
        <p:nvSpPr>
          <p:cNvPr id="3" name="Subtítulo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
        <p:nvSpPr>
          <p:cNvPr id="4" name="Rectangle 6">
            <a:extLst>
              <a:ext uri="{FF2B5EF4-FFF2-40B4-BE49-F238E27FC236}">
                <a16:creationId xmlns:a16="http://schemas.microsoft.com/office/drawing/2014/main" id="{A81CEA1B-46E1-46E3-BBF5-3D5AA6B95735}"/>
              </a:ext>
            </a:extLst>
          </p:cNvPr>
          <p:cNvSpPr>
            <a:spLocks noGrp="1"/>
          </p:cNvSpPr>
          <p:nvPr>
            <p:ph type="sldNum" sz="quarter" idx="10"/>
          </p:nvPr>
        </p:nvSpPr>
        <p:spPr/>
        <p:txBody>
          <a:bodyPr/>
          <a:lstStyle>
            <a:lvl1pPr>
              <a:defRPr/>
            </a:lvl1pPr>
          </a:lstStyle>
          <a:p>
            <a:fld id="{4C9BDFB3-AADE-40F1-A92D-FD5F2F4C34D4}" type="slidenum">
              <a:rPr lang="es-ES_tradnl" altLang="es-ES"/>
              <a:pPr/>
              <a:t>‹Nº›</a:t>
            </a:fld>
            <a:endParaRPr lang="es-ES_tradnl" altLang="es-ES"/>
          </a:p>
        </p:txBody>
      </p:sp>
    </p:spTree>
    <p:extLst>
      <p:ext uri="{BB962C8B-B14F-4D97-AF65-F5344CB8AC3E}">
        <p14:creationId xmlns:p14="http://schemas.microsoft.com/office/powerpoint/2010/main" val="3667888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3CBCC770-B351-4869-A1E9-FE71ED5FA023}"/>
              </a:ext>
            </a:extLst>
          </p:cNvPr>
          <p:cNvSpPr>
            <a:spLocks noGrp="1"/>
          </p:cNvSpPr>
          <p:nvPr>
            <p:ph type="sldNum" sz="quarter" idx="10"/>
          </p:nvPr>
        </p:nvSpPr>
        <p:spPr/>
        <p:txBody>
          <a:bodyPr/>
          <a:lstStyle>
            <a:lvl1pPr>
              <a:defRPr/>
            </a:lvl1pPr>
          </a:lstStyle>
          <a:p>
            <a:fld id="{81423729-C0BE-4AEB-B2E1-2D1F7E467FCB}" type="slidenum">
              <a:rPr lang="es-ES_tradnl" altLang="es-ES"/>
              <a:pPr/>
              <a:t>‹Nº›</a:t>
            </a:fld>
            <a:endParaRPr lang="es-ES_tradnl" altLang="es-ES"/>
          </a:p>
        </p:txBody>
      </p:sp>
    </p:spTree>
    <p:extLst>
      <p:ext uri="{BB962C8B-B14F-4D97-AF65-F5344CB8AC3E}">
        <p14:creationId xmlns:p14="http://schemas.microsoft.com/office/powerpoint/2010/main" val="310384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4" name="Rectangle 6">
            <a:extLst>
              <a:ext uri="{FF2B5EF4-FFF2-40B4-BE49-F238E27FC236}">
                <a16:creationId xmlns:a16="http://schemas.microsoft.com/office/drawing/2014/main" id="{BCA02001-9CDA-4E16-B77E-2E1433B4D8FF}"/>
              </a:ext>
            </a:extLst>
          </p:cNvPr>
          <p:cNvSpPr>
            <a:spLocks noGrp="1"/>
          </p:cNvSpPr>
          <p:nvPr>
            <p:ph type="sldNum" sz="quarter" idx="10"/>
          </p:nvPr>
        </p:nvSpPr>
        <p:spPr/>
        <p:txBody>
          <a:bodyPr/>
          <a:lstStyle>
            <a:lvl1pPr>
              <a:defRPr/>
            </a:lvl1pPr>
          </a:lstStyle>
          <a:p>
            <a:fld id="{34A1D02A-271C-4310-9ED9-CEE23FCCD143}" type="slidenum">
              <a:rPr lang="es-ES_tradnl" altLang="es-ES"/>
              <a:pPr/>
              <a:t>‹Nº›</a:t>
            </a:fld>
            <a:endParaRPr lang="es-ES_tradnl" altLang="es-ES"/>
          </a:p>
        </p:txBody>
      </p:sp>
    </p:spTree>
    <p:extLst>
      <p:ext uri="{BB962C8B-B14F-4D97-AF65-F5344CB8AC3E}">
        <p14:creationId xmlns:p14="http://schemas.microsoft.com/office/powerpoint/2010/main" val="175538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Rectangle 6">
            <a:extLst>
              <a:ext uri="{FF2B5EF4-FFF2-40B4-BE49-F238E27FC236}">
                <a16:creationId xmlns:a16="http://schemas.microsoft.com/office/drawing/2014/main" id="{83A8D17F-F9CD-46EB-B92A-D028E93C394B}"/>
              </a:ext>
            </a:extLst>
          </p:cNvPr>
          <p:cNvSpPr>
            <a:spLocks noGrp="1"/>
          </p:cNvSpPr>
          <p:nvPr>
            <p:ph type="sldNum" sz="quarter" idx="10"/>
          </p:nvPr>
        </p:nvSpPr>
        <p:spPr/>
        <p:txBody>
          <a:bodyPr/>
          <a:lstStyle>
            <a:lvl1pPr>
              <a:defRPr/>
            </a:lvl1pPr>
          </a:lstStyle>
          <a:p>
            <a:fld id="{9DDD5C80-4F18-42DA-8DBC-CBA75FBF19E0}" type="slidenum">
              <a:rPr lang="es-ES_tradnl" altLang="es-ES"/>
              <a:pPr/>
              <a:t>‹Nº›</a:t>
            </a:fld>
            <a:endParaRPr lang="es-ES_tradnl" altLang="es-ES"/>
          </a:p>
        </p:txBody>
      </p:sp>
    </p:spTree>
    <p:extLst>
      <p:ext uri="{BB962C8B-B14F-4D97-AF65-F5344CB8AC3E}">
        <p14:creationId xmlns:p14="http://schemas.microsoft.com/office/powerpoint/2010/main" val="53195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Rectangle 6">
            <a:extLst>
              <a:ext uri="{FF2B5EF4-FFF2-40B4-BE49-F238E27FC236}">
                <a16:creationId xmlns:a16="http://schemas.microsoft.com/office/drawing/2014/main" id="{F858C800-6D85-4F40-9B31-84713946C575}"/>
              </a:ext>
            </a:extLst>
          </p:cNvPr>
          <p:cNvSpPr>
            <a:spLocks noGrp="1"/>
          </p:cNvSpPr>
          <p:nvPr>
            <p:ph type="sldNum" sz="quarter" idx="10"/>
          </p:nvPr>
        </p:nvSpPr>
        <p:spPr/>
        <p:txBody>
          <a:bodyPr/>
          <a:lstStyle>
            <a:lvl1pPr>
              <a:defRPr/>
            </a:lvl1pPr>
          </a:lstStyle>
          <a:p>
            <a:fld id="{563A0EE4-9D95-4A8A-ADDF-A203C3036048}" type="slidenum">
              <a:rPr lang="es-ES_tradnl" altLang="es-ES"/>
              <a:pPr/>
              <a:t>‹Nº›</a:t>
            </a:fld>
            <a:endParaRPr lang="es-ES_tradnl" altLang="es-ES"/>
          </a:p>
        </p:txBody>
      </p:sp>
    </p:spTree>
    <p:extLst>
      <p:ext uri="{BB962C8B-B14F-4D97-AF65-F5344CB8AC3E}">
        <p14:creationId xmlns:p14="http://schemas.microsoft.com/office/powerpoint/2010/main" val="345383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Rectangle 6">
            <a:extLst>
              <a:ext uri="{FF2B5EF4-FFF2-40B4-BE49-F238E27FC236}">
                <a16:creationId xmlns:a16="http://schemas.microsoft.com/office/drawing/2014/main" id="{994FBEBD-09E8-478E-851E-36F5432B5A4E}"/>
              </a:ext>
            </a:extLst>
          </p:cNvPr>
          <p:cNvSpPr>
            <a:spLocks noGrp="1"/>
          </p:cNvSpPr>
          <p:nvPr>
            <p:ph type="sldNum" sz="quarter" idx="10"/>
          </p:nvPr>
        </p:nvSpPr>
        <p:spPr/>
        <p:txBody>
          <a:bodyPr/>
          <a:lstStyle>
            <a:lvl1pPr>
              <a:defRPr/>
            </a:lvl1pPr>
          </a:lstStyle>
          <a:p>
            <a:fld id="{45B6730C-500C-41C9-A1CD-870A790A9B99}" type="slidenum">
              <a:rPr lang="es-ES_tradnl" altLang="es-ES"/>
              <a:pPr/>
              <a:t>‹Nº›</a:t>
            </a:fld>
            <a:endParaRPr lang="es-ES_tradnl" altLang="es-ES"/>
          </a:p>
        </p:txBody>
      </p:sp>
    </p:spTree>
    <p:extLst>
      <p:ext uri="{BB962C8B-B14F-4D97-AF65-F5344CB8AC3E}">
        <p14:creationId xmlns:p14="http://schemas.microsoft.com/office/powerpoint/2010/main" val="3587427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893C4E3-229B-4D10-A6F6-CAEC31A7BC30}"/>
              </a:ext>
            </a:extLst>
          </p:cNvPr>
          <p:cNvSpPr>
            <a:spLocks noGrp="1"/>
          </p:cNvSpPr>
          <p:nvPr>
            <p:ph type="sldNum" sz="quarter" idx="10"/>
          </p:nvPr>
        </p:nvSpPr>
        <p:spPr/>
        <p:txBody>
          <a:bodyPr/>
          <a:lstStyle>
            <a:lvl1pPr>
              <a:defRPr/>
            </a:lvl1pPr>
          </a:lstStyle>
          <a:p>
            <a:fld id="{4DACA2CC-147E-442E-8811-547D5D1112A8}" type="slidenum">
              <a:rPr lang="es-ES_tradnl" altLang="es-ES"/>
              <a:pPr/>
              <a:t>‹Nº›</a:t>
            </a:fld>
            <a:endParaRPr lang="es-ES_tradnl" altLang="es-ES"/>
          </a:p>
        </p:txBody>
      </p:sp>
    </p:spTree>
    <p:extLst>
      <p:ext uri="{BB962C8B-B14F-4D97-AF65-F5344CB8AC3E}">
        <p14:creationId xmlns:p14="http://schemas.microsoft.com/office/powerpoint/2010/main" val="3297817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a:extLst>
              <a:ext uri="{FF2B5EF4-FFF2-40B4-BE49-F238E27FC236}">
                <a16:creationId xmlns:a16="http://schemas.microsoft.com/office/drawing/2014/main" id="{5F568D33-3F32-4472-A978-1D1249ADA0E8}"/>
              </a:ext>
            </a:extLst>
          </p:cNvPr>
          <p:cNvSpPr>
            <a:spLocks noGrp="1"/>
          </p:cNvSpPr>
          <p:nvPr>
            <p:ph type="sldNum" sz="quarter" idx="10"/>
          </p:nvPr>
        </p:nvSpPr>
        <p:spPr/>
        <p:txBody>
          <a:bodyPr/>
          <a:lstStyle>
            <a:lvl1pPr>
              <a:defRPr/>
            </a:lvl1pPr>
          </a:lstStyle>
          <a:p>
            <a:fld id="{493D27D0-461E-400F-A8D1-2AC76B490BA3}" type="slidenum">
              <a:rPr lang="es-ES_tradnl" altLang="es-ES"/>
              <a:pPr/>
              <a:t>‹Nº›</a:t>
            </a:fld>
            <a:endParaRPr lang="es-ES_tradnl" altLang="es-ES"/>
          </a:p>
        </p:txBody>
      </p:sp>
    </p:spTree>
    <p:extLst>
      <p:ext uri="{BB962C8B-B14F-4D97-AF65-F5344CB8AC3E}">
        <p14:creationId xmlns:p14="http://schemas.microsoft.com/office/powerpoint/2010/main" val="62768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a:xfrm>
            <a:off x="457200" y="1600200"/>
            <a:ext cx="82296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21757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a:extLst>
              <a:ext uri="{FF2B5EF4-FFF2-40B4-BE49-F238E27FC236}">
                <a16:creationId xmlns:a16="http://schemas.microsoft.com/office/drawing/2014/main" id="{B7125B0E-44CB-4477-97B0-2C931116E974}"/>
              </a:ext>
            </a:extLst>
          </p:cNvPr>
          <p:cNvSpPr>
            <a:spLocks noGrp="1"/>
          </p:cNvSpPr>
          <p:nvPr>
            <p:ph type="sldNum" sz="quarter" idx="10"/>
          </p:nvPr>
        </p:nvSpPr>
        <p:spPr/>
        <p:txBody>
          <a:bodyPr/>
          <a:lstStyle>
            <a:lvl1pPr>
              <a:defRPr/>
            </a:lvl1pPr>
          </a:lstStyle>
          <a:p>
            <a:fld id="{CD76E9C8-F903-4B41-AA0D-A033727BE2FF}" type="slidenum">
              <a:rPr lang="es-ES_tradnl" altLang="es-ES"/>
              <a:pPr/>
              <a:t>‹Nº›</a:t>
            </a:fld>
            <a:endParaRPr lang="es-ES_tradnl" altLang="es-ES"/>
          </a:p>
        </p:txBody>
      </p:sp>
    </p:spTree>
    <p:extLst>
      <p:ext uri="{BB962C8B-B14F-4D97-AF65-F5344CB8AC3E}">
        <p14:creationId xmlns:p14="http://schemas.microsoft.com/office/powerpoint/2010/main" val="3626166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vert="horz"/>
          <a:lstStyle/>
          <a:p>
            <a:r>
              <a:rPr lang="es-ES_tradnl"/>
              <a:t>Clic para editar título</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CFA8DBFA-4C28-478D-99EB-0FF511E2BE6F}"/>
              </a:ext>
            </a:extLst>
          </p:cNvPr>
          <p:cNvSpPr>
            <a:spLocks noGrp="1"/>
          </p:cNvSpPr>
          <p:nvPr>
            <p:ph type="sldNum" sz="quarter" idx="10"/>
          </p:nvPr>
        </p:nvSpPr>
        <p:spPr/>
        <p:txBody>
          <a:bodyPr/>
          <a:lstStyle>
            <a:lvl1pPr>
              <a:defRPr/>
            </a:lvl1pPr>
          </a:lstStyle>
          <a:p>
            <a:fld id="{92B1B7A8-BC91-4F14-8DFA-48330DC17837}" type="slidenum">
              <a:rPr lang="es-ES_tradnl" altLang="es-ES"/>
              <a:pPr/>
              <a:t>‹Nº›</a:t>
            </a:fld>
            <a:endParaRPr lang="es-ES_tradnl" altLang="es-ES"/>
          </a:p>
        </p:txBody>
      </p:sp>
    </p:spTree>
    <p:extLst>
      <p:ext uri="{BB962C8B-B14F-4D97-AF65-F5344CB8AC3E}">
        <p14:creationId xmlns:p14="http://schemas.microsoft.com/office/powerpoint/2010/main" val="545791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_tradnl"/>
              <a:t>Clic para editar título</a:t>
            </a:r>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a:extLst>
              <a:ext uri="{FF2B5EF4-FFF2-40B4-BE49-F238E27FC236}">
                <a16:creationId xmlns:a16="http://schemas.microsoft.com/office/drawing/2014/main" id="{86571E3A-79B1-4367-AFC7-3DD9CDF6804F}"/>
              </a:ext>
            </a:extLst>
          </p:cNvPr>
          <p:cNvSpPr>
            <a:spLocks noGrp="1"/>
          </p:cNvSpPr>
          <p:nvPr>
            <p:ph type="sldNum" sz="quarter" idx="10"/>
          </p:nvPr>
        </p:nvSpPr>
        <p:spPr/>
        <p:txBody>
          <a:bodyPr/>
          <a:lstStyle>
            <a:lvl1pPr>
              <a:defRPr/>
            </a:lvl1pPr>
          </a:lstStyle>
          <a:p>
            <a:fld id="{5807961B-A7CA-4AA0-9C51-F0DB38890406}" type="slidenum">
              <a:rPr lang="es-ES_tradnl" altLang="es-ES"/>
              <a:pPr/>
              <a:t>‹Nº›</a:t>
            </a:fld>
            <a:endParaRPr lang="es-ES_tradnl" altLang="es-ES"/>
          </a:p>
        </p:txBody>
      </p:sp>
    </p:spTree>
    <p:extLst>
      <p:ext uri="{BB962C8B-B14F-4D97-AF65-F5344CB8AC3E}">
        <p14:creationId xmlns:p14="http://schemas.microsoft.com/office/powerpoint/2010/main" val="251620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Tree>
    <p:extLst>
      <p:ext uri="{BB962C8B-B14F-4D97-AF65-F5344CB8AC3E}">
        <p14:creationId xmlns:p14="http://schemas.microsoft.com/office/powerpoint/2010/main" val="344247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104517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97427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Tree>
    <p:extLst>
      <p:ext uri="{BB962C8B-B14F-4D97-AF65-F5344CB8AC3E}">
        <p14:creationId xmlns:p14="http://schemas.microsoft.com/office/powerpoint/2010/main" val="374638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19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365338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6161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9A65CDC2-1959-4505-AB0E-8A5196351A55}"/>
              </a:ext>
            </a:extLst>
          </p:cNvPr>
          <p:cNvSpPr>
            <a:spLocks noGrp="1"/>
          </p:cNvSpPr>
          <p:nvPr>
            <p:ph type="title"/>
          </p:nvPr>
        </p:nvSpPr>
        <p:spPr bwMode="auto">
          <a:xfrm>
            <a:off x="0" y="2957513"/>
            <a:ext cx="91440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ctr" anchorCtr="0" compatLnSpc="1">
            <a:prstTxWarp prst="textNoShape">
              <a:avLst/>
            </a:prstTxWarp>
          </a:bodyPr>
          <a:lstStyle/>
          <a:p>
            <a:pPr lvl="0"/>
            <a:r>
              <a:rPr lang="es-ES_tradnl" altLang="es-ES">
                <a:sym typeface="Arial Narrow" panose="020B0606020202030204" pitchFamily="34" charset="0"/>
              </a:rPr>
              <a:t>Click to edit Master title style</a:t>
            </a:r>
          </a:p>
        </p:txBody>
      </p:sp>
      <p:pic>
        <p:nvPicPr>
          <p:cNvPr id="1027" name="Picture 2" descr="logoblanco.png">
            <a:extLst>
              <a:ext uri="{FF2B5EF4-FFF2-40B4-BE49-F238E27FC236}">
                <a16:creationId xmlns:a16="http://schemas.microsoft.com/office/drawing/2014/main" id="{57DFF361-159B-40CF-8008-B31CBE2B30E7}"/>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75538" y="3106738"/>
            <a:ext cx="12223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612F5EA4-CD6D-4842-9D88-47FCC13E5AAA}"/>
              </a:ext>
            </a:extLst>
          </p:cNvPr>
          <p:cNvGrpSpPr>
            <a:grpSpLocks/>
          </p:cNvGrpSpPr>
          <p:nvPr/>
        </p:nvGrpSpPr>
        <p:grpSpPr bwMode="auto">
          <a:xfrm>
            <a:off x="0" y="6402388"/>
            <a:ext cx="9150350" cy="463550"/>
            <a:chOff x="0" y="0"/>
            <a:chExt cx="9151698" cy="464252"/>
          </a:xfrm>
        </p:grpSpPr>
        <p:sp>
          <p:nvSpPr>
            <p:cNvPr id="2" name="Rectangle 2">
              <a:extLst>
                <a:ext uri="{FF2B5EF4-FFF2-40B4-BE49-F238E27FC236}">
                  <a16:creationId xmlns:a16="http://schemas.microsoft.com/office/drawing/2014/main" id="{88234404-D132-4D54-97CC-D5233113FD40}"/>
                </a:ext>
              </a:extLst>
            </p:cNvPr>
            <p:cNvSpPr>
              <a:spLocks/>
            </p:cNvSpPr>
            <p:nvPr/>
          </p:nvSpPr>
          <p:spPr bwMode="auto">
            <a:xfrm>
              <a:off x="0" y="0"/>
              <a:ext cx="9151698" cy="464252"/>
            </a:xfrm>
            <a:prstGeom prst="rect">
              <a:avLst/>
            </a:prstGeom>
            <a:solidFill>
              <a:srgbClr val="0098CD"/>
            </a:solidFill>
            <a:ln w="12700" cap="flat" cmpd="sng">
              <a:noFill/>
              <a:prstDash val="solid"/>
              <a:miter lim="0"/>
              <a:headEnd type="none" w="med" len="med"/>
              <a:tailEnd type="none" w="med" len="med"/>
            </a:ln>
            <a:effec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defRPr/>
              </a:pPr>
              <a:endParaRPr lang="es-ES" altLang="es-ES">
                <a:solidFill>
                  <a:srgbClr val="FFFFFF"/>
                </a:solidFill>
              </a:endParaRPr>
            </a:p>
          </p:txBody>
        </p:sp>
        <p:sp>
          <p:nvSpPr>
            <p:cNvPr id="3" name="Line 3">
              <a:extLst>
                <a:ext uri="{FF2B5EF4-FFF2-40B4-BE49-F238E27FC236}">
                  <a16:creationId xmlns:a16="http://schemas.microsoft.com/office/drawing/2014/main" id="{CC5CC930-1BEE-4C54-A626-47C1C77C893A}"/>
                </a:ext>
              </a:extLst>
            </p:cNvPr>
            <p:cNvSpPr>
              <a:spLocks noChangeShapeType="1"/>
            </p:cNvSpPr>
            <p:nvPr/>
          </p:nvSpPr>
          <p:spPr bwMode="auto">
            <a:xfrm flipV="1">
              <a:off x="8453095" y="174889"/>
              <a:ext cx="1588" cy="13673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s-ES"/>
            </a:p>
          </p:txBody>
        </p:sp>
      </p:grpSp>
      <p:sp>
        <p:nvSpPr>
          <p:cNvPr id="2054" name="Rectangle 6">
            <a:extLst>
              <a:ext uri="{FF2B5EF4-FFF2-40B4-BE49-F238E27FC236}">
                <a16:creationId xmlns:a16="http://schemas.microsoft.com/office/drawing/2014/main" id="{4A6B56C8-C27D-4418-AEA6-2C946020E110}"/>
              </a:ext>
            </a:extLst>
          </p:cNvPr>
          <p:cNvSpPr>
            <a:spLocks noGrp="1"/>
          </p:cNvSpPr>
          <p:nvPr>
            <p:ph type="sldNum" sz="quarter" idx="2"/>
          </p:nvPr>
        </p:nvSpPr>
        <p:spPr bwMode="auto">
          <a:xfrm>
            <a:off x="8485188" y="6559550"/>
            <a:ext cx="273050" cy="173038"/>
          </a:xfrm>
          <a:prstGeom prst="rect">
            <a:avLst/>
          </a:prstGeom>
          <a:noFill/>
          <a:ln w="12700" cap="flat" cmpd="sng">
            <a:noFill/>
            <a:prstDash val="solid"/>
            <a:miter lim="0"/>
            <a:headEnd type="none" w="med" len="med"/>
            <a:tailEnd type="none" w="med" len="med"/>
          </a:ln>
          <a:effectLst/>
        </p:spPr>
        <p:txBody>
          <a:bodyPr vert="horz" wrap="square" lIns="0" tIns="0" rIns="0" bIns="0" numCol="1" anchor="t" anchorCtr="0" compatLnSpc="1">
            <a:prstTxWarp prst="textNoShape">
              <a:avLst/>
            </a:prstTxWarp>
          </a:bodyPr>
          <a:lstStyle>
            <a:lvl1pPr algn="r" eaLnBrk="1">
              <a:defRPr sz="1200">
                <a:solidFill>
                  <a:srgbClr val="FFFFFF"/>
                </a:solidFill>
              </a:defRPr>
            </a:lvl1pPr>
          </a:lstStyle>
          <a:p>
            <a:fld id="{B85BD548-9ED4-4E7A-896C-60B783E90484}" type="slidenum">
              <a:rPr lang="es-ES_tradnl" altLang="es-ES"/>
              <a:pPr/>
              <a:t>‹Nº›</a:t>
            </a:fld>
            <a:endParaRPr lang="es-ES_tradnl" altLang="es-ES"/>
          </a:p>
        </p:txBody>
      </p:sp>
      <p:pic>
        <p:nvPicPr>
          <p:cNvPr id="2052" name="Picture 3">
            <a:extLst>
              <a:ext uri="{FF2B5EF4-FFF2-40B4-BE49-F238E27FC236}">
                <a16:creationId xmlns:a16="http://schemas.microsoft.com/office/drawing/2014/main" id="{F71DE91C-4767-40C6-AA29-5B65D55A7F59}"/>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02388"/>
            <a:ext cx="16732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C4C68068-BB35-4EFD-90D0-385DA8E4D083}"/>
              </a:ext>
            </a:extLst>
          </p:cNvPr>
          <p:cNvSpPr>
            <a:spLocks/>
          </p:cNvSpPr>
          <p:nvPr/>
        </p:nvSpPr>
        <p:spPr bwMode="auto">
          <a:xfrm>
            <a:off x="0" y="5611813"/>
            <a:ext cx="9144000" cy="133350"/>
          </a:xfrm>
          <a:prstGeom prst="rect">
            <a:avLst/>
          </a:prstGeom>
          <a:solidFill>
            <a:srgbClr val="0098CD"/>
          </a:solidFill>
          <a:ln>
            <a:noFill/>
          </a:ln>
          <a:extLs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s-ES" altLang="es-ES">
              <a:solidFill>
                <a:srgbClr val="0098CD"/>
              </a:solidFill>
            </a:endParaRPr>
          </a:p>
        </p:txBody>
      </p:sp>
      <p:sp>
        <p:nvSpPr>
          <p:cNvPr id="5123" name="Rectangle 6">
            <a:extLst>
              <a:ext uri="{FF2B5EF4-FFF2-40B4-BE49-F238E27FC236}">
                <a16:creationId xmlns:a16="http://schemas.microsoft.com/office/drawing/2014/main" id="{202F34F8-5898-4E99-A604-E9063092C769}"/>
              </a:ext>
            </a:extLst>
          </p:cNvPr>
          <p:cNvSpPr>
            <a:spLocks noGrp="1" noChangeArrowheads="1"/>
          </p:cNvSpPr>
          <p:nvPr>
            <p:ph type="title" idx="4294967295"/>
          </p:nvPr>
        </p:nvSpPr>
        <p:spPr>
          <a:xfrm>
            <a:off x="533401" y="228600"/>
            <a:ext cx="7711008" cy="495300"/>
          </a:xfrm>
        </p:spPr>
        <p:txBody>
          <a:bodyPr anchor="t"/>
          <a:lstStyle/>
          <a:p>
            <a:pPr eaLnBrk="1">
              <a:lnSpc>
                <a:spcPct val="70000"/>
              </a:lnSpc>
            </a:pPr>
            <a:r>
              <a:rPr lang="es-ES_tradnl" altLang="es-ES" sz="2400" dirty="0">
                <a:solidFill>
                  <a:srgbClr val="0098CD"/>
                </a:solidFill>
                <a:latin typeface="Arial" panose="020B0604020202020204" pitchFamily="34" charset="0"/>
              </a:rPr>
              <a:t>Valoración de derivados financieros con un modelo de dividendos estocásticos</a:t>
            </a:r>
            <a:endParaRPr lang="es-ES_tradnl" altLang="es-ES" sz="1800" dirty="0">
              <a:solidFill>
                <a:srgbClr val="0098CD"/>
              </a:solidFill>
              <a:latin typeface="Arial" panose="020B0604020202020204" pitchFamily="34" charset="0"/>
            </a:endParaRPr>
          </a:p>
        </p:txBody>
      </p:sp>
      <p:sp>
        <p:nvSpPr>
          <p:cNvPr id="5124" name="Rectangle 7">
            <a:extLst>
              <a:ext uri="{FF2B5EF4-FFF2-40B4-BE49-F238E27FC236}">
                <a16:creationId xmlns:a16="http://schemas.microsoft.com/office/drawing/2014/main" id="{354B0310-C214-403F-854B-EA4EE7DC6E6D}"/>
              </a:ext>
            </a:extLst>
          </p:cNvPr>
          <p:cNvSpPr>
            <a:spLocks/>
          </p:cNvSpPr>
          <p:nvPr/>
        </p:nvSpPr>
        <p:spPr bwMode="auto">
          <a:xfrm>
            <a:off x="1115616" y="4610100"/>
            <a:ext cx="749022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lnSpc>
                <a:spcPct val="70000"/>
              </a:lnSpc>
            </a:pPr>
            <a:r>
              <a:rPr lang="es-ES_tradnl" altLang="es-ES" sz="3000" dirty="0">
                <a:solidFill>
                  <a:srgbClr val="000000"/>
                </a:solidFill>
                <a:sym typeface="Arial Narrow" panose="020B0606020202030204" pitchFamily="34" charset="0"/>
              </a:rPr>
              <a:t>Valoración de derivados financieros con un modelo de dividendos estocásticos</a:t>
            </a:r>
          </a:p>
        </p:txBody>
      </p:sp>
      <p:sp>
        <p:nvSpPr>
          <p:cNvPr id="5125" name="Rectangle 8">
            <a:extLst>
              <a:ext uri="{FF2B5EF4-FFF2-40B4-BE49-F238E27FC236}">
                <a16:creationId xmlns:a16="http://schemas.microsoft.com/office/drawing/2014/main" id="{5A41DDFE-43B5-4390-BEB5-B96FEAE8DF3F}"/>
              </a:ext>
            </a:extLst>
          </p:cNvPr>
          <p:cNvSpPr>
            <a:spLocks/>
          </p:cNvSpPr>
          <p:nvPr/>
        </p:nvSpPr>
        <p:spPr bwMode="auto">
          <a:xfrm>
            <a:off x="533400" y="954571"/>
            <a:ext cx="52895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70000"/>
              </a:lnSpc>
            </a:pPr>
            <a:r>
              <a:rPr lang="es-ES_tradnl" altLang="es-ES" dirty="0">
                <a:solidFill>
                  <a:srgbClr val="0098CD"/>
                </a:solidFill>
                <a:sym typeface="Arial Narrow" panose="020B0606020202030204" pitchFamily="34" charset="0"/>
              </a:rPr>
              <a:t>Pablo Macías Pineda</a:t>
            </a:r>
          </a:p>
        </p:txBody>
      </p:sp>
      <p:pic>
        <p:nvPicPr>
          <p:cNvPr id="5126" name="Picture 1">
            <a:extLst>
              <a:ext uri="{FF2B5EF4-FFF2-40B4-BE49-F238E27FC236}">
                <a16:creationId xmlns:a16="http://schemas.microsoft.com/office/drawing/2014/main" id="{FA3EF6CC-E9A8-46FE-A25C-2C753D1D11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949950"/>
            <a:ext cx="249713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2">
            <a:extLst>
              <a:ext uri="{FF2B5EF4-FFF2-40B4-BE49-F238E27FC236}">
                <a16:creationId xmlns:a16="http://schemas.microsoft.com/office/drawing/2014/main" id="{45BE9B92-2E53-4D26-B0CC-EF97AB181FFD}"/>
              </a:ext>
            </a:extLst>
          </p:cNvPr>
          <p:cNvSpPr>
            <a:spLocks noChangeArrowheads="1"/>
          </p:cNvSpPr>
          <p:nvPr/>
        </p:nvSpPr>
        <p:spPr bwMode="auto">
          <a:xfrm>
            <a:off x="5364163" y="6154738"/>
            <a:ext cx="3168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a:r>
              <a:rPr lang="en-US" altLang="es-ES" sz="1300">
                <a:solidFill>
                  <a:srgbClr val="0098CD"/>
                </a:solidFill>
                <a:latin typeface="Unit"/>
              </a:rPr>
              <a:t>Universidad Internacional de La Rioja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10</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20032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eaLnBrk="1">
                  <a:buClr>
                    <a:srgbClr val="0098CD"/>
                  </a:buClr>
                  <a:buSzPct val="50000"/>
                  <a:buFont typeface="Arial Narrow" panose="020B0606020202030204" pitchFamily="34" charset="0"/>
                  <a:buChar char="►"/>
                </a:pPr>
                <a14:m>
                  <m:oMath xmlns:m="http://schemas.openxmlformats.org/officeDocument/2006/math">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es un variable aleatoria en cada instante de tiempo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es decir, es un proceso estocástico</a:t>
                </a:r>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1200329"/>
              </a:xfrm>
              <a:prstGeom prst="rect">
                <a:avLst/>
              </a:prstGeom>
              <a:blipFill>
                <a:blip r:embed="rId2"/>
                <a:stretch>
                  <a:fillRect l="-1301" t="-2538" b="-71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10</a:t>
            </a:fld>
            <a:endParaRPr lang="es-ES_tradnl" altLang="es-ES">
              <a:solidFill>
                <a:srgbClr val="FFFFFF"/>
              </a:solidFill>
            </a:endParaRPr>
          </a:p>
        </p:txBody>
      </p:sp>
      <p:pic>
        <p:nvPicPr>
          <p:cNvPr id="3" name="Imagen 2">
            <a:extLst>
              <a:ext uri="{FF2B5EF4-FFF2-40B4-BE49-F238E27FC236}">
                <a16:creationId xmlns:a16="http://schemas.microsoft.com/office/drawing/2014/main" id="{8E7285E6-D119-4335-A197-B1B64543B165}"/>
              </a:ext>
            </a:extLst>
          </p:cNvPr>
          <p:cNvPicPr>
            <a:picLocks noChangeAspect="1"/>
          </p:cNvPicPr>
          <p:nvPr/>
        </p:nvPicPr>
        <p:blipFill>
          <a:blip r:embed="rId3"/>
          <a:stretch>
            <a:fillRect/>
          </a:stretch>
        </p:blipFill>
        <p:spPr>
          <a:xfrm>
            <a:off x="2051720" y="2377322"/>
            <a:ext cx="5286375" cy="3343275"/>
          </a:xfrm>
          <a:prstGeom prst="rect">
            <a:avLst/>
          </a:prstGeom>
        </p:spPr>
      </p:pic>
    </p:spTree>
    <p:extLst>
      <p:ext uri="{BB962C8B-B14F-4D97-AF65-F5344CB8AC3E}">
        <p14:creationId xmlns:p14="http://schemas.microsoft.com/office/powerpoint/2010/main" val="2257473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11</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309277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Definimos el </a:t>
                </a:r>
                <a:r>
                  <a:rPr lang="es-ES" sz="1800" b="1" dirty="0">
                    <a:effectLst/>
                    <a:latin typeface="Calibri" panose="020F0502020204030204" pitchFamily="34" charset="0"/>
                    <a:ea typeface="Times New Roman" panose="02020603050405020304" pitchFamily="18" charset="0"/>
                    <a:cs typeface="Times New Roman" panose="02020603050405020304" pitchFamily="18" charset="0"/>
                  </a:rPr>
                  <a:t>camino aleatorio simétrico </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de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pasos como:</a:t>
                </a: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sup>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donde </a:t>
                </a:r>
                <a14:m>
                  <m:oMath xmlns:m="http://schemas.openxmlformats.org/officeDocument/2006/math">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son variables aleatorias independientes que pueden tomar los valores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y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con la misma probabilidad.</a:t>
                </a:r>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3092770"/>
              </a:xfrm>
              <a:prstGeom prst="rect">
                <a:avLst/>
              </a:prstGeom>
              <a:blipFill>
                <a:blip r:embed="rId2"/>
                <a:stretch>
                  <a:fillRect l="-1301" t="-984" r="-1870" b="-21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11</a:t>
            </a:fld>
            <a:endParaRPr lang="es-ES_tradnl" altLang="es-ES">
              <a:solidFill>
                <a:srgbClr val="FFFFFF"/>
              </a:solidFill>
            </a:endParaRPr>
          </a:p>
        </p:txBody>
      </p:sp>
    </p:spTree>
    <p:extLst>
      <p:ext uri="{BB962C8B-B14F-4D97-AF65-F5344CB8AC3E}">
        <p14:creationId xmlns:p14="http://schemas.microsoft.com/office/powerpoint/2010/main" val="36558134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12</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12</a:t>
            </a:fld>
            <a:endParaRPr lang="es-ES_tradnl" altLang="es-ES">
              <a:solidFill>
                <a:srgbClr val="FFFFFF"/>
              </a:solidFill>
            </a:endParaRPr>
          </a:p>
        </p:txBody>
      </p:sp>
      <p:pic>
        <p:nvPicPr>
          <p:cNvPr id="3" name="Imagen 2">
            <a:extLst>
              <a:ext uri="{FF2B5EF4-FFF2-40B4-BE49-F238E27FC236}">
                <a16:creationId xmlns:a16="http://schemas.microsoft.com/office/drawing/2014/main" id="{9CA49543-48EF-4A64-8F75-F8E6654D9C6D}"/>
              </a:ext>
            </a:extLst>
          </p:cNvPr>
          <p:cNvPicPr>
            <a:picLocks noChangeAspect="1"/>
          </p:cNvPicPr>
          <p:nvPr/>
        </p:nvPicPr>
        <p:blipFill>
          <a:blip r:embed="rId2"/>
          <a:stretch>
            <a:fillRect/>
          </a:stretch>
        </p:blipFill>
        <p:spPr>
          <a:xfrm>
            <a:off x="1797843" y="1672950"/>
            <a:ext cx="5172075" cy="4219575"/>
          </a:xfrm>
          <a:prstGeom prst="rect">
            <a:avLst/>
          </a:prstGeom>
        </p:spPr>
      </p:pic>
    </p:spTree>
    <p:extLst>
      <p:ext uri="{BB962C8B-B14F-4D97-AF65-F5344CB8AC3E}">
        <p14:creationId xmlns:p14="http://schemas.microsoft.com/office/powerpoint/2010/main" val="12694936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13</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318670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Definimos </a:t>
                </a:r>
                <a:r>
                  <a:rPr lang="es-ES" dirty="0">
                    <a:latin typeface="Calibri" panose="020F0502020204030204" pitchFamily="34" charset="0"/>
                    <a:ea typeface="Times New Roman" panose="02020603050405020304" pitchFamily="18" charset="0"/>
                    <a:cs typeface="Times New Roman" panose="02020603050405020304" pitchFamily="18" charset="0"/>
                  </a:rPr>
                  <a:t>el </a:t>
                </a:r>
                <a:r>
                  <a:rPr lang="es-ES" sz="1800" b="1" dirty="0">
                    <a:effectLst/>
                    <a:latin typeface="Calibri" panose="020F0502020204030204" pitchFamily="34" charset="0"/>
                    <a:ea typeface="Times New Roman" panose="02020603050405020304" pitchFamily="18" charset="0"/>
                    <a:cs typeface="Times New Roman" panose="02020603050405020304" pitchFamily="18" charset="0"/>
                  </a:rPr>
                  <a:t>camino aleatorio simétrico escalado </a:t>
                </a:r>
                <a14:m>
                  <m:oMath xmlns:m="http://schemas.openxmlformats.org/officeDocument/2006/math">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e>
                        </m:d>
                      </m:sup>
                    </m:sSup>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como:</a:t>
                </a: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e>
                          </m:d>
                        </m:sup>
                      </m:sSup>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𝑛𝑡</m:t>
                              </m:r>
                            </m:sub>
                          </m:sSub>
                        </m:num>
                        <m:den>
                          <m:rad>
                            <m:radPr>
                              <m:degHide m:val="on"/>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donde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es un parámetro que fija el tamaño de la escala.</a:t>
                </a:r>
              </a:p>
              <a:p>
                <a:pPr algn="just">
                  <a:lnSpc>
                    <a:spcPct val="150000"/>
                  </a:lnSpc>
                  <a:spcBef>
                    <a:spcPts val="600"/>
                  </a:spcBef>
                  <a:spcAft>
                    <a:spcPts val="600"/>
                  </a:spcAft>
                </a:pPr>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3186706"/>
              </a:xfrm>
              <a:prstGeom prst="rect">
                <a:avLst/>
              </a:prstGeom>
              <a:blipFill>
                <a:blip r:embed="rId2"/>
                <a:stretch>
                  <a:fillRect l="-1301" t="-9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13</a:t>
            </a:fld>
            <a:endParaRPr lang="es-ES_tradnl" altLang="es-ES">
              <a:solidFill>
                <a:srgbClr val="FFFFFF"/>
              </a:solidFill>
            </a:endParaRPr>
          </a:p>
        </p:txBody>
      </p:sp>
    </p:spTree>
    <p:extLst>
      <p:ext uri="{BB962C8B-B14F-4D97-AF65-F5344CB8AC3E}">
        <p14:creationId xmlns:p14="http://schemas.microsoft.com/office/powerpoint/2010/main" val="22029286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14</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8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14</a:t>
            </a:fld>
            <a:endParaRPr lang="es-ES_tradnl" altLang="es-ES">
              <a:solidFill>
                <a:srgbClr val="FFFFFF"/>
              </a:solidFill>
            </a:endParaRPr>
          </a:p>
        </p:txBody>
      </p:sp>
      <p:pic>
        <p:nvPicPr>
          <p:cNvPr id="6" name="Imagen 5" descr="Gráfico, Gráfico de líneas&#10;&#10;Descripción generada automáticamente">
            <a:extLst>
              <a:ext uri="{FF2B5EF4-FFF2-40B4-BE49-F238E27FC236}">
                <a16:creationId xmlns:a16="http://schemas.microsoft.com/office/drawing/2014/main" id="{8EC7A46C-05BB-4435-8FBD-E707DD674626}"/>
              </a:ext>
            </a:extLst>
          </p:cNvPr>
          <p:cNvPicPr/>
          <p:nvPr/>
        </p:nvPicPr>
        <p:blipFill rotWithShape="1">
          <a:blip r:embed="rId2">
            <a:extLst>
              <a:ext uri="{28A0092B-C50C-407E-A947-70E740481C1C}">
                <a14:useLocalDpi xmlns:a14="http://schemas.microsoft.com/office/drawing/2010/main" val="0"/>
              </a:ext>
            </a:extLst>
          </a:blip>
          <a:srcRect t="10406" r="8058"/>
          <a:stretch/>
        </p:blipFill>
        <p:spPr bwMode="auto">
          <a:xfrm>
            <a:off x="1547664" y="1844824"/>
            <a:ext cx="5295900" cy="3854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066677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15</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15</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496103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Un movimiento Browniano se define como el proceso estocástico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obtenido como:</a:t>
                </a:r>
              </a:p>
              <a:p>
                <a:pPr algn="ctr">
                  <a:lnSpc>
                    <a:spcPct val="150000"/>
                  </a:lnSpc>
                  <a:spcBef>
                    <a:spcPts val="600"/>
                  </a:spcBef>
                  <a:spcAft>
                    <a:spcPts val="600"/>
                  </a:spcAft>
                </a:pP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lim</m:t>
                            </m:r>
                          </m:e>
                          <m:li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lim>
                        </m:limLow>
                      </m:fName>
                      <m:e>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p>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e>
                            </m:d>
                          </m:sup>
                        </m:sSup>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func>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Propiedades:</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𝔼</m:t>
                    </m:r>
                    <m:d>
                      <m:dPr>
                        <m:begChr m:val="["/>
                        <m:endChr m:val="]"/>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eaLnBrk="1">
                  <a:buClr>
                    <a:srgbClr val="0098CD"/>
                  </a:buClr>
                  <a:buSzPct val="50000"/>
                  <a:buFont typeface="Arial Narrow" panose="020B0606020202030204" pitchFamily="34" charset="0"/>
                  <a:buChar char="►"/>
                </a:pP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d>
                      <m:dPr>
                        <m:begChr m:val="["/>
                        <m:endChr m:val="]"/>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dirty="0">
                    <a:latin typeface="Calibri" panose="020F0502020204030204" pitchFamily="34" charset="0"/>
                    <a:ea typeface="Times New Roman" panose="02020603050405020304" pitchFamily="18" charset="0"/>
                    <a:cs typeface="Times New Roman" panose="02020603050405020304" pitchFamily="18" charset="0"/>
                  </a:rPr>
                  <a:t>A</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lo largo de un intervalo </a:t>
                </a:r>
                <a14:m>
                  <m:oMath xmlns:m="http://schemas.openxmlformats.org/officeDocument/2006/math">
                    <m:d>
                      <m:dPr>
                        <m:begChr m:val="["/>
                        <m:endChr m:val="]"/>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1800" dirty="0">
                    <a:effectLst/>
                    <a:latin typeface="Calibri" panose="020F0502020204030204" pitchFamily="34" charset="0"/>
                    <a:ea typeface="Times New Roman" panose="02020603050405020304" pitchFamily="18" charset="0"/>
                    <a:cs typeface="Calibri" panose="020F0502020204030204" pitchFamily="34" charset="0"/>
                  </a:rPr>
                  <a:t>acumula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s-ES" sz="1800" dirty="0">
                    <a:effectLst/>
                    <a:latin typeface="Calibri" panose="020F0502020204030204" pitchFamily="34" charset="0"/>
                    <a:ea typeface="Times New Roman" panose="02020603050405020304" pitchFamily="18" charset="0"/>
                    <a:cs typeface="Calibri" panose="020F0502020204030204" pitchFamily="34" charset="0"/>
                  </a:rPr>
                  <a:t> unidades de variación cuadrática, luego </a:t>
                </a:r>
                <a14:m>
                  <m:oMath xmlns:m="http://schemas.openxmlformats.org/officeDocument/2006/math">
                    <m:sSup>
                      <m:sSupPr>
                        <m:ctrlPr>
                          <a:rPr lang="es-ES" i="1"/>
                        </m:ctrlPr>
                      </m:sSupPr>
                      <m:e>
                        <m:d>
                          <m:dPr>
                            <m:ctrlPr>
                              <a:rPr lang="es-ES" i="1"/>
                            </m:ctrlPr>
                          </m:dPr>
                          <m:e>
                            <m:r>
                              <a:rPr lang="es-ES" i="1"/>
                              <m:t>𝑊</m:t>
                            </m:r>
                            <m:d>
                              <m:dPr>
                                <m:ctrlPr>
                                  <a:rPr lang="es-ES" i="1"/>
                                </m:ctrlPr>
                              </m:dPr>
                              <m:e>
                                <m:r>
                                  <a:rPr lang="es-ES" i="1"/>
                                  <m:t>𝑡</m:t>
                                </m:r>
                              </m:e>
                            </m:d>
                            <m:r>
                              <a:rPr lang="es-ES" i="1"/>
                              <m:t>−</m:t>
                            </m:r>
                            <m:r>
                              <a:rPr lang="es-ES" i="1"/>
                              <m:t>𝑊</m:t>
                            </m:r>
                            <m:d>
                              <m:dPr>
                                <m:ctrlPr>
                                  <a:rPr lang="es-ES" i="1"/>
                                </m:ctrlPr>
                              </m:dPr>
                              <m:e>
                                <m:r>
                                  <a:rPr lang="es-ES" i="1"/>
                                  <m:t>𝑠</m:t>
                                </m:r>
                              </m:e>
                            </m:d>
                          </m:e>
                        </m:d>
                      </m:e>
                      <m:sup>
                        <m:r>
                          <a:rPr lang="es-ES" i="1"/>
                          <m:t>2</m:t>
                        </m:r>
                      </m:sup>
                    </m:sSup>
                    <m:r>
                      <a:rPr lang="es-ES" i="1"/>
                      <m:t>≈</m:t>
                    </m:r>
                    <m:d>
                      <m:dPr>
                        <m:ctrlPr>
                          <a:rPr lang="es-ES" i="1"/>
                        </m:ctrlPr>
                      </m:dPr>
                      <m:e>
                        <m:r>
                          <a:rPr lang="es-ES" i="1"/>
                          <m:t>𝑡</m:t>
                        </m:r>
                        <m:r>
                          <a:rPr lang="es-ES" i="1"/>
                          <m:t>−</m:t>
                        </m:r>
                        <m:r>
                          <a:rPr lang="es-ES" i="1"/>
                          <m:t>𝑠</m:t>
                        </m:r>
                      </m:e>
                    </m:d>
                  </m:oMath>
                </a14:m>
                <a:r>
                  <a:rPr lang="es-ES" dirty="0">
                    <a:latin typeface="Calibri" panose="020F0502020204030204" pitchFamily="34" charset="0"/>
                    <a:cs typeface="Calibri" panose="020F0502020204030204" pitchFamily="34" charset="0"/>
                  </a:rPr>
                  <a:t> cuando </a:t>
                </a:r>
                <a14:m>
                  <m:oMath xmlns:m="http://schemas.openxmlformats.org/officeDocument/2006/math">
                    <m:d>
                      <m:dPr>
                        <m:ctrlPr>
                          <a:rPr lang="es-ES" i="1">
                            <a:latin typeface="Cambria Math" panose="02040503050406030204" pitchFamily="18" charset="0"/>
                          </a:rPr>
                        </m:ctrlPr>
                      </m:dPr>
                      <m:e>
                        <m:r>
                          <a:rPr lang="es-ES" i="1">
                            <a:latin typeface="Cambria Math" panose="02040503050406030204" pitchFamily="18" charset="0"/>
                          </a:rPr>
                          <m:t>𝑡</m:t>
                        </m:r>
                        <m:r>
                          <a:rPr lang="es-ES" i="1">
                            <a:latin typeface="Cambria Math" panose="02040503050406030204" pitchFamily="18" charset="0"/>
                          </a:rPr>
                          <m:t>−</m:t>
                        </m:r>
                        <m:r>
                          <a:rPr lang="es-ES" i="1">
                            <a:latin typeface="Cambria Math" panose="02040503050406030204" pitchFamily="18" charset="0"/>
                          </a:rPr>
                          <m:t>𝑠</m:t>
                        </m:r>
                      </m:e>
                    </m:d>
                  </m:oMath>
                </a14:m>
                <a:r>
                  <a:rPr lang="es-ES" dirty="0">
                    <a:latin typeface="Calibri" panose="020F0502020204030204" pitchFamily="34" charset="0"/>
                    <a:ea typeface="Times New Roman" panose="02020603050405020304" pitchFamily="18" charset="0"/>
                    <a:cs typeface="Times New Roman" panose="02020603050405020304" pitchFamily="18" charset="0"/>
                  </a:rPr>
                  <a:t> es pequeño. </a:t>
                </a:r>
              </a:p>
              <a:p>
                <a:pPr eaLnBrk="1">
                  <a:buClr>
                    <a:srgbClr val="0098CD"/>
                  </a:buClr>
                  <a:buSzPct val="50000"/>
                  <a:buFont typeface="Arial Narrow" panose="020B0606020202030204" pitchFamily="34" charset="0"/>
                  <a:buChar char="►"/>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lvl="1" eaLnBrk="1">
                  <a:buClr>
                    <a:srgbClr val="0098CD"/>
                  </a:buClr>
                  <a:buSzPct val="50000"/>
                  <a:buFont typeface="Arial Narrow" panose="020B0606020202030204" pitchFamily="34" charset="0"/>
                  <a:buChar char="►"/>
                </a:pPr>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4961038"/>
              </a:xfrm>
              <a:prstGeom prst="rect">
                <a:avLst/>
              </a:prstGeom>
              <a:blipFill>
                <a:blip r:embed="rId2"/>
                <a:stretch>
                  <a:fillRect l="-1297" r="-12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327174781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16</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16</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237725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Cálculo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Itô</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En cálculo clásico, la integral de Lebesgue de </a:t>
                </a:r>
                <a14:m>
                  <m:oMath xmlns:m="http://schemas.openxmlformats.org/officeDocument/2006/math">
                    <m:r>
                      <m:rPr>
                        <m:sty m:val="p"/>
                      </m:rPr>
                      <a:rPr lang="es-ES" sz="1800" smtClean="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ES" dirty="0">
                    <a:latin typeface="Calibri" panose="020F0502020204030204" pitchFamily="34" charset="0"/>
                    <a:ea typeface="Times New Roman" panose="02020603050405020304" pitchFamily="18" charset="0"/>
                    <a:cs typeface="Times New Roman" panose="02020603050405020304" pitchFamily="18" charset="0"/>
                  </a:rPr>
                  <a:t> con respecto a </a:t>
                </a:r>
                <a14:m>
                  <m:oMath xmlns:m="http://schemas.openxmlformats.org/officeDocument/2006/math">
                    <m:r>
                      <a:rPr lang="es-ES" i="1">
                        <a:latin typeface="Cambria Math" panose="02040503050406030204" pitchFamily="18" charset="0"/>
                        <a:ea typeface="Times New Roman" panose="02020603050405020304" pitchFamily="18" charset="0"/>
                        <a:cs typeface="Times New Roman" panose="02020603050405020304" pitchFamily="18" charset="0"/>
                      </a:rPr>
                      <m:t>𝑔</m:t>
                    </m:r>
                    <m:d>
                      <m:dPr>
                        <m:ctrlPr>
                          <a:rPr lang="es-ES" i="1">
                            <a:latin typeface="Cambria Math" panose="02040503050406030204" pitchFamily="18" charset="0"/>
                          </a:rPr>
                        </m:ctrlPr>
                      </m:dPr>
                      <m:e>
                        <m:r>
                          <a:rPr lang="es-ES" i="1">
                            <a:latin typeface="Cambria Math" panose="02040503050406030204" pitchFamily="18" charset="0"/>
                            <a:ea typeface="Times New Roman" panose="02020603050405020304" pitchFamily="18" charset="0"/>
                            <a:cs typeface="Times New Roman" panose="02020603050405020304" pitchFamily="18" charset="0"/>
                          </a:rPr>
                          <m:t>𝑡</m:t>
                        </m:r>
                      </m:e>
                    </m:d>
                    <m:r>
                      <a:rPr lang="es-ES" b="0" i="1" smtClean="0">
                        <a:latin typeface="Cambria Math" panose="02040503050406030204" pitchFamily="18" charset="0"/>
                        <a:ea typeface="Times New Roman" panose="02020603050405020304" pitchFamily="18" charset="0"/>
                        <a:cs typeface="Times New Roman" panose="02020603050405020304" pitchFamily="18" charset="0"/>
                      </a:rPr>
                      <m:t>:</m:t>
                    </m:r>
                  </m:oMath>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nary>
                        <m:naryPr>
                          <m:limLoc m:val="subSup"/>
                          <m:ctrlPr>
                            <a:rPr lang="es-ES" i="1" smtClean="0">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p>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𝑑𝑔</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nary>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p>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𝑔</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e>
                      </m:nary>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Si queremos hacer cálculo estocástico, con </a:t>
                </a: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dirty="0">
                    <a:latin typeface="Calibri" panose="020F0502020204030204" pitchFamily="34" charset="0"/>
                    <a:ea typeface="Times New Roman" panose="02020603050405020304" pitchFamily="18" charset="0"/>
                    <a:cs typeface="Times New Roman" panose="02020603050405020304" pitchFamily="18" charset="0"/>
                  </a:rPr>
                  <a:t>, no podemos usar la integral clásica.</a:t>
                </a: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2377254"/>
              </a:xfrm>
              <a:prstGeom prst="rect">
                <a:avLst/>
              </a:prstGeom>
              <a:blipFill>
                <a:blip r:embed="rId2"/>
                <a:stretch>
                  <a:fillRect l="-1297" t="-1538" b="-30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27493452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17</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17</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235859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Cálculo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Itô</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Si tenemos un </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proceso </a:t>
                </a:r>
                <a14:m>
                  <m:oMath xmlns:m="http://schemas.openxmlformats.org/officeDocument/2006/math">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simple, definimos la integral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Itô</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como </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e>
                      </m:nary>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p>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d>
                            <m:dPr>
                              <m:begChr m:val="["/>
                              <m:endChr m:val="]"/>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e>
                          </m:d>
                        </m:e>
                      </m:nary>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d>
                        <m:dPr>
                          <m:begChr m:val="["/>
                          <m:endChr m:val="]"/>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2358594"/>
              </a:xfrm>
              <a:prstGeom prst="rect">
                <a:avLst/>
              </a:prstGeom>
              <a:blipFill>
                <a:blip r:embed="rId2"/>
                <a:stretch>
                  <a:fillRect l="-1297" t="-12920" b="-356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280474876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18</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18</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120032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Cálculo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Itô</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En caso  de que el </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proceso </a:t>
                </a:r>
                <a14:m>
                  <m:oMath xmlns:m="http://schemas.openxmlformats.org/officeDocument/2006/math">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no sea simple, podemos aproximarlo por un proceso que si lo sea.</a:t>
                </a:r>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1200329"/>
              </a:xfrm>
              <a:prstGeom prst="rect">
                <a:avLst/>
              </a:prstGeom>
              <a:blipFill>
                <a:blip r:embed="rId2"/>
                <a:stretch>
                  <a:fillRect l="-1297" t="-3046" b="-71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pic>
        <p:nvPicPr>
          <p:cNvPr id="3" name="Imagen 2">
            <a:extLst>
              <a:ext uri="{FF2B5EF4-FFF2-40B4-BE49-F238E27FC236}">
                <a16:creationId xmlns:a16="http://schemas.microsoft.com/office/drawing/2014/main" id="{0CB7B8A2-4913-4FED-9290-BC2089D8A143}"/>
              </a:ext>
            </a:extLst>
          </p:cNvPr>
          <p:cNvPicPr>
            <a:picLocks noChangeAspect="1"/>
          </p:cNvPicPr>
          <p:nvPr/>
        </p:nvPicPr>
        <p:blipFill>
          <a:blip r:embed="rId3"/>
          <a:stretch>
            <a:fillRect/>
          </a:stretch>
        </p:blipFill>
        <p:spPr>
          <a:xfrm>
            <a:off x="2843808" y="2708920"/>
            <a:ext cx="3685516" cy="3600400"/>
          </a:xfrm>
          <a:prstGeom prst="rect">
            <a:avLst/>
          </a:prstGeom>
        </p:spPr>
      </p:pic>
    </p:spTree>
    <p:extLst>
      <p:ext uri="{BB962C8B-B14F-4D97-AF65-F5344CB8AC3E}">
        <p14:creationId xmlns:p14="http://schemas.microsoft.com/office/powerpoint/2010/main" val="22970936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19</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19</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395031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Cálculo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Itô</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Añadiendo puntos a la partición del intervalo, obtenemos una sucesión </a:t>
                </a:r>
                <a14:m>
                  <m:oMath xmlns:m="http://schemas.openxmlformats.org/officeDocument/2006/math">
                    <m:sSub>
                      <m:sSubPr>
                        <m:ctrlPr>
                          <a:rPr lang="es-ES" b="0" i="0" smtClean="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s-ES">
                            <a:latin typeface="Cambria Math" panose="02040503050406030204" pitchFamily="18" charset="0"/>
                            <a:ea typeface="Times New Roman" panose="02020603050405020304" pitchFamily="18" charset="0"/>
                            <a:cs typeface="Times New Roman" panose="02020603050405020304" pitchFamily="18" charset="0"/>
                          </a:rPr>
                          <m:t>Δ</m:t>
                        </m:r>
                      </m:e>
                      <m:sub>
                        <m:r>
                          <m:rPr>
                            <m:sty m:val="p"/>
                          </m:rPr>
                          <a:rPr lang="es-ES" b="0" i="0" smtClean="0">
                            <a:latin typeface="Cambria Math" panose="02040503050406030204" pitchFamily="18" charset="0"/>
                            <a:ea typeface="Times New Roman" panose="02020603050405020304" pitchFamily="18" charset="0"/>
                            <a:cs typeface="Times New Roman" panose="02020603050405020304" pitchFamily="18" charset="0"/>
                          </a:rPr>
                          <m:t>n</m:t>
                        </m:r>
                      </m:sub>
                    </m:sSub>
                    <m:d>
                      <m:dPr>
                        <m:ctrlPr>
                          <a:rPr lang="es-ES" i="1">
                            <a:latin typeface="Cambria Math" panose="02040503050406030204" pitchFamily="18" charset="0"/>
                          </a:rPr>
                        </m:ctrlPr>
                      </m:dPr>
                      <m:e>
                        <m:r>
                          <a:rPr lang="es-ES" i="1">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dirty="0">
                    <a:latin typeface="Calibri" panose="020F0502020204030204" pitchFamily="34" charset="0"/>
                    <a:ea typeface="Times New Roman" panose="02020603050405020304" pitchFamily="18" charset="0"/>
                    <a:cs typeface="Times New Roman" panose="02020603050405020304" pitchFamily="18" charset="0"/>
                  </a:rPr>
                  <a:t> de procesos simple que converge al proceso </a:t>
                </a:r>
                <a14:m>
                  <m:oMath xmlns:m="http://schemas.openxmlformats.org/officeDocument/2006/math">
                    <m:r>
                      <m:rPr>
                        <m:sty m:val="p"/>
                      </m:rPr>
                      <a:rPr lang="es-ES" sz="1800" smtClean="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dirty="0">
                    <a:latin typeface="Calibri" panose="020F0502020204030204" pitchFamily="34" charset="0"/>
                    <a:ea typeface="Times New Roman" panose="02020603050405020304" pitchFamily="18" charset="0"/>
                    <a:cs typeface="Times New Roman" panose="02020603050405020304" pitchFamily="18" charset="0"/>
                  </a:rPr>
                  <a:t> y podemos definir la integral de </a:t>
                </a:r>
                <a:r>
                  <a:rPr lang="es-ES" dirty="0" err="1">
                    <a:latin typeface="Calibri" panose="020F0502020204030204" pitchFamily="34" charset="0"/>
                    <a:ea typeface="Times New Roman" panose="02020603050405020304" pitchFamily="18" charset="0"/>
                    <a:cs typeface="Times New Roman" panose="02020603050405020304" pitchFamily="18" charset="0"/>
                  </a:rPr>
                  <a:t>Itô</a:t>
                </a:r>
                <a:r>
                  <a:rPr lang="es-ES" dirty="0">
                    <a:latin typeface="Calibri" panose="020F0502020204030204" pitchFamily="34" charset="0"/>
                    <a:ea typeface="Times New Roman" panose="02020603050405020304" pitchFamily="18" charset="0"/>
                    <a:cs typeface="Times New Roman" panose="02020603050405020304" pitchFamily="18" charset="0"/>
                  </a:rPr>
                  <a:t> mediante un límite:</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𝐼</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e>
                      </m:nary>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s-ES" i="1">
                              <a:effectLst/>
                              <a:latin typeface="Cambria Math" panose="02040503050406030204" pitchFamily="18" charset="0"/>
                            </a:rPr>
                          </m:ctrlPr>
                        </m:funcPr>
                        <m:fName>
                          <m:limLow>
                            <m:limLowPr>
                              <m:ctrlPr>
                                <a:rPr lang="es-ES" i="1">
                                  <a:effectLst/>
                                  <a:latin typeface="Cambria Math" panose="02040503050406030204" pitchFamily="18" charset="0"/>
                                </a:rPr>
                              </m:ctrlPr>
                            </m:limLowPr>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lim</m:t>
                              </m:r>
                            </m:e>
                            <m:li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lim>
                          </m:limLow>
                        </m:fName>
                        <m:e>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e>
                              <m:sSub>
                                <m:sSubPr>
                                  <m:ctrlPr>
                                    <a:rPr lang="es-ES" i="1">
                                      <a:effectLst/>
                                      <a:latin typeface="Cambria Math" panose="02040503050406030204" pitchFamily="18" charset="0"/>
                                    </a:rPr>
                                  </m:ctrlPr>
                                </m:sSubPr>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e>
                                <m:sub>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n</m:t>
                                  </m:r>
                                </m:sub>
                              </m:sSub>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e>
                          </m:nary>
                        </m:e>
                      </m:func>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Propiedades:</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dirty="0"/>
                  <a:t>Los caminos de </a:t>
                </a:r>
                <a14:m>
                  <m:oMath xmlns:m="http://schemas.openxmlformats.org/officeDocument/2006/math">
                    <m:r>
                      <a:rPr lang="es-ES" i="1"/>
                      <m:t>𝐼</m:t>
                    </m:r>
                    <m:r>
                      <a:rPr lang="es-ES" i="1"/>
                      <m:t>(</m:t>
                    </m:r>
                    <m:r>
                      <a:rPr lang="es-ES" i="1"/>
                      <m:t>𝑡</m:t>
                    </m:r>
                    <m:r>
                      <a:rPr lang="es-ES" i="1"/>
                      <m:t>)</m:t>
                    </m:r>
                  </m:oMath>
                </a14:m>
                <a:r>
                  <a:rPr lang="es-ES" dirty="0"/>
                  <a:t> son continuos</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14:m>
                  <m:oMath xmlns:m="http://schemas.openxmlformats.org/officeDocument/2006/math">
                    <m:r>
                      <a:rPr lang="es-ES" i="1"/>
                      <m:t>𝐼</m:t>
                    </m:r>
                    <m:r>
                      <a:rPr lang="es-ES" i="1"/>
                      <m:t>(</m:t>
                    </m:r>
                    <m:r>
                      <a:rPr lang="es-ES" i="1"/>
                      <m:t>𝑡</m:t>
                    </m:r>
                    <m:r>
                      <a:rPr lang="es-ES" i="1"/>
                      <m:t>)</m:t>
                    </m:r>
                    <m:r>
                      <m:rPr>
                        <m:nor/>
                      </m:rPr>
                      <a:rPr lang="es-ES"/>
                      <m:t> </m:t>
                    </m:r>
                    <m:r>
                      <m:rPr>
                        <m:nor/>
                      </m:rPr>
                      <a:rPr lang="es-ES"/>
                      <m:t>es</m:t>
                    </m:r>
                    <m:r>
                      <m:rPr>
                        <m:nor/>
                      </m:rPr>
                      <a:rPr lang="es-ES"/>
                      <m:t>  </m:t>
                    </m:r>
                    <m:r>
                      <a:rPr lang="es-ES" i="1"/>
                      <m:t>ℱ</m:t>
                    </m:r>
                    <m:r>
                      <a:rPr lang="es-ES" i="1"/>
                      <m:t>(</m:t>
                    </m:r>
                    <m:r>
                      <a:rPr lang="es-ES" i="1"/>
                      <m:t>𝑡</m:t>
                    </m:r>
                    <m:r>
                      <a:rPr lang="es-ES" i="1"/>
                      <m:t>)</m:t>
                    </m:r>
                    <m:r>
                      <m:rPr>
                        <m:nor/>
                      </m:rPr>
                      <a:rPr lang="es-ES"/>
                      <m:t>-</m:t>
                    </m:r>
                    <m:r>
                      <m:rPr>
                        <m:nor/>
                      </m:rPr>
                      <a:rPr lang="es-ES"/>
                      <m:t>medible</m:t>
                    </m:r>
                    <m:r>
                      <m:rPr>
                        <m:nor/>
                      </m:rPr>
                      <a:rPr lang="es-ES"/>
                      <m:t> </m:t>
                    </m:r>
                    <m:r>
                      <m:rPr>
                        <m:nor/>
                      </m:rPr>
                      <a:rPr lang="es-ES"/>
                      <m:t>para</m:t>
                    </m:r>
                    <m:r>
                      <m:rPr>
                        <m:nor/>
                      </m:rPr>
                      <a:rPr lang="es-ES"/>
                      <m:t> </m:t>
                    </m:r>
                    <m:r>
                      <m:rPr>
                        <m:nor/>
                      </m:rPr>
                      <a:rPr lang="es-ES"/>
                      <m:t>todo</m:t>
                    </m:r>
                    <m:r>
                      <m:rPr>
                        <m:nor/>
                      </m:rPr>
                      <a:rPr lang="es-ES"/>
                      <m:t> </m:t>
                    </m:r>
                    <m:r>
                      <a:rPr lang="es-ES" i="1"/>
                      <m:t>𝑡</m:t>
                    </m:r>
                    <m:r>
                      <m:rPr>
                        <m:nor/>
                      </m:rPr>
                      <a:rPr lang="es-ES"/>
                      <m:t>.</m:t>
                    </m:r>
                  </m:oMath>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𝔼</m:t>
                    </m:r>
                    <m:sSup>
                      <m:sSupPr>
                        <m:ctrlPr>
                          <a:rPr lang="es-ES" i="1">
                            <a:effectLst/>
                            <a:latin typeface="Cambria Math" panose="02040503050406030204" pitchFamily="18" charset="0"/>
                          </a:rPr>
                        </m:ctrlPr>
                      </m:sSupPr>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I</m:t>
                        </m:r>
                      </m:e>
                      <m:sup>
                        <m:r>
                          <a:rPr lang="es-ES" sz="1800">
                            <a:effectLst/>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e>
                        <m:sSup>
                          <m:sSupPr>
                            <m:ctrlPr>
                              <a:rPr lang="es-ES" i="1">
                                <a:effectLst/>
                                <a:latin typeface="Cambria Math" panose="02040503050406030204" pitchFamily="18" charset="0"/>
                              </a:rPr>
                            </m:ctrlPr>
                          </m:sSupPr>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𝑑𝑢</m:t>
                        </m:r>
                      </m:e>
                    </m:nary>
                  </m:oMath>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Su variación cuadrática es </a:t>
                </a:r>
                <a14:m>
                  <m:oMath xmlns:m="http://schemas.openxmlformats.org/officeDocument/2006/math">
                    <m:d>
                      <m:dPr>
                        <m:begChr m:val="["/>
                        <m:endChr m:val="]"/>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𝐼</m:t>
                        </m:r>
                      </m:e>
                    </m:d>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e>
                        <m:sSup>
                          <m:sSupPr>
                            <m:ctrlPr>
                              <a:rPr lang="es-ES" i="1">
                                <a:effectLst/>
                                <a:latin typeface="Cambria Math" panose="02040503050406030204" pitchFamily="18" charset="0"/>
                              </a:rPr>
                            </m:ctrlPr>
                          </m:sSupPr>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𝑑𝑢</m:t>
                        </m:r>
                      </m:e>
                    </m:nary>
                  </m:oMath>
                </a14:m>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3950312"/>
              </a:xfrm>
              <a:prstGeom prst="rect">
                <a:avLst/>
              </a:prstGeom>
              <a:blipFill>
                <a:blip r:embed="rId2"/>
                <a:stretch>
                  <a:fillRect l="-1297" t="-926" b="-192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29882095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0ED85EEB-A62B-4732-B884-A66A06AF24CD}"/>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A9647CC8-B146-4A87-8F63-1265FF60C63E}" type="slidenum">
              <a:rPr lang="es-ES_tradnl" altLang="es-ES" sz="1200">
                <a:solidFill>
                  <a:srgbClr val="FFFFFF"/>
                </a:solidFill>
              </a:rPr>
              <a:pPr algn="r" eaLnBrk="1"/>
              <a:t>2</a:t>
            </a:fld>
            <a:endParaRPr lang="es-ES_tradnl" altLang="es-ES">
              <a:solidFill>
                <a:srgbClr val="000000"/>
              </a:solidFill>
            </a:endParaRPr>
          </a:p>
        </p:txBody>
      </p:sp>
      <p:sp>
        <p:nvSpPr>
          <p:cNvPr id="6147" name="Rectangle 2">
            <a:extLst>
              <a:ext uri="{FF2B5EF4-FFF2-40B4-BE49-F238E27FC236}">
                <a16:creationId xmlns:a16="http://schemas.microsoft.com/office/drawing/2014/main" id="{1E70C2F6-AB9F-4DA4-8449-2514F6E6617D}"/>
              </a:ext>
            </a:extLst>
          </p:cNvPr>
          <p:cNvSpPr>
            <a:spLocks/>
          </p:cNvSpPr>
          <p:nvPr/>
        </p:nvSpPr>
        <p:spPr bwMode="auto">
          <a:xfrm>
            <a:off x="419100" y="255588"/>
            <a:ext cx="5614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a:solidFill>
                  <a:srgbClr val="0098CD"/>
                </a:solidFill>
                <a:latin typeface="Arial " charset="0"/>
                <a:sym typeface="Arial Narrow" panose="020B0606020202030204" pitchFamily="34" charset="0"/>
              </a:rPr>
              <a:t>Índice</a:t>
            </a:r>
            <a:endParaRPr lang="es-ES_tradnl" altLang="es-ES">
              <a:solidFill>
                <a:srgbClr val="000000"/>
              </a:solidFill>
              <a:latin typeface="Arial " charset="0"/>
              <a:sym typeface="Arial Narrow" panose="020B0606020202030204" pitchFamily="34" charset="0"/>
            </a:endParaRPr>
          </a:p>
        </p:txBody>
      </p:sp>
      <p:sp>
        <p:nvSpPr>
          <p:cNvPr id="6148" name="Rectangle 3">
            <a:extLst>
              <a:ext uri="{FF2B5EF4-FFF2-40B4-BE49-F238E27FC236}">
                <a16:creationId xmlns:a16="http://schemas.microsoft.com/office/drawing/2014/main" id="{82E73F90-41AE-40D0-BB03-59348302D330}"/>
              </a:ext>
            </a:extLst>
          </p:cNvPr>
          <p:cNvSpPr>
            <a:spLocks/>
          </p:cNvSpPr>
          <p:nvPr/>
        </p:nvSpPr>
        <p:spPr bwMode="auto">
          <a:xfrm>
            <a:off x="512763" y="1358900"/>
            <a:ext cx="7997825" cy="280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Apartado 1: Introducción y conceptos básicos</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Apartado 2: Contexto y estado del arte</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Apartado 3: Aplicaciones</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Apartado 4: Objetivos</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Apartado 4: Descripción de la contribución</a:t>
            </a:r>
          </a:p>
          <a:p>
            <a:pPr eaLnBrk="1">
              <a:lnSpc>
                <a:spcPct val="150000"/>
              </a:lnSpc>
              <a:buClr>
                <a:srgbClr val="0098CD"/>
              </a:buClr>
              <a:buSzPct val="50000"/>
              <a:buFont typeface="Arial Narrow" panose="020B0606020202030204" pitchFamily="34" charset="0"/>
              <a:buChar char="►"/>
            </a:pPr>
            <a:r>
              <a:rPr lang="es-ES_tradnl" altLang="es-ES" sz="2000" dirty="0">
                <a:solidFill>
                  <a:srgbClr val="0098CD"/>
                </a:solidFill>
                <a:latin typeface="Arial " charset="0"/>
                <a:sym typeface="Arial Narrow" panose="020B0606020202030204" pitchFamily="34" charset="0"/>
              </a:rPr>
              <a:t>Apartado 4: Conclusiones</a:t>
            </a:r>
          </a:p>
        </p:txBody>
      </p:sp>
      <p:sp>
        <p:nvSpPr>
          <p:cNvPr id="6149" name="Marcador de número de diapositiva 1">
            <a:extLst>
              <a:ext uri="{FF2B5EF4-FFF2-40B4-BE49-F238E27FC236}">
                <a16:creationId xmlns:a16="http://schemas.microsoft.com/office/drawing/2014/main" id="{7AF1F84E-5FF2-4B62-A0FB-FBCDDF8BA02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7FC429AD-A7F4-4EE6-ADA3-057265F860FF}" type="slidenum">
              <a:rPr lang="es-ES_tradnl" altLang="es-ES">
                <a:solidFill>
                  <a:srgbClr val="FFFFFF"/>
                </a:solidFill>
              </a:rPr>
              <a:pPr/>
              <a:t>2</a:t>
            </a:fld>
            <a:endParaRPr lang="es-ES_tradnl" altLang="es-ES">
              <a:solidFill>
                <a:srgbClr val="FFFFFF"/>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20</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20</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294888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Fórmula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Itô-Doeblin</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Generalización de la regla de la cadena:</a:t>
                </a:r>
              </a:p>
              <a:p>
                <a:pPr marL="0" indent="0" eaLnBrk="1">
                  <a:buClr>
                    <a:srgbClr val="0098CD"/>
                  </a:buClr>
                  <a:buSzPct val="50000"/>
                </a:pPr>
                <a14:m>
                  <m:oMath xmlns:m="http://schemas.openxmlformats.org/officeDocument/2006/math">
                    <m:f>
                      <m:fPr>
                        <m:ctrlPr>
                          <a:rPr lang="es-ES" i="1" smtClean="0">
                            <a:effectLst/>
                            <a:latin typeface="Cambria Math" panose="020405030504060302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den>
                    </m:f>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𝑔</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dirty="0">
                    <a:latin typeface="Calibri" panose="020F0502020204030204" pitchFamily="34" charset="0"/>
                    <a:ea typeface="Times New Roman" panose="02020603050405020304" pitchFamily="18" charset="0"/>
                    <a:cs typeface="Times New Roman" panose="02020603050405020304" pitchFamily="18" charset="0"/>
                  </a:rPr>
                  <a:t>, o bien, </a:t>
                </a:r>
                <a14:m>
                  <m:oMath xmlns:m="http://schemas.openxmlformats.org/officeDocument/2006/math">
                    <m:r>
                      <a:rPr lang="es-ES" i="1"/>
                      <m:t>𝑑𝑓</m:t>
                    </m:r>
                    <m:d>
                      <m:dPr>
                        <m:ctrlPr>
                          <a:rPr lang="es-ES" i="1"/>
                        </m:ctrlPr>
                      </m:dPr>
                      <m:e>
                        <m:r>
                          <a:rPr lang="es-ES" i="1"/>
                          <m:t>𝑑</m:t>
                        </m:r>
                        <m:d>
                          <m:dPr>
                            <m:ctrlPr>
                              <a:rPr lang="es-ES" i="1"/>
                            </m:ctrlPr>
                          </m:dPr>
                          <m:e>
                            <m:r>
                              <a:rPr lang="es-ES" i="1"/>
                              <m:t>𝑡</m:t>
                            </m:r>
                          </m:e>
                        </m:d>
                      </m:e>
                    </m:d>
                    <m:r>
                      <a:rPr lang="es-ES" i="1"/>
                      <m:t>=</m:t>
                    </m:r>
                    <m:sSup>
                      <m:sSupPr>
                        <m:ctrlPr>
                          <a:rPr lang="es-ES" i="1"/>
                        </m:ctrlPr>
                      </m:sSupPr>
                      <m:e>
                        <m:r>
                          <a:rPr lang="es-ES" i="1"/>
                          <m:t>𝑓</m:t>
                        </m:r>
                      </m:e>
                      <m:sup>
                        <m:r>
                          <a:rPr lang="es-ES" i="1"/>
                          <m:t>′</m:t>
                        </m:r>
                      </m:sup>
                    </m:sSup>
                    <m:d>
                      <m:dPr>
                        <m:ctrlPr>
                          <a:rPr lang="es-ES" i="1"/>
                        </m:ctrlPr>
                      </m:dPr>
                      <m:e>
                        <m:r>
                          <a:rPr lang="es-ES" i="1"/>
                          <m:t>𝑔</m:t>
                        </m:r>
                        <m:d>
                          <m:dPr>
                            <m:ctrlPr>
                              <a:rPr lang="es-ES" i="1"/>
                            </m:ctrlPr>
                          </m:dPr>
                          <m:e>
                            <m:r>
                              <a:rPr lang="es-ES" i="1"/>
                              <m:t>𝑡</m:t>
                            </m:r>
                          </m:e>
                        </m:d>
                      </m:e>
                    </m:d>
                    <m:r>
                      <a:rPr lang="es-ES" i="1"/>
                      <m:t> </m:t>
                    </m:r>
                    <m:r>
                      <a:rPr lang="es-ES" i="1"/>
                      <m:t>𝑑𝑔</m:t>
                    </m:r>
                    <m:d>
                      <m:dPr>
                        <m:ctrlPr>
                          <a:rPr lang="es-ES" i="1"/>
                        </m:ctrlPr>
                      </m:dPr>
                      <m:e>
                        <m:r>
                          <a:rPr lang="es-ES" i="1"/>
                          <m:t>𝑡</m:t>
                        </m:r>
                      </m:e>
                    </m:d>
                  </m:oMath>
                </a14:m>
                <a:endParaRPr lang="es-ES" dirty="0">
                  <a:latin typeface="Calibri" panose="020F0502020204030204" pitchFamily="34"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Fórmula:</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𝑑𝑓</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i="1">
                              <a:effectLst/>
                              <a:latin typeface="Cambria Math" panose="020405030504060302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2948884"/>
              </a:xfrm>
              <a:prstGeom prst="rect">
                <a:avLst/>
              </a:prstGeom>
              <a:blipFill>
                <a:blip r:embed="rId2"/>
                <a:stretch>
                  <a:fillRect l="-1297" t="-12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145783261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21</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21</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289233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En este trabajo modelizamos el índice y sus dividendos usando procesos de </a:t>
                </a:r>
                <a:r>
                  <a:rPr lang="es-ES" dirty="0" err="1">
                    <a:latin typeface="Calibri" panose="020F0502020204030204" pitchFamily="34" charset="0"/>
                    <a:ea typeface="Times New Roman" panose="02020603050405020304" pitchFamily="18" charset="0"/>
                    <a:cs typeface="Times New Roman" panose="02020603050405020304" pitchFamily="18" charset="0"/>
                  </a:rPr>
                  <a:t>Itô</a:t>
                </a:r>
                <a:r>
                  <a:rPr lang="es-ES" dirty="0">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e>
                      </m:nary>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p>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Θ</m:t>
                          </m:r>
                        </m:e>
                      </m:nary>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𝑑𝑢</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Escritos en forma diferencial:</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𝑑𝑋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La formula de </a:t>
                </a:r>
                <a:r>
                  <a:rPr lang="es-ES" dirty="0" err="1">
                    <a:latin typeface="Calibri" panose="020F0502020204030204" pitchFamily="34" charset="0"/>
                    <a:ea typeface="Times New Roman" panose="02020603050405020304" pitchFamily="18" charset="0"/>
                    <a:cs typeface="Times New Roman" panose="02020603050405020304" pitchFamily="18" charset="0"/>
                  </a:rPr>
                  <a:t>Itô-Doeblin</a:t>
                </a:r>
                <a:r>
                  <a:rPr lang="es-ES" dirty="0">
                    <a:latin typeface="Calibri" panose="020F0502020204030204" pitchFamily="34" charset="0"/>
                    <a:ea typeface="Times New Roman" panose="02020603050405020304" pitchFamily="18" charset="0"/>
                    <a:cs typeface="Times New Roman" panose="02020603050405020304" pitchFamily="18" charset="0"/>
                  </a:rPr>
                  <a:t>, generalizada para este tipo de procesos quedaría:</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𝑑𝑓</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i="1">
                              <a:effectLst/>
                              <a:latin typeface="Cambria Math" panose="020405030504060302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𝑥𝑥</m:t>
                          </m:r>
                        </m:sub>
                      </m:sSub>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𝑑𝑋</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2892330"/>
              </a:xfrm>
              <a:prstGeom prst="rect">
                <a:avLst/>
              </a:prstGeom>
              <a:blipFill>
                <a:blip r:embed="rId2"/>
                <a:stretch>
                  <a:fillRect l="-1297" t="-1266" r="-2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239989607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22</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2.1 Introducción al cálculo estocástico</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22</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2380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Los procesos que utilizaremos serán un movimiento Browniano geométrico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para el EUROSTOXX 50</a:t>
                </a:r>
              </a:p>
              <a:p>
                <a:pPr marL="0" indent="0" eaLnBrk="1">
                  <a:buClr>
                    <a:srgbClr val="0098CD"/>
                  </a:buClr>
                  <a:buSzPct val="50000"/>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𝑑𝑆</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𝑞</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σ</m:t>
                      </m:r>
                      <m:r>
                        <a:rPr lang="es-ES" sz="180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𝑑𝑊</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y un proceso de Cox-Ingersoll-Ross para los dividendos</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Arial" panose="020B0604020202020204" pitchFamily="34" charset="0"/>
                        </a:rPr>
                        <m:t>𝑞</m:t>
                      </m:r>
                      <m:d>
                        <m:dPr>
                          <m:ctrlPr>
                            <a:rPr lang="es-ES" i="1">
                              <a:effectLst/>
                              <a:latin typeface="Cambria Math" panose="020405030504060302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e>
                      </m:d>
                      <m:r>
                        <a:rPr lang="es-ES" sz="1800" i="1">
                          <a:effectLst/>
                          <a:latin typeface="Cambria Math" panose="02040503050406030204" pitchFamily="18" charset="0"/>
                          <a:ea typeface="Times New Roman" panose="02020603050405020304" pitchFamily="18" charset="0"/>
                          <a:cs typeface="Arial" panose="020B0604020202020204" pitchFamily="34" charset="0"/>
                        </a:rPr>
                        <m:t>=</m:t>
                      </m:r>
                      <m:r>
                        <a:rPr lang="es-ES" sz="1800" i="1">
                          <a:effectLst/>
                          <a:latin typeface="Cambria Math" panose="02040503050406030204" pitchFamily="18" charset="0"/>
                          <a:ea typeface="Times New Roman" panose="02020603050405020304" pitchFamily="18" charset="0"/>
                          <a:cs typeface="Arial" panose="020B0604020202020204" pitchFamily="34" charset="0"/>
                        </a:rPr>
                        <m:t>𝑎</m:t>
                      </m:r>
                      <m:d>
                        <m:dPr>
                          <m:ctrlPr>
                            <a:rPr lang="es-ES" i="1">
                              <a:effectLst/>
                              <a:latin typeface="Cambria Math" panose="020405030504060302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𝑏</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d>
                            <m:dPr>
                              <m:ctrlPr>
                                <a:rPr lang="es-ES" i="1">
                                  <a:effectLst/>
                                  <a:latin typeface="Cambria Math" panose="020405030504060302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e>
                          </m:d>
                        </m:e>
                      </m:d>
                      <m:r>
                        <a:rPr lang="es-ES" sz="1800" i="1">
                          <a:effectLst/>
                          <a:latin typeface="Cambria Math" panose="02040503050406030204" pitchFamily="18" charset="0"/>
                          <a:ea typeface="Times New Roman" panose="02020603050405020304" pitchFamily="18" charset="0"/>
                          <a:cs typeface="Arial" panose="020B0604020202020204" pitchFamily="34" charset="0"/>
                        </a:rPr>
                        <m:t>𝑑𝑡</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r>
                        <a:rPr lang="es-ES" sz="1800" i="1">
                          <a:effectLst/>
                          <a:latin typeface="Cambria Math" panose="02040503050406030204" pitchFamily="18" charset="0"/>
                          <a:ea typeface="Times New Roman" panose="02020603050405020304" pitchFamily="18" charset="0"/>
                          <a:cs typeface="Arial" panose="020B0604020202020204" pitchFamily="34" charset="0"/>
                        </a:rPr>
                        <m:t>𝜎</m:t>
                      </m:r>
                      <m:rad>
                        <m:radPr>
                          <m:degHide m:val="on"/>
                          <m:ctrlPr>
                            <a:rPr lang="es-ES" i="1">
                              <a:effectLst/>
                              <a:latin typeface="Cambria Math" panose="02040503050406030204" pitchFamily="18" charset="0"/>
                              <a:cs typeface="Arial" panose="020B0604020202020204" pitchFamily="34" charset="0"/>
                            </a:rPr>
                          </m:ctrlPr>
                        </m:radPr>
                        <m:deg/>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d>
                            <m:dPr>
                              <m:ctrlPr>
                                <a:rPr lang="es-ES" i="1">
                                  <a:effectLst/>
                                  <a:latin typeface="Cambria Math" panose="020405030504060302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e>
                          </m:d>
                        </m:e>
                      </m:rad>
                      <m:r>
                        <a:rPr lang="es-ES" sz="1800" i="1">
                          <a:effectLst/>
                          <a:latin typeface="Cambria Math" panose="02040503050406030204" pitchFamily="18" charset="0"/>
                          <a:ea typeface="Times New Roman" panose="02020603050405020304" pitchFamily="18" charset="0"/>
                          <a:cs typeface="Arial" panose="020B0604020202020204" pitchFamily="34" charset="0"/>
                        </a:rPr>
                        <m:t>𝑑𝑊</m:t>
                      </m:r>
                      <m:d>
                        <m:dPr>
                          <m:ctrlPr>
                            <a:rPr lang="es-ES" i="1">
                              <a:effectLst/>
                              <a:latin typeface="Cambria Math" panose="020405030504060302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e>
                      </m:d>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2380332"/>
              </a:xfrm>
              <a:prstGeom prst="rect">
                <a:avLst/>
              </a:prstGeom>
              <a:blipFill>
                <a:blip r:embed="rId2"/>
                <a:stretch>
                  <a:fillRect l="-1297" t="-15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397928603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23</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8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2.2 Valoración de derivados financieros</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23</a:t>
            </a:fld>
            <a:endParaRPr lang="es-ES_tradnl" altLang="es-ES">
              <a:solidFill>
                <a:srgbClr val="FFFFFF"/>
              </a:solidFill>
            </a:endParaRPr>
          </a:p>
        </p:txBody>
      </p:sp>
      <mc:AlternateContent xmlns:mc="http://schemas.openxmlformats.org/markup-compatibility/2006">
        <mc:Choice xmlns:a14="http://schemas.microsoft.com/office/drawing/2010/main" Requires="a14">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305705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La fórmula de valoración de riesgo neutro de un derivado financiero es</a:t>
                </a: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sup>
                          </m:s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0≤</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Para el caso concreto de la valoración de futuros </a:t>
                </a: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3">
                <a:extLst>
                  <a:ext uri="{FF2B5EF4-FFF2-40B4-BE49-F238E27FC236}">
                    <a16:creationId xmlns:a16="http://schemas.microsoft.com/office/drawing/2014/main" id="{65EDDF5E-4EA3-4337-B5DE-D7791AEFBE8A}"/>
                  </a:ext>
                </a:extLst>
              </p:cNvPr>
              <p:cNvSpPr>
                <a:spLocks noRot="1" noChangeAspect="1" noMove="1" noResize="1" noEditPoints="1" noAdjustHandles="1" noChangeArrowheads="1" noChangeShapeType="1" noTextEdit="1"/>
              </p:cNvSpPr>
              <p:nvPr/>
            </p:nvSpPr>
            <p:spPr bwMode="auto">
              <a:xfrm>
                <a:off x="820737" y="1772816"/>
                <a:ext cx="7524273" cy="3057055"/>
              </a:xfrm>
              <a:prstGeom prst="rect">
                <a:avLst/>
              </a:prstGeom>
              <a:blipFill>
                <a:blip r:embed="rId2"/>
                <a:stretch>
                  <a:fillRect l="-12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8" name="CuadroTexto 7">
            <a:extLst>
              <a:ext uri="{FF2B5EF4-FFF2-40B4-BE49-F238E27FC236}">
                <a16:creationId xmlns:a16="http://schemas.microsoft.com/office/drawing/2014/main" id="{E90AE6D8-EF36-4330-81BE-50652487DE7C}"/>
              </a:ext>
            </a:extLst>
          </p:cNvPr>
          <p:cNvSpPr txBox="1"/>
          <p:nvPr/>
        </p:nvSpPr>
        <p:spPr>
          <a:xfrm>
            <a:off x="6855781" y="2420888"/>
            <a:ext cx="4576438" cy="276999"/>
          </a:xfrm>
          <a:prstGeom prst="rect">
            <a:avLst/>
          </a:prstGeom>
          <a:noFill/>
        </p:spPr>
        <p:txBody>
          <a:bodyPr wrap="square">
            <a:spAutoFit/>
          </a:bodyPr>
          <a:lstStyle/>
          <a:p>
            <a:r>
              <a:rPr lang="es-ES" sz="1200" dirty="0">
                <a:latin typeface="Calibri" panose="020F0502020204030204" pitchFamily="34" charset="0"/>
                <a:ea typeface="Times New Roman" panose="02020603050405020304" pitchFamily="18" charset="0"/>
                <a:cs typeface="Times New Roman" panose="02020603050405020304" pitchFamily="18" charset="0"/>
              </a:rPr>
              <a:t>S</a:t>
            </a:r>
            <a:r>
              <a:rPr lang="es-ES" sz="1200" dirty="0">
                <a:effectLst/>
                <a:latin typeface="Calibri" panose="020F0502020204030204" pitchFamily="34" charset="0"/>
                <a:ea typeface="Times New Roman" panose="02020603050405020304" pitchFamily="18" charset="0"/>
                <a:cs typeface="Times New Roman" panose="02020603050405020304" pitchFamily="18" charset="0"/>
              </a:rPr>
              <a:t>ección 5.2.4 de </a:t>
            </a:r>
            <a:r>
              <a:rPr lang="es-ES" sz="1200" dirty="0">
                <a:effectLst/>
                <a:latin typeface="Calibri" panose="020F0502020204030204" pitchFamily="34" charset="0"/>
                <a:ea typeface="Times New Roman" panose="02020603050405020304" pitchFamily="18" charset="0"/>
              </a:rPr>
              <a:t>(</a:t>
            </a:r>
            <a:r>
              <a:rPr lang="es-ES" sz="1200" dirty="0" err="1">
                <a:effectLst/>
                <a:latin typeface="Calibri" panose="020F0502020204030204" pitchFamily="34" charset="0"/>
                <a:ea typeface="Times New Roman" panose="02020603050405020304" pitchFamily="18" charset="0"/>
              </a:rPr>
              <a:t>Shreve</a:t>
            </a:r>
            <a:r>
              <a:rPr lang="es-ES" sz="1200" dirty="0">
                <a:effectLst/>
                <a:latin typeface="Calibri" panose="020F0502020204030204" pitchFamily="34" charset="0"/>
                <a:ea typeface="Times New Roman" panose="02020603050405020304" pitchFamily="18" charset="0"/>
              </a:rPr>
              <a:t>, 2004)</a:t>
            </a:r>
            <a:endParaRPr lang="es-ES" sz="1200" dirty="0"/>
          </a:p>
        </p:txBody>
      </p:sp>
      <p:sp>
        <p:nvSpPr>
          <p:cNvPr id="9" name="CuadroTexto 8">
            <a:extLst>
              <a:ext uri="{FF2B5EF4-FFF2-40B4-BE49-F238E27FC236}">
                <a16:creationId xmlns:a16="http://schemas.microsoft.com/office/drawing/2014/main" id="{583BA2CA-07A3-4EE6-9B63-E650FD596F84}"/>
              </a:ext>
            </a:extLst>
          </p:cNvPr>
          <p:cNvSpPr txBox="1"/>
          <p:nvPr/>
        </p:nvSpPr>
        <p:spPr>
          <a:xfrm>
            <a:off x="6855781" y="4160114"/>
            <a:ext cx="4576438" cy="276999"/>
          </a:xfrm>
          <a:prstGeom prst="rect">
            <a:avLst/>
          </a:prstGeom>
          <a:noFill/>
        </p:spPr>
        <p:txBody>
          <a:bodyPr wrap="square">
            <a:spAutoFit/>
          </a:bodyPr>
          <a:lstStyle/>
          <a:p>
            <a:r>
              <a:rPr lang="es-ES" sz="1200" dirty="0">
                <a:latin typeface="Calibri" panose="020F0502020204030204" pitchFamily="34" charset="0"/>
                <a:ea typeface="Times New Roman" panose="02020603050405020304" pitchFamily="18" charset="0"/>
                <a:cs typeface="Times New Roman" panose="02020603050405020304" pitchFamily="18" charset="0"/>
              </a:rPr>
              <a:t>S</a:t>
            </a:r>
            <a:r>
              <a:rPr lang="es-ES" sz="1200" dirty="0">
                <a:effectLst/>
                <a:latin typeface="Calibri" panose="020F0502020204030204" pitchFamily="34" charset="0"/>
                <a:ea typeface="Times New Roman" panose="02020603050405020304" pitchFamily="18" charset="0"/>
                <a:cs typeface="Times New Roman" panose="02020603050405020304" pitchFamily="18" charset="0"/>
              </a:rPr>
              <a:t>ección 5.6.2 de </a:t>
            </a:r>
            <a:r>
              <a:rPr lang="es-ES" sz="1200" dirty="0">
                <a:effectLst/>
                <a:latin typeface="Calibri" panose="020F0502020204030204" pitchFamily="34" charset="0"/>
                <a:ea typeface="Times New Roman" panose="02020603050405020304" pitchFamily="18" charset="0"/>
              </a:rPr>
              <a:t>(</a:t>
            </a:r>
            <a:r>
              <a:rPr lang="es-ES" sz="1200" dirty="0" err="1">
                <a:effectLst/>
                <a:latin typeface="Calibri" panose="020F0502020204030204" pitchFamily="34" charset="0"/>
                <a:ea typeface="Times New Roman" panose="02020603050405020304" pitchFamily="18" charset="0"/>
              </a:rPr>
              <a:t>Shreve</a:t>
            </a:r>
            <a:r>
              <a:rPr lang="es-ES" sz="1200" dirty="0">
                <a:effectLst/>
                <a:latin typeface="Calibri" panose="020F0502020204030204" pitchFamily="34" charset="0"/>
                <a:ea typeface="Times New Roman" panose="02020603050405020304" pitchFamily="18" charset="0"/>
              </a:rPr>
              <a:t>, 2004)</a:t>
            </a:r>
            <a:endParaRPr lang="es-ES" sz="1200" dirty="0"/>
          </a:p>
        </p:txBody>
      </p:sp>
    </p:spTree>
    <p:extLst>
      <p:ext uri="{BB962C8B-B14F-4D97-AF65-F5344CB8AC3E}">
        <p14:creationId xmlns:p14="http://schemas.microsoft.com/office/powerpoint/2010/main" val="30653183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24</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8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2.2 Estado del arte</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24</a:t>
            </a:fld>
            <a:endParaRPr lang="es-ES_tradnl" altLang="es-ES">
              <a:solidFill>
                <a:srgbClr val="FFFFFF"/>
              </a:solidFill>
            </a:endParaRPr>
          </a:p>
        </p:txBody>
      </p:sp>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352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 </a:t>
            </a:r>
            <a:r>
              <a:rPr lang="es-ES" sz="1800" dirty="0">
                <a:effectLst/>
                <a:latin typeface="Calibri" panose="020F0502020204030204" pitchFamily="34" charset="0"/>
                <a:ea typeface="Times New Roman" panose="02020603050405020304" pitchFamily="18" charset="0"/>
                <a:cs typeface="Calibri" panose="020F0502020204030204" pitchFamily="34" charset="0"/>
              </a:rPr>
              <a:t>(</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Lioui</a:t>
            </a:r>
            <a:r>
              <a:rPr lang="es-ES" sz="1800" dirty="0">
                <a:effectLst/>
                <a:latin typeface="Calibri" panose="020F0502020204030204" pitchFamily="34" charset="0"/>
                <a:ea typeface="Times New Roman" panose="02020603050405020304" pitchFamily="18" charset="0"/>
                <a:cs typeface="Calibri" panose="020F0502020204030204" pitchFamily="34" charset="0"/>
              </a:rPr>
              <a:t>, 2006)</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se presenta una fórmula de valoración obtenida con una evolución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lognormal</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para el índice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equity</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y una evolución para el ratio de dividendos y para otra variable que no analizaremos en este trabajo (el precio de mercado del riesgo) dadas por procesos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Ornstein-Uhlenbeck</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generalizados.</a:t>
            </a:r>
          </a:p>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  </a:t>
            </a:r>
            <a:r>
              <a:rPr lang="es-ES" sz="1800" dirty="0">
                <a:effectLst/>
                <a:latin typeface="Calibri" panose="020F0502020204030204" pitchFamily="34" charset="0"/>
                <a:ea typeface="Times New Roman" panose="02020603050405020304" pitchFamily="18" charset="0"/>
                <a:cs typeface="Calibri" panose="020F0502020204030204" pitchFamily="34" charset="0"/>
              </a:rPr>
              <a:t>(</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Phewchean</a:t>
            </a:r>
            <a:r>
              <a:rPr lang="es-ES" sz="1800" dirty="0">
                <a:effectLst/>
                <a:latin typeface="Calibri" panose="020F0502020204030204" pitchFamily="34" charset="0"/>
                <a:ea typeface="Times New Roman" panose="02020603050405020304" pitchFamily="18" charset="0"/>
                <a:cs typeface="Calibri" panose="020F0502020204030204" pitchFamily="34" charset="0"/>
              </a:rPr>
              <a:t> &amp; Wu, 2019)</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se realiza un estudio muy similar al anterior, en el que se utiliza otro modelo más complejo para el precio de mercado del riesgo.</a:t>
            </a:r>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86713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25</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2</a:t>
            </a:r>
            <a:r>
              <a:rPr lang="es-ES_tradnl" altLang="es-ES" sz="2800" dirty="0">
                <a:solidFill>
                  <a:srgbClr val="0098CD"/>
                </a:solidFill>
                <a:sym typeface="Arial Narrow" panose="020B0606020202030204" pitchFamily="34" charset="0"/>
              </a:rPr>
              <a:t>: Contexto y estado del arte</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108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dirty="0">
                <a:solidFill>
                  <a:srgbClr val="0098CD"/>
                </a:solidFill>
                <a:effectLst/>
                <a:latin typeface="+mn-lt"/>
                <a:sym typeface="Arial Narrow" panose="020B0606020202030204" pitchFamily="34" charset="0"/>
              </a:rPr>
              <a:t>2.2 Estado del arte</a:t>
            </a:r>
            <a:endParaRPr lang="es-ES" dirty="0">
              <a:effectLst/>
              <a:latin typeface="+mn-lt"/>
            </a:endParaRPr>
          </a:p>
          <a:p>
            <a:pPr eaLnBrk="1">
              <a:buClr>
                <a:srgbClr val="0098CD"/>
              </a:buClr>
              <a:buSzPct val="50000"/>
              <a:buFont typeface="Arial Narrow" panose="020B0606020202030204" pitchFamily="34" charset="0"/>
              <a:buChar char="►"/>
            </a:pPr>
            <a:endParaRPr lang="es-ES" i="1" dirty="0">
              <a:effectLst/>
              <a:latin typeface="Cambria Math" panose="02040503050406030204" pitchFamily="18" charset="0"/>
            </a:endParaRPr>
          </a:p>
          <a:p>
            <a:pPr algn="just">
              <a:lnSpc>
                <a:spcPct val="150000"/>
              </a:lnSpc>
              <a:spcBef>
                <a:spcPts val="600"/>
              </a:spcBef>
              <a:spcAft>
                <a:spcPts val="600"/>
              </a:spcAft>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25</a:t>
            </a:fld>
            <a:endParaRPr lang="es-ES_tradnl" altLang="es-ES">
              <a:solidFill>
                <a:srgbClr val="FFFFFF"/>
              </a:solidFill>
            </a:endParaRPr>
          </a:p>
        </p:txBody>
      </p:sp>
      <p:sp>
        <p:nvSpPr>
          <p:cNvPr id="6" name="Rectangle 3">
            <a:extLst>
              <a:ext uri="{FF2B5EF4-FFF2-40B4-BE49-F238E27FC236}">
                <a16:creationId xmlns:a16="http://schemas.microsoft.com/office/drawing/2014/main" id="{65EDDF5E-4EA3-4337-B5DE-D7791AEFBE8A}"/>
              </a:ext>
            </a:extLst>
          </p:cNvPr>
          <p:cNvSpPr>
            <a:spLocks/>
          </p:cNvSpPr>
          <p:nvPr/>
        </p:nvSpPr>
        <p:spPr bwMode="auto">
          <a:xfrm>
            <a:off x="820737" y="1772816"/>
            <a:ext cx="7524273"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En </a:t>
            </a:r>
            <a:r>
              <a:rPr lang="es-ES" sz="1800" dirty="0">
                <a:effectLst/>
                <a:latin typeface="Calibri" panose="020F0502020204030204" pitchFamily="34" charset="0"/>
                <a:ea typeface="Times New Roman" panose="02020603050405020304" pitchFamily="18" charset="0"/>
                <a:cs typeface="Calibri" panose="020F0502020204030204" pitchFamily="34" charset="0"/>
              </a:rPr>
              <a:t>(</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Vatiwutipong</a:t>
            </a:r>
            <a:r>
              <a:rPr lang="es-ES" sz="1800" dirty="0">
                <a:effectLst/>
                <a:latin typeface="Calibri" panose="020F0502020204030204" pitchFamily="34" charset="0"/>
                <a:ea typeface="Times New Roman" panose="02020603050405020304" pitchFamily="18" charset="0"/>
                <a:cs typeface="Calibri" panose="020F0502020204030204" pitchFamily="34" charset="0"/>
              </a:rPr>
              <a:t> &amp; </a:t>
            </a:r>
            <a:r>
              <a:rPr lang="es-ES" sz="1800" dirty="0" err="1">
                <a:effectLst/>
                <a:latin typeface="Calibri" panose="020F0502020204030204" pitchFamily="34" charset="0"/>
                <a:ea typeface="Times New Roman" panose="02020603050405020304" pitchFamily="18" charset="0"/>
                <a:cs typeface="Calibri" panose="020F0502020204030204" pitchFamily="34" charset="0"/>
              </a:rPr>
              <a:t>Phewchean</a:t>
            </a:r>
            <a:r>
              <a:rPr lang="es-ES" sz="1800" dirty="0">
                <a:effectLst/>
                <a:latin typeface="Calibri" panose="020F0502020204030204" pitchFamily="34" charset="0"/>
                <a:ea typeface="Times New Roman" panose="02020603050405020304" pitchFamily="18" charset="0"/>
                <a:cs typeface="Calibri" panose="020F0502020204030204" pitchFamily="34" charset="0"/>
              </a:rPr>
              <a:t>, 2019)</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se presenta un estudio de un modelo de dividendos estocásticos que también utiliza un proceso de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Ornstein-Uhlenbeck</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En este caso, el estudio consiste en ajustar los parámetros a datos históricos del índice en cuestión. Se trata de un tipo de estudio diferente al que realizaremos en este trabajo, donde lo que pretendemos es calibrar los parámetros con los datos de un instante presente para obtener como va a evolucionar el subyacente.</a:t>
            </a:r>
          </a:p>
          <a:p>
            <a:pPr marL="0" indent="0" eaLnBrk="1">
              <a:buClr>
                <a:srgbClr val="0098CD"/>
              </a:buClr>
              <a:buSzPct val="50000"/>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En estas tres referencias, el ratio de dividendos puede ser negativo.</a:t>
            </a:r>
          </a:p>
        </p:txBody>
      </p:sp>
    </p:spTree>
    <p:extLst>
      <p:ext uri="{BB962C8B-B14F-4D97-AF65-F5344CB8AC3E}">
        <p14:creationId xmlns:p14="http://schemas.microsoft.com/office/powerpoint/2010/main" val="155220116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26</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3</a:t>
            </a:r>
            <a:r>
              <a:rPr lang="es-ES_tradnl" altLang="es-ES" sz="2800" dirty="0">
                <a:solidFill>
                  <a:srgbClr val="0098CD"/>
                </a:solidFill>
                <a:sym typeface="Arial Narrow" panose="020B0606020202030204" pitchFamily="34" charset="0"/>
              </a:rPr>
              <a:t>: Aplicaciones</a:t>
            </a: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Valoración de derivados financieros</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Cálculo de griegas</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Cálculo del VaR (</a:t>
            </a:r>
            <a:r>
              <a:rPr lang="es-ES_tradnl" altLang="es-ES" dirty="0" err="1">
                <a:sym typeface="Arial Narrow" panose="020B0606020202030204" pitchFamily="34" charset="0"/>
              </a:rPr>
              <a:t>Value</a:t>
            </a:r>
            <a:r>
              <a:rPr lang="es-ES_tradnl" altLang="es-ES" dirty="0">
                <a:sym typeface="Arial Narrow" panose="020B0606020202030204" pitchFamily="34" charset="0"/>
              </a:rPr>
              <a:t> at </a:t>
            </a:r>
            <a:r>
              <a:rPr lang="es-ES_tradnl" altLang="es-ES" dirty="0" err="1">
                <a:sym typeface="Arial Narrow" panose="020B0606020202030204" pitchFamily="34" charset="0"/>
              </a:rPr>
              <a:t>risk</a:t>
            </a:r>
            <a:r>
              <a:rPr lang="es-ES_tradnl" altLang="es-ES" dirty="0">
                <a:sym typeface="Arial Narrow" panose="020B0606020202030204" pitchFamily="34" charset="0"/>
              </a:rPr>
              <a:t>) y ES (</a:t>
            </a:r>
            <a:r>
              <a:rPr lang="es-ES_tradnl" altLang="es-ES" dirty="0" err="1">
                <a:sym typeface="Arial Narrow" panose="020B0606020202030204" pitchFamily="34" charset="0"/>
              </a:rPr>
              <a:t>Expected</a:t>
            </a:r>
            <a:r>
              <a:rPr lang="es-ES_tradnl" altLang="es-ES" dirty="0">
                <a:sym typeface="Arial Narrow" panose="020B0606020202030204" pitchFamily="34" charset="0"/>
              </a:rPr>
              <a:t> </a:t>
            </a:r>
            <a:r>
              <a:rPr lang="es-ES_tradnl" altLang="es-ES" dirty="0" err="1">
                <a:sym typeface="Arial Narrow" panose="020B0606020202030204" pitchFamily="34" charset="0"/>
              </a:rPr>
              <a:t>Shortfall</a:t>
            </a:r>
            <a:r>
              <a:rPr lang="es-ES_tradnl" altLang="es-ES" dirty="0">
                <a:sym typeface="Arial Narrow" panose="020B0606020202030204" pitchFamily="34" charset="0"/>
              </a:rPr>
              <a:t>)</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err="1">
                <a:sym typeface="Arial Narrow" panose="020B0606020202030204" pitchFamily="34" charset="0"/>
              </a:rPr>
              <a:t>PRIIPs</a:t>
            </a: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26</a:t>
            </a:fld>
            <a:endParaRPr lang="es-ES_tradnl" altLang="es-ES">
              <a:solidFill>
                <a:srgbClr val="FFFFFF"/>
              </a:solidFill>
            </a:endParaRPr>
          </a:p>
        </p:txBody>
      </p:sp>
      <p:pic>
        <p:nvPicPr>
          <p:cNvPr id="3" name="Imagen 2">
            <a:extLst>
              <a:ext uri="{FF2B5EF4-FFF2-40B4-BE49-F238E27FC236}">
                <a16:creationId xmlns:a16="http://schemas.microsoft.com/office/drawing/2014/main" id="{A9B6981B-2DB5-4D97-B65D-7A21AE0A7247}"/>
              </a:ext>
            </a:extLst>
          </p:cNvPr>
          <p:cNvPicPr>
            <a:picLocks noChangeAspect="1"/>
          </p:cNvPicPr>
          <p:nvPr/>
        </p:nvPicPr>
        <p:blipFill>
          <a:blip r:embed="rId2"/>
          <a:stretch>
            <a:fillRect/>
          </a:stretch>
        </p:blipFill>
        <p:spPr>
          <a:xfrm>
            <a:off x="1540668" y="3212511"/>
            <a:ext cx="5686425" cy="2486025"/>
          </a:xfrm>
          <a:prstGeom prst="rect">
            <a:avLst/>
          </a:prstGeom>
        </p:spPr>
      </p:pic>
    </p:spTree>
    <p:extLst>
      <p:ext uri="{BB962C8B-B14F-4D97-AF65-F5344CB8AC3E}">
        <p14:creationId xmlns:p14="http://schemas.microsoft.com/office/powerpoint/2010/main" val="239666960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27</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4</a:t>
            </a:r>
            <a:r>
              <a:rPr lang="es-ES_tradnl" altLang="es-ES" sz="2800" dirty="0">
                <a:solidFill>
                  <a:srgbClr val="0098CD"/>
                </a:solidFill>
                <a:sym typeface="Arial Narrow" panose="020B0606020202030204" pitchFamily="34" charset="0"/>
              </a:rPr>
              <a:t>: Objetivos</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dirty="0">
                <a:latin typeface="+mn-lt"/>
                <a:sym typeface="Arial Narrow" panose="020B0606020202030204" pitchFamily="34" charset="0"/>
              </a:rPr>
              <a:t>Objetivo general:</a:t>
            </a:r>
          </a:p>
          <a:p>
            <a:pPr eaLnBrk="1">
              <a:buClr>
                <a:srgbClr val="0098CD"/>
              </a:buClr>
              <a:buSzPct val="50000"/>
              <a:buFont typeface="Arial Narrow" panose="020B0606020202030204" pitchFamily="34" charset="0"/>
              <a:buChar char="►"/>
            </a:pPr>
            <a:r>
              <a:rPr lang="es-ES" sz="1600" dirty="0">
                <a:effectLst/>
                <a:latin typeface="+mn-lt"/>
                <a:ea typeface="Times New Roman" panose="02020603050405020304" pitchFamily="18" charset="0"/>
                <a:cs typeface="Times New Roman" panose="02020603050405020304" pitchFamily="18" charset="0"/>
              </a:rPr>
              <a:t>Aprender las técnicas y teoría matemática usadas en la actualidad para valorar derivados financieros</a:t>
            </a:r>
            <a:endParaRPr lang="es-ES_tradnl" altLang="es-ES" sz="1600" dirty="0">
              <a:latin typeface="+mn-lt"/>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dirty="0">
              <a:latin typeface="+mn-lt"/>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dirty="0">
              <a:latin typeface="+mn-lt"/>
              <a:sym typeface="Arial Narrow" panose="020B0606020202030204" pitchFamily="34" charset="0"/>
            </a:endParaRPr>
          </a:p>
          <a:p>
            <a:pPr marL="0" indent="0" eaLnBrk="1">
              <a:buClr>
                <a:srgbClr val="0098CD"/>
              </a:buClr>
              <a:buSzPct val="50000"/>
            </a:pPr>
            <a:r>
              <a:rPr lang="es-ES_tradnl" altLang="es-ES" dirty="0">
                <a:latin typeface="+mn-lt"/>
                <a:sym typeface="Arial Narrow" panose="020B0606020202030204" pitchFamily="34" charset="0"/>
              </a:rPr>
              <a:t>Objetivos específicos:</a:t>
            </a:r>
          </a:p>
          <a:p>
            <a:pPr eaLnBrk="1">
              <a:buClr>
                <a:srgbClr val="0098CD"/>
              </a:buClr>
              <a:buSzPct val="50000"/>
              <a:buFont typeface="Arial Narrow" panose="020B0606020202030204" pitchFamily="34" charset="0"/>
              <a:buChar char="►"/>
            </a:pPr>
            <a:r>
              <a:rPr lang="es-ES" sz="1600" dirty="0">
                <a:effectLst/>
                <a:latin typeface="+mn-lt"/>
                <a:ea typeface="Times New Roman" panose="02020603050405020304" pitchFamily="18" charset="0"/>
                <a:cs typeface="Times New Roman" panose="02020603050405020304" pitchFamily="18" charset="0"/>
              </a:rPr>
              <a:t>Plantear las ecuaciones que describen la evolución de las dos variables modelizadas</a:t>
            </a:r>
          </a:p>
          <a:p>
            <a:pPr eaLnBrk="1">
              <a:buClr>
                <a:srgbClr val="0098CD"/>
              </a:buClr>
              <a:buSzPct val="50000"/>
              <a:buFont typeface="Arial Narrow" panose="020B0606020202030204" pitchFamily="34" charset="0"/>
              <a:buChar char="►"/>
            </a:pPr>
            <a:endParaRPr lang="es-ES_tradnl" sz="1600" dirty="0">
              <a:effectLst/>
              <a:latin typeface="+mn-lt"/>
              <a:ea typeface="Times New Roman" panose="02020603050405020304" pitchFamily="18" charset="0"/>
              <a:cs typeface="Times New Roman" panose="02020603050405020304" pitchFamily="18" charset="0"/>
              <a:sym typeface="Arial Narrow" panose="020B0606020202030204" pitchFamily="34" charset="0"/>
            </a:endParaRPr>
          </a:p>
          <a:p>
            <a:pPr eaLnBrk="1">
              <a:buClr>
                <a:srgbClr val="0098CD"/>
              </a:buClr>
              <a:buSzPct val="50000"/>
              <a:buFont typeface="Arial Narrow" panose="020B0606020202030204" pitchFamily="34" charset="0"/>
              <a:buChar char="►"/>
            </a:pPr>
            <a:r>
              <a:rPr lang="es-ES" sz="1600" dirty="0">
                <a:effectLst/>
                <a:latin typeface="+mn-lt"/>
                <a:ea typeface="Times New Roman" panose="02020603050405020304" pitchFamily="18" charset="0"/>
                <a:cs typeface="Times New Roman" panose="02020603050405020304" pitchFamily="18" charset="0"/>
              </a:rPr>
              <a:t>Discretizar el sistema de ecuaciones apropiadamente para poder aplicar el método Montecarlo</a:t>
            </a:r>
          </a:p>
          <a:p>
            <a:pPr eaLnBrk="1">
              <a:buClr>
                <a:srgbClr val="0098CD"/>
              </a:buClr>
              <a:buSzPct val="50000"/>
              <a:buFont typeface="Arial Narrow" panose="020B0606020202030204" pitchFamily="34" charset="0"/>
              <a:buChar char="►"/>
            </a:pPr>
            <a:endParaRPr lang="es-ES" sz="1600" dirty="0">
              <a:effectLst/>
              <a:latin typeface="+mn-lt"/>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altLang="es-ES" sz="1600" dirty="0">
                <a:latin typeface="+mn-lt"/>
                <a:sym typeface="Arial Narrow" panose="020B0606020202030204" pitchFamily="34" charset="0"/>
              </a:rPr>
              <a:t>Desarrollos en Python: </a:t>
            </a:r>
          </a:p>
          <a:p>
            <a:pPr marL="285750" indent="-285750" eaLnBrk="1">
              <a:buClr>
                <a:srgbClr val="0098CD"/>
              </a:buClr>
              <a:buSzPct val="50000"/>
              <a:buFont typeface="Arial" panose="020B0604020202020204" pitchFamily="34" charset="0"/>
              <a:buChar char="•"/>
            </a:pPr>
            <a:r>
              <a:rPr lang="es-ES" altLang="es-ES" sz="1600" dirty="0">
                <a:latin typeface="+mn-lt"/>
                <a:sym typeface="Arial Narrow" panose="020B0606020202030204" pitchFamily="34" charset="0"/>
              </a:rPr>
              <a:t>El código de un método Montecarlo que simule las variables.</a:t>
            </a:r>
          </a:p>
          <a:p>
            <a:pPr marL="285750" indent="-285750" eaLnBrk="1">
              <a:buClr>
                <a:srgbClr val="0098CD"/>
              </a:buClr>
              <a:buSzPct val="50000"/>
              <a:buFont typeface="Arial" panose="020B0604020202020204" pitchFamily="34" charset="0"/>
              <a:buChar char="•"/>
            </a:pPr>
            <a:r>
              <a:rPr lang="es-ES" altLang="es-ES" sz="1600" dirty="0">
                <a:latin typeface="+mn-lt"/>
                <a:sym typeface="Arial Narrow" panose="020B0606020202030204" pitchFamily="34" charset="0"/>
              </a:rPr>
              <a:t>La valoración de futuros y opciones con el método Montecarlo.</a:t>
            </a:r>
          </a:p>
          <a:p>
            <a:pPr marL="285750" indent="-285750" eaLnBrk="1">
              <a:buClr>
                <a:srgbClr val="0098CD"/>
              </a:buClr>
              <a:buSzPct val="50000"/>
              <a:buFont typeface="Arial" panose="020B0604020202020204" pitchFamily="34" charset="0"/>
              <a:buChar char="•"/>
            </a:pPr>
            <a:r>
              <a:rPr lang="es-ES" altLang="es-ES" sz="1600" dirty="0">
                <a:latin typeface="+mn-lt"/>
                <a:sym typeface="Arial Narrow" panose="020B0606020202030204" pitchFamily="34" charset="0"/>
              </a:rPr>
              <a:t>El código de un algoritmo de optimización que calibre los parámetros del modelo para obtener los precios de mercado con el método Montecarlo.</a:t>
            </a:r>
          </a:p>
          <a:p>
            <a:pPr marL="285750" indent="-285750" eaLnBrk="1">
              <a:buClr>
                <a:srgbClr val="0098CD"/>
              </a:buClr>
              <a:buSzPct val="50000"/>
              <a:buFont typeface="Arial" panose="020B0604020202020204" pitchFamily="34" charset="0"/>
              <a:buChar char="•"/>
            </a:pPr>
            <a:r>
              <a:rPr lang="es-ES" altLang="es-ES" sz="1600" dirty="0">
                <a:latin typeface="+mn-lt"/>
                <a:sym typeface="Arial Narrow" panose="020B0606020202030204" pitchFamily="34" charset="0"/>
              </a:rPr>
              <a:t>El cálculo de las griegas usando el modelo calibrado.</a:t>
            </a:r>
          </a:p>
          <a:p>
            <a:pPr marL="285750" indent="-285750" eaLnBrk="1">
              <a:buClr>
                <a:srgbClr val="0098CD"/>
              </a:buClr>
              <a:buSzPct val="50000"/>
              <a:buFont typeface="Arial" panose="020B0604020202020204" pitchFamily="34" charset="0"/>
              <a:buChar char="•"/>
            </a:pPr>
            <a:r>
              <a:rPr lang="es-ES" altLang="es-ES" sz="1600" dirty="0">
                <a:latin typeface="+mn-lt"/>
                <a:sym typeface="Arial Narrow" panose="020B0606020202030204" pitchFamily="34" charset="0"/>
              </a:rPr>
              <a:t>El cálculo del VaR y el </a:t>
            </a:r>
            <a:r>
              <a:rPr lang="es-ES" altLang="es-ES" sz="1600" dirty="0" err="1">
                <a:latin typeface="+mn-lt"/>
                <a:sym typeface="Arial Narrow" panose="020B0606020202030204" pitchFamily="34" charset="0"/>
              </a:rPr>
              <a:t>Expected</a:t>
            </a:r>
            <a:r>
              <a:rPr lang="es-ES" altLang="es-ES" sz="1600" dirty="0">
                <a:latin typeface="+mn-lt"/>
                <a:sym typeface="Arial Narrow" panose="020B0606020202030204" pitchFamily="34" charset="0"/>
              </a:rPr>
              <a:t> </a:t>
            </a:r>
            <a:r>
              <a:rPr lang="es-ES" altLang="es-ES" sz="1600" dirty="0" err="1">
                <a:latin typeface="+mn-lt"/>
                <a:sym typeface="Arial Narrow" panose="020B0606020202030204" pitchFamily="34" charset="0"/>
              </a:rPr>
              <a:t>Shortfall</a:t>
            </a:r>
            <a:r>
              <a:rPr lang="es-ES" altLang="es-ES" sz="1600" dirty="0">
                <a:latin typeface="+mn-lt"/>
                <a:sym typeface="Arial Narrow" panose="020B0606020202030204" pitchFamily="34" charset="0"/>
              </a:rPr>
              <a:t>.</a:t>
            </a:r>
          </a:p>
          <a:p>
            <a:pPr eaLnBrk="1">
              <a:buClr>
                <a:srgbClr val="0098CD"/>
              </a:buClr>
              <a:buSzPct val="50000"/>
              <a:buFont typeface="Arial Narrow" panose="020B0606020202030204" pitchFamily="34" charset="0"/>
              <a:buChar char="►"/>
            </a:pPr>
            <a:endParaRPr lang="es-ES_tradnl" altLang="es-ES" dirty="0">
              <a:latin typeface="+mn-lt"/>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27</a:t>
            </a:fld>
            <a:endParaRPr lang="es-ES_tradnl" altLang="es-ES">
              <a:solidFill>
                <a:srgbClr val="FFFFFF"/>
              </a:solidFill>
            </a:endParaRPr>
          </a:p>
        </p:txBody>
      </p:sp>
    </p:spTree>
    <p:extLst>
      <p:ext uri="{BB962C8B-B14F-4D97-AF65-F5344CB8AC3E}">
        <p14:creationId xmlns:p14="http://schemas.microsoft.com/office/powerpoint/2010/main" val="357854001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28</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276639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El modelo propuesto es</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d>
                        <m:dPr>
                          <m:begChr m:val="{"/>
                          <m:endChr m:val=""/>
                          <m:ctrlPr>
                            <a:rPr lang="es-ES" sz="1800" i="1" smtClean="0">
                              <a:effectLst/>
                              <a:latin typeface="Cambria Math" panose="02040503050406030204" pitchFamily="18" charset="0"/>
                              <a:ea typeface="Times New Roman" panose="02020603050405020304" pitchFamily="18" charset="0"/>
                              <a:cs typeface="Arial" panose="020B0604020202020204" pitchFamily="34" charset="0"/>
                            </a:rPr>
                          </m:ctrlPr>
                        </m:dPr>
                        <m:e>
                          <m:eqArr>
                            <m:eqArr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eqArrPr>
                            <m:e>
                              <m:f>
                                <m:f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𝑑𝑆</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num>
                                <m:den>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den>
                              </m:f>
                              <m:r>
                                <a:rPr lang="es-E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𝑟</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e>
                              </m:d>
                              <m:r>
                                <a:rPr lang="es-ES" sz="1800" i="1">
                                  <a:effectLst/>
                                  <a:latin typeface="Cambria Math" panose="02040503050406030204" pitchFamily="18" charset="0"/>
                                  <a:ea typeface="Times New Roman" panose="02020603050405020304" pitchFamily="18" charset="0"/>
                                  <a:cs typeface="Arial" panose="020B0604020202020204" pitchFamily="34" charset="0"/>
                                </a:rPr>
                                <m:t>𝑑𝑡</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s-ES" sz="1800" i="1">
                                      <a:effectLst/>
                                      <a:latin typeface="Cambria Math" panose="02040503050406030204" pitchFamily="18" charset="0"/>
                                      <a:ea typeface="Times New Roman" panose="02020603050405020304" pitchFamily="18" charset="0"/>
                                      <a:cs typeface="Arial" panose="020B0604020202020204" pitchFamily="34" charset="0"/>
                                    </a:rPr>
                                    <m:t>𝑆</m:t>
                                  </m:r>
                                </m:sup>
                              </m:sSup>
                              <m:r>
                                <a:rPr lang="es-ES" sz="1800" i="1">
                                  <a:effectLst/>
                                  <a:latin typeface="Cambria Math" panose="02040503050406030204" pitchFamily="18" charset="0"/>
                                  <a:ea typeface="Times New Roman" panose="02020603050405020304" pitchFamily="18" charset="0"/>
                                  <a:cs typeface="Arial" panose="020B0604020202020204" pitchFamily="34" charset="0"/>
                                </a:rPr>
                                <m:t>𝑑</m:t>
                              </m:r>
                              <m:sSubSup>
                                <m:sSubSup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s-E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s-ES" sz="1800" i="1">
                                  <a:effectLst/>
                                  <a:latin typeface="Cambria Math" panose="02040503050406030204" pitchFamily="18" charset="0"/>
                                  <a:ea typeface="Times New Roman" panose="02020603050405020304" pitchFamily="18" charset="0"/>
                                  <a:cs typeface="Arial" panose="020B0604020202020204" pitchFamily="34" charset="0"/>
                                </a:rPr>
                                <m:t>          </m:t>
                              </m:r>
                            </m:e>
                            <m:e>
                              <m:r>
                                <a:rPr lang="es-ES" sz="1800" i="1">
                                  <a:effectLst/>
                                  <a:latin typeface="Cambria Math" panose="02040503050406030204" pitchFamily="18" charset="0"/>
                                  <a:ea typeface="Times New Roman" panose="02020603050405020304" pitchFamily="18" charset="0"/>
                                  <a:cs typeface="Arial" panose="020B0604020202020204" pitchFamily="34" charset="0"/>
                                </a:rPr>
                                <m:t>𝑑</m:t>
                              </m:r>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800" i="1">
                                  <a:effectLst/>
                                  <a:latin typeface="Cambria Math" panose="02040503050406030204" pitchFamily="18" charset="0"/>
                                  <a:ea typeface="Times New Roman" panose="02020603050405020304" pitchFamily="18" charset="0"/>
                                  <a:cs typeface="Arial" panose="020B0604020202020204" pitchFamily="34" charset="0"/>
                                </a:rPr>
                                <m:t>=</m:t>
                              </m:r>
                              <m:r>
                                <a:rPr lang="es-ES" sz="1800" i="1">
                                  <a:effectLst/>
                                  <a:latin typeface="Cambria Math" panose="02040503050406030204" pitchFamily="18" charset="0"/>
                                  <a:ea typeface="Times New Roman" panose="02020603050405020304" pitchFamily="18" charset="0"/>
                                  <a:cs typeface="Arial" panose="020B0604020202020204" pitchFamily="34" charset="0"/>
                                </a:rPr>
                                <m:t>𝑎</m:t>
                              </m:r>
                              <m:d>
                                <m:d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𝑏</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e>
                              </m:d>
                              <m:r>
                                <a:rPr lang="es-ES" sz="1800" i="1">
                                  <a:effectLst/>
                                  <a:latin typeface="Cambria Math" panose="02040503050406030204" pitchFamily="18" charset="0"/>
                                  <a:ea typeface="Times New Roman" panose="02020603050405020304" pitchFamily="18" charset="0"/>
                                  <a:cs typeface="Arial" panose="020B0604020202020204" pitchFamily="34" charset="0"/>
                                </a:rPr>
                                <m:t>𝑑𝑡</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sup>
                              </m:sSup>
                              <m:rad>
                                <m:radPr>
                                  <m:degHide m:val="on"/>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radPr>
                                <m:deg/>
                                <m:e>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e>
                              </m:rad>
                              <m:r>
                                <a:rPr lang="es-ES" sz="1800" i="1">
                                  <a:effectLst/>
                                  <a:latin typeface="Cambria Math" panose="02040503050406030204" pitchFamily="18" charset="0"/>
                                  <a:ea typeface="Times New Roman" panose="02020603050405020304" pitchFamily="18" charset="0"/>
                                  <a:cs typeface="Arial" panose="020B0604020202020204" pitchFamily="34" charset="0"/>
                                </a:rPr>
                                <m:t>𝑑</m:t>
                              </m:r>
                              <m:sSubSup>
                                <m:sSubSup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s-ES" sz="1800" i="1">
                                      <a:effectLst/>
                                      <a:latin typeface="Cambria Math" panose="02040503050406030204" pitchFamily="18" charset="0"/>
                                      <a:ea typeface="Times New Roman" panose="02020603050405020304" pitchFamily="18" charset="0"/>
                                      <a:cs typeface="Arial" panose="020B0604020202020204" pitchFamily="34" charset="0"/>
                                    </a:rPr>
                                    <m:t>2</m:t>
                                  </m:r>
                                </m:sup>
                              </m:sSubSup>
                            </m:e>
                            <m:e>
                              <m:r>
                                <a:rPr lang="es-ES" sz="1800" i="1">
                                  <a:effectLst/>
                                  <a:latin typeface="Cambria Math" panose="02040503050406030204" pitchFamily="18" charset="0"/>
                                  <a:ea typeface="Times New Roman" panose="02020603050405020304" pitchFamily="18" charset="0"/>
                                  <a:cs typeface="Arial" panose="020B0604020202020204" pitchFamily="34" charset="0"/>
                                </a:rPr>
                                <m:t>𝑑</m:t>
                              </m:r>
                              <m:sSubSup>
                                <m:sSubSup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s-E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s-ES" sz="1800" i="1">
                                  <a:effectLst/>
                                  <a:latin typeface="Cambria Math" panose="02040503050406030204" pitchFamily="18" charset="0"/>
                                  <a:ea typeface="Times New Roman" panose="02020603050405020304" pitchFamily="18" charset="0"/>
                                  <a:cs typeface="Arial" panose="020B0604020202020204" pitchFamily="34" charset="0"/>
                                </a:rPr>
                                <m:t>𝑑</m:t>
                              </m:r>
                              <m:sSubSup>
                                <m:sSubSup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s-ES" sz="1800" i="1">
                                      <a:effectLst/>
                                      <a:latin typeface="Cambria Math" panose="02040503050406030204" pitchFamily="18" charset="0"/>
                                      <a:ea typeface="Times New Roman" panose="02020603050405020304" pitchFamily="18" charset="0"/>
                                      <a:cs typeface="Arial" panose="020B0604020202020204" pitchFamily="34" charset="0"/>
                                    </a:rPr>
                                    <m:t>2</m:t>
                                  </m:r>
                                </m:sup>
                              </m:sSubSup>
                              <m:r>
                                <a:rPr lang="es-ES" sz="1800" i="1">
                                  <a:effectLst/>
                                  <a:latin typeface="Cambria Math" panose="02040503050406030204" pitchFamily="18" charset="0"/>
                                  <a:ea typeface="Times New Roman" panose="02020603050405020304" pitchFamily="18" charset="0"/>
                                  <a:cs typeface="Arial" panose="020B0604020202020204" pitchFamily="34" charset="0"/>
                                </a:rPr>
                                <m:t>=</m:t>
                              </m:r>
                              <m:r>
                                <a:rPr lang="es-ES" sz="1800" i="1">
                                  <a:effectLst/>
                                  <a:latin typeface="Cambria Math" panose="02040503050406030204" pitchFamily="18" charset="0"/>
                                  <a:ea typeface="Times New Roman" panose="02020603050405020304" pitchFamily="18" charset="0"/>
                                  <a:cs typeface="Arial" panose="020B0604020202020204" pitchFamily="34" charset="0"/>
                                </a:rPr>
                                <m:t>𝜌</m:t>
                              </m:r>
                              <m:r>
                                <a:rPr lang="es-ES" sz="1800" i="1">
                                  <a:effectLst/>
                                  <a:latin typeface="Cambria Math" panose="02040503050406030204" pitchFamily="18" charset="0"/>
                                  <a:ea typeface="Times New Roman" panose="02020603050405020304" pitchFamily="18" charset="0"/>
                                  <a:cs typeface="Arial" panose="020B0604020202020204" pitchFamily="34" charset="0"/>
                                </a:rPr>
                                <m:t> </m:t>
                              </m:r>
                              <m:r>
                                <a:rPr lang="es-ES" sz="1800" i="1">
                                  <a:effectLst/>
                                  <a:latin typeface="Cambria Math" panose="02040503050406030204" pitchFamily="18" charset="0"/>
                                  <a:ea typeface="Times New Roman" panose="02020603050405020304" pitchFamily="18" charset="0"/>
                                  <a:cs typeface="Arial" panose="020B0604020202020204" pitchFamily="34" charset="0"/>
                                </a:rPr>
                                <m:t>𝑑𝑡</m:t>
                              </m:r>
                              <m:r>
                                <a:rPr lang="es-ES" sz="1800" i="1">
                                  <a:effectLst/>
                                  <a:latin typeface="Cambria Math" panose="02040503050406030204" pitchFamily="18" charset="0"/>
                                  <a:ea typeface="Times New Roman" panose="02020603050405020304" pitchFamily="18" charset="0"/>
                                  <a:cs typeface="Arial" panose="020B0604020202020204" pitchFamily="34" charset="0"/>
                                </a:rPr>
                                <m:t>                             </m:t>
                              </m:r>
                            </m:e>
                          </m:eqArr>
                        </m:e>
                      </m:d>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Los parámetros del modelo dependen del tiempo, de manera que son constantes a trozos.</a:t>
                </a: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2766398"/>
              </a:xfrm>
              <a:prstGeom prst="rect">
                <a:avLst/>
              </a:prstGeom>
              <a:blipFill>
                <a:blip r:embed="rId2"/>
                <a:stretch>
                  <a:fillRect l="-325" t="-1101" r="-650" b="-26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28</a:t>
            </a:fld>
            <a:endParaRPr lang="es-ES_tradnl" altLang="es-ES">
              <a:solidFill>
                <a:srgbClr val="FFFFFF"/>
              </a:solidFill>
            </a:endParaRPr>
          </a:p>
        </p:txBody>
      </p:sp>
      <p:pic>
        <p:nvPicPr>
          <p:cNvPr id="3" name="Imagen 2">
            <a:extLst>
              <a:ext uri="{FF2B5EF4-FFF2-40B4-BE49-F238E27FC236}">
                <a16:creationId xmlns:a16="http://schemas.microsoft.com/office/drawing/2014/main" id="{EDC66C17-CDCE-4768-9735-4FE60D341BB7}"/>
              </a:ext>
            </a:extLst>
          </p:cNvPr>
          <p:cNvPicPr>
            <a:picLocks noChangeAspect="1"/>
          </p:cNvPicPr>
          <p:nvPr/>
        </p:nvPicPr>
        <p:blipFill>
          <a:blip r:embed="rId3"/>
          <a:stretch>
            <a:fillRect/>
          </a:stretch>
        </p:blipFill>
        <p:spPr>
          <a:xfrm>
            <a:off x="3347864" y="3717032"/>
            <a:ext cx="2886075" cy="2333625"/>
          </a:xfrm>
          <a:prstGeom prst="rect">
            <a:avLst/>
          </a:prstGeom>
        </p:spPr>
      </p:pic>
    </p:spTree>
    <p:extLst>
      <p:ext uri="{BB962C8B-B14F-4D97-AF65-F5344CB8AC3E}">
        <p14:creationId xmlns:p14="http://schemas.microsoft.com/office/powerpoint/2010/main" val="357975961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29</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406111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dirty="0">
                    <a:sym typeface="Arial Narrow" panose="020B0606020202030204" pitchFamily="34" charset="0"/>
                  </a:rPr>
                  <a:t>Datos de mercado:</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r: tipo de interés – tomo el EURIBOR 1 AÑO: 0.168%</a:t>
                </a:r>
              </a:p>
              <a:p>
                <a:pPr eaLnBrk="1">
                  <a:buClr>
                    <a:srgbClr val="0098CD"/>
                  </a:buClr>
                  <a:buSzPct val="50000"/>
                  <a:buFont typeface="Arial Narrow" panose="020B0606020202030204" pitchFamily="34" charset="0"/>
                  <a:buChar char="►"/>
                </a:pPr>
                <a14:m>
                  <m:oMath xmlns:m="http://schemas.openxmlformats.org/officeDocument/2006/math">
                    <m:sSub>
                      <m:sSubPr>
                        <m:ctrlPr>
                          <a:rPr lang="es-ES" sz="18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1800" b="0" i="1" smtClean="0">
                            <a:effectLst/>
                            <a:latin typeface="Cambria Math" panose="02040503050406030204" pitchFamily="18" charset="0"/>
                            <a:ea typeface="Times New Roman" panose="02020603050405020304" pitchFamily="18" charset="0"/>
                            <a:cs typeface="Arial" panose="020B0604020202020204" pitchFamily="34" charset="0"/>
                          </a:rPr>
                          <m:t>0</m:t>
                        </m:r>
                      </m:sub>
                    </m:sSub>
                    <m:r>
                      <a:rPr lang="es-ES" sz="1800" b="0" i="0" smtClean="0">
                        <a:effectLst/>
                        <a:latin typeface="Cambria Math" panose="02040503050406030204" pitchFamily="18" charset="0"/>
                        <a:ea typeface="Times New Roman" panose="02020603050405020304" pitchFamily="18" charset="0"/>
                        <a:cs typeface="Arial" panose="020B0604020202020204" pitchFamily="34" charset="0"/>
                      </a:rPr>
                      <m:t>:</m:t>
                    </m:r>
                  </m:oMath>
                </a14:m>
                <a:r>
                  <a:rPr lang="es-ES_tradnl" altLang="es-ES" dirty="0">
                    <a:sym typeface="Arial Narrow" panose="020B0606020202030204" pitchFamily="34" charset="0"/>
                  </a:rPr>
                  <a:t> EUROSTOXX 50: 2680,30 €</a:t>
                </a:r>
              </a:p>
              <a:p>
                <a:pPr eaLnBrk="1">
                  <a:buClr>
                    <a:srgbClr val="0098CD"/>
                  </a:buClr>
                  <a:buSzPct val="50000"/>
                  <a:buFont typeface="Arial Narrow" panose="020B0606020202030204" pitchFamily="34" charset="0"/>
                  <a:buChar char="►"/>
                </a:pPr>
                <a14:m>
                  <m:oMath xmlns:m="http://schemas.openxmlformats.org/officeDocument/2006/math">
                    <m:sSub>
                      <m:sSubPr>
                        <m:ctrlPr>
                          <a:rPr lang="es-ES" sz="18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b="0" i="1" smtClean="0">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b="0" i="1" smtClean="0">
                            <a:effectLst/>
                            <a:latin typeface="Cambria Math" panose="02040503050406030204" pitchFamily="18" charset="0"/>
                            <a:ea typeface="Times New Roman" panose="02020603050405020304" pitchFamily="18" charset="0"/>
                            <a:cs typeface="Arial" panose="020B0604020202020204" pitchFamily="34" charset="0"/>
                          </a:rPr>
                          <m:t>0</m:t>
                        </m:r>
                      </m:sub>
                    </m:sSub>
                  </m:oMath>
                </a14:m>
                <a:r>
                  <a:rPr lang="es-ES_tradnl" altLang="es-ES" dirty="0">
                    <a:sym typeface="Arial Narrow" panose="020B0606020202030204" pitchFamily="34" charset="0"/>
                  </a:rPr>
                  <a:t>: ratio de dividendos del EUROSTOXX 50: 1.9968%</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sSub>
                        <m:sSubPr>
                          <m:ctrlPr>
                            <a:rPr lang="es-ES" sz="18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𝛿</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𝑆</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E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oMath>
                  </m:oMathPara>
                </a14:m>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𝜌</m:t>
                    </m:r>
                  </m:oMath>
                </a14:m>
                <a:r>
                  <a:rPr lang="es-ES_tradnl" altLang="es-ES" dirty="0">
                    <a:sym typeface="Arial Narrow" panose="020B0606020202030204" pitchFamily="34" charset="0"/>
                  </a:rPr>
                  <a:t>: correlación entre las dos variables – observada durante un año hasta la fecha de valoración: -18.9292%</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sSub>
                        <m:sSubPr>
                          <m:ctrlP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𝑌</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𝐶𝑜𝑣</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𝑌</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rad>
                            <m:radPr>
                              <m:degHide m:val="on"/>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𝑌</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rad>
                        </m:den>
                      </m:f>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Arial" panose="020B0604020202020204" pitchFamily="34" charset="0"/>
                      </a:rPr>
                      <m:t>𝑎</m:t>
                    </m:r>
                  </m:oMath>
                </a14:m>
                <a:r>
                  <a:rPr lang="es-ES_tradnl" altLang="es-ES" dirty="0">
                    <a:sym typeface="Arial Narrow" panose="020B0606020202030204" pitchFamily="34" charset="0"/>
                  </a:rPr>
                  <a:t>: velocidad de reversión a la media – valor fijado a 0.001</a:t>
                </a:r>
              </a:p>
              <a:p>
                <a:pPr marL="0" indent="0" eaLnBrk="1">
                  <a:buClr>
                    <a:srgbClr val="0098CD"/>
                  </a:buClr>
                  <a:buSzPct val="50000"/>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marL="0" indent="0" eaLnBrk="1">
                  <a:buClr>
                    <a:srgbClr val="0098CD"/>
                  </a:buClr>
                  <a:buSzPct val="50000"/>
                </a:pPr>
                <a:r>
                  <a:rPr lang="es-ES_tradnl" altLang="es-ES" dirty="0">
                    <a:sym typeface="Arial Narrow" panose="020B0606020202030204" pitchFamily="34" charset="0"/>
                  </a:rPr>
                  <a:t>En el modelo quedaría por calibrar los siguientes parámetros:</a:t>
                </a:r>
              </a:p>
              <a:p>
                <a:pPr eaLnBrk="1">
                  <a:buClr>
                    <a:srgbClr val="0098CD"/>
                  </a:buClr>
                  <a:buSzPct val="50000"/>
                  <a:buFont typeface="Arial Narrow" panose="020B0606020202030204" pitchFamily="34" charset="0"/>
                  <a:buChar char="►"/>
                </a:pPr>
                <a14:m>
                  <m:oMath xmlns:m="http://schemas.openxmlformats.org/officeDocument/2006/math">
                    <m:sSup>
                      <m:sSupPr>
                        <m:ctrlPr>
                          <a:rPr lang="es-ES" sz="1800" i="1" smtClean="0">
                            <a:effectLst/>
                            <a:latin typeface="Cambria Math" panose="02040503050406030204" pitchFamily="18" charset="0"/>
                            <a:ea typeface="Times New Roman" panose="02020603050405020304" pitchFamily="18" charset="0"/>
                            <a:cs typeface="Arial" panose="020B0604020202020204" pitchFamily="34" charset="0"/>
                          </a:rPr>
                        </m:ctrlPr>
                      </m:s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sup>
                    </m:sSup>
                  </m:oMath>
                </a14:m>
                <a:r>
                  <a:rPr lang="es-ES_tradnl" altLang="es-ES" dirty="0">
                    <a:sym typeface="Arial Narrow" panose="020B0606020202030204" pitchFamily="34" charset="0"/>
                  </a:rPr>
                  <a:t>, </a:t>
                </a:r>
                <a14:m>
                  <m:oMath xmlns:m="http://schemas.openxmlformats.org/officeDocument/2006/math">
                    <m:sSup>
                      <m:sSupPr>
                        <m:ctrlPr>
                          <a:rPr lang="es-ES" i="1">
                            <a:latin typeface="Cambria Math" panose="02040503050406030204" pitchFamily="18" charset="0"/>
                            <a:ea typeface="Times New Roman" panose="02020603050405020304" pitchFamily="18" charset="0"/>
                          </a:rPr>
                        </m:ctrlPr>
                      </m:sSupPr>
                      <m:e>
                        <m:r>
                          <a:rPr lang="es-ES" i="1">
                            <a:latin typeface="Cambria Math" panose="02040503050406030204" pitchFamily="18" charset="0"/>
                            <a:ea typeface="Times New Roman" panose="02020603050405020304" pitchFamily="18" charset="0"/>
                          </a:rPr>
                          <m:t>𝜎</m:t>
                        </m:r>
                      </m:e>
                      <m:sup>
                        <m:r>
                          <a:rPr lang="es-ES" b="0" i="1" smtClean="0">
                            <a:latin typeface="Cambria Math" panose="02040503050406030204" pitchFamily="18" charset="0"/>
                            <a:ea typeface="Times New Roman" panose="02020603050405020304" pitchFamily="18" charset="0"/>
                          </a:rPr>
                          <m:t>𝑆</m:t>
                        </m:r>
                      </m:sup>
                    </m:sSup>
                  </m:oMath>
                </a14:m>
                <a:r>
                  <a:rPr lang="es-ES_tradnl" altLang="es-ES" dirty="0">
                    <a:sym typeface="Arial Narrow" panose="020B0606020202030204" pitchFamily="34" charset="0"/>
                  </a:rPr>
                  <a:t> y </a:t>
                </a:r>
                <a14:m>
                  <m:oMath xmlns:m="http://schemas.openxmlformats.org/officeDocument/2006/math">
                    <m:r>
                      <a:rPr lang="es-ES" i="1">
                        <a:latin typeface="Cambria Math" panose="02040503050406030204" pitchFamily="18" charset="0"/>
                        <a:ea typeface="Times New Roman" panose="02020603050405020304" pitchFamily="18" charset="0"/>
                      </a:rPr>
                      <m:t>𝑏</m:t>
                    </m:r>
                  </m:oMath>
                </a14:m>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4061112"/>
              </a:xfrm>
              <a:prstGeom prst="rect">
                <a:avLst/>
              </a:prstGeom>
              <a:blipFill>
                <a:blip r:embed="rId2"/>
                <a:stretch>
                  <a:fillRect l="-1301" t="-750" b="-13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29</a:t>
            </a:fld>
            <a:endParaRPr lang="es-ES_tradnl" altLang="es-ES">
              <a:solidFill>
                <a:srgbClr val="FFFFFF"/>
              </a:solidFill>
            </a:endParaRPr>
          </a:p>
        </p:txBody>
      </p:sp>
    </p:spTree>
    <p:extLst>
      <p:ext uri="{BB962C8B-B14F-4D97-AF65-F5344CB8AC3E}">
        <p14:creationId xmlns:p14="http://schemas.microsoft.com/office/powerpoint/2010/main" val="16012142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1</a:t>
            </a:r>
            <a:r>
              <a:rPr lang="es-ES_tradnl" altLang="es-ES" sz="2800" dirty="0">
                <a:solidFill>
                  <a:srgbClr val="0098CD"/>
                </a:solidFill>
                <a:sym typeface="Arial Narrow" panose="020B0606020202030204" pitchFamily="34" charset="0"/>
              </a:rPr>
              <a:t>: Introducción y conceptos básicos</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Un derivado puede ser definido como un instrumento financiero cuyo valor depende del valor de otras variables subyacentes más básicas.</a:t>
            </a: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a:t>
            </a:fld>
            <a:endParaRPr lang="es-ES_tradnl" altLang="es-ES">
              <a:solidFill>
                <a:srgbClr val="FFFFFF"/>
              </a:solidFill>
            </a:endParaRPr>
          </a:p>
        </p:txBody>
      </p:sp>
      <p:pic>
        <p:nvPicPr>
          <p:cNvPr id="3" name="Imagen 2">
            <a:extLst>
              <a:ext uri="{FF2B5EF4-FFF2-40B4-BE49-F238E27FC236}">
                <a16:creationId xmlns:a16="http://schemas.microsoft.com/office/drawing/2014/main" id="{5D7A0CC4-2966-4F9D-8499-739A38EE05AD}"/>
              </a:ext>
            </a:extLst>
          </p:cNvPr>
          <p:cNvPicPr>
            <a:picLocks noChangeAspect="1"/>
          </p:cNvPicPr>
          <p:nvPr/>
        </p:nvPicPr>
        <p:blipFill>
          <a:blip r:embed="rId2"/>
          <a:stretch>
            <a:fillRect/>
          </a:stretch>
        </p:blipFill>
        <p:spPr>
          <a:xfrm>
            <a:off x="1737518" y="1916832"/>
            <a:ext cx="5667375" cy="3648075"/>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30</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4276363"/>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dirty="0">
                    <a:sym typeface="Arial Narrow" panose="020B0606020202030204" pitchFamily="34" charset="0"/>
                  </a:rPr>
                  <a:t>Para cada vencimiento, valoramos:</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Una opción </a:t>
                </a:r>
                <a:r>
                  <a:rPr lang="es-ES_tradnl" altLang="es-ES" dirty="0" err="1">
                    <a:sym typeface="Arial Narrow" panose="020B0606020202030204" pitchFamily="34" charset="0"/>
                  </a:rPr>
                  <a:t>call</a:t>
                </a:r>
                <a:r>
                  <a:rPr lang="es-ES_tradnl" altLang="es-ES" dirty="0">
                    <a:sym typeface="Arial Narrow" panose="020B0606020202030204" pitchFamily="34" charset="0"/>
                  </a:rPr>
                  <a:t> sobre el EUROSTOXX 50 con strike </a:t>
                </a:r>
                <a14:m>
                  <m:oMath xmlns:m="http://schemas.openxmlformats.org/officeDocument/2006/math">
                    <m:r>
                      <m:rPr>
                        <m:sty m:val="p"/>
                      </m:rPr>
                      <a:rPr lang="es-ES" sz="1800" b="0" i="0" smtClean="0">
                        <a:effectLst/>
                        <a:latin typeface="Cambria Math" panose="02040503050406030204" pitchFamily="18" charset="0"/>
                        <a:ea typeface="Times New Roman" panose="02020603050405020304" pitchFamily="18" charset="0"/>
                        <a:cs typeface="Times New Roman" panose="02020603050405020304" pitchFamily="18" charset="0"/>
                      </a:rPr>
                      <m:t>K</m:t>
                    </m:r>
                    <m:r>
                      <a:rPr lang="es-ES" sz="18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2680.3</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s-ES" sz="1800" b="0" dirty="0">
                  <a:effectLst/>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endParaRPr lang="es-ES" sz="1800" b="0" dirty="0">
                  <a:effectLst/>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sSubSup>
                        <m:sSubSupPr>
                          <m:ctrlPr>
                            <a:rPr lang="es-ES" i="1" smtClean="0">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i="1">
                              <a:effectLst/>
                              <a:latin typeface="Cambria Math" panose="020405030504060302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i="1">
                              <a:effectLst/>
                              <a:latin typeface="Cambria Math" panose="02040503050406030204" pitchFamily="18" charset="0"/>
                            </a:rPr>
                          </m:ctrlPr>
                        </m:dPr>
                        <m:e>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ES" i="1">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i="1">
                              <a:effectLst/>
                              <a:latin typeface="Cambria Math" panose="020405030504060302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i="1">
                              <a:effectLst/>
                              <a:latin typeface="Cambria Math" panose="02040503050406030204" pitchFamily="18" charset="0"/>
                            </a:rPr>
                          </m:ctrlPr>
                        </m:dPr>
                        <m:e>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func>
                            <m:funcPr>
                              <m:ctrlPr>
                                <a:rPr lang="es-ES" i="1">
                                  <a:effectLst/>
                                  <a:latin typeface="Cambria Math" panose="02040503050406030204" pitchFamily="18" charset="0"/>
                                </a:rPr>
                              </m:ctrlPr>
                            </m:funcPr>
                            <m:fNa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max</m:t>
                              </m:r>
                            </m:fName>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0)</m:t>
                              </m:r>
                            </m:e>
                          </m:func>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oMath>
                  </m:oMathPara>
                </a14:m>
                <a:endParaRPr lang="es-ES_tradnl" altLang="es-ES" dirty="0">
                  <a:sym typeface="Arial Narrow" panose="020B0606020202030204" pitchFamily="34" charset="0"/>
                </a:endParaRPr>
              </a:p>
              <a:p>
                <a:pPr marL="0" indent="0" eaLnBrk="1">
                  <a:buClr>
                    <a:srgbClr val="0098CD"/>
                  </a:buClr>
                  <a:buSzPct val="50000"/>
                </a:pPr>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Una opción </a:t>
                </a:r>
                <a:r>
                  <a:rPr lang="es-ES_tradnl" altLang="es-ES" dirty="0" err="1">
                    <a:sym typeface="Arial Narrow" panose="020B0606020202030204" pitchFamily="34" charset="0"/>
                  </a:rPr>
                  <a:t>call</a:t>
                </a:r>
                <a:r>
                  <a:rPr lang="es-ES_tradnl" altLang="es-ES" dirty="0">
                    <a:sym typeface="Arial Narrow" panose="020B0606020202030204" pitchFamily="34" charset="0"/>
                  </a:rPr>
                  <a:t> sobre el índice de dividendos del EUROSTOXX 50 con strike </a:t>
                </a:r>
                <a14:m>
                  <m:oMath xmlns:m="http://schemas.openxmlformats.org/officeDocument/2006/math">
                    <m:r>
                      <m:rPr>
                        <m:sty m:val="p"/>
                      </m:rPr>
                      <a:rPr lang="es-ES" sz="1800" b="0" i="0" smtClean="0">
                        <a:effectLst/>
                        <a:latin typeface="Cambria Math" panose="02040503050406030204" pitchFamily="18" charset="0"/>
                        <a:ea typeface="Times New Roman" panose="02020603050405020304" pitchFamily="18" charset="0"/>
                        <a:cs typeface="Times New Roman" panose="02020603050405020304" pitchFamily="18" charset="0"/>
                      </a:rPr>
                      <m:t>K</m:t>
                    </m:r>
                    <m:r>
                      <a:rPr lang="es-ES" sz="1800" b="0" i="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65</m:t>
                    </m:r>
                  </m:oMath>
                </a14:m>
                <a:endParaRPr lang="es-ES" sz="1800" b="0" dirty="0">
                  <a:effectLst/>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endParaRPr lang="es-ES" sz="1800" b="0" dirty="0">
                  <a:effectLst/>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sSubSup>
                        <m:sSubSupPr>
                          <m:ctrlPr>
                            <a:rPr lang="es-ES" i="1" smtClean="0">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i="1">
                              <a:effectLst/>
                              <a:latin typeface="Cambria Math" panose="020405030504060302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i="1">
                              <a:effectLst/>
                              <a:latin typeface="Cambria Math" panose="02040503050406030204" pitchFamily="18" charset="0"/>
                            </a:rPr>
                          </m:ctrlPr>
                        </m:dPr>
                        <m:e>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ES" i="1">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i="1">
                              <a:effectLst/>
                              <a:latin typeface="Cambria Math" panose="020405030504060302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i="1">
                              <a:effectLst/>
                              <a:latin typeface="Cambria Math" panose="02040503050406030204" pitchFamily="18" charset="0"/>
                            </a:rPr>
                          </m:ctrlPr>
                        </m:dPr>
                        <m:e>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func>
                            <m:funcPr>
                              <m:ctrlPr>
                                <a:rPr lang="es-ES" i="1">
                                  <a:effectLst/>
                                  <a:latin typeface="Cambria Math" panose="02040503050406030204" pitchFamily="18" charset="0"/>
                                </a:rPr>
                              </m:ctrlPr>
                            </m:funcPr>
                            <m:fNa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max</m:t>
                              </m:r>
                            </m:fName>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0)</m:t>
                              </m:r>
                            </m:e>
                          </m:func>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oMath>
                  </m:oMathPara>
                </a14:m>
                <a:endParaRPr lang="es-ES" dirty="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endParaRPr lang="es-ES" sz="1800" b="0" dirty="0">
                  <a:effectLst/>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Un futuro sobre el índice de dividendos del EUROSTOXX 50</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sSubSup>
                        <m:sSubSupPr>
                          <m:ctrlPr>
                            <a:rPr lang="es-ES" i="1" smtClean="0">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i="1">
                              <a:effectLst/>
                              <a:latin typeface="Cambria Math" panose="020405030504060302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i="1">
                              <a:effectLst/>
                              <a:latin typeface="Cambria Math" panose="020405030504060302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i="1">
                              <a:effectLst/>
                              <a:latin typeface="Cambria Math" panose="02040503050406030204" pitchFamily="18" charset="0"/>
                            </a:rPr>
                          </m:ctrlPr>
                        </m:dPr>
                        <m:e>
                          <m:nary>
                            <m:naryPr>
                              <m:chr m:val="∑"/>
                              <m:limLoc m:val="undOvr"/>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𝑆</m:t>
                                  </m:r>
                                </m:e>
                                <m:sub>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𝑖</m:t>
                                      </m:r>
                                    </m:sub>
                                  </m:sSub>
                                </m:sub>
                              </m:sSub>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𝑖</m:t>
                                      </m:r>
                                    </m:sub>
                                  </m:sSub>
                                </m:sub>
                              </m:sSub>
                            </m:e>
                          </m:nary>
                          <m:r>
                            <a:rPr lang="es-E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s-ES" sz="1800">
                              <a:effectLst/>
                              <a:latin typeface="Cambria Math" panose="02040503050406030204" pitchFamily="18" charset="0"/>
                              <a:ea typeface="Times New Roman" panose="02020603050405020304" pitchFamily="18" charset="0"/>
                              <a:cs typeface="Arial" panose="020B0604020202020204" pitchFamily="34" charset="0"/>
                            </a:rPr>
                            <m:t>Δ</m:t>
                          </m:r>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oMath>
                  </m:oMathPara>
                </a14:m>
                <a:endParaRPr lang="es-ES_tradnl" altLang="es-ES" dirty="0">
                  <a:sym typeface="Arial Narrow" panose="020B0606020202030204" pitchFamily="34" charset="0"/>
                </a:endParaRP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4276363"/>
              </a:xfrm>
              <a:prstGeom prst="rect">
                <a:avLst/>
              </a:prstGeom>
              <a:blipFill>
                <a:blip r:embed="rId2"/>
                <a:stretch>
                  <a:fillRect l="-1301" t="-7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30</a:t>
            </a:fld>
            <a:endParaRPr lang="es-ES_tradnl" altLang="es-ES">
              <a:solidFill>
                <a:srgbClr val="FFFFFF"/>
              </a:solidFill>
            </a:endParaRPr>
          </a:p>
        </p:txBody>
      </p:sp>
    </p:spTree>
    <p:extLst>
      <p:ext uri="{BB962C8B-B14F-4D97-AF65-F5344CB8AC3E}">
        <p14:creationId xmlns:p14="http://schemas.microsoft.com/office/powerpoint/2010/main" val="316069474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31</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31</a:t>
            </a:fld>
            <a:endParaRPr lang="es-ES_tradnl" altLang="es-ES">
              <a:solidFill>
                <a:srgbClr val="FFFFFF"/>
              </a:solidFill>
            </a:endParaRPr>
          </a:p>
        </p:txBody>
      </p:sp>
      <p:pic>
        <p:nvPicPr>
          <p:cNvPr id="6" name="Imagen 5">
            <a:extLst>
              <a:ext uri="{FF2B5EF4-FFF2-40B4-BE49-F238E27FC236}">
                <a16:creationId xmlns:a16="http://schemas.microsoft.com/office/drawing/2014/main" id="{3194BEA8-63CE-44C2-9DA5-C8D596A6BB0D}"/>
              </a:ext>
            </a:extLst>
          </p:cNvPr>
          <p:cNvPicPr>
            <a:picLocks noChangeAspect="1"/>
          </p:cNvPicPr>
          <p:nvPr/>
        </p:nvPicPr>
        <p:blipFill>
          <a:blip r:embed="rId2"/>
          <a:stretch>
            <a:fillRect/>
          </a:stretch>
        </p:blipFill>
        <p:spPr>
          <a:xfrm>
            <a:off x="323528" y="1059725"/>
            <a:ext cx="8697912" cy="4738550"/>
          </a:xfrm>
          <a:prstGeom prst="rect">
            <a:avLst/>
          </a:prstGeom>
        </p:spPr>
      </p:pic>
    </p:spTree>
    <p:extLst>
      <p:ext uri="{BB962C8B-B14F-4D97-AF65-F5344CB8AC3E}">
        <p14:creationId xmlns:p14="http://schemas.microsoft.com/office/powerpoint/2010/main" val="362391004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32</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522386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Valoración por Montecarlo</a:t>
                </a:r>
              </a:p>
              <a:p>
                <a:pPr marL="0" indent="0" eaLnBrk="1">
                  <a:buClr>
                    <a:srgbClr val="0098CD"/>
                  </a:buClr>
                  <a:buSzPct val="50000"/>
                </a:pPr>
                <a:endParaRPr lang="es-ES_tradnl" altLang="es-ES" dirty="0">
                  <a:sym typeface="Arial Narrow" panose="020B0606020202030204" pitchFamily="34" charset="0"/>
                </a:endParaRPr>
              </a:p>
              <a:p>
                <a:pPr marL="0" indent="0" eaLnBrk="1">
                  <a:buClr>
                    <a:srgbClr val="0098CD"/>
                  </a:buClr>
                  <a:buSzPct val="50000"/>
                </a:pPr>
                <a:r>
                  <a:rPr lang="es-ES_tradnl" altLang="es-ES" dirty="0">
                    <a:sym typeface="Arial Narrow" panose="020B0606020202030204" pitchFamily="34" charset="0"/>
                  </a:rPr>
                  <a:t>Teorema central del límite de </a:t>
                </a:r>
                <a:r>
                  <a:rPr lang="es-ES_tradnl" altLang="es-ES" dirty="0" err="1">
                    <a:sym typeface="Arial Narrow" panose="020B0606020202030204" pitchFamily="34" charset="0"/>
                  </a:rPr>
                  <a:t>Lindeberg</a:t>
                </a:r>
                <a:r>
                  <a:rPr lang="es-ES_tradnl" altLang="es-ES" dirty="0">
                    <a:sym typeface="Arial Narrow" panose="020B0606020202030204" pitchFamily="34" charset="0"/>
                  </a:rPr>
                  <a:t>-Levy:</a:t>
                </a:r>
              </a:p>
              <a:p>
                <a:pPr algn="just">
                  <a:lnSpc>
                    <a:spcPct val="150000"/>
                  </a:lnSpc>
                  <a:spcBef>
                    <a:spcPts val="600"/>
                  </a:spcBef>
                  <a:spcAft>
                    <a:spcPts val="6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Dada una sucesión </a:t>
                </a:r>
                <a14:m>
                  <m:oMath xmlns:m="http://schemas.openxmlformats.org/officeDocument/2006/math">
                    <m:d>
                      <m:dPr>
                        <m:begChr m:val="{"/>
                        <m:end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de variables aleatoria independientes e idénticamente distribuidas con esperanza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d>
                      <m:dPr>
                        <m:begChr m:val="["/>
                        <m:end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y varianza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d>
                      <m:dPr>
                        <m:begChr m:val="["/>
                        <m:end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&lt;∞</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Cuando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se acerca a infinito, la sucesión de variables aleatorias </a:t>
                </a:r>
                <a14:m>
                  <m:oMath xmlns:m="http://schemas.openxmlformats.org/officeDocument/2006/math">
                    <m:rad>
                      <m:radPr>
                        <m:degHide m:val="on"/>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converge en distribución a una normal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𝒩</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0, </m:t>
                        </m:r>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donde</a:t>
                </a:r>
              </a:p>
              <a:p>
                <a:pPr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s-ES" sz="1800">
                              <a:effectLst/>
                              <a:latin typeface="Cambria Math" panose="02040503050406030204" pitchFamily="18" charset="0"/>
                              <a:ea typeface="Times New Roman" panose="02020603050405020304" pitchFamily="18" charset="0"/>
                              <a:cs typeface="Times New Roman" panose="02020603050405020304" pitchFamily="18" charset="0"/>
                            </a:rPr>
                            <m:t> </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s-ES" dirty="0">
                    <a:latin typeface="Calibri" panose="020F0502020204030204" pitchFamily="34" charset="0"/>
                    <a:ea typeface="Times New Roman" panose="02020603050405020304" pitchFamily="18" charset="0"/>
                    <a:cs typeface="Times New Roman" panose="02020603050405020304" pitchFamily="18" charset="0"/>
                  </a:rPr>
                  <a:t>Aplicado al producto </a:t>
                </a:r>
                <a14:m>
                  <m:oMath xmlns:m="http://schemas.openxmlformats.org/officeDocument/2006/math">
                    <m:sSub>
                      <m:sSubPr>
                        <m:ctrlP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𝔼</m:t>
                        </m:r>
                      </m:e>
                    </m:acc>
                    <m:d>
                      <m:dPr>
                        <m:begChr m:val="["/>
                        <m:endChr m:val="]"/>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ℱ</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s-ES" dirty="0">
                    <a:latin typeface="Calibri" panose="020F0502020204030204" pitchFamily="34" charset="0"/>
                    <a:ea typeface="Times New Roman" panose="02020603050405020304" pitchFamily="18" charset="0"/>
                    <a:cs typeface="Times New Roman" panose="02020603050405020304" pitchFamily="18" charset="0"/>
                  </a:rPr>
                  <a:t>T</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omamos </a:t>
                </a:r>
                <a14:m>
                  <m:oMath xmlns:m="http://schemas.openxmlformats.org/officeDocument/2006/math">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simulamos esta variable n veces y </a:t>
                </a:r>
                <a14:m>
                  <m:oMath xmlns:m="http://schemas.openxmlformats.org/officeDocument/2006/math">
                    <m:sSub>
                      <m:sSubPr>
                        <m:ctrlPr>
                          <a:rPr lang="es-ES" i="1"/>
                        </m:ctrlPr>
                      </m:sSubPr>
                      <m:e>
                        <m:acc>
                          <m:accPr>
                            <m:chr m:val="̅"/>
                            <m:ctrlPr>
                              <a:rPr lang="es-ES" i="1"/>
                            </m:ctrlPr>
                          </m:accPr>
                          <m:e>
                            <m:r>
                              <a:rPr lang="es-ES" i="1"/>
                              <m:t>𝑋</m:t>
                            </m:r>
                          </m:e>
                        </m:acc>
                      </m:e>
                      <m:sub>
                        <m:r>
                          <a:rPr lang="es-ES" i="1"/>
                          <m:t>𝑛</m:t>
                        </m:r>
                      </m:sub>
                    </m:sSub>
                    <m:r>
                      <a:rPr lang="es-ES" i="1"/>
                      <m:t>~</m:t>
                    </m:r>
                    <m:r>
                      <a:rPr lang="es-ES" i="1"/>
                      <m:t>𝒩</m:t>
                    </m:r>
                    <m:d>
                      <m:dPr>
                        <m:ctrlPr>
                          <a:rPr lang="es-ES" i="1"/>
                        </m:ctrlPr>
                      </m:dPr>
                      <m:e>
                        <m:r>
                          <a:rPr lang="es-ES" i="1"/>
                          <m:t>𝜇</m:t>
                        </m:r>
                        <m:r>
                          <a:rPr lang="es-ES" i="1"/>
                          <m:t>, </m:t>
                        </m:r>
                        <m:f>
                          <m:fPr>
                            <m:ctrlPr>
                              <a:rPr lang="es-ES" i="1"/>
                            </m:ctrlPr>
                          </m:fPr>
                          <m:num>
                            <m:sSup>
                              <m:sSupPr>
                                <m:ctrlPr>
                                  <a:rPr lang="es-ES" i="1"/>
                                </m:ctrlPr>
                              </m:sSupPr>
                              <m:e>
                                <m:r>
                                  <a:rPr lang="es-ES" i="1"/>
                                  <m:t>𝜎</m:t>
                                </m:r>
                              </m:e>
                              <m:sup>
                                <m:r>
                                  <a:rPr lang="es-ES" i="1"/>
                                  <m:t>2</m:t>
                                </m:r>
                              </m:sup>
                            </m:sSup>
                          </m:num>
                          <m:den>
                            <m:r>
                              <a:rPr lang="es-ES" i="1"/>
                              <m:t>𝑛</m:t>
                            </m:r>
                          </m:den>
                        </m:f>
                      </m:e>
                    </m:d>
                  </m:oMath>
                </a14:m>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con </a:t>
                </a:r>
                <a14:m>
                  <m:oMath xmlns:m="http://schemas.openxmlformats.org/officeDocument/2006/math">
                    <m:sSub>
                      <m:sSubPr>
                        <m:ctrlPr>
                          <a:rPr lang="es-ES" i="1">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latin typeface="Cambria Math" panose="02040503050406030204" pitchFamily="18" charset="0"/>
                            <a:ea typeface="Times New Roman" panose="02020603050405020304" pitchFamily="18" charset="0"/>
                            <a:cs typeface="Times New Roman" panose="02020603050405020304" pitchFamily="18" charset="0"/>
                          </a:rPr>
                          <m:t>𝑉</m:t>
                        </m:r>
                      </m:e>
                      <m:sub>
                        <m:r>
                          <a:rPr lang="es-ES"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ES" b="0" i="1" smtClean="0">
                        <a:latin typeface="Cambria Math" panose="02040503050406030204" pitchFamily="18" charset="0"/>
                        <a:ea typeface="Times New Roman" panose="02020603050405020304" pitchFamily="18" charset="0"/>
                        <a:cs typeface="Times New Roman" panose="02020603050405020304" pitchFamily="18" charset="0"/>
                      </a:rPr>
                      <m:t>=</m:t>
                    </m:r>
                    <m:r>
                      <a:rPr lang="es-ES" b="0" i="1" smtClean="0">
                        <a:latin typeface="Cambria Math" panose="02040503050406030204" pitchFamily="18" charset="0"/>
                        <a:ea typeface="Times New Roman" panose="02020603050405020304" pitchFamily="18" charset="0"/>
                        <a:cs typeface="Times New Roman" panose="02020603050405020304" pitchFamily="18" charset="0"/>
                      </a:rPr>
                      <m:t>𝜇</m:t>
                    </m:r>
                  </m:oMath>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5223866"/>
              </a:xfrm>
              <a:prstGeom prst="rect">
                <a:avLst/>
              </a:prstGeom>
              <a:blipFill>
                <a:blip r:embed="rId2"/>
                <a:stretch>
                  <a:fillRect l="-1301" t="-583" r="-13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32</a:t>
            </a:fld>
            <a:endParaRPr lang="es-ES_tradnl" altLang="es-ES">
              <a:solidFill>
                <a:srgbClr val="FFFFFF"/>
              </a:solidFill>
            </a:endParaRPr>
          </a:p>
        </p:txBody>
      </p:sp>
    </p:spTree>
    <p:extLst>
      <p:ext uri="{BB962C8B-B14F-4D97-AF65-F5344CB8AC3E}">
        <p14:creationId xmlns:p14="http://schemas.microsoft.com/office/powerpoint/2010/main" val="87685722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33</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492993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Discretización por Euler-Maruyama</a:t>
                </a:r>
              </a:p>
              <a:p>
                <a:pPr marL="0" indent="0" eaLnBrk="1">
                  <a:buClr>
                    <a:srgbClr val="0098CD"/>
                  </a:buClr>
                  <a:buSzPct val="50000"/>
                </a:pPr>
                <a:endParaRPr lang="es-ES_tradnl" altLang="es-ES" dirty="0">
                  <a:sym typeface="Arial Narrow" panose="020B0606020202030204" pitchFamily="34" charset="0"/>
                </a:endParaRPr>
              </a:p>
              <a:p>
                <a:pPr marL="0" indent="0" eaLnBrk="1">
                  <a:buClr>
                    <a:srgbClr val="0098CD"/>
                  </a:buClr>
                  <a:buSzPct val="50000"/>
                </a:pPr>
                <a:r>
                  <a:rPr lang="es-ES" altLang="es-ES" dirty="0">
                    <a:sym typeface="Arial Narrow" panose="020B0606020202030204" pitchFamily="34" charset="0"/>
                  </a:rPr>
                  <a:t>El sistema discretizado quedaría:</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d>
                        <m:dPr>
                          <m:begChr m:val="{"/>
                          <m:endChr m:val=""/>
                          <m:ctrlPr>
                            <a:rPr lang="es-ES" i="1" smtClean="0">
                              <a:effectLst/>
                              <a:latin typeface="Cambria Math" panose="02040503050406030204" pitchFamily="18" charset="0"/>
                            </a:rPr>
                          </m:ctrlPr>
                        </m:dPr>
                        <m:e>
                          <m:eqArr>
                            <m:eqArrPr>
                              <m:ctrlPr>
                                <a:rPr lang="es-ES" i="1">
                                  <a:effectLst/>
                                  <a:latin typeface="Cambria Math" panose="02040503050406030204" pitchFamily="18" charset="0"/>
                                </a:rPr>
                              </m:ctrlPr>
                            </m:eqArr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p>
                              <m:sSub>
                                <m:sSubPr>
                                  <m:ctrlPr>
                                    <a:rPr lang="es-ES" i="1">
                                      <a:effectLst/>
                                      <a:latin typeface="Cambria Math" panose="02040503050406030204" pitchFamily="18" charset="0"/>
                                    </a:rPr>
                                  </m:ctrlPr>
                                </m:sSubPr>
                                <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S</m:t>
                                  </m:r>
                                </m:e>
                                <m:sub>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i</m:t>
                                  </m:r>
                                </m:sub>
                              </m:sSub>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sSubSup>
                                <m:sSubSupPr>
                                  <m:ctrlPr>
                                    <a:rPr lang="es-ES" i="1">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e>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i="1">
                                      <a:effectLst/>
                                      <a:latin typeface="Cambria Math" panose="02040503050406030204" pitchFamily="18" charset="0"/>
                                      <a:cs typeface="Arial" panose="020B0604020202020204" pitchFamily="34" charset="0"/>
                                    </a:rPr>
                                  </m:ctrlPr>
                                </m:s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sup>
                              </m:sSup>
                              <m:rad>
                                <m:radPr>
                                  <m:degHide m:val="on"/>
                                  <m:ctrlPr>
                                    <a:rPr lang="es-ES" i="1">
                                      <a:effectLst/>
                                      <a:latin typeface="Cambria Math" panose="02040503050406030204" pitchFamily="18" charset="0"/>
                                      <a:cs typeface="Arial" panose="020B0604020202020204" pitchFamily="34" charset="0"/>
                                    </a:rPr>
                                  </m:ctrlPr>
                                </m:radPr>
                                <m:deg/>
                                <m:e>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𝑖</m:t>
                                      </m:r>
                                    </m:sub>
                                  </m:sSub>
                                </m:e>
                              </m:rad>
                              <m:r>
                                <m:rPr>
                                  <m:sty m:val="p"/>
                                </m:rPr>
                                <a:rPr lang="es-ES" sz="1800">
                                  <a:effectLst/>
                                  <a:latin typeface="Cambria Math" panose="02040503050406030204" pitchFamily="18" charset="0"/>
                                  <a:ea typeface="Times New Roman" panose="02020603050405020304" pitchFamily="18" charset="0"/>
                                  <a:cs typeface="Arial" panose="020B0604020202020204" pitchFamily="34" charset="0"/>
                                </a:rPr>
                                <m:t>Δ</m:t>
                              </m:r>
                              <m:sSubSup>
                                <m:sSubSupPr>
                                  <m:ctrlPr>
                                    <a:rPr lang="es-ES" i="1">
                                      <a:effectLst/>
                                      <a:latin typeface="Cambria Math" panose="02040503050406030204" pitchFamily="18" charset="0"/>
                                      <a:cs typeface="Arial" panose="020B0604020202020204" pitchFamily="34" charset="0"/>
                                    </a:rPr>
                                  </m:ctrlPr>
                                </m:sSub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s-ES" sz="1800" i="1">
                                      <a:effectLst/>
                                      <a:latin typeface="Cambria Math" panose="02040503050406030204" pitchFamily="18" charset="0"/>
                                      <a:ea typeface="Times New Roman" panose="02020603050405020304" pitchFamily="18" charset="0"/>
                                      <a:cs typeface="Arial" panose="020B0604020202020204" pitchFamily="34" charset="0"/>
                                    </a:rPr>
                                    <m:t>2</m:t>
                                  </m:r>
                                </m:sup>
                              </m:sSubSup>
                            </m:e>
                          </m:eqArr>
                        </m:e>
                      </m:d>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marL="0" indent="0" eaLnBrk="1">
                  <a:buClr>
                    <a:srgbClr val="0098CD"/>
                  </a:buClr>
                  <a:buSzPct val="50000"/>
                </a:pPr>
                <a:r>
                  <a:rPr lang="es-ES_tradnl" altLang="es-ES" dirty="0">
                    <a:sym typeface="Arial Narrow" panose="020B0606020202030204" pitchFamily="34" charset="0"/>
                  </a:rPr>
                  <a:t>La primera ecuación se comporta de manera exponencial. Aplicamos </a:t>
                </a:r>
                <a:r>
                  <a:rPr lang="es-ES_tradnl" altLang="es-ES" dirty="0" err="1">
                    <a:sym typeface="Arial Narrow" panose="020B0606020202030204" pitchFamily="34" charset="0"/>
                  </a:rPr>
                  <a:t>Itô</a:t>
                </a:r>
                <a:r>
                  <a:rPr lang="es-ES_tradnl" altLang="es-ES" dirty="0">
                    <a:sym typeface="Arial Narrow" panose="020B0606020202030204" pitchFamily="34" charset="0"/>
                  </a:rPr>
                  <a:t> con la transformación </a:t>
                </a: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ES" i="1">
                            <a:effectLst/>
                            <a:latin typeface="Cambria Math" panose="02040503050406030204" pitchFamily="18" charset="0"/>
                          </a:rPr>
                        </m:ctrlPr>
                      </m:funcPr>
                      <m:fNa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ln</m:t>
                        </m:r>
                      </m:fName>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m:t>
                        </m:r>
                      </m:e>
                    </m:func>
                  </m:oMath>
                </a14:m>
                <a:r>
                  <a:rPr lang="es-ES_tradnl" altLang="es-ES" dirty="0">
                    <a:sym typeface="Arial Narrow" panose="020B0606020202030204" pitchFamily="34" charset="0"/>
                  </a:rPr>
                  <a:t>:</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𝑑𝑓</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𝑥𝑥</m:t>
                          </m:r>
                        </m:sub>
                      </m:sSub>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d>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d>
                        <m:dPr>
                          <m:begChr m:val="{"/>
                          <m:endChr m:val=""/>
                          <m:ctrlP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e>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m:t>
                                  </m:r>
                                </m:den>
                              </m:f>
                            </m:e>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𝑥𝑥</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e>
                                  </m:d>
                                </m:num>
                                <m:den>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eqAr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d>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4929939"/>
              </a:xfrm>
              <a:prstGeom prst="rect">
                <a:avLst/>
              </a:prstGeom>
              <a:blipFill>
                <a:blip r:embed="rId2"/>
                <a:stretch>
                  <a:fillRect l="-1301" t="-618" r="-1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33</a:t>
            </a:fld>
            <a:endParaRPr lang="es-ES_tradnl" altLang="es-ES">
              <a:solidFill>
                <a:srgbClr val="FFFFFF"/>
              </a:solidFill>
            </a:endParaRPr>
          </a:p>
        </p:txBody>
      </p:sp>
    </p:spTree>
    <p:extLst>
      <p:ext uri="{BB962C8B-B14F-4D97-AF65-F5344CB8AC3E}">
        <p14:creationId xmlns:p14="http://schemas.microsoft.com/office/powerpoint/2010/main" val="220026211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34</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312636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Discretización por Euler-Maruyama</a:t>
                </a:r>
              </a:p>
              <a:p>
                <a:pPr marL="0" indent="0" eaLnBrk="1">
                  <a:buClr>
                    <a:srgbClr val="0098CD"/>
                  </a:buClr>
                  <a:buSzPct val="50000"/>
                </a:pPr>
                <a:endParaRPr lang="es-ES_tradnl" altLang="es-ES" dirty="0">
                  <a:sym typeface="Arial Narrow" panose="020B0606020202030204" pitchFamily="34" charset="0"/>
                </a:endParaRPr>
              </a:p>
              <a:p>
                <a:pPr marL="0" indent="0" eaLnBrk="1">
                  <a:buClr>
                    <a:srgbClr val="0098CD"/>
                  </a:buClr>
                  <a:buSzPct val="50000"/>
                </a:pPr>
                <a:r>
                  <a:rPr lang="es-ES" altLang="es-ES" dirty="0">
                    <a:sym typeface="Arial Narrow" panose="020B0606020202030204" pitchFamily="34" charset="0"/>
                  </a:rPr>
                  <a:t>La primera ecuación quedaría</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func>
                        <m:funcPr>
                          <m:ctrlP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d</m:t>
                          </m:r>
                          <m:r>
                            <a:rPr lang="es-ES" sz="18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ln</m:t>
                          </m:r>
                        </m:fName>
                        <m:e>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e>
                      </m:func>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p>
                                </m:e>
                              </m:d>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𝑑𝑡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p>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d</m:t>
                      </m:r>
                      <m:sSubSup>
                        <m:sSubSup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eaLnBrk="1">
                  <a:buClr>
                    <a:srgbClr val="0098CD"/>
                  </a:buClr>
                  <a:buSzPct val="50000"/>
                </a:pPr>
                <a:endParaRPr lang="es-ES" altLang="es-ES" dirty="0">
                  <a:sym typeface="Arial Narrow" panose="020B0606020202030204" pitchFamily="34" charset="0"/>
                </a:endParaRPr>
              </a:p>
              <a:p>
                <a:pPr marL="0" indent="0" eaLnBrk="1">
                  <a:buClr>
                    <a:srgbClr val="0098CD"/>
                  </a:buClr>
                  <a:buSzPct val="50000"/>
                </a:pPr>
                <a:r>
                  <a:rPr lang="es-ES" altLang="es-ES" dirty="0">
                    <a:sym typeface="Arial Narrow" panose="020B0606020202030204" pitchFamily="34" charset="0"/>
                  </a:rPr>
                  <a:t>El sistema que simulamos con el Montecarlo finalmente sería</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d>
                        <m:dPr>
                          <m:begChr m:val="{"/>
                          <m:endChr m:val=""/>
                          <m:ctrlPr>
                            <a:rPr lang="es-ES" i="1" smtClean="0">
                              <a:effectLst/>
                              <a:latin typeface="Cambria Math" panose="02040503050406030204" pitchFamily="18" charset="0"/>
                            </a:rPr>
                          </m:ctrlPr>
                        </m:dPr>
                        <m:e>
                          <m:eqArr>
                            <m:eqArrPr>
                              <m:ctrlPr>
                                <a:rPr lang="es-ES" i="1">
                                  <a:effectLst/>
                                  <a:latin typeface="Cambria Math" panose="02040503050406030204" pitchFamily="18" charset="0"/>
                                </a:rPr>
                              </m:ctrlPr>
                            </m:eqArrPr>
                            <m:e>
                              <m:func>
                                <m:funcPr>
                                  <m:ctrlPr>
                                    <a:rPr lang="es-ES" i="1">
                                      <a:effectLst/>
                                      <a:latin typeface="Cambria Math" panose="02040503050406030204" pitchFamily="18" charset="0"/>
                                    </a:rPr>
                                  </m:ctrlPr>
                                </m:funcPr>
                                <m:fNa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ln</m:t>
                                  </m:r>
                                </m:fName>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func>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ES" i="1">
                                      <a:effectLst/>
                                      <a:latin typeface="Cambria Math" panose="02040503050406030204" pitchFamily="18" charset="0"/>
                                    </a:rPr>
                                  </m:ctrlPr>
                                </m:funcPr>
                                <m:fNa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ln</m:t>
                                  </m:r>
                                </m:fName>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func>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i="1">
                                          <a:effectLst/>
                                          <a:latin typeface="Cambria Math" panose="02040503050406030204" pitchFamily="18" charset="0"/>
                                        </a:rPr>
                                      </m:ctrlPr>
                                    </m:fPr>
                                    <m:num>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es-ES" i="1">
                                          <a:effectLst/>
                                          <a:latin typeface="Cambria Math" panose="02040503050406030204" pitchFamily="18" charset="0"/>
                                        </a:rPr>
                                      </m:ctrlPr>
                                    </m:sSupPr>
                                    <m:e>
                                      <m:d>
                                        <m:dPr>
                                          <m:ctrlPr>
                                            <a:rPr lang="es-ES" i="1">
                                              <a:effectLst/>
                                              <a:latin typeface="Cambria Math" panose="02040503050406030204" pitchFamily="18" charset="0"/>
                                            </a:rPr>
                                          </m:ctrlPr>
                                        </m:dPr>
                                        <m:e>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p>
                                        </m:e>
                                      </m:d>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sup>
                              </m:sSup>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sSubSup>
                                <m:sSubSupPr>
                                  <m:ctrlPr>
                                    <a:rPr lang="es-ES" i="1">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m:t>
                              </m:r>
                            </m:e>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𝑎</m:t>
                              </m:r>
                              <m:d>
                                <m:dPr>
                                  <m:ctrlPr>
                                    <a:rPr lang="es-ES" i="1">
                                      <a:effectLst/>
                                      <a:latin typeface="Cambria Math" panose="020405030504060302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Δ</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i="1">
                                      <a:effectLst/>
                                      <a:latin typeface="Cambria Math" panose="02040503050406030204" pitchFamily="18" charset="0"/>
                                      <a:cs typeface="Arial" panose="020B0604020202020204" pitchFamily="34" charset="0"/>
                                    </a:rPr>
                                  </m:ctrlPr>
                                </m:s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sup>
                              </m:sSup>
                              <m:rad>
                                <m:radPr>
                                  <m:degHide m:val="on"/>
                                  <m:ctrlPr>
                                    <a:rPr lang="es-ES" i="1">
                                      <a:effectLst/>
                                      <a:latin typeface="Cambria Math" panose="02040503050406030204" pitchFamily="18" charset="0"/>
                                      <a:cs typeface="Arial" panose="020B0604020202020204" pitchFamily="34" charset="0"/>
                                    </a:rPr>
                                  </m:ctrlPr>
                                </m:radPr>
                                <m:deg/>
                                <m:e>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𝑖</m:t>
                                      </m:r>
                                    </m:sub>
                                  </m:sSub>
                                </m:e>
                              </m:rad>
                              <m:r>
                                <m:rPr>
                                  <m:sty m:val="p"/>
                                </m:rPr>
                                <a:rPr lang="es-ES" sz="1800">
                                  <a:effectLst/>
                                  <a:latin typeface="Cambria Math" panose="02040503050406030204" pitchFamily="18" charset="0"/>
                                  <a:ea typeface="Times New Roman" panose="02020603050405020304" pitchFamily="18" charset="0"/>
                                  <a:cs typeface="Arial" panose="020B0604020202020204" pitchFamily="34" charset="0"/>
                                </a:rPr>
                                <m:t>Δ</m:t>
                              </m:r>
                              <m:sSubSup>
                                <m:sSubSupPr>
                                  <m:ctrlPr>
                                    <a:rPr lang="es-ES" i="1">
                                      <a:effectLst/>
                                      <a:latin typeface="Cambria Math" panose="02040503050406030204" pitchFamily="18" charset="0"/>
                                      <a:cs typeface="Arial" panose="020B0604020202020204" pitchFamily="34" charset="0"/>
                                    </a:rPr>
                                  </m:ctrlPr>
                                </m:sSub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s-ES" sz="1800" i="1">
                                      <a:effectLst/>
                                      <a:latin typeface="Cambria Math" panose="02040503050406030204" pitchFamily="18" charset="0"/>
                                      <a:ea typeface="Times New Roman" panose="02020603050405020304" pitchFamily="18" charset="0"/>
                                      <a:cs typeface="Arial" panose="020B0604020202020204" pitchFamily="34" charset="0"/>
                                    </a:rPr>
                                    <m:t>2</m:t>
                                  </m:r>
                                </m:sup>
                              </m:sSubSup>
                            </m:e>
                          </m:eqArr>
                        </m:e>
                      </m:d>
                    </m:oMath>
                  </m:oMathPara>
                </a14:m>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3126369"/>
              </a:xfrm>
              <a:prstGeom prst="rect">
                <a:avLst/>
              </a:prstGeom>
              <a:blipFill>
                <a:blip r:embed="rId2"/>
                <a:stretch>
                  <a:fillRect l="-1301" t="-9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34</a:t>
            </a:fld>
            <a:endParaRPr lang="es-ES_tradnl" altLang="es-ES">
              <a:solidFill>
                <a:srgbClr val="FFFFFF"/>
              </a:solidFill>
            </a:endParaRPr>
          </a:p>
        </p:txBody>
      </p:sp>
    </p:spTree>
    <p:extLst>
      <p:ext uri="{BB962C8B-B14F-4D97-AF65-F5344CB8AC3E}">
        <p14:creationId xmlns:p14="http://schemas.microsoft.com/office/powerpoint/2010/main" val="135345150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35</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34896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Variables normales con correlación:</a:t>
                </a:r>
              </a:p>
              <a:p>
                <a:pPr marL="0" indent="0" eaLnBrk="1">
                  <a:buClr>
                    <a:srgbClr val="0098CD"/>
                  </a:buClr>
                  <a:buSzPct val="50000"/>
                </a:pPr>
                <a:endParaRPr lang="es-ES_tradnl" altLang="es-ES" dirty="0">
                  <a:sym typeface="Arial Narrow" panose="020B0606020202030204" pitchFamily="34" charset="0"/>
                </a:endParaRPr>
              </a:p>
              <a:p>
                <a:pPr marL="0" indent="0" eaLnBrk="1">
                  <a:buClr>
                    <a:srgbClr val="0098CD"/>
                  </a:buClr>
                  <a:buSzPct val="50000"/>
                </a:pPr>
                <a:r>
                  <a:rPr lang="es-ES" altLang="es-ES" dirty="0">
                    <a:sym typeface="Arial Narrow" panose="020B0606020202030204" pitchFamily="34" charset="0"/>
                  </a:rPr>
                  <a:t>Para obtener dos variables aleatorias normales con correlación </a:t>
                </a: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𝜌</m:t>
                    </m:r>
                  </m:oMath>
                </a14:m>
                <a:r>
                  <a:rPr lang="es-ES" altLang="es-ES" dirty="0">
                    <a:sym typeface="Arial Narrow" panose="020B0606020202030204" pitchFamily="34" charset="0"/>
                  </a:rPr>
                  <a:t>, podemos utilizar el método de </a:t>
                </a:r>
                <a:r>
                  <a:rPr lang="es-ES" altLang="es-ES" dirty="0" err="1">
                    <a:sym typeface="Arial Narrow" panose="020B0606020202030204" pitchFamily="34" charset="0"/>
                  </a:rPr>
                  <a:t>Cholesky</a:t>
                </a:r>
                <a:r>
                  <a:rPr lang="es-ES" altLang="es-ES" dirty="0">
                    <a:sym typeface="Arial Narrow" panose="020B0606020202030204" pitchFamily="34" charset="0"/>
                  </a:rPr>
                  <a:t>.</a:t>
                </a:r>
              </a:p>
              <a:p>
                <a:pPr marL="0" indent="0" eaLnBrk="1">
                  <a:buClr>
                    <a:srgbClr val="0098CD"/>
                  </a:buClr>
                  <a:buSzPct val="50000"/>
                </a:pPr>
                <a:endParaRPr lang="es-ES" altLang="es-ES" dirty="0">
                  <a:sym typeface="Arial Narrow" panose="020B0606020202030204" pitchFamily="34"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𝑍</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𝐿𝑋</m:t>
                      </m:r>
                    </m:oMath>
                  </m:oMathPara>
                </a14:m>
                <a:endParaRPr lang="es-ES" altLang="es-ES" dirty="0">
                  <a:sym typeface="Arial Narrow" panose="020B0606020202030204" pitchFamily="34" charset="0"/>
                </a:endParaRPr>
              </a:p>
              <a:p>
                <a:pPr marL="0" indent="0" eaLnBrk="1">
                  <a:buClr>
                    <a:srgbClr val="0098CD"/>
                  </a:buClr>
                  <a:buSzPct val="50000"/>
                </a:pPr>
                <a:endParaRPr lang="es-ES" altLang="es-ES" dirty="0">
                  <a:sym typeface="Arial Narrow" panose="020B0606020202030204" pitchFamily="34" charset="0"/>
                </a:endParaRPr>
              </a:p>
              <a:p>
                <a:pPr marL="0" indent="0" algn="ctr" eaLnBrk="1">
                  <a:buClr>
                    <a:srgbClr val="0098CD"/>
                  </a:buClr>
                  <a:buSzPct val="50000"/>
                </a:pPr>
                <a14:m>
                  <m:oMath xmlns:m="http://schemas.openxmlformats.org/officeDocument/2006/math">
                    <m:r>
                      <m:rPr>
                        <m:sty m:val="p"/>
                      </m:rPr>
                      <a:rPr lang="es-ES" sz="1800" smtClean="0">
                        <a:effectLst/>
                        <a:latin typeface="Cambria Math" panose="02040503050406030204" pitchFamily="18" charset="0"/>
                        <a:ea typeface="Times New Roman" panose="02020603050405020304" pitchFamily="18" charset="0"/>
                        <a:cs typeface="Times New Roman" panose="02020603050405020304" pitchFamily="18" charset="0"/>
                      </a:rPr>
                      <m:t>Σ</m:t>
                    </m:r>
                    <m:r>
                      <a:rPr lang="es-ES" sz="18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𝐿</m:t>
                    </m:r>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𝐿</m:t>
                        </m:r>
                      </m:e>
                      <m:sup>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T</m:t>
                        </m:r>
                      </m:sup>
                    </m:sSup>
                  </m:oMath>
                </a14:m>
                <a:r>
                  <a:rPr lang="es-ES" altLang="es-ES" dirty="0">
                    <a:sym typeface="Arial Narrow" panose="020B0606020202030204" pitchFamily="34" charset="0"/>
                  </a:rPr>
                  <a:t> </a:t>
                </a:r>
              </a:p>
              <a:p>
                <a:pPr marL="0" indent="0" eaLnBrk="1">
                  <a:buClr>
                    <a:srgbClr val="0098CD"/>
                  </a:buClr>
                  <a:buSzPct val="50000"/>
                </a:pPr>
                <a:endParaRPr lang="es-ES" altLang="es-ES" dirty="0">
                  <a:sym typeface="Arial Narrow" panose="020B0606020202030204" pitchFamily="34" charset="0"/>
                </a:endParaRPr>
              </a:p>
              <a:p>
                <a:pPr marL="0" indent="0" eaLnBrk="1">
                  <a:buClr>
                    <a:srgbClr val="0098CD"/>
                  </a:buClr>
                  <a:buSzPct val="50000"/>
                </a:pPr>
                <a:r>
                  <a:rPr lang="es-ES" altLang="es-ES" dirty="0">
                    <a:sym typeface="Arial Narrow" panose="020B0606020202030204" pitchFamily="34" charset="0"/>
                  </a:rPr>
                  <a:t>Factorización de </a:t>
                </a:r>
                <a:r>
                  <a:rPr lang="es-ES" altLang="es-ES" dirty="0" err="1">
                    <a:sym typeface="Arial Narrow" panose="020B0606020202030204" pitchFamily="34" charset="0"/>
                  </a:rPr>
                  <a:t>Cholesky</a:t>
                </a:r>
                <a:r>
                  <a:rPr lang="es-ES" altLang="es-ES" dirty="0">
                    <a:sym typeface="Arial Narrow" panose="020B0606020202030204" pitchFamily="34" charset="0"/>
                  </a:rPr>
                  <a:t>:</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𝐿</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i="1">
                              <a:effectLst/>
                              <a:latin typeface="Cambria Math" panose="02040503050406030204" pitchFamily="18" charset="0"/>
                            </a:rPr>
                          </m:ctrlPr>
                        </m:dPr>
                        <m:e>
                          <m:m>
                            <m:mPr>
                              <m:mcs>
                                <m:mc>
                                  <m:mcPr>
                                    <m:count m:val="2"/>
                                    <m:mcJc m:val="center"/>
                                  </m:mcPr>
                                </m:mc>
                              </m:mcs>
                              <m:ctrlPr>
                                <a:rPr lang="es-ES" i="1">
                                  <a:effectLst/>
                                  <a:latin typeface="Cambria Math" panose="02040503050406030204" pitchFamily="18" charset="0"/>
                                </a:rPr>
                              </m:ctrlPr>
                            </m:mPr>
                            <m:m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𝜌</m:t>
                                </m:r>
                              </m:e>
                              <m:e>
                                <m:rad>
                                  <m:radPr>
                                    <m:degHide m:val="on"/>
                                    <m:ctrlPr>
                                      <a:rPr lang="es-ES" i="1">
                                        <a:effectLst/>
                                        <a:latin typeface="Cambria Math" panose="02040503050406030204" pitchFamily="18" charset="0"/>
                                      </a:rPr>
                                    </m:ctrlPr>
                                  </m:radPr>
                                  <m:deg/>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s-ES" i="1">
                                            <a:effectLst/>
                                            <a:latin typeface="Cambria Math" panose="02040503050406030204" pitchFamily="18" charset="0"/>
                                          </a:rPr>
                                        </m:ctrlPr>
                                      </m:s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𝜌</m:t>
                                        </m:r>
                                      </m:e>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e>
                            </m:mr>
                          </m:m>
                        </m:e>
                      </m:d>
                    </m:oMath>
                  </m:oMathPara>
                </a14:m>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3489610"/>
              </a:xfrm>
              <a:prstGeom prst="rect">
                <a:avLst/>
              </a:prstGeom>
              <a:blipFill>
                <a:blip r:embed="rId2"/>
                <a:stretch>
                  <a:fillRect l="-1301" t="-8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35</a:t>
            </a:fld>
            <a:endParaRPr lang="es-ES_tradnl" altLang="es-ES">
              <a:solidFill>
                <a:srgbClr val="FFFFFF"/>
              </a:solidFill>
            </a:endParaRPr>
          </a:p>
        </p:txBody>
      </p:sp>
    </p:spTree>
    <p:extLst>
      <p:ext uri="{BB962C8B-B14F-4D97-AF65-F5344CB8AC3E}">
        <p14:creationId xmlns:p14="http://schemas.microsoft.com/office/powerpoint/2010/main" val="298592436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36</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932499"/>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Valores negativos debido a la discretización:</a:t>
                </a: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Arial" panose="020B0604020202020204" pitchFamily="34" charset="0"/>
                        </a:rPr>
                        <m:t>𝑑</m:t>
                      </m:r>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r>
                        <a:rPr lang="es-ES" sz="1800" i="1">
                          <a:effectLst/>
                          <a:latin typeface="Cambria Math" panose="02040503050406030204" pitchFamily="18" charset="0"/>
                          <a:ea typeface="Times New Roman" panose="02020603050405020304" pitchFamily="18" charset="0"/>
                          <a:cs typeface="Arial" panose="020B0604020202020204" pitchFamily="34" charset="0"/>
                        </a:rPr>
                        <m:t>=</m:t>
                      </m:r>
                      <m:r>
                        <a:rPr lang="es-ES" sz="1800" i="1">
                          <a:effectLst/>
                          <a:latin typeface="Cambria Math" panose="02040503050406030204" pitchFamily="18" charset="0"/>
                          <a:ea typeface="Times New Roman" panose="02020603050405020304" pitchFamily="18" charset="0"/>
                          <a:cs typeface="Arial" panose="020B0604020202020204" pitchFamily="34" charset="0"/>
                        </a:rPr>
                        <m:t>𝑎</m:t>
                      </m:r>
                      <m:d>
                        <m:dPr>
                          <m:ctrlPr>
                            <a:rPr lang="es-ES" i="1">
                              <a:effectLst/>
                              <a:latin typeface="Cambria Math" panose="02040503050406030204" pitchFamily="18" charset="0"/>
                              <a:cs typeface="Arial" panose="020B0604020202020204" pitchFamily="34" charset="0"/>
                            </a:rPr>
                          </m:ctrlPr>
                        </m:dPr>
                        <m:e>
                          <m:r>
                            <a:rPr lang="es-ES" sz="1800" i="1">
                              <a:effectLst/>
                              <a:latin typeface="Cambria Math" panose="02040503050406030204" pitchFamily="18" charset="0"/>
                              <a:ea typeface="Times New Roman" panose="02020603050405020304" pitchFamily="18" charset="0"/>
                              <a:cs typeface="Arial" panose="020B0604020202020204" pitchFamily="34" charset="0"/>
                            </a:rPr>
                            <m:t>𝑏</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e>
                      </m:d>
                      <m:r>
                        <a:rPr lang="es-ES" sz="1800" i="1">
                          <a:effectLst/>
                          <a:latin typeface="Cambria Math" panose="02040503050406030204" pitchFamily="18" charset="0"/>
                          <a:ea typeface="Times New Roman" panose="02020603050405020304" pitchFamily="18" charset="0"/>
                          <a:cs typeface="Arial" panose="020B0604020202020204" pitchFamily="34" charset="0"/>
                        </a:rPr>
                        <m:t>𝑑𝑡</m:t>
                      </m:r>
                      <m:r>
                        <a:rPr lang="es-ES" sz="18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i="1">
                              <a:effectLst/>
                              <a:latin typeface="Cambria Math" panose="02040503050406030204" pitchFamily="18" charset="0"/>
                              <a:cs typeface="Arial" panose="020B0604020202020204" pitchFamily="34" charset="0"/>
                            </a:rPr>
                          </m:ctrlPr>
                        </m:s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𝜎</m:t>
                          </m:r>
                        </m:e>
                        <m:sup>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sup>
                      </m:sSup>
                      <m:rad>
                        <m:radPr>
                          <m:degHide m:val="on"/>
                          <m:ctrlPr>
                            <a:rPr lang="es-ES" i="1">
                              <a:effectLst/>
                              <a:latin typeface="Cambria Math" panose="02040503050406030204" pitchFamily="18" charset="0"/>
                              <a:cs typeface="Arial" panose="020B0604020202020204" pitchFamily="34" charset="0"/>
                            </a:rPr>
                          </m:ctrlPr>
                        </m:radPr>
                        <m:deg/>
                        <m:e>
                          <m:sSub>
                            <m:sSubPr>
                              <m:ctrlPr>
                                <a:rPr lang="es-ES" i="1">
                                  <a:effectLst/>
                                  <a:latin typeface="Cambria Math" panose="02040503050406030204" pitchFamily="18" charset="0"/>
                                  <a:cs typeface="Arial" panose="020B0604020202020204" pitchFamily="34" charset="0"/>
                                </a:rPr>
                              </m:ctrlPr>
                            </m:sSubPr>
                            <m:e>
                              <m:r>
                                <a:rPr lang="es-ES" sz="1800" i="1">
                                  <a:effectLst/>
                                  <a:latin typeface="Cambria Math" panose="02040503050406030204" pitchFamily="18" charset="0"/>
                                  <a:ea typeface="Times New Roman" panose="02020603050405020304" pitchFamily="18" charset="0"/>
                                  <a:cs typeface="Arial" panose="020B0604020202020204" pitchFamily="34" charset="0"/>
                                </a:rPr>
                                <m:t>𝑞</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Sub>
                        </m:e>
                      </m:rad>
                      <m:r>
                        <a:rPr lang="es-ES" sz="1800" i="1">
                          <a:effectLst/>
                          <a:latin typeface="Cambria Math" panose="02040503050406030204" pitchFamily="18" charset="0"/>
                          <a:ea typeface="Times New Roman" panose="02020603050405020304" pitchFamily="18" charset="0"/>
                          <a:cs typeface="Arial" panose="020B0604020202020204" pitchFamily="34" charset="0"/>
                        </a:rPr>
                        <m:t>𝑑</m:t>
                      </m:r>
                      <m:sSubSup>
                        <m:sSubSupPr>
                          <m:ctrlPr>
                            <a:rPr lang="es-ES" i="1">
                              <a:effectLst/>
                              <a:latin typeface="Cambria Math" panose="02040503050406030204" pitchFamily="18" charset="0"/>
                              <a:cs typeface="Arial" panose="020B0604020202020204" pitchFamily="34" charset="0"/>
                            </a:rPr>
                          </m:ctrlPr>
                        </m:sSubSupPr>
                        <m:e>
                          <m:r>
                            <a:rPr lang="es-ES" sz="1800" i="1">
                              <a:effectLst/>
                              <a:latin typeface="Cambria Math" panose="02040503050406030204" pitchFamily="18" charset="0"/>
                              <a:ea typeface="Times New Roman" panose="02020603050405020304" pitchFamily="18" charset="0"/>
                              <a:cs typeface="Arial" panose="020B0604020202020204" pitchFamily="34" charset="0"/>
                            </a:rPr>
                            <m:t>𝑊</m:t>
                          </m:r>
                        </m:e>
                        <m:sub>
                          <m:r>
                            <a:rPr lang="es-ES" sz="1800" i="1">
                              <a:effectLst/>
                              <a:latin typeface="Cambria Math" panose="02040503050406030204" pitchFamily="18" charset="0"/>
                              <a:ea typeface="Times New Roman" panose="02020603050405020304" pitchFamily="18" charset="0"/>
                              <a:cs typeface="Arial" panose="020B0604020202020204" pitchFamily="34" charset="0"/>
                            </a:rPr>
                            <m:t>𝑡</m:t>
                          </m:r>
                        </m:sub>
                        <m:sup>
                          <m:r>
                            <a:rPr lang="es-ES" sz="1800" i="1">
                              <a:effectLst/>
                              <a:latin typeface="Cambria Math" panose="02040503050406030204" pitchFamily="18" charset="0"/>
                              <a:ea typeface="Times New Roman" panose="02020603050405020304" pitchFamily="18" charset="0"/>
                              <a:cs typeface="Arial" panose="020B0604020202020204" pitchFamily="34" charset="0"/>
                            </a:rPr>
                            <m:t>2</m:t>
                          </m:r>
                        </m:sup>
                      </m:sSubSup>
                    </m:oMath>
                  </m:oMathPara>
                </a14:m>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932499"/>
              </a:xfrm>
              <a:prstGeom prst="rect">
                <a:avLst/>
              </a:prstGeom>
              <a:blipFill>
                <a:blip r:embed="rId2"/>
                <a:stretch>
                  <a:fillRect l="-1301" t="-3268" b="-26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36</a:t>
            </a:fld>
            <a:endParaRPr lang="es-ES_tradnl" altLang="es-ES">
              <a:solidFill>
                <a:srgbClr val="FFFFFF"/>
              </a:solidFill>
            </a:endParaRPr>
          </a:p>
        </p:txBody>
      </p:sp>
    </p:spTree>
    <p:extLst>
      <p:ext uri="{BB962C8B-B14F-4D97-AF65-F5344CB8AC3E}">
        <p14:creationId xmlns:p14="http://schemas.microsoft.com/office/powerpoint/2010/main" val="16481678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37</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Resultados:</a:t>
            </a: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37</a:t>
            </a:fld>
            <a:endParaRPr lang="es-ES_tradnl" altLang="es-ES">
              <a:solidFill>
                <a:srgbClr val="FFFFFF"/>
              </a:solidFill>
            </a:endParaRPr>
          </a:p>
        </p:txBody>
      </p:sp>
      <p:pic>
        <p:nvPicPr>
          <p:cNvPr id="3" name="Imagen 2">
            <a:extLst>
              <a:ext uri="{FF2B5EF4-FFF2-40B4-BE49-F238E27FC236}">
                <a16:creationId xmlns:a16="http://schemas.microsoft.com/office/drawing/2014/main" id="{0E4B9DD6-99D1-4890-8676-222EE69974D6}"/>
              </a:ext>
            </a:extLst>
          </p:cNvPr>
          <p:cNvPicPr>
            <a:picLocks noChangeAspect="1"/>
          </p:cNvPicPr>
          <p:nvPr/>
        </p:nvPicPr>
        <p:blipFill>
          <a:blip r:embed="rId2"/>
          <a:stretch>
            <a:fillRect/>
          </a:stretch>
        </p:blipFill>
        <p:spPr>
          <a:xfrm>
            <a:off x="2411760" y="1001713"/>
            <a:ext cx="5057775" cy="5153025"/>
          </a:xfrm>
          <a:prstGeom prst="rect">
            <a:avLst/>
          </a:prstGeom>
        </p:spPr>
      </p:pic>
    </p:spTree>
    <p:extLst>
      <p:ext uri="{BB962C8B-B14F-4D97-AF65-F5344CB8AC3E}">
        <p14:creationId xmlns:p14="http://schemas.microsoft.com/office/powerpoint/2010/main" val="125579345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38</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Resultados:</a:t>
            </a: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38</a:t>
            </a:fld>
            <a:endParaRPr lang="es-ES_tradnl" altLang="es-ES">
              <a:solidFill>
                <a:srgbClr val="FFFFFF"/>
              </a:solidFill>
            </a:endParaRPr>
          </a:p>
        </p:txBody>
      </p:sp>
      <p:pic>
        <p:nvPicPr>
          <p:cNvPr id="4" name="Imagen 3">
            <a:extLst>
              <a:ext uri="{FF2B5EF4-FFF2-40B4-BE49-F238E27FC236}">
                <a16:creationId xmlns:a16="http://schemas.microsoft.com/office/drawing/2014/main" id="{65065419-9F51-457A-A4A0-56C13C06BFCF}"/>
              </a:ext>
            </a:extLst>
          </p:cNvPr>
          <p:cNvPicPr>
            <a:picLocks noChangeAspect="1"/>
          </p:cNvPicPr>
          <p:nvPr/>
        </p:nvPicPr>
        <p:blipFill>
          <a:blip r:embed="rId2"/>
          <a:stretch>
            <a:fillRect/>
          </a:stretch>
        </p:blipFill>
        <p:spPr>
          <a:xfrm>
            <a:off x="2785268" y="2256433"/>
            <a:ext cx="3571875" cy="2676525"/>
          </a:xfrm>
          <a:prstGeom prst="rect">
            <a:avLst/>
          </a:prstGeom>
        </p:spPr>
      </p:pic>
    </p:spTree>
    <p:extLst>
      <p:ext uri="{BB962C8B-B14F-4D97-AF65-F5344CB8AC3E}">
        <p14:creationId xmlns:p14="http://schemas.microsoft.com/office/powerpoint/2010/main" val="32456486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39</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Resultados:</a:t>
            </a: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39</a:t>
            </a:fld>
            <a:endParaRPr lang="es-ES_tradnl" altLang="es-ES">
              <a:solidFill>
                <a:srgbClr val="FFFFFF"/>
              </a:solidFill>
            </a:endParaRPr>
          </a:p>
        </p:txBody>
      </p:sp>
      <p:pic>
        <p:nvPicPr>
          <p:cNvPr id="3" name="Imagen 2">
            <a:extLst>
              <a:ext uri="{FF2B5EF4-FFF2-40B4-BE49-F238E27FC236}">
                <a16:creationId xmlns:a16="http://schemas.microsoft.com/office/drawing/2014/main" id="{70104DBF-5DF3-4025-B191-1104D633F92B}"/>
              </a:ext>
            </a:extLst>
          </p:cNvPr>
          <p:cNvPicPr>
            <a:picLocks noChangeAspect="1"/>
          </p:cNvPicPr>
          <p:nvPr/>
        </p:nvPicPr>
        <p:blipFill>
          <a:blip r:embed="rId2"/>
          <a:stretch>
            <a:fillRect/>
          </a:stretch>
        </p:blipFill>
        <p:spPr>
          <a:xfrm>
            <a:off x="2581792" y="722452"/>
            <a:ext cx="4810125" cy="2733675"/>
          </a:xfrm>
          <a:prstGeom prst="rect">
            <a:avLst/>
          </a:prstGeom>
        </p:spPr>
      </p:pic>
      <p:pic>
        <p:nvPicPr>
          <p:cNvPr id="6" name="Imagen 5">
            <a:extLst>
              <a:ext uri="{FF2B5EF4-FFF2-40B4-BE49-F238E27FC236}">
                <a16:creationId xmlns:a16="http://schemas.microsoft.com/office/drawing/2014/main" id="{47503432-7C87-4C98-A746-6E4F9FE2083D}"/>
              </a:ext>
            </a:extLst>
          </p:cNvPr>
          <p:cNvPicPr>
            <a:picLocks noChangeAspect="1"/>
          </p:cNvPicPr>
          <p:nvPr/>
        </p:nvPicPr>
        <p:blipFill>
          <a:blip r:embed="rId3"/>
          <a:stretch>
            <a:fillRect/>
          </a:stretch>
        </p:blipFill>
        <p:spPr>
          <a:xfrm>
            <a:off x="2448442" y="3438128"/>
            <a:ext cx="4943475" cy="2933700"/>
          </a:xfrm>
          <a:prstGeom prst="rect">
            <a:avLst/>
          </a:prstGeom>
        </p:spPr>
      </p:pic>
    </p:spTree>
    <p:extLst>
      <p:ext uri="{BB962C8B-B14F-4D97-AF65-F5344CB8AC3E}">
        <p14:creationId xmlns:p14="http://schemas.microsoft.com/office/powerpoint/2010/main" val="12074316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4</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1</a:t>
            </a:r>
            <a:r>
              <a:rPr lang="es-ES_tradnl" altLang="es-ES" sz="2800" dirty="0">
                <a:solidFill>
                  <a:srgbClr val="0098CD"/>
                </a:solidFill>
                <a:sym typeface="Arial Narrow" panose="020B0606020202030204" pitchFamily="34" charset="0"/>
              </a:rPr>
              <a:t>: Introducción y conceptos básicos</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Los principales subyacentes que se negocian en los mercados son:</a:t>
            </a:r>
          </a:p>
          <a:p>
            <a:pPr marL="0" indent="0" eaLnBrk="1">
              <a:buClr>
                <a:srgbClr val="0098CD"/>
              </a:buClr>
              <a:buSzPct val="50000"/>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dirty="0">
                <a:effectLst/>
                <a:latin typeface="Calibri" panose="020F0502020204030204" pitchFamily="34" charset="0"/>
                <a:ea typeface="Times New Roman" panose="02020603050405020304" pitchFamily="18" charset="0"/>
                <a:cs typeface="Times New Roman" panose="02020603050405020304" pitchFamily="18" charset="0"/>
              </a:rPr>
              <a:t>Acciones (“</a:t>
            </a:r>
            <a:r>
              <a:rPr lang="es-ES" dirty="0" err="1">
                <a:effectLst/>
                <a:latin typeface="Calibri" panose="020F0502020204030204" pitchFamily="34" charset="0"/>
                <a:ea typeface="Times New Roman" panose="02020603050405020304" pitchFamily="18" charset="0"/>
                <a:cs typeface="Times New Roman" panose="02020603050405020304" pitchFamily="18" charset="0"/>
              </a:rPr>
              <a:t>equities</a:t>
            </a:r>
            <a:r>
              <a:rPr lang="es-ES" dirty="0">
                <a:effectLst/>
                <a:latin typeface="Calibri" panose="020F0502020204030204" pitchFamily="34" charset="0"/>
                <a:ea typeface="Times New Roman" panose="02020603050405020304" pitchFamily="18" charset="0"/>
                <a:cs typeface="Times New Roman" panose="02020603050405020304" pitchFamily="18" charset="0"/>
              </a:rPr>
              <a:t>”) e índices bursátiles (como IBEX 35, EURO STOXX 50, DOW JONES, NIKKEI 225 o S&amp;P 500).</a:t>
            </a:r>
          </a:p>
          <a:p>
            <a:pPr eaLnBrk="1">
              <a:buClr>
                <a:srgbClr val="0098CD"/>
              </a:buClr>
              <a:buSzPct val="50000"/>
              <a:buFont typeface="Arial Narrow" panose="020B0606020202030204" pitchFamily="34" charset="0"/>
              <a:buChar char="►"/>
            </a:pP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Índices de tipos de interés (como EURIBOR, EONIA, €STR, SOFR o LIBOR).</a:t>
            </a:r>
          </a:p>
          <a:p>
            <a:pPr eaLnBrk="1">
              <a:buClr>
                <a:srgbClr val="0098CD"/>
              </a:buClr>
              <a:buSzPct val="50000"/>
              <a:buFont typeface="Arial Narrow" panose="020B0606020202030204" pitchFamily="34" charset="0"/>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Tipos de cambio de divisas (como EUR/USD, EUR/GBP o USD/JPY).</a:t>
            </a:r>
          </a:p>
          <a:p>
            <a:pPr eaLnBrk="1">
              <a:buClr>
                <a:srgbClr val="0098CD"/>
              </a:buClr>
              <a:buSzPct val="50000"/>
              <a:buFont typeface="Arial Narrow" panose="020B0606020202030204" pitchFamily="34" charset="0"/>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Materias primas (como trigo, maíz, oro o recursos energéticos).</a:t>
            </a: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4</a:t>
            </a:fld>
            <a:endParaRPr lang="es-ES_tradnl" altLang="es-ES">
              <a:solidFill>
                <a:srgbClr val="FFFFFF"/>
              </a:solidFill>
            </a:endParaRPr>
          </a:p>
        </p:txBody>
      </p:sp>
      <p:pic>
        <p:nvPicPr>
          <p:cNvPr id="4" name="Imagen 3">
            <a:extLst>
              <a:ext uri="{FF2B5EF4-FFF2-40B4-BE49-F238E27FC236}">
                <a16:creationId xmlns:a16="http://schemas.microsoft.com/office/drawing/2014/main" id="{BC1D84FF-2E61-4D8E-B158-D8BAE5DC2814}"/>
              </a:ext>
            </a:extLst>
          </p:cNvPr>
          <p:cNvPicPr>
            <a:picLocks noChangeAspect="1"/>
          </p:cNvPicPr>
          <p:nvPr/>
        </p:nvPicPr>
        <p:blipFill>
          <a:blip r:embed="rId2"/>
          <a:stretch>
            <a:fillRect/>
          </a:stretch>
        </p:blipFill>
        <p:spPr>
          <a:xfrm>
            <a:off x="3252844" y="4039315"/>
            <a:ext cx="2262074" cy="1994966"/>
          </a:xfrm>
          <a:prstGeom prst="rect">
            <a:avLst/>
          </a:prstGeom>
        </p:spPr>
      </p:pic>
    </p:spTree>
    <p:extLst>
      <p:ext uri="{BB962C8B-B14F-4D97-AF65-F5344CB8AC3E}">
        <p14:creationId xmlns:p14="http://schemas.microsoft.com/office/powerpoint/2010/main" val="313795937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40</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Resultados:</a:t>
            </a: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40</a:t>
            </a:fld>
            <a:endParaRPr lang="es-ES_tradnl" altLang="es-ES">
              <a:solidFill>
                <a:srgbClr val="FFFFFF"/>
              </a:solidFill>
            </a:endParaRPr>
          </a:p>
        </p:txBody>
      </p:sp>
      <p:pic>
        <p:nvPicPr>
          <p:cNvPr id="4" name="Imagen 3">
            <a:extLst>
              <a:ext uri="{FF2B5EF4-FFF2-40B4-BE49-F238E27FC236}">
                <a16:creationId xmlns:a16="http://schemas.microsoft.com/office/drawing/2014/main" id="{9981C341-1FD6-4147-9C59-AD17BEAE8803}"/>
              </a:ext>
            </a:extLst>
          </p:cNvPr>
          <p:cNvPicPr>
            <a:picLocks noChangeAspect="1"/>
          </p:cNvPicPr>
          <p:nvPr/>
        </p:nvPicPr>
        <p:blipFill>
          <a:blip r:embed="rId2"/>
          <a:stretch>
            <a:fillRect/>
          </a:stretch>
        </p:blipFill>
        <p:spPr>
          <a:xfrm>
            <a:off x="2129632" y="695084"/>
            <a:ext cx="4886325" cy="2867025"/>
          </a:xfrm>
          <a:prstGeom prst="rect">
            <a:avLst/>
          </a:prstGeom>
        </p:spPr>
      </p:pic>
      <p:pic>
        <p:nvPicPr>
          <p:cNvPr id="7" name="Imagen 6">
            <a:extLst>
              <a:ext uri="{FF2B5EF4-FFF2-40B4-BE49-F238E27FC236}">
                <a16:creationId xmlns:a16="http://schemas.microsoft.com/office/drawing/2014/main" id="{3D22CFA1-F1EF-4BAD-A15F-A1F8EC06BFE6}"/>
              </a:ext>
            </a:extLst>
          </p:cNvPr>
          <p:cNvPicPr>
            <a:picLocks noChangeAspect="1"/>
          </p:cNvPicPr>
          <p:nvPr/>
        </p:nvPicPr>
        <p:blipFill>
          <a:blip r:embed="rId3"/>
          <a:stretch>
            <a:fillRect/>
          </a:stretch>
        </p:blipFill>
        <p:spPr>
          <a:xfrm>
            <a:off x="2128043" y="3547070"/>
            <a:ext cx="4848225" cy="2771775"/>
          </a:xfrm>
          <a:prstGeom prst="rect">
            <a:avLst/>
          </a:prstGeom>
        </p:spPr>
      </p:pic>
    </p:spTree>
    <p:extLst>
      <p:ext uri="{BB962C8B-B14F-4D97-AF65-F5344CB8AC3E}">
        <p14:creationId xmlns:p14="http://schemas.microsoft.com/office/powerpoint/2010/main" val="415987812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41</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5</a:t>
            </a:r>
            <a:r>
              <a:rPr lang="es-ES_tradnl" altLang="es-ES" sz="2800" dirty="0">
                <a:solidFill>
                  <a:srgbClr val="0098CD"/>
                </a:solidFill>
                <a:sym typeface="Arial Narrow" panose="020B0606020202030204" pitchFamily="34" charset="0"/>
              </a:rPr>
              <a:t>: Descripción de la contribución</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u="sng" dirty="0">
                <a:sym typeface="Arial Narrow" panose="020B0606020202030204" pitchFamily="34" charset="0"/>
              </a:rPr>
              <a:t>Resultados:</a:t>
            </a: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r>
              <a:rPr lang="es-ES_tradnl" altLang="es-ES" dirty="0">
                <a:sym typeface="Arial Narrow" panose="020B0606020202030204" pitchFamily="34" charset="0"/>
              </a:rPr>
              <a:t>0.0009 segundos vs 200 segundos</a:t>
            </a:r>
          </a:p>
          <a:p>
            <a:pPr marL="0" indent="0" eaLnBrk="1">
              <a:buClr>
                <a:srgbClr val="0098CD"/>
              </a:buClr>
              <a:buSzPct val="50000"/>
            </a:pPr>
            <a:endParaRPr lang="es-ES_tradnl" altLang="es-ES" u="sng" dirty="0">
              <a:sym typeface="Arial Narrow" panose="020B0606020202030204" pitchFamily="34" charset="0"/>
            </a:endParaRPr>
          </a:p>
          <a:p>
            <a:pPr marL="0" indent="0" eaLnBrk="1">
              <a:buClr>
                <a:srgbClr val="0098CD"/>
              </a:buClr>
              <a:buSzPct val="50000"/>
            </a:pPr>
            <a:endParaRPr lang="es-ES_tradnl" altLang="es-ES" u="sng"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41</a:t>
            </a:fld>
            <a:endParaRPr lang="es-ES_tradnl" altLang="es-ES">
              <a:solidFill>
                <a:srgbClr val="FFFFFF"/>
              </a:solidFill>
            </a:endParaRPr>
          </a:p>
        </p:txBody>
      </p:sp>
      <p:pic>
        <p:nvPicPr>
          <p:cNvPr id="3" name="Imagen 2">
            <a:extLst>
              <a:ext uri="{FF2B5EF4-FFF2-40B4-BE49-F238E27FC236}">
                <a16:creationId xmlns:a16="http://schemas.microsoft.com/office/drawing/2014/main" id="{DC368FB8-6BFF-48EB-AB70-436158A355B0}"/>
              </a:ext>
            </a:extLst>
          </p:cNvPr>
          <p:cNvPicPr>
            <a:picLocks noChangeAspect="1"/>
          </p:cNvPicPr>
          <p:nvPr/>
        </p:nvPicPr>
        <p:blipFill>
          <a:blip r:embed="rId2"/>
          <a:stretch>
            <a:fillRect/>
          </a:stretch>
        </p:blipFill>
        <p:spPr>
          <a:xfrm>
            <a:off x="2642393" y="1463378"/>
            <a:ext cx="3857625" cy="1933575"/>
          </a:xfrm>
          <a:prstGeom prst="rect">
            <a:avLst/>
          </a:prstGeom>
        </p:spPr>
      </p:pic>
      <p:pic>
        <p:nvPicPr>
          <p:cNvPr id="6" name="Imagen 5">
            <a:extLst>
              <a:ext uri="{FF2B5EF4-FFF2-40B4-BE49-F238E27FC236}">
                <a16:creationId xmlns:a16="http://schemas.microsoft.com/office/drawing/2014/main" id="{C25EF246-25F2-4211-B49E-0DB34E6D9058}"/>
              </a:ext>
            </a:extLst>
          </p:cNvPr>
          <p:cNvPicPr>
            <a:picLocks noChangeAspect="1"/>
          </p:cNvPicPr>
          <p:nvPr/>
        </p:nvPicPr>
        <p:blipFill>
          <a:blip r:embed="rId3"/>
          <a:stretch>
            <a:fillRect/>
          </a:stretch>
        </p:blipFill>
        <p:spPr>
          <a:xfrm>
            <a:off x="1851817" y="3573016"/>
            <a:ext cx="5438775" cy="1952625"/>
          </a:xfrm>
          <a:prstGeom prst="rect">
            <a:avLst/>
          </a:prstGeom>
        </p:spPr>
      </p:pic>
    </p:spTree>
    <p:extLst>
      <p:ext uri="{BB962C8B-B14F-4D97-AF65-F5344CB8AC3E}">
        <p14:creationId xmlns:p14="http://schemas.microsoft.com/office/powerpoint/2010/main" val="190205703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42</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6</a:t>
            </a:r>
            <a:r>
              <a:rPr lang="es-ES_tradnl" altLang="es-ES" sz="2800" dirty="0">
                <a:solidFill>
                  <a:srgbClr val="0098CD"/>
                </a:solidFill>
                <a:sym typeface="Arial Narrow" panose="020B0606020202030204" pitchFamily="34" charset="0"/>
              </a:rPr>
              <a:t>: Conclusiones</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_tradnl" altLang="es-ES" dirty="0">
                <a:sym typeface="Arial Narrow" panose="020B0606020202030204" pitchFamily="34" charset="0"/>
              </a:rPr>
              <a:t>Conclusiones:</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El modelo es calibrable y se puede utilizar</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Es útil para la gestión de riesgos, se pueden obtener diferentes griegas.</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Se pueden calcular métricas exigidas por reguladores</a:t>
            </a:r>
          </a:p>
          <a:p>
            <a:pPr eaLnBrk="1">
              <a:buClr>
                <a:srgbClr val="0098CD"/>
              </a:buClr>
              <a:buSzPct val="50000"/>
              <a:buFont typeface="Arial Narrow" panose="020B0606020202030204" pitchFamily="34" charset="0"/>
              <a:buChar char="►"/>
            </a:pPr>
            <a:endParaRPr lang="es-ES_tradnl" altLang="es-ES" dirty="0">
              <a:sym typeface="Arial Narrow" panose="020B0606020202030204" pitchFamily="34" charset="0"/>
            </a:endParaRPr>
          </a:p>
          <a:p>
            <a:pPr marL="0" indent="0" eaLnBrk="1">
              <a:buClr>
                <a:srgbClr val="0098CD"/>
              </a:buClr>
              <a:buSzPct val="50000"/>
            </a:pPr>
            <a:r>
              <a:rPr lang="es-ES_tradnl" altLang="es-ES" dirty="0">
                <a:sym typeface="Arial Narrow" panose="020B0606020202030204" pitchFamily="34" charset="0"/>
              </a:rPr>
              <a:t>Líneas de trabajo futuro:</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Se podría utilizar el modelo para valorar productos más complejos. Si no diera precios adecuados, se podrían calibrar el parámetro a que fijamos.</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Se podrían añadir más variables aleatorias, con sus propias dinámicas. Por ejemplo, para el tipo de interés r.</a:t>
            </a:r>
          </a:p>
          <a:p>
            <a:pPr eaLnBrk="1">
              <a:buClr>
                <a:srgbClr val="0098CD"/>
              </a:buClr>
              <a:buSzPct val="50000"/>
              <a:buFont typeface="Arial Narrow" panose="020B0606020202030204" pitchFamily="34" charset="0"/>
              <a:buChar char="►"/>
            </a:pPr>
            <a:r>
              <a:rPr lang="es-ES_tradnl" altLang="es-ES" dirty="0">
                <a:sym typeface="Arial Narrow" panose="020B0606020202030204" pitchFamily="34" charset="0"/>
              </a:rPr>
              <a:t>Se podría utilizar un modelo más complejo para la volatilidad, como volatilidad local.</a:t>
            </a: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42</a:t>
            </a:fld>
            <a:endParaRPr lang="es-ES_tradnl" altLang="es-ES">
              <a:solidFill>
                <a:srgbClr val="FFFFFF"/>
              </a:solidFill>
            </a:endParaRPr>
          </a:p>
        </p:txBody>
      </p:sp>
    </p:spTree>
    <p:extLst>
      <p:ext uri="{BB962C8B-B14F-4D97-AF65-F5344CB8AC3E}">
        <p14:creationId xmlns:p14="http://schemas.microsoft.com/office/powerpoint/2010/main" val="270007268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D1C84A8-90D3-427D-8900-02FA07C3066F}"/>
              </a:ext>
            </a:extLst>
          </p:cNvPr>
          <p:cNvSpPr>
            <a:spLocks/>
          </p:cNvSpPr>
          <p:nvPr/>
        </p:nvSpPr>
        <p:spPr bwMode="auto">
          <a:xfrm>
            <a:off x="3922713" y="5881688"/>
            <a:ext cx="170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non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200">
                <a:solidFill>
                  <a:srgbClr val="989898"/>
                </a:solidFill>
                <a:sym typeface="Arial Narrow" panose="020B0606020202030204" pitchFamily="34" charset="0"/>
              </a:rPr>
              <a:t>www.unir.net</a:t>
            </a:r>
            <a:endParaRPr lang="es-ES_tradnl" altLang="es-ES">
              <a:solidFill>
                <a:srgbClr val="000000"/>
              </a:solidFill>
              <a:sym typeface="Arial Narrow" panose="020B0606020202030204" pitchFamily="34" charset="0"/>
            </a:endParaRPr>
          </a:p>
        </p:txBody>
      </p:sp>
      <p:pic>
        <p:nvPicPr>
          <p:cNvPr id="8195" name="Picture 1">
            <a:extLst>
              <a:ext uri="{FF2B5EF4-FFF2-40B4-BE49-F238E27FC236}">
                <a16:creationId xmlns:a16="http://schemas.microsoft.com/office/drawing/2014/main" id="{5B2C4105-9E7A-4AFA-809C-26D61C2651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9500" y="1484313"/>
            <a:ext cx="445452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5</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1</a:t>
            </a:r>
            <a:r>
              <a:rPr lang="es-ES_tradnl" altLang="es-ES" sz="2800" dirty="0">
                <a:solidFill>
                  <a:srgbClr val="0098CD"/>
                </a:solidFill>
                <a:sym typeface="Arial Narrow" panose="020B0606020202030204" pitchFamily="34" charset="0"/>
              </a:rPr>
              <a:t>: Introducción y conceptos básicos</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dirty="0">
                <a:latin typeface="Calibri" panose="020F0502020204030204" pitchFamily="34" charset="0"/>
                <a:ea typeface="Times New Roman" panose="02020603050405020304" pitchFamily="18" charset="0"/>
                <a:cs typeface="Times New Roman" panose="02020603050405020304" pitchFamily="18" charset="0"/>
              </a:rPr>
              <a:t>Derivados financieros básicos</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eaLnBrk="1">
              <a:buClr>
                <a:srgbClr val="0098CD"/>
              </a:buClr>
              <a:buSzPct val="50000"/>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dirty="0">
                <a:effectLst/>
                <a:latin typeface="Calibri" panose="020F0502020204030204" pitchFamily="34" charset="0"/>
                <a:ea typeface="Times New Roman" panose="02020603050405020304" pitchFamily="18" charset="0"/>
                <a:cs typeface="Times New Roman" panose="02020603050405020304" pitchFamily="18" charset="0"/>
              </a:rPr>
              <a:t>Forwards</a:t>
            </a:r>
          </a:p>
          <a:p>
            <a:pPr eaLnBrk="1">
              <a:buClr>
                <a:srgbClr val="0098CD"/>
              </a:buClr>
              <a:buSzPct val="50000"/>
              <a:buFont typeface="Arial Narrow" panose="020B0606020202030204" pitchFamily="34" charset="0"/>
              <a:buChar char="►"/>
            </a:pP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Futuros</a:t>
            </a:r>
          </a:p>
          <a:p>
            <a:pPr eaLnBrk="1">
              <a:buClr>
                <a:srgbClr val="0098CD"/>
              </a:buClr>
              <a:buSzPct val="50000"/>
              <a:buFont typeface="Arial Narrow" panose="020B0606020202030204" pitchFamily="34" charset="0"/>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Opciones</a:t>
            </a:r>
            <a:endParaRPr lang="es-ES_tradnl" altLang="es-ES" dirty="0">
              <a:sym typeface="Arial Narrow" panose="020B0606020202030204" pitchFamily="34" charset="0"/>
            </a:endParaRPr>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5</a:t>
            </a:fld>
            <a:endParaRPr lang="es-ES_tradnl" altLang="es-ES">
              <a:solidFill>
                <a:srgbClr val="FFFFFF"/>
              </a:solidFill>
            </a:endParaRPr>
          </a:p>
        </p:txBody>
      </p:sp>
    </p:spTree>
    <p:extLst>
      <p:ext uri="{BB962C8B-B14F-4D97-AF65-F5344CB8AC3E}">
        <p14:creationId xmlns:p14="http://schemas.microsoft.com/office/powerpoint/2010/main" val="24905846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6</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1</a:t>
            </a:r>
            <a:r>
              <a:rPr lang="es-ES_tradnl" altLang="es-ES" sz="2800" dirty="0">
                <a:solidFill>
                  <a:srgbClr val="0098CD"/>
                </a:solidFill>
                <a:sym typeface="Arial Narrow" panose="020B0606020202030204" pitchFamily="34" charset="0"/>
              </a:rPr>
              <a:t>: Introducción y conceptos básicos</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209012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dirty="0">
                    <a:effectLst/>
                    <a:latin typeface="Calibri" panose="020F0502020204030204" pitchFamily="34" charset="0"/>
                    <a:ea typeface="Times New Roman" panose="02020603050405020304" pitchFamily="18" charset="0"/>
                    <a:cs typeface="Times New Roman" panose="02020603050405020304" pitchFamily="18" charset="0"/>
                  </a:rPr>
                  <a:t>Forward:</a:t>
                </a:r>
              </a:p>
              <a:p>
                <a:pPr eaLnBrk="1">
                  <a:buClr>
                    <a:srgbClr val="0098CD"/>
                  </a:buClr>
                  <a:buSzPct val="50000"/>
                  <a:buFont typeface="Arial Narrow" panose="020B0606020202030204" pitchFamily="34" charset="0"/>
                  <a:buChar char="►"/>
                </a:pP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Es un contrato en el que dos partes acuerdan la venta de un subyacente en un determinado momento futuro a un precio fijado.</a:t>
                </a:r>
              </a:p>
              <a:p>
                <a:pPr eaLnBrk="1">
                  <a:buClr>
                    <a:srgbClr val="0098CD"/>
                  </a:buClr>
                  <a:buSzPct val="50000"/>
                  <a:buFont typeface="Arial Narrow" panose="020B0606020202030204" pitchFamily="34" charset="0"/>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dirty="0">
                    <a:latin typeface="Calibri" panose="020F0502020204030204" pitchFamily="34" charset="0"/>
                    <a:ea typeface="Times New Roman" panose="02020603050405020304" pitchFamily="18" charset="0"/>
                    <a:cs typeface="Times New Roman" panose="02020603050405020304" pitchFamily="18" charset="0"/>
                  </a:rPr>
                  <a:t>Valor del contrato:</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sSubSup>
                        <m:sSubSupPr>
                          <m:ctrlPr>
                            <a:rPr lang="es-ES" i="1" smtClean="0">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𝑓𝑤𝑑</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𝐾</m:t>
                      </m:r>
                    </m:oMath>
                  </m:oMathPara>
                </a14:m>
                <a:endParaRPr lang="es-ES_tradnl" altLang="es-ES" dirty="0">
                  <a:sym typeface="Arial Narrow" panose="020B0606020202030204" pitchFamily="34"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2090124"/>
              </a:xfrm>
              <a:prstGeom prst="rect">
                <a:avLst/>
              </a:prstGeom>
              <a:blipFill>
                <a:blip r:embed="rId2"/>
                <a:stretch>
                  <a:fillRect l="-1301" t="-14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6</a:t>
            </a:fld>
            <a:endParaRPr lang="es-ES_tradnl" altLang="es-ES">
              <a:solidFill>
                <a:srgbClr val="FFFFFF"/>
              </a:solidFill>
            </a:endParaRPr>
          </a:p>
        </p:txBody>
      </p:sp>
      <p:pic>
        <p:nvPicPr>
          <p:cNvPr id="3" name="Imagen 2">
            <a:extLst>
              <a:ext uri="{FF2B5EF4-FFF2-40B4-BE49-F238E27FC236}">
                <a16:creationId xmlns:a16="http://schemas.microsoft.com/office/drawing/2014/main" id="{57FA25B0-01AB-4F60-B049-5EBE385097F4}"/>
              </a:ext>
            </a:extLst>
          </p:cNvPr>
          <p:cNvPicPr>
            <a:picLocks noChangeAspect="1"/>
          </p:cNvPicPr>
          <p:nvPr/>
        </p:nvPicPr>
        <p:blipFill>
          <a:blip r:embed="rId3"/>
          <a:stretch>
            <a:fillRect/>
          </a:stretch>
        </p:blipFill>
        <p:spPr>
          <a:xfrm>
            <a:off x="2350293" y="3091837"/>
            <a:ext cx="4067175" cy="3114675"/>
          </a:xfrm>
          <a:prstGeom prst="rect">
            <a:avLst/>
          </a:prstGeom>
        </p:spPr>
      </p:pic>
    </p:spTree>
    <p:extLst>
      <p:ext uri="{BB962C8B-B14F-4D97-AF65-F5344CB8AC3E}">
        <p14:creationId xmlns:p14="http://schemas.microsoft.com/office/powerpoint/2010/main" val="37502536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7</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1</a:t>
            </a:r>
            <a:r>
              <a:rPr lang="es-ES_tradnl" altLang="es-ES" sz="2800" dirty="0">
                <a:solidFill>
                  <a:srgbClr val="0098CD"/>
                </a:solidFill>
                <a:sym typeface="Arial Narrow" panose="020B0606020202030204" pitchFamily="34" charset="0"/>
              </a:rPr>
              <a:t>: Introducción y conceptos básicos</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340779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dirty="0">
                    <a:effectLst/>
                    <a:latin typeface="Calibri" panose="020F0502020204030204" pitchFamily="34" charset="0"/>
                    <a:ea typeface="Times New Roman" panose="02020603050405020304" pitchFamily="18" charset="0"/>
                    <a:cs typeface="Times New Roman" panose="02020603050405020304" pitchFamily="18" charset="0"/>
                  </a:rPr>
                  <a:t>Futuro:</a:t>
                </a:r>
              </a:p>
              <a:p>
                <a:pPr eaLnBrk="1">
                  <a:buClr>
                    <a:srgbClr val="0098CD"/>
                  </a:buClr>
                  <a:buSzPct val="50000"/>
                  <a:buFont typeface="Arial Narrow" panose="020B0606020202030204" pitchFamily="34" charset="0"/>
                  <a:buChar char="►"/>
                </a:pP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Es un contrato en el que dos partes acuerdan la venta de un subyacente en un determinado momento futuro a un precio fijado, pero en el que cada día se va liquidando la variación del precio del subyacente.</a:t>
                </a:r>
              </a:p>
              <a:p>
                <a:pPr eaLnBrk="1">
                  <a:buClr>
                    <a:srgbClr val="0098CD"/>
                  </a:buClr>
                  <a:buSzPct val="50000"/>
                  <a:buFont typeface="Arial Narrow" panose="020B0606020202030204" pitchFamily="34" charset="0"/>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dirty="0">
                    <a:latin typeface="Calibri" panose="020F0502020204030204" pitchFamily="34" charset="0"/>
                    <a:ea typeface="Times New Roman" panose="02020603050405020304" pitchFamily="18" charset="0"/>
                    <a:cs typeface="Times New Roman" panose="02020603050405020304" pitchFamily="18" charset="0"/>
                  </a:rPr>
                  <a:t>Valor del contrato:</a:t>
                </a:r>
              </a:p>
              <a:p>
                <a:pPr marL="0" indent="0" eaLnBrk="1">
                  <a:buClr>
                    <a:srgbClr val="0098CD"/>
                  </a:buClr>
                  <a:buSzPct val="50000"/>
                </a:pPr>
                <a14:m>
                  <m:oMathPara xmlns:m="http://schemas.openxmlformats.org/officeDocument/2006/math">
                    <m:oMathParaPr>
                      <m:jc m:val="centerGroup"/>
                    </m:oMathParaPr>
                    <m:oMath xmlns:m="http://schemas.openxmlformats.org/officeDocument/2006/math">
                      <m:sSubSup>
                        <m:sSubSupPr>
                          <m:ctrlPr>
                            <a:rPr lang="es-ES" i="1" smtClean="0">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𝑓𝑢𝑡</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ES" i="1">
                              <a:effectLst/>
                              <a:latin typeface="Cambria Math" panose="02040503050406030204" pitchFamily="18" charset="0"/>
                            </a:rPr>
                          </m:ctrlPr>
                        </m:naryPr>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𝑁</m:t>
                          </m:r>
                        </m:sup>
                        <m:e>
                          <m:sSubSup>
                            <m:sSubSupPr>
                              <m:ctrlPr>
                                <a:rPr lang="es-ES" i="1">
                                  <a:effectLst/>
                                  <a:latin typeface="Cambria Math" panose="020405030504060302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𝑓𝑢𝑡</m:t>
                              </m:r>
                            </m:sup>
                          </m:sSubSup>
                        </m:e>
                      </m:nary>
                    </m:oMath>
                  </m:oMathPara>
                </a14:m>
                <a:endParaRPr lang="es-ES"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e>
                      </m:d>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i="1">
                              <a:effectLst/>
                              <a:latin typeface="Cambria Math" panose="02040503050406030204" pitchFamily="18" charset="0"/>
                            </a:rPr>
                          </m:ctrlPr>
                        </m:dPr>
                        <m:e>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e>
                      </m:d>
                    </m:oMath>
                  </m:oMathPara>
                </a14:m>
                <a:endParaRPr lang="es-ES" sz="18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eaLnBrk="1">
                  <a:buClr>
                    <a:srgbClr val="0098CD"/>
                  </a:buClr>
                  <a:buSzPct val="50000"/>
                </a:pPr>
                <a14:m>
                  <m:oMathPara xmlns:m="http://schemas.openxmlformats.org/officeDocument/2006/math">
                    <m:oMathParaPr>
                      <m:jc m:val="centerGroup"/>
                    </m:oMathParaPr>
                    <m:oMath xmlns:m="http://schemas.openxmlformats.org/officeDocument/2006/math">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i="1">
                              <a:effectLst/>
                              <a:latin typeface="Cambria Math" panose="020405030504060302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t>𝐾</m:t>
                      </m:r>
                    </m:oMath>
                  </m:oMathPara>
                </a14:m>
                <a:endParaRPr lang="es-ES"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3407792"/>
              </a:xfrm>
              <a:prstGeom prst="rect">
                <a:avLst/>
              </a:prstGeom>
              <a:blipFill>
                <a:blip r:embed="rId2"/>
                <a:stretch>
                  <a:fillRect l="-1301" t="-894" r="-2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7</a:t>
            </a:fld>
            <a:endParaRPr lang="es-ES_tradnl" altLang="es-ES">
              <a:solidFill>
                <a:srgbClr val="FFFFFF"/>
              </a:solidFill>
            </a:endParaRPr>
          </a:p>
        </p:txBody>
      </p:sp>
    </p:spTree>
    <p:extLst>
      <p:ext uri="{BB962C8B-B14F-4D97-AF65-F5344CB8AC3E}">
        <p14:creationId xmlns:p14="http://schemas.microsoft.com/office/powerpoint/2010/main" val="40867489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8</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1</a:t>
            </a:r>
            <a:r>
              <a:rPr lang="es-ES_tradnl" altLang="es-ES" sz="2800" dirty="0">
                <a:solidFill>
                  <a:srgbClr val="0098CD"/>
                </a:solidFill>
                <a:sym typeface="Arial Narrow" panose="020B0606020202030204" pitchFamily="34" charset="0"/>
              </a:rPr>
              <a:t>: Introducción y conceptos básicos</a:t>
            </a:r>
            <a:endParaRPr lang="es-ES_tradnl" altLang="es-ES" dirty="0">
              <a:solidFill>
                <a:srgbClr val="000000"/>
              </a:solidFill>
              <a:sym typeface="Arial Narrow" panose="020B0606020202030204" pitchFamily="34" charset="0"/>
            </a:endParaRPr>
          </a:p>
        </p:txBody>
      </p:sp>
      <mc:AlternateContent xmlns:mc="http://schemas.openxmlformats.org/markup-compatibility/2006">
        <mc:Choice xmlns:a14="http://schemas.microsoft.com/office/drawing/2010/main" Requires="a14">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376096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dirty="0">
                    <a:effectLst/>
                    <a:latin typeface="Calibri" panose="020F0502020204030204" pitchFamily="34" charset="0"/>
                    <a:ea typeface="Times New Roman" panose="02020603050405020304" pitchFamily="18" charset="0"/>
                    <a:cs typeface="Times New Roman" panose="02020603050405020304" pitchFamily="18" charset="0"/>
                  </a:rPr>
                  <a:t>Opciones:</a:t>
                </a:r>
              </a:p>
              <a:p>
                <a:pPr eaLnBrk="1">
                  <a:buClr>
                    <a:srgbClr val="0098CD"/>
                  </a:buClr>
                  <a:buSzPct val="50000"/>
                  <a:buFont typeface="Arial Narrow" panose="020B0606020202030204" pitchFamily="34" charset="0"/>
                  <a:buChar char="►"/>
                </a:pPr>
                <a:endParaRPr lang="es-ES"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Son contratos en los que una parte le da la opción a la otra de comprar (o vender) un determinado subyacente a un precio fijado en una fecha futura. Las opciones en las que se otorga el derecho (pero no la obligación) de comprar se llaman “opciones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call</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mientras que en las opciones en las que se otorga el derecho a vender se llaman “opciones </a:t>
                </a:r>
                <a:r>
                  <a:rPr lang="es-ES" sz="1800" dirty="0" err="1">
                    <a:effectLst/>
                    <a:latin typeface="Calibri" panose="020F0502020204030204" pitchFamily="34" charset="0"/>
                    <a:ea typeface="Times New Roman" panose="02020603050405020304" pitchFamily="18" charset="0"/>
                    <a:cs typeface="Times New Roman" panose="02020603050405020304" pitchFamily="18" charset="0"/>
                  </a:rPr>
                  <a:t>put</a:t>
                </a: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eaLnBrk="1">
                  <a:buClr>
                    <a:srgbClr val="0098CD"/>
                  </a:buClr>
                  <a:buSzPct val="50000"/>
                  <a:buFont typeface="Arial Narrow" panose="020B0606020202030204" pitchFamily="34" charset="0"/>
                  <a:buChar char="►"/>
                </a:pP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pPr eaLnBrk="1">
                  <a:buClr>
                    <a:srgbClr val="0098CD"/>
                  </a:buClr>
                  <a:buSzPct val="50000"/>
                  <a:buFont typeface="Arial Narrow" panose="020B0606020202030204" pitchFamily="34" charset="0"/>
                  <a:buChar char="►"/>
                </a:pPr>
                <a:r>
                  <a:rPr lang="es-ES" dirty="0">
                    <a:latin typeface="Calibri" panose="020F0502020204030204" pitchFamily="34" charset="0"/>
                    <a:ea typeface="Times New Roman" panose="02020603050405020304" pitchFamily="18" charset="0"/>
                    <a:cs typeface="Times New Roman" panose="02020603050405020304" pitchFamily="18" charset="0"/>
                  </a:rPr>
                  <a:t>Valor del contrato:</a:t>
                </a:r>
              </a:p>
              <a:p>
                <a:pPr eaLnBrk="1">
                  <a:buClr>
                    <a:srgbClr val="0098CD"/>
                  </a:buClr>
                  <a:buSzPct val="50000"/>
                  <a:buFont typeface="Arial Narrow" panose="020B0606020202030204" pitchFamily="34" charset="0"/>
                  <a:buChar char="►"/>
                </a:pPr>
                <a:endParaRPr lang="es-ES" dirty="0">
                  <a:latin typeface="Calibri" panose="020F0502020204030204" pitchFamily="34" charset="0"/>
                  <a:ea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Sup>
                        <m:sSubSupPr>
                          <m:ctrlPr>
                            <a:rPr lang="es-ES" i="1"/>
                          </m:ctrlPr>
                        </m:sSubSupPr>
                        <m:e>
                          <m:r>
                            <a:rPr lang="es-ES" i="1"/>
                            <m:t>𝑉</m:t>
                          </m:r>
                        </m:e>
                        <m:sub>
                          <m:r>
                            <a:rPr lang="es-ES" i="1"/>
                            <m:t>𝑇</m:t>
                          </m:r>
                        </m:sub>
                        <m:sup>
                          <m:r>
                            <a:rPr lang="es-ES" i="1"/>
                            <m:t>𝑐𝑎𝑙𝑙</m:t>
                          </m:r>
                        </m:sup>
                      </m:sSubSup>
                      <m:r>
                        <a:rPr lang="es-ES" i="1"/>
                        <m:t>=</m:t>
                      </m:r>
                      <m:func>
                        <m:funcPr>
                          <m:ctrlPr>
                            <a:rPr lang="es-ES" i="1"/>
                          </m:ctrlPr>
                        </m:funcPr>
                        <m:fName>
                          <m:r>
                            <m:rPr>
                              <m:sty m:val="p"/>
                            </m:rPr>
                            <a:rPr lang="es-ES"/>
                            <m:t>max</m:t>
                          </m:r>
                        </m:fName>
                        <m:e>
                          <m:d>
                            <m:dPr>
                              <m:ctrlPr>
                                <a:rPr lang="es-ES" i="1"/>
                              </m:ctrlPr>
                            </m:dPr>
                            <m:e>
                              <m:sSub>
                                <m:sSubPr>
                                  <m:ctrlPr>
                                    <a:rPr lang="es-ES" i="1"/>
                                  </m:ctrlPr>
                                </m:sSubPr>
                                <m:e>
                                  <m:r>
                                    <a:rPr lang="es-ES" i="1"/>
                                    <m:t>𝑆</m:t>
                                  </m:r>
                                </m:e>
                                <m:sub>
                                  <m:r>
                                    <a:rPr lang="es-ES" i="1"/>
                                    <m:t>𝑇</m:t>
                                  </m:r>
                                </m:sub>
                              </m:sSub>
                              <m:r>
                                <a:rPr lang="es-ES" i="1"/>
                                <m:t>−</m:t>
                              </m:r>
                              <m:r>
                                <a:rPr lang="es-ES" i="1"/>
                                <m:t>𝐾</m:t>
                              </m:r>
                              <m:r>
                                <a:rPr lang="es-ES" i="1"/>
                                <m:t>, 0</m:t>
                              </m:r>
                            </m:e>
                          </m:d>
                        </m:e>
                      </m:func>
                    </m:oMath>
                  </m:oMathPara>
                </a14:m>
                <a:endParaRPr lang="es-ES" dirty="0"/>
              </a:p>
              <a:p>
                <a14:m>
                  <m:oMathPara xmlns:m="http://schemas.openxmlformats.org/officeDocument/2006/math">
                    <m:oMathParaPr>
                      <m:jc m:val="centerGroup"/>
                    </m:oMathParaPr>
                    <m:oMath xmlns:m="http://schemas.openxmlformats.org/officeDocument/2006/math">
                      <m:sSubSup>
                        <m:sSubSupPr>
                          <m:ctrlPr>
                            <a:rPr lang="es-E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𝑝𝑢𝑡</m:t>
                          </m:r>
                        </m:sup>
                      </m:sSubSup>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ES" sz="18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m:t>
                                  </m:r>
                                </m:sub>
                              </m:s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 0</m:t>
                              </m:r>
                            </m:e>
                          </m:d>
                        </m:e>
                      </m:func>
                    </m:oMath>
                  </m:oMathPara>
                </a14:m>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ES" dirty="0"/>
              </a:p>
            </p:txBody>
          </p:sp>
        </mc:Choice>
        <mc:Fallback>
          <p:sp>
            <p:nvSpPr>
              <p:cNvPr id="7172" name="Rectangle 3">
                <a:extLst>
                  <a:ext uri="{FF2B5EF4-FFF2-40B4-BE49-F238E27FC236}">
                    <a16:creationId xmlns:a16="http://schemas.microsoft.com/office/drawing/2014/main" id="{324EA324-ED21-45DB-B945-CC456E1CC933}"/>
                  </a:ext>
                </a:extLst>
              </p:cNvPr>
              <p:cNvSpPr>
                <a:spLocks noRot="1" noChangeAspect="1" noMove="1" noResize="1" noEditPoints="1" noAdjustHandles="1" noChangeArrowheads="1" noChangeShapeType="1" noTextEdit="1"/>
              </p:cNvSpPr>
              <p:nvPr/>
            </p:nvSpPr>
            <p:spPr bwMode="auto">
              <a:xfrm>
                <a:off x="820738" y="1001713"/>
                <a:ext cx="7500937" cy="3760966"/>
              </a:xfrm>
              <a:prstGeom prst="rect">
                <a:avLst/>
              </a:prstGeom>
              <a:blipFill>
                <a:blip r:embed="rId2"/>
                <a:stretch>
                  <a:fillRect l="-1301" t="-8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p>
                <a:r>
                  <a:rPr lang="es-ES">
                    <a:noFill/>
                  </a:rPr>
                  <a:t> </a:t>
                </a:r>
              </a:p>
            </p:txBody>
          </p:sp>
        </mc:Fallback>
      </mc:AlternateContent>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8</a:t>
            </a:fld>
            <a:endParaRPr lang="es-ES_tradnl" altLang="es-ES">
              <a:solidFill>
                <a:srgbClr val="FFFFFF"/>
              </a:solidFill>
            </a:endParaRPr>
          </a:p>
        </p:txBody>
      </p:sp>
    </p:spTree>
    <p:extLst>
      <p:ext uri="{BB962C8B-B14F-4D97-AF65-F5344CB8AC3E}">
        <p14:creationId xmlns:p14="http://schemas.microsoft.com/office/powerpoint/2010/main" val="22328542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4CF773B-E7F8-4767-BC1C-03A8025ABA92}"/>
              </a:ext>
            </a:extLst>
          </p:cNvPr>
          <p:cNvSpPr>
            <a:spLocks/>
          </p:cNvSpPr>
          <p:nvPr/>
        </p:nvSpPr>
        <p:spPr bwMode="auto">
          <a:xfrm>
            <a:off x="8485188" y="6559550"/>
            <a:ext cx="27305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fld id="{2B4D545A-39E4-4009-823A-F5149CB1E836}" type="slidenum">
              <a:rPr lang="es-ES_tradnl" altLang="es-ES" sz="1200">
                <a:solidFill>
                  <a:srgbClr val="FFFFFF"/>
                </a:solidFill>
              </a:rPr>
              <a:pPr algn="r" eaLnBrk="1"/>
              <a:t>9</a:t>
            </a:fld>
            <a:endParaRPr lang="es-ES_tradnl" altLang="es-ES">
              <a:solidFill>
                <a:srgbClr val="000000"/>
              </a:solidFill>
            </a:endParaRPr>
          </a:p>
        </p:txBody>
      </p:sp>
      <p:sp>
        <p:nvSpPr>
          <p:cNvPr id="7171" name="Rectangle 2">
            <a:extLst>
              <a:ext uri="{FF2B5EF4-FFF2-40B4-BE49-F238E27FC236}">
                <a16:creationId xmlns:a16="http://schemas.microsoft.com/office/drawing/2014/main" id="{4FA2C3F5-A226-49E9-BC69-7E839FC66EEF}"/>
              </a:ext>
            </a:extLst>
          </p:cNvPr>
          <p:cNvSpPr>
            <a:spLocks/>
          </p:cNvSpPr>
          <p:nvPr/>
        </p:nvSpPr>
        <p:spPr bwMode="auto">
          <a:xfrm>
            <a:off x="446088" y="303213"/>
            <a:ext cx="78755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800" dirty="0">
                <a:solidFill>
                  <a:srgbClr val="0098CD"/>
                </a:solidFill>
                <a:latin typeface="Arial " charset="0"/>
                <a:sym typeface="Arial Narrow" panose="020B0606020202030204" pitchFamily="34" charset="0"/>
              </a:rPr>
              <a:t>Apartado 1</a:t>
            </a:r>
            <a:r>
              <a:rPr lang="es-ES_tradnl" altLang="es-ES" sz="2800" dirty="0">
                <a:solidFill>
                  <a:srgbClr val="0098CD"/>
                </a:solidFill>
                <a:sym typeface="Arial Narrow" panose="020B0606020202030204" pitchFamily="34" charset="0"/>
              </a:rPr>
              <a:t>: Introducción y conceptos básicos</a:t>
            </a:r>
            <a:endParaRPr lang="es-ES_tradnl" altLang="es-ES" dirty="0">
              <a:solidFill>
                <a:srgbClr val="000000"/>
              </a:solidFill>
              <a:sym typeface="Arial Narrow" panose="020B0606020202030204" pitchFamily="34" charset="0"/>
            </a:endParaRPr>
          </a:p>
        </p:txBody>
      </p:sp>
      <p:sp>
        <p:nvSpPr>
          <p:cNvPr id="7172" name="Rectangle 3">
            <a:extLst>
              <a:ext uri="{FF2B5EF4-FFF2-40B4-BE49-F238E27FC236}">
                <a16:creationId xmlns:a16="http://schemas.microsoft.com/office/drawing/2014/main" id="{324EA324-ED21-45DB-B945-CC456E1CC933}"/>
              </a:ext>
            </a:extLst>
          </p:cNvPr>
          <p:cNvSpPr>
            <a:spLocks/>
          </p:cNvSpPr>
          <p:nvPr/>
        </p:nvSpPr>
        <p:spPr bwMode="auto">
          <a:xfrm>
            <a:off x="820738" y="1001713"/>
            <a:ext cx="75009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45720" rIns="45720">
            <a:spAutoFit/>
          </a:bodyPr>
          <a:lstStyle>
            <a:lvl1pPr marL="2286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0" indent="0" eaLnBrk="1">
              <a:buClr>
                <a:srgbClr val="0098CD"/>
              </a:buClr>
              <a:buSzPct val="50000"/>
            </a:pPr>
            <a:r>
              <a:rPr lang="es-ES" dirty="0">
                <a:effectLst/>
                <a:latin typeface="Calibri" panose="020F0502020204030204" pitchFamily="34" charset="0"/>
                <a:ea typeface="Times New Roman" panose="02020603050405020304" pitchFamily="18" charset="0"/>
                <a:cs typeface="Times New Roman" panose="02020603050405020304" pitchFamily="18" charset="0"/>
              </a:rPr>
              <a:t>Opciones:</a:t>
            </a:r>
            <a:endParaRPr lang="es-E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s-ES" dirty="0"/>
          </a:p>
        </p:txBody>
      </p:sp>
      <p:sp>
        <p:nvSpPr>
          <p:cNvPr id="7173" name="Marcador de número de diapositiva 1">
            <a:extLst>
              <a:ext uri="{FF2B5EF4-FFF2-40B4-BE49-F238E27FC236}">
                <a16:creationId xmlns:a16="http://schemas.microsoft.com/office/drawing/2014/main" id="{E6D02671-8508-4A63-913B-B327E1255C48}"/>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0777481E-372E-41F3-8307-EA7BCE0E9F41}" type="slidenum">
              <a:rPr lang="es-ES_tradnl" altLang="es-ES">
                <a:solidFill>
                  <a:srgbClr val="FFFFFF"/>
                </a:solidFill>
              </a:rPr>
              <a:pPr/>
              <a:t>9</a:t>
            </a:fld>
            <a:endParaRPr lang="es-ES_tradnl" altLang="es-ES">
              <a:solidFill>
                <a:srgbClr val="FFFFFF"/>
              </a:solidFill>
            </a:endParaRPr>
          </a:p>
        </p:txBody>
      </p:sp>
      <p:pic>
        <p:nvPicPr>
          <p:cNvPr id="3" name="Imagen 2">
            <a:extLst>
              <a:ext uri="{FF2B5EF4-FFF2-40B4-BE49-F238E27FC236}">
                <a16:creationId xmlns:a16="http://schemas.microsoft.com/office/drawing/2014/main" id="{2235D960-B949-46BA-8BFC-446BA8117EB0}"/>
              </a:ext>
            </a:extLst>
          </p:cNvPr>
          <p:cNvPicPr>
            <a:picLocks noChangeAspect="1"/>
          </p:cNvPicPr>
          <p:nvPr/>
        </p:nvPicPr>
        <p:blipFill>
          <a:blip r:embed="rId2"/>
          <a:stretch>
            <a:fillRect/>
          </a:stretch>
        </p:blipFill>
        <p:spPr>
          <a:xfrm>
            <a:off x="649478" y="1836396"/>
            <a:ext cx="7468806" cy="3589561"/>
          </a:xfrm>
          <a:prstGeom prst="rect">
            <a:avLst/>
          </a:prstGeom>
        </p:spPr>
      </p:pic>
    </p:spTree>
    <p:extLst>
      <p:ext uri="{BB962C8B-B14F-4D97-AF65-F5344CB8AC3E}">
        <p14:creationId xmlns:p14="http://schemas.microsoft.com/office/powerpoint/2010/main" val="1273606324"/>
      </p:ext>
    </p:extLst>
  </p:cSld>
  <p:clrMapOvr>
    <a:masterClrMapping/>
  </p:clrMapOvr>
  <p:transition spd="med"/>
</p:sld>
</file>

<file path=ppt/theme/theme1.xml><?xml version="1.0" encoding="utf-8"?>
<a:theme xmlns:a="http://schemas.openxmlformats.org/drawingml/2006/main" name="Default">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2.xml><?xml version="1.0" encoding="utf-8"?>
<a:theme xmlns:a="http://schemas.openxmlformats.org/drawingml/2006/main" name="Default - 1_Quote slide">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 1_Quote slide">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A7A7A7"/>
      </a:dk2>
      <a:lt2>
        <a:srgbClr val="535353"/>
      </a:lt2>
      <a:accent1>
        <a:srgbClr val="0F7EC5"/>
      </a:accent1>
      <a:accent2>
        <a:srgbClr val="11A1FF"/>
      </a:accent2>
      <a:accent3>
        <a:srgbClr val="FFFFFF"/>
      </a:accent3>
      <a:accent4>
        <a:srgbClr val="000000"/>
      </a:accent4>
      <a:accent5>
        <a:srgbClr val="AAC0DF"/>
      </a:accent5>
      <a:accent6>
        <a:srgbClr val="0E91E7"/>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336748BF5635443A7A265D0D99C8E5D" ma:contentTypeVersion="10" ma:contentTypeDescription="Crear nuevo documento." ma:contentTypeScope="" ma:versionID="9fbb0954d6375cac5e074d8386cb5fd3">
  <xsd:schema xmlns:xsd="http://www.w3.org/2001/XMLSchema" xmlns:xs="http://www.w3.org/2001/XMLSchema" xmlns:p="http://schemas.microsoft.com/office/2006/metadata/properties" xmlns:ns2="fdea821c-13c5-48f3-b808-76cf6a879ba2" xmlns:ns3="0a70e875-3d35-4be2-921f-7117c31bab9b" targetNamespace="http://schemas.microsoft.com/office/2006/metadata/properties" ma:root="true" ma:fieldsID="e0f81c283bb60a06bad47fb9bf0a898f" ns2:_="" ns3:_="">
    <xsd:import namespace="fdea821c-13c5-48f3-b808-76cf6a879ba2"/>
    <xsd:import namespace="0a70e875-3d35-4be2-921f-7117c31bab9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ea821c-13c5-48f3-b808-76cf6a879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a70e875-3d35-4be2-921f-7117c31bab9b"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SharedWithUsers xmlns="0a70e875-3d35-4be2-921f-7117c31bab9b">
      <UserInfo>
        <DisplayName>Montserrat Boix Teruel</DisplayName>
        <AccountId>1683</AccountId>
        <AccountType/>
      </UserInfo>
      <UserInfo>
        <DisplayName>Cristina Jiménez Hernández</DisplayName>
        <AccountId>2148</AccountId>
        <AccountType/>
      </UserInfo>
    </SharedWithUsers>
  </documentManagement>
</p:properties>
</file>

<file path=customXml/itemProps1.xml><?xml version="1.0" encoding="utf-8"?>
<ds:datastoreItem xmlns:ds="http://schemas.openxmlformats.org/officeDocument/2006/customXml" ds:itemID="{E130FA60-875A-4250-8091-E0D0A3E08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ea821c-13c5-48f3-b808-76cf6a879ba2"/>
    <ds:schemaRef ds:uri="0a70e875-3d35-4be2-921f-7117c31bab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473BA9-6EC8-4850-8341-352E73424332}">
  <ds:schemaRefs>
    <ds:schemaRef ds:uri="http://schemas.microsoft.com/sharepoint/v3/contenttype/forms"/>
  </ds:schemaRefs>
</ds:datastoreItem>
</file>

<file path=customXml/itemProps3.xml><?xml version="1.0" encoding="utf-8"?>
<ds:datastoreItem xmlns:ds="http://schemas.openxmlformats.org/officeDocument/2006/customXml" ds:itemID="{02D7244B-D24C-4161-8541-8CEF2553229F}">
  <ds:schemaRefs>
    <ds:schemaRef ds:uri="http://schemas.microsoft.com/office/2006/metadata/longProperties"/>
  </ds:schemaRefs>
</ds:datastoreItem>
</file>

<file path=customXml/itemProps4.xml><?xml version="1.0" encoding="utf-8"?>
<ds:datastoreItem xmlns:ds="http://schemas.openxmlformats.org/officeDocument/2006/customXml" ds:itemID="{9F5E58F9-44BD-4D75-96CB-B5A092A88BDB}">
  <ds:schemaRefs>
    <ds:schemaRef ds:uri="http://schemas.microsoft.com/office/2006/metadata/properties"/>
    <ds:schemaRef ds:uri="http://schemas.microsoft.com/office/infopath/2007/PartnerControls"/>
    <ds:schemaRef ds:uri="0a70e875-3d35-4be2-921f-7117c31bab9b"/>
  </ds:schemaRefs>
</ds:datastoreItem>
</file>

<file path=docProps/app.xml><?xml version="1.0" encoding="utf-8"?>
<Properties xmlns="http://schemas.openxmlformats.org/officeDocument/2006/extended-properties" xmlns:vt="http://schemas.openxmlformats.org/officeDocument/2006/docPropsVTypes">
  <TotalTime>350</TotalTime>
  <Words>2194</Words>
  <Application>Microsoft Office PowerPoint</Application>
  <PresentationFormat>Presentación en pantalla (4:3)</PresentationFormat>
  <Paragraphs>384</Paragraphs>
  <Slides>43</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43</vt:i4>
      </vt:variant>
    </vt:vector>
  </HeadingPairs>
  <TitlesOfParts>
    <vt:vector size="52" baseType="lpstr">
      <vt:lpstr>Arial</vt:lpstr>
      <vt:lpstr>Arial </vt:lpstr>
      <vt:lpstr>Arial Narrow</vt:lpstr>
      <vt:lpstr>Avenir Roman</vt:lpstr>
      <vt:lpstr>Calibri</vt:lpstr>
      <vt:lpstr>Cambria Math</vt:lpstr>
      <vt:lpstr>Unit</vt:lpstr>
      <vt:lpstr>Default</vt:lpstr>
      <vt:lpstr>Default - 1_Quote slide</vt:lpstr>
      <vt:lpstr>Valoración de derivados financieros con un modelo de dividendos estocásticos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pablo macias pineda</cp:lastModifiedBy>
  <cp:revision>40</cp:revision>
  <dcterms:modified xsi:type="dcterms:W3CDTF">2021-10-25T05:35:55Z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SharedWithUsers">
    <vt:lpwstr>Montserrat Boix Teruel;Cristina Jiménez Hernández</vt:lpwstr>
  </property>
  <property fmtid="{D5CDD505-2E9C-101B-9397-08002B2CF9AE}" pid="3" name="SharedWithUsers">
    <vt:lpwstr>1683;#Montserrat Boix Teruel;#2148;#Cristina Jiménez Hernández</vt:lpwstr>
  </property>
  <property fmtid="{D5CDD505-2E9C-101B-9397-08002B2CF9AE}" pid="4" name="ContentTypeId">
    <vt:lpwstr>0x010100B336748BF5635443A7A265D0D99C8E5D</vt:lpwstr>
  </property>
</Properties>
</file>