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8" r:id="rId5"/>
    <p:sldId id="283" r:id="rId6"/>
    <p:sldId id="264" r:id="rId7"/>
    <p:sldId id="278" r:id="rId8"/>
    <p:sldId id="287" r:id="rId9"/>
    <p:sldId id="295" r:id="rId10"/>
    <p:sldId id="298" r:id="rId11"/>
    <p:sldId id="291" r:id="rId12"/>
    <p:sldId id="293" r:id="rId13"/>
    <p:sldId id="294" r:id="rId14"/>
    <p:sldId id="290" r:id="rId15"/>
    <p:sldId id="301" r:id="rId16"/>
    <p:sldId id="310" r:id="rId17"/>
    <p:sldId id="297" r:id="rId18"/>
    <p:sldId id="311" r:id="rId19"/>
    <p:sldId id="312" r:id="rId20"/>
    <p:sldId id="313" r:id="rId21"/>
    <p:sldId id="302" r:id="rId22"/>
    <p:sldId id="304" r:id="rId23"/>
    <p:sldId id="305" r:id="rId24"/>
    <p:sldId id="314" r:id="rId25"/>
    <p:sldId id="315" r:id="rId26"/>
    <p:sldId id="288" r:id="rId27"/>
    <p:sldId id="284" r:id="rId28"/>
    <p:sldId id="299" r:id="rId29"/>
    <p:sldId id="318" r:id="rId30"/>
    <p:sldId id="317" r:id="rId31"/>
    <p:sldId id="319" r:id="rId32"/>
    <p:sldId id="307" r:id="rId33"/>
    <p:sldId id="303" r:id="rId34"/>
    <p:sldId id="320" r:id="rId35"/>
    <p:sldId id="308" r:id="rId36"/>
    <p:sldId id="274" r:id="rId37"/>
    <p:sldId id="316" r:id="rId3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803"/>
  </p:normalViewPr>
  <p:slideViewPr>
    <p:cSldViewPr snapToGrid="0" showGuides="1">
      <p:cViewPr varScale="1">
        <p:scale>
          <a:sx n="102" d="100"/>
          <a:sy n="102" d="100"/>
        </p:scale>
        <p:origin x="918" y="10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59C9DEE-5A32-E0A6-9FDC-FC0A6AE33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B40541-3969-91F7-1C1B-C22D64D94D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555BE96-8B41-46BA-B7C5-005AB5AA4D98}" type="datetime1">
              <a:rPr lang="es-ES" smtClean="0"/>
              <a:t>11/07/2025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E9139F-698F-3A6E-E150-2991D68CE1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B58A415-5F98-9BA9-BEF5-31197FB930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4C1A770-BC94-4251-9494-95BA8C99FD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2770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F80D022-77F7-47D3-A4E5-32510C31C21C}" type="datetime1">
              <a:rPr lang="es-ES" smtClean="0"/>
              <a:t>11/07/2025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339D21CC-DD94-204E-93C8-E1AAF3084C8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FFEE6-2EA3-BF68-299A-01007F97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DB43E02-D9B1-2F04-AD81-A67546F77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F19129E-7A52-DC1B-742A-F52FD420E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051AAB-60A4-5C4A-55E3-023BEBC2F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4151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7E6A7-6F8F-D5DD-AA0A-4333F82C8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214E26-9F14-CCBA-298F-8370D28F7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FCEF8D-D8A9-12BE-B317-F24CB10A8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4BC503-AE7D-563F-C992-C5B542DF1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8282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1C1D-3BF3-E457-1716-23C8C8E9E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CD0B25D-FA97-B2F9-88D3-CFB702808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D60993B-669F-06CA-FB5D-11D587862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F67820-9165-5A6B-B7DF-855EC8A68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0838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278F7-0F0E-D9FC-6957-BA9262E7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8D06404-A2E8-898B-0298-95176364D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66F03A-3742-2532-1AE5-F9D56D82D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9064A4-9725-9EBE-BC88-9ED27A1A7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5068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8D6FD-3A47-6FDA-E656-3268611A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E134C0-B0DD-3471-440D-2CF1B78AC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60C8029-8431-85B1-0D91-0228B5736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20E73D-9284-BE56-40D6-E7914B7BB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3574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444D-FB8C-3F3C-0E4A-773CF4B5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4CE3E13-81E1-8BF7-836A-F1A6D0D4F5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FB31DE-0799-37B3-5603-D15D568B0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E396C6-0032-3B44-BDCA-D17627911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0811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037F4-4D5E-F5FA-D1A3-34F5D3551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38C5F3-1F0B-0C55-3BCA-9D8579F93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48AC294-7E0C-3EC1-5E73-6E8129FB2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D9EE4E-CFAF-4F88-0357-2746550DC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3418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F833D-549B-5E95-174D-9F86DD7BB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8872F0-4C14-BDAE-E0DE-5C92940D2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D1EA44B-2D2F-E91E-68AA-5C91EF07F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A3CAC7-EC2A-39F6-9FA3-FB2DC3568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0808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612A2-9612-3DB8-7E93-15CC8F1E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C0B34F-49F1-32FC-5031-EE3ACED76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1E34AE-5F03-B3AE-AC14-6A883F858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93ABB9-AD3C-6D15-2406-AB999ACE8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3966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B7A5-81A7-B2ED-05E3-3A3DA69D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FB9F91-EC12-991E-EE55-8CE31F582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8980CFC-A2DB-D927-0DAF-062CF2D5D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E814EF-4DE4-4932-D423-CB9A3F48C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06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2244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50FBB-7688-76A6-6B5C-9A373952A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15652FF-4339-C53D-6606-D7FC69080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7E5B96C-7FB9-9065-8F0F-28BACB502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281ED5-9693-6A96-3079-ED2F7F301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9036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FB7FD-5568-AF1B-D649-D2EE53D6B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7CCF489-1ED2-5D9B-ABC2-7E7AC0592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4DDEF34-9F5A-227F-9418-8B38AA9D0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A4C527-621B-40B7-1CC4-BC4E785F8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99835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3AB9D-FB52-9F3E-2FFD-CB996D109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B76567-C102-0827-F0F2-3FF04AA51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528B6B-3BB6-BBA7-E97B-B6C65CF77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A46BB0-D659-5047-204C-6E48D3F7C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5675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832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327B-E46D-C18E-180C-2E0BC08FD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7EB4CF-8497-36CD-ECED-8E7EAE6A4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CDDD24-F050-FB20-6D60-D0EE0BEA2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7AA230-1FF3-CECE-D721-A07525A28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2928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A82B8-AB53-E28E-4A65-F00997C8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9ACED5-A635-7C06-D6DF-314E0B455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876E777-03D8-69CB-CC42-FB45AED2E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9A419F-46DA-2E13-BCEA-13933E1F6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7557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1910-9C09-2F8E-C480-B201D1BC6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4ADFDE-2118-A12C-8CA8-5A338ADEB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535B050-6059-5F04-30B8-2317919FB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818D1D-4642-AAA5-4FE4-BF02229D9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463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E36EE-B9ED-2E1C-2D2A-2E01705AC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B4A7836-B080-FAAB-ACA0-07A9F700B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BF190E-EFB4-A34D-F50E-3FE688ABD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C5115-0B63-FCB8-BF4A-F0C105506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6702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25F94-66C3-D681-72AE-3DC38FE2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E9CE426-905D-03F3-E7B2-66DC0A3FC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DD76109-054F-B2D3-44FA-C232AB1FE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B5B9FF-7A14-0F58-2754-A73DB0C4D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1496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9359B-6963-F403-B2E3-025636DC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E53A5FA-F071-7B7E-F5A5-6B269A06C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9DE0C2-96D4-8B8C-1B36-5E7452920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D4F0B-6840-6796-CE01-7B1AE636B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76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708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1A498-114F-7E69-BBEF-0A45800C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392D53-A702-9691-F7DE-01679BC7F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10A58EA-4CD1-A45F-7A60-DFEA6F906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EC3D58-93BA-BC3A-E7CF-E7D1F905A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54697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AB735-8FF8-68CE-2960-85A53AFD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57DC3D-6F79-7F94-5A2C-F5E1D3AE2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25081EE-4850-141D-C80A-B0C2E6E8F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729AF-D1A9-F742-DF5B-ECB3813F1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570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4884-ABCF-DEDC-80B8-C22F322C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DEFE121-EDEA-A2CC-D0E6-2C7F4EB9E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3C6939-E387-84AF-E60D-CD71FDEC5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E99009-7BC9-3E11-F9D7-C5C9A7CF2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00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9A3F-F1B5-20DC-5018-61AF4737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017989E-E579-8F2F-C7A1-A7C9B3F5C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24F41A-E165-15D5-9CFE-5971E071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92B8F-59B2-1574-B409-E7E7B56F2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8096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1C254-A850-E64A-781A-B1684514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8A3945-728D-1574-4A37-E173FE5D2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001F39-0F4C-CD82-1B9A-9859B84F8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E782DB-A526-06C0-585F-E947F3B22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29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8592-77E0-AB07-16B7-22524B5B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02CDAE8-2328-7F3F-D7D7-9DBA90875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30FEC5F-C199-6670-8A77-65FB1A03A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EDBF47-0C1B-FCF1-A5AD-135886EF2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91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98A2B-2C66-BB41-6E83-6CB0366E9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6249852-9F7D-091D-77A1-8A205CA3C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A397062-C9A7-C921-C73B-21EA13CC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147E48-CAAE-819F-7C77-05717559C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72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09D6-D972-46CE-E06A-5ECA9CF27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808181A-9383-7C73-834E-BFA96A069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995D46-7A92-243F-4A1E-B6512D9F8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9B72F-D2E2-2ED0-8DC7-9D3F03888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339D21CC-DD94-204E-93C8-E1AAF3084C8D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581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es-ES" sz="59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es-ES" sz="24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editar el estilo de subtítulo del patrón</a:t>
            </a: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Marcador de tex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es-ES" sz="1200">
                <a:noFill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19" name="Marcador de tex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es-ES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MMM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4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pie de pá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Marcador de tex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" name="Marcador de número de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8" name="Forma libre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tex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ES" sz="1800" b="0"/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es-ES" sz="1400"/>
            </a:lvl1pPr>
            <a:lvl2pPr>
              <a:lnSpc>
                <a:spcPct val="150000"/>
              </a:lnSpc>
              <a:spcBef>
                <a:spcPts val="0"/>
              </a:spcBef>
              <a:defRPr lang="es-ES" sz="1200"/>
            </a:lvl2pPr>
            <a:lvl3pPr>
              <a:lnSpc>
                <a:spcPct val="150000"/>
              </a:lnSpc>
              <a:spcBef>
                <a:spcPts val="0"/>
              </a:spcBef>
              <a:defRPr lang="es-ES" sz="1100"/>
            </a:lvl3pPr>
            <a:lvl4pPr>
              <a:lnSpc>
                <a:spcPct val="150000"/>
              </a:lnSpc>
              <a:spcBef>
                <a:spcPts val="0"/>
              </a:spcBef>
              <a:defRPr lang="es-ES" sz="1050"/>
            </a:lvl4pPr>
            <a:lvl5pPr>
              <a:lnSpc>
                <a:spcPct val="150000"/>
              </a:lnSpc>
              <a:spcBef>
                <a:spcPts val="0"/>
              </a:spcBef>
              <a:defRPr lang="es-ES" sz="105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á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s-ES" sz="1800"/>
            </a:lvl1pPr>
            <a:lvl2pPr marL="283464">
              <a:defRPr lang="es-ES" sz="1800"/>
            </a:lvl2pPr>
            <a:lvl3pPr marL="566928">
              <a:defRPr lang="es-ES" sz="1600"/>
            </a:lvl3pPr>
            <a:lvl4pPr marL="758952">
              <a:defRPr lang="es-ES" sz="1400"/>
            </a:lvl4pPr>
            <a:lvl5pPr marL="1042416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5" name="Grá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34" name="Grá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Elips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6" name="Marcador de pie de pá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7" name="Marcador de número de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á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72" name="Grá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á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á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Elips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6" name="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ítu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es-ES" sz="4800"/>
            </a:lvl1pPr>
          </a:lstStyle>
          <a:p>
            <a:pPr rt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2" name="Marcador de pie de pá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orma libre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pic>
          <p:nvPicPr>
            <p:cNvPr id="55" name="Grá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es-ES" sz="1800"/>
            </a:lvl1pPr>
            <a:lvl2pPr marL="283464">
              <a:defRPr lang="es-ES" sz="1800"/>
            </a:lvl2pPr>
            <a:lvl3pPr marL="566928">
              <a:defRPr lang="es-ES" sz="1600"/>
            </a:lvl3pPr>
            <a:lvl4pPr marL="758952">
              <a:defRPr lang="es-ES" sz="1400"/>
            </a:lvl4pPr>
            <a:lvl5pPr marL="1042416">
              <a:defRPr lang="es-ES" sz="1400"/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tex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11" name="Forma libre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0" name="Marcador de pie de pá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1" name="Marcador de número de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es-ES" sz="6000"/>
            </a:lvl1pPr>
          </a:lstStyle>
          <a:p>
            <a:pPr rt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9" name="Marcador de tex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s-ES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es-ES" sz="5400"/>
            </a:lvl1pPr>
          </a:lstStyle>
          <a:p>
            <a:pPr rtl="0"/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es-ES" sz="24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: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á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40" name="Marcador de pie de pá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1" name="Marcador de número de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las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áfico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ítulo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es-ES" sz="55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67" name="Gráfico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9" name="Gráfico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9" name="Forma libre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6" name="Grá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es-ES" sz="1800">
                <a:solidFill>
                  <a:schemeClr val="tx1"/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: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á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á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3" name="Forma libre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5" name="Forma libre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7" name="Forma libre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5" name="Marcador de posición de imagen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46" name="Marcador de posición de imagen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8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Marcador de posición de imagen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73" name="Marcador de posición de imagen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Marcador de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: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á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3200" b="0">
                <a:noFill/>
              </a:defRPr>
            </a:lvl1pPr>
          </a:lstStyle>
          <a:p>
            <a:pPr lvl="0" rtl="0"/>
            <a:r>
              <a:rPr lang="es-ES"/>
              <a:t>X</a:t>
            </a:r>
          </a:p>
        </p:txBody>
      </p:sp>
      <p:sp>
        <p:nvSpPr>
          <p:cNvPr id="45" name="Marcador de posición de imagen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46" name="Marcador de posición de imagen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2" name="Marcador de posición de imagen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73" name="Marcador de posición de imagen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4" name="Marcador de tex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5" name="Títu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31" name="Marcador de posición de imagen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32" name="Marcador de posición de imagen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33" name="Marcador de tex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4" name="Marcador de tex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5" name="Marcador de tex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6" name="Marcador de tex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6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Marcador de tex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Marcador de tex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Marcador de posición de imagen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40" name="Marcador de posición de imagen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es-ES" sz="800"/>
            </a:lvl1pPr>
          </a:lstStyle>
          <a:p>
            <a:pPr rtl="0"/>
            <a:endParaRPr lang="es-ES" dirty="0"/>
          </a:p>
        </p:txBody>
      </p:sp>
      <p:sp>
        <p:nvSpPr>
          <p:cNvPr id="41" name="Marcador de tex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Marcador de tex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á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track.cl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1" y="2264460"/>
            <a:ext cx="6814503" cy="102243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8000" dirty="0">
                <a:solidFill>
                  <a:schemeClr val="accent4"/>
                </a:solidFill>
              </a:rPr>
              <a:t>Medi</a:t>
            </a:r>
            <a:r>
              <a:rPr lang="es-ES" sz="8000" dirty="0">
                <a:solidFill>
                  <a:schemeClr val="accent6"/>
                </a:solidFill>
              </a:rPr>
              <a:t>Track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Sistema para la Adherencia Terapéutica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F2F95DD-1237-79CE-B450-33A1ADB1B460}"/>
              </a:ext>
            </a:extLst>
          </p:cNvPr>
          <p:cNvSpPr txBox="1">
            <a:spLocks/>
          </p:cNvSpPr>
          <p:nvPr/>
        </p:nvSpPr>
        <p:spPr>
          <a:xfrm>
            <a:off x="1036155" y="5668168"/>
            <a:ext cx="5943600" cy="41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Alejandro Sebastián Sepúlveda Montero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E47DC23-F632-B7F4-8E41-8A62F8C71BB6}"/>
              </a:ext>
            </a:extLst>
          </p:cNvPr>
          <p:cNvSpPr txBox="1">
            <a:spLocks/>
          </p:cNvSpPr>
          <p:nvPr/>
        </p:nvSpPr>
        <p:spPr>
          <a:xfrm>
            <a:off x="1036155" y="5005018"/>
            <a:ext cx="5943600" cy="41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Mabel Alejandra Herrera Pino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259C63C-AFBD-F721-2DB0-A7787BCCACC4}"/>
              </a:ext>
            </a:extLst>
          </p:cNvPr>
          <p:cNvSpPr txBox="1">
            <a:spLocks/>
          </p:cNvSpPr>
          <p:nvPr/>
        </p:nvSpPr>
        <p:spPr>
          <a:xfrm>
            <a:off x="2724910" y="3297409"/>
            <a:ext cx="6814505" cy="90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Carrera: Analista Programador Computacional</a:t>
            </a:r>
          </a:p>
          <a:p>
            <a:r>
              <a:rPr lang="es-ES" sz="1800" dirty="0"/>
              <a:t>Alumno: Pablo Andrés Mariano Mariano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60A752A-29D7-2F73-992B-6658C643546E}"/>
              </a:ext>
            </a:extLst>
          </p:cNvPr>
          <p:cNvSpPr txBox="1">
            <a:spLocks/>
          </p:cNvSpPr>
          <p:nvPr/>
        </p:nvSpPr>
        <p:spPr>
          <a:xfrm>
            <a:off x="1036155" y="4461947"/>
            <a:ext cx="1991250" cy="411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Profesores: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7ECCB-0277-622B-E634-427C5750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37" y="486203"/>
            <a:ext cx="2869512" cy="70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045E7E3-D33B-6E81-42D0-7C6CCCBB39F0}"/>
              </a:ext>
            </a:extLst>
          </p:cNvPr>
          <p:cNvSpPr txBox="1">
            <a:spLocks/>
          </p:cNvSpPr>
          <p:nvPr/>
        </p:nvSpPr>
        <p:spPr>
          <a:xfrm>
            <a:off x="2724910" y="1007116"/>
            <a:ext cx="6814505" cy="90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Concepción, 13/06/2025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E751BBA-A62A-06A4-9F21-21964F5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3892" y="1977083"/>
            <a:ext cx="10656537" cy="3305556"/>
          </a:xfrm>
        </p:spPr>
        <p:txBody>
          <a:bodyPr/>
          <a:lstStyle/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Incrementar adherencia</a:t>
            </a:r>
            <a:r>
              <a:rPr lang="es-ES" sz="2000" dirty="0"/>
              <a:t>: De entre 50% a 80% en usuarios activos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Simplificar gestión de tratamientos</a:t>
            </a:r>
            <a:r>
              <a:rPr lang="es-ES" sz="2000" dirty="0"/>
              <a:t>: Interfaz intuitiva y registros 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Conectar actores</a:t>
            </a:r>
            <a:r>
              <a:rPr lang="es-ES" sz="2000" dirty="0"/>
              <a:t>: Médicos, cuidadores, pacientes y familias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Generar </a:t>
            </a:r>
            <a:r>
              <a:rPr lang="es-ES" sz="2000" b="1" dirty="0" err="1"/>
              <a:t>insights</a:t>
            </a:r>
            <a:r>
              <a:rPr lang="es-ES" sz="2000" dirty="0"/>
              <a:t>: Reportes programados y a demanda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Automatizar reportes</a:t>
            </a:r>
            <a:r>
              <a:rPr lang="es-ES" sz="2000" dirty="0"/>
              <a:t>: Sistema de notificaciones y reportes</a:t>
            </a:r>
          </a:p>
          <a:p>
            <a:pPr marL="342900" indent="-3429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Garantizar seguridad</a:t>
            </a:r>
            <a:r>
              <a:rPr lang="es-ES" sz="2000" dirty="0"/>
              <a:t>: Sistema de control de acceso y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CCBE2C6-F974-7B12-3F49-81DA1748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específicos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15ED29A-86AE-0DDD-B41C-C3CD686F23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F6665FA-05DA-7CBE-F824-38641DB4A1F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951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ED736-F008-4CF6-E5D5-0D6B5D26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BE9AE-2E50-15D8-509E-5ED691EF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1" y="2304288"/>
            <a:ext cx="6289095" cy="2432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Metodología</a:t>
            </a:r>
          </a:p>
        </p:txBody>
      </p:sp>
    </p:spTree>
    <p:extLst>
      <p:ext uri="{BB962C8B-B14F-4D97-AF65-F5344CB8AC3E}">
        <p14:creationId xmlns:p14="http://schemas.microsoft.com/office/powerpoint/2010/main" val="129127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7B149-6C12-BF36-D48A-7C95DBE1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34EC099-D5E8-8D93-B0C7-6479DCC6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Metodología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DB1D598B-BF42-828C-449C-69E64979785C}"/>
              </a:ext>
            </a:extLst>
          </p:cNvPr>
          <p:cNvSpPr txBox="1">
            <a:spLocks/>
          </p:cNvSpPr>
          <p:nvPr/>
        </p:nvSpPr>
        <p:spPr>
          <a:xfrm>
            <a:off x="1496148" y="1952875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Desarrollo incremental con buenas prácticas de desarrollo ágil Scrum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B8A70B-5EFA-3C65-DB68-E2F099481998}"/>
              </a:ext>
            </a:extLst>
          </p:cNvPr>
          <p:cNvSpPr txBox="1"/>
          <p:nvPr/>
        </p:nvSpPr>
        <p:spPr>
          <a:xfrm>
            <a:off x="1642404" y="3174230"/>
            <a:ext cx="4223824" cy="177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Fases Tradicionales: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Análisis y Requisitos</a:t>
            </a:r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Diseño de Arquitectura</a:t>
            </a:r>
            <a:r>
              <a:rPr lang="es-E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Prototipado UX/UI</a:t>
            </a:r>
            <a:r>
              <a:rPr lang="es-ES" dirty="0"/>
              <a:t> </a:t>
            </a:r>
            <a:r>
              <a:rPr lang="es-ES" b="1" i="0" dirty="0">
                <a:solidFill>
                  <a:srgbClr val="F8F8F2"/>
                </a:solidFill>
                <a:effectLst/>
                <a:latin typeface="-apple-system"/>
              </a:rPr>
              <a:t>Diseño de Arquitectura</a:t>
            </a:r>
            <a:r>
              <a:rPr lang="es-ES" b="0" i="0" dirty="0">
                <a:solidFill>
                  <a:srgbClr val="F8F8F2"/>
                </a:solidFill>
                <a:effectLst/>
                <a:latin typeface="-apple-system"/>
              </a:rPr>
              <a:t> (1 semana)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F8F8F2"/>
                </a:solidFill>
                <a:effectLst/>
                <a:latin typeface="-apple-system"/>
              </a:rPr>
              <a:t>Prototipado UX/UI</a:t>
            </a:r>
            <a:r>
              <a:rPr lang="es-ES" b="0" i="0" dirty="0">
                <a:solidFill>
                  <a:srgbClr val="F8F8F2"/>
                </a:solidFill>
                <a:effectLst/>
                <a:latin typeface="-apple-system"/>
              </a:rPr>
              <a:t> 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A526221-BCF9-8A8E-AEC3-A6774F643FB7}"/>
              </a:ext>
            </a:extLst>
          </p:cNvPr>
          <p:cNvSpPr txBox="1"/>
          <p:nvPr/>
        </p:nvSpPr>
        <p:spPr>
          <a:xfrm>
            <a:off x="6443003" y="317423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Desarrollo Ágil: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Sprints</a:t>
            </a:r>
            <a:r>
              <a:rPr lang="es-ES" b="1" dirty="0"/>
              <a:t> de 2 semanas</a:t>
            </a:r>
            <a:r>
              <a:rPr lang="es-ES" dirty="0"/>
              <a:t> con entregas incrementales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Retrospectivas</a:t>
            </a:r>
            <a:r>
              <a:rPr lang="es-ES" dirty="0"/>
              <a:t> para mejora continua</a:t>
            </a:r>
          </a:p>
        </p:txBody>
      </p:sp>
    </p:spTree>
    <p:extLst>
      <p:ext uri="{BB962C8B-B14F-4D97-AF65-F5344CB8AC3E}">
        <p14:creationId xmlns:p14="http://schemas.microsoft.com/office/powerpoint/2010/main" val="242954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AD947-9679-BCE4-9641-850A4C11C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C25A402-A2D7-4D3F-E744-39969ACA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Metodología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DFDAE859-79E0-EC12-2F4A-73F4FC4A8B36}"/>
              </a:ext>
            </a:extLst>
          </p:cNvPr>
          <p:cNvSpPr txBox="1">
            <a:spLocks/>
          </p:cNvSpPr>
          <p:nvPr/>
        </p:nvSpPr>
        <p:spPr>
          <a:xfrm>
            <a:off x="1341403" y="2909478"/>
            <a:ext cx="8762246" cy="102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Buenas Prácticas Aplicadas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Test-</a:t>
            </a:r>
            <a:r>
              <a:rPr lang="es-ES" sz="2800" dirty="0" err="1"/>
              <a:t>Driven</a:t>
            </a:r>
            <a:r>
              <a:rPr lang="es-ES" sz="2800" dirty="0"/>
              <a:t> </a:t>
            </a:r>
            <a:r>
              <a:rPr lang="es-ES" sz="2800" dirty="0" err="1"/>
              <a:t>Development</a:t>
            </a:r>
            <a:r>
              <a:rPr lang="es-ES" sz="2800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CI/CD con 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Versionado con 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Documentación en </a:t>
            </a:r>
            <a:r>
              <a:rPr lang="es-ES" sz="2800" dirty="0" err="1"/>
              <a:t>Markdown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23148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C96AB-CADA-3E15-C300-0BF3AC53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2B0C2-69F1-BCD6-0A0C-62A36C9F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249023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148C6-961A-E7E7-745A-3D8495B4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1F60306-3234-6273-23E6-C30E3673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Desarrollo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04249054-33F1-ECE1-7E1A-0FAC20FE4F15}"/>
              </a:ext>
            </a:extLst>
          </p:cNvPr>
          <p:cNvSpPr txBox="1">
            <a:spLocks/>
          </p:cNvSpPr>
          <p:nvPr/>
        </p:nvSpPr>
        <p:spPr>
          <a:xfrm>
            <a:off x="1552419" y="2914262"/>
            <a:ext cx="8762246" cy="102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err="1"/>
              <a:t>Backend</a:t>
            </a:r>
            <a:endParaRPr lang="es-ES" sz="2800" dirty="0"/>
          </a:p>
          <a:p>
            <a:endParaRPr lang="es-E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Laravel 12 - Framework PHP moderno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MySQL 8.0 - Base de datos relacional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Sistema de Colas - Jobs asíncronos para notificaciones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API </a:t>
            </a:r>
            <a:r>
              <a:rPr lang="es-ES" sz="2400" dirty="0" err="1"/>
              <a:t>RESTful</a:t>
            </a:r>
            <a:r>
              <a:rPr lang="es-ES" sz="2400" dirty="0"/>
              <a:t> - Comunicación estructurada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98279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1D8B-519A-3723-AEBA-15C38F1F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0AF2DD9-5420-289D-D675-5F43AA2D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Desarrollo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34FEC058-B265-8BA3-1D80-B90AF0088799}"/>
              </a:ext>
            </a:extLst>
          </p:cNvPr>
          <p:cNvSpPr txBox="1">
            <a:spLocks/>
          </p:cNvSpPr>
          <p:nvPr/>
        </p:nvSpPr>
        <p:spPr>
          <a:xfrm>
            <a:off x="1552418" y="2782868"/>
            <a:ext cx="8762246" cy="102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err="1"/>
              <a:t>Frontend</a:t>
            </a:r>
            <a:endParaRPr lang="es-ES" sz="2800" dirty="0"/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React</a:t>
            </a:r>
            <a:r>
              <a:rPr lang="es-ES" sz="2800" dirty="0"/>
              <a:t> 19 - Interfaz de usuario reactiva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Inertia.js</a:t>
            </a:r>
            <a:r>
              <a:rPr lang="es-ES" sz="2800" dirty="0"/>
              <a:t> - SSR sin </a:t>
            </a:r>
            <a:r>
              <a:rPr lang="es-ES" sz="2800" dirty="0" err="1"/>
              <a:t>APIs</a:t>
            </a:r>
            <a:r>
              <a:rPr lang="es-ES" sz="2800" dirty="0"/>
              <a:t> separadas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TypeScript</a:t>
            </a:r>
            <a:r>
              <a:rPr lang="es-ES" sz="2800" dirty="0"/>
              <a:t> - Tipado fuerte para robustez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Tailwind</a:t>
            </a:r>
            <a:r>
              <a:rPr lang="es-ES" sz="2800" dirty="0"/>
              <a:t> CSS + </a:t>
            </a:r>
            <a:r>
              <a:rPr lang="es-ES" sz="2800" dirty="0" err="1"/>
              <a:t>Shadcn</a:t>
            </a:r>
            <a:r>
              <a:rPr lang="es-ES" sz="2800" dirty="0"/>
              <a:t> UI </a:t>
            </a:r>
          </a:p>
        </p:txBody>
      </p:sp>
    </p:spTree>
    <p:extLst>
      <p:ext uri="{BB962C8B-B14F-4D97-AF65-F5344CB8AC3E}">
        <p14:creationId xmlns:p14="http://schemas.microsoft.com/office/powerpoint/2010/main" val="1544608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04C34-32F9-F598-E34D-C8978D11F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197BCB1-28BA-A400-FA86-8A0548C3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Desarrollo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A0D83A21-D174-C418-A135-FD120614250E}"/>
              </a:ext>
            </a:extLst>
          </p:cNvPr>
          <p:cNvSpPr txBox="1">
            <a:spLocks/>
          </p:cNvSpPr>
          <p:nvPr/>
        </p:nvSpPr>
        <p:spPr>
          <a:xfrm>
            <a:off x="1524284" y="3176764"/>
            <a:ext cx="8762246" cy="1029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Arquitectura de Software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/>
              <a:t>Patrón MVC con separación clara de responsabilidades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Repository</a:t>
            </a:r>
            <a:r>
              <a:rPr lang="es-ES" sz="2400" dirty="0"/>
              <a:t> </a:t>
            </a:r>
            <a:r>
              <a:rPr lang="es-ES" sz="2400" dirty="0" err="1"/>
              <a:t>Pattern</a:t>
            </a:r>
            <a:r>
              <a:rPr lang="es-ES" sz="2400" dirty="0"/>
              <a:t> para acceso a datos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Service</a:t>
            </a:r>
            <a:r>
              <a:rPr lang="es-ES" sz="2400" dirty="0"/>
              <a:t> </a:t>
            </a:r>
            <a:r>
              <a:rPr lang="es-ES" sz="2400" dirty="0" err="1"/>
              <a:t>Layer</a:t>
            </a:r>
            <a:r>
              <a:rPr lang="es-ES" sz="2400" dirty="0"/>
              <a:t> para lógica de negocio compleja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Observer</a:t>
            </a:r>
            <a:r>
              <a:rPr lang="es-ES" sz="2400" dirty="0"/>
              <a:t> </a:t>
            </a:r>
            <a:r>
              <a:rPr lang="es-ES" sz="2400" dirty="0" err="1"/>
              <a:t>Pattern</a:t>
            </a:r>
            <a:r>
              <a:rPr lang="es-ES" sz="2400" dirty="0"/>
              <a:t> para auditoría automática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400" dirty="0" err="1"/>
              <a:t>Policy-based</a:t>
            </a:r>
            <a:r>
              <a:rPr lang="es-ES" sz="2400" dirty="0"/>
              <a:t> </a:t>
            </a:r>
            <a:r>
              <a:rPr lang="es-ES" sz="2400" dirty="0" err="1"/>
              <a:t>Authorization</a:t>
            </a:r>
            <a:r>
              <a:rPr lang="es-ES" sz="2400" dirty="0"/>
              <a:t> para seguridad granular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0601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62DC-E6F2-768F-3670-35B91633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A63F-DF6F-ADD1-6DD8-C196E322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1" y="2304288"/>
            <a:ext cx="6289095" cy="2432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Evidencias</a:t>
            </a:r>
          </a:p>
        </p:txBody>
      </p:sp>
    </p:spTree>
    <p:extLst>
      <p:ext uri="{BB962C8B-B14F-4D97-AF65-F5344CB8AC3E}">
        <p14:creationId xmlns:p14="http://schemas.microsoft.com/office/powerpoint/2010/main" val="372511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F93D8-EE10-BF18-B71C-F9C34DF8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0F222AD-0F79-14B0-26F5-2E30651D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422324B-1442-D53C-7D12-69616E17CCA9}"/>
              </a:ext>
            </a:extLst>
          </p:cNvPr>
          <p:cNvSpPr txBox="1"/>
          <p:nvPr/>
        </p:nvSpPr>
        <p:spPr>
          <a:xfrm>
            <a:off x="1401726" y="2042541"/>
            <a:ext cx="94444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Software Funcional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DFA374-F7CE-AE50-1478-EACEB47EE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49" y="1193204"/>
            <a:ext cx="5674796" cy="562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7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195" y="1159485"/>
            <a:ext cx="4053015" cy="146156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800" dirty="0"/>
              <a:t>Contenidos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412221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Situación abordada</a:t>
            </a:r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70866" y="311637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1361775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Objetivo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70866" y="1279047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" y="2311329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Metodología</a:t>
            </a: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70866" y="2234100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" y="3236169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Desarrollo</a:t>
            </a:r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70866" y="3152082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4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" y="4185723"/>
            <a:ext cx="6635578" cy="60438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70866" y="4119492"/>
            <a:ext cx="774769" cy="77390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5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BA59DD9A-1991-CFDE-99C9-68854D4DD59E}"/>
              </a:ext>
            </a:extLst>
          </p:cNvPr>
          <p:cNvSpPr txBox="1">
            <a:spLocks/>
          </p:cNvSpPr>
          <p:nvPr/>
        </p:nvSpPr>
        <p:spPr>
          <a:xfrm>
            <a:off x="1" y="5099998"/>
            <a:ext cx="6635578" cy="60438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713232" tIns="45720" rIns="91440" bIns="45720" rtlCol="0" anchor="ctr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Resultados e impacto</a:t>
            </a:r>
          </a:p>
        </p:txBody>
      </p:sp>
      <p:sp>
        <p:nvSpPr>
          <p:cNvPr id="9" name="Marcador de texto 51">
            <a:extLst>
              <a:ext uri="{FF2B5EF4-FFF2-40B4-BE49-F238E27FC236}">
                <a16:creationId xmlns:a16="http://schemas.microsoft.com/office/drawing/2014/main" id="{6D099250-4474-892E-5741-8BA1398A9B2A}"/>
              </a:ext>
            </a:extLst>
          </p:cNvPr>
          <p:cNvSpPr txBox="1">
            <a:spLocks/>
          </p:cNvSpPr>
          <p:nvPr/>
        </p:nvSpPr>
        <p:spPr>
          <a:xfrm>
            <a:off x="6070866" y="5009053"/>
            <a:ext cx="774769" cy="773903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6</a:t>
            </a:r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id="{8198A699-0987-63BC-528A-19074F66277B}"/>
              </a:ext>
            </a:extLst>
          </p:cNvPr>
          <p:cNvSpPr txBox="1">
            <a:spLocks/>
          </p:cNvSpPr>
          <p:nvPr/>
        </p:nvSpPr>
        <p:spPr>
          <a:xfrm>
            <a:off x="1" y="6001916"/>
            <a:ext cx="6635578" cy="604381"/>
          </a:xfrm>
          <a:prstGeom prst="rect">
            <a:avLst/>
          </a:prstGeom>
          <a:solidFill>
            <a:schemeClr val="accent2"/>
          </a:solidFill>
        </p:spPr>
        <p:txBody>
          <a:bodyPr vert="horz" lIns="713232" tIns="45720" rIns="91440" bIns="45720" rtlCol="0" anchor="ctr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Cierre y proyecciones</a:t>
            </a:r>
          </a:p>
        </p:txBody>
      </p:sp>
      <p:sp>
        <p:nvSpPr>
          <p:cNvPr id="11" name="Marcador de texto 51">
            <a:extLst>
              <a:ext uri="{FF2B5EF4-FFF2-40B4-BE49-F238E27FC236}">
                <a16:creationId xmlns:a16="http://schemas.microsoft.com/office/drawing/2014/main" id="{30E3A227-CF0A-EF80-B30E-B144CA857B29}"/>
              </a:ext>
            </a:extLst>
          </p:cNvPr>
          <p:cNvSpPr txBox="1">
            <a:spLocks/>
          </p:cNvSpPr>
          <p:nvPr/>
        </p:nvSpPr>
        <p:spPr>
          <a:xfrm>
            <a:off x="6070866" y="5910971"/>
            <a:ext cx="774769" cy="773903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2"/>
            </a:solidFill>
          </a:ln>
        </p:spPr>
        <p:txBody>
          <a:bodyPr vert="horz" lIns="0" tIns="0" rIns="0" bIns="0" rtlCol="0" anchor="ctr">
            <a:no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4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90194-C577-36B7-F99F-3D65B04B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307F7A9-93F0-99A5-E235-651859C9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3BBB836-7ABF-1C0D-7A79-BE51FA7C3CC9}"/>
              </a:ext>
            </a:extLst>
          </p:cNvPr>
          <p:cNvSpPr txBox="1"/>
          <p:nvPr/>
        </p:nvSpPr>
        <p:spPr>
          <a:xfrm>
            <a:off x="1502671" y="2305615"/>
            <a:ext cx="78242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Gestión de pacientes y tratamientos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Prescripción de medicamentos con dosificación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 err="1"/>
              <a:t>Dashboard</a:t>
            </a:r>
            <a:r>
              <a:rPr lang="es-ES" sz="2800" dirty="0"/>
              <a:t> administrativo con métricas clave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Sistema de reportes de adherencia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Sistema de logs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2AED3E-FEFB-03EB-0DA1-67C78B97FCE6}"/>
              </a:ext>
            </a:extLst>
          </p:cNvPr>
          <p:cNvSpPr txBox="1"/>
          <p:nvPr/>
        </p:nvSpPr>
        <p:spPr>
          <a:xfrm>
            <a:off x="1617784" y="178089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Software Funcional</a:t>
            </a:r>
          </a:p>
        </p:txBody>
      </p:sp>
    </p:spTree>
    <p:extLst>
      <p:ext uri="{BB962C8B-B14F-4D97-AF65-F5344CB8AC3E}">
        <p14:creationId xmlns:p14="http://schemas.microsoft.com/office/powerpoint/2010/main" val="370577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30C01-9C08-4406-CE1A-1A0E53233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C7719AD-29F9-E884-813E-A1C2939A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507C877-DBBC-B482-72CE-612FE2751F6D}"/>
              </a:ext>
            </a:extLst>
          </p:cNvPr>
          <p:cNvSpPr txBox="1"/>
          <p:nvPr/>
        </p:nvSpPr>
        <p:spPr>
          <a:xfrm>
            <a:off x="1500200" y="2422369"/>
            <a:ext cx="833311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Dashboard</a:t>
            </a:r>
            <a:r>
              <a:rPr lang="es-ES" sz="2800" dirty="0"/>
              <a:t> personalizado con métricas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Cronograma interactivo para confirmar/omitir dosis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Gestión de medicamentos personales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Sistema de adherencia con cálculos automáticos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56DF7-A97B-AF9B-4194-AD79DC7D933E}"/>
              </a:ext>
            </a:extLst>
          </p:cNvPr>
          <p:cNvSpPr txBox="1"/>
          <p:nvPr/>
        </p:nvSpPr>
        <p:spPr>
          <a:xfrm>
            <a:off x="1617784" y="178089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Software Funcional</a:t>
            </a:r>
          </a:p>
        </p:txBody>
      </p:sp>
    </p:spTree>
    <p:extLst>
      <p:ext uri="{BB962C8B-B14F-4D97-AF65-F5344CB8AC3E}">
        <p14:creationId xmlns:p14="http://schemas.microsoft.com/office/powerpoint/2010/main" val="3939333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15EE6-B9E4-E8DD-D87E-3FC95497C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F542BD8-E591-F1CC-9EB4-1A4C2598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Evidencias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AF834BC-0655-8346-35E6-4C3A9A152722}"/>
              </a:ext>
            </a:extLst>
          </p:cNvPr>
          <p:cNvSpPr txBox="1"/>
          <p:nvPr/>
        </p:nvSpPr>
        <p:spPr>
          <a:xfrm>
            <a:off x="1502671" y="2305615"/>
            <a:ext cx="78242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Integración con </a:t>
            </a:r>
            <a:r>
              <a:rPr lang="es-ES" sz="2800" dirty="0" err="1"/>
              <a:t>Resend</a:t>
            </a:r>
            <a:r>
              <a:rPr lang="es-ES" sz="2800" dirty="0"/>
              <a:t> para emails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Reportes automáticos de adherencia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800" dirty="0"/>
              <a:t>Resúmenes diarios personalizados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76F7685-5B9F-7153-B6E5-B1B557D5A7DB}"/>
              </a:ext>
            </a:extLst>
          </p:cNvPr>
          <p:cNvSpPr txBox="1"/>
          <p:nvPr/>
        </p:nvSpPr>
        <p:spPr>
          <a:xfrm>
            <a:off x="1617784" y="1780898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Software Funcional</a:t>
            </a:r>
          </a:p>
        </p:txBody>
      </p:sp>
    </p:spTree>
    <p:extLst>
      <p:ext uri="{BB962C8B-B14F-4D97-AF65-F5344CB8AC3E}">
        <p14:creationId xmlns:p14="http://schemas.microsoft.com/office/powerpoint/2010/main" val="360420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B3C01-44EE-6006-271F-FFE8E2EA1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D72CD7F-916F-DC4E-F75D-DA85BD9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Plan de trabajo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D08CC37-5D6D-EE04-CB0F-D2B6B9CCD397}"/>
              </a:ext>
            </a:extLst>
          </p:cNvPr>
          <p:cNvSpPr txBox="1"/>
          <p:nvPr/>
        </p:nvSpPr>
        <p:spPr>
          <a:xfrm>
            <a:off x="1744619" y="2156162"/>
            <a:ext cx="87027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ES" sz="2800" dirty="0"/>
              <a:t> Definición de requisitos y arquitectura</a:t>
            </a:r>
          </a:p>
          <a:p>
            <a:pPr marL="342900" indent="-342900">
              <a:buAutoNum type="arabicPeriod"/>
            </a:pPr>
            <a:r>
              <a:rPr lang="es-ES" sz="2800" dirty="0"/>
              <a:t> Definición del modelo de datos</a:t>
            </a:r>
          </a:p>
          <a:p>
            <a:pPr marL="342900" indent="-342900">
              <a:buAutoNum type="arabicPeriod"/>
            </a:pPr>
            <a:r>
              <a:rPr lang="es-ES" sz="2800" b="1" dirty="0"/>
              <a:t> Sistema de autenticación</a:t>
            </a:r>
            <a:r>
              <a:rPr lang="es-ES" sz="2800" dirty="0"/>
              <a:t> y roles </a:t>
            </a:r>
          </a:p>
          <a:p>
            <a:pPr marL="342900" indent="-342900">
              <a:buAutoNum type="arabicPeriod"/>
            </a:pPr>
            <a:r>
              <a:rPr lang="es-ES" sz="2800" b="1" dirty="0"/>
              <a:t> Agendamiento y registro de consumo</a:t>
            </a:r>
          </a:p>
          <a:p>
            <a:pPr marL="342900" indent="-342900">
              <a:buFontTx/>
              <a:buAutoNum type="arabicPeriod"/>
            </a:pPr>
            <a:r>
              <a:rPr lang="es-ES" sz="2800" b="1" dirty="0"/>
              <a:t> </a:t>
            </a:r>
            <a:r>
              <a:rPr lang="es-ES" sz="2800" b="1" dirty="0" err="1"/>
              <a:t>Dashboards</a:t>
            </a:r>
            <a:r>
              <a:rPr lang="es-ES" sz="2800" b="1" dirty="0"/>
              <a:t> y métricas clave</a:t>
            </a:r>
          </a:p>
          <a:p>
            <a:pPr marL="342900" indent="-342900">
              <a:buAutoNum type="arabicPeriod"/>
            </a:pPr>
            <a:r>
              <a:rPr lang="es-ES" sz="2800" b="1" dirty="0"/>
              <a:t> </a:t>
            </a:r>
            <a:r>
              <a:rPr lang="es-ES" sz="2800" b="1" dirty="0" err="1"/>
              <a:t>Mailing</a:t>
            </a:r>
            <a:r>
              <a:rPr lang="es-ES" sz="2800" b="1" dirty="0"/>
              <a:t> de reportes y alertas</a:t>
            </a:r>
            <a:r>
              <a:rPr lang="es-ES" sz="2800" dirty="0"/>
              <a:t> </a:t>
            </a:r>
          </a:p>
          <a:p>
            <a:pPr marL="342900" indent="-342900">
              <a:buAutoNum type="arabicPeriod"/>
            </a:pPr>
            <a:r>
              <a:rPr lang="es-ES" sz="2800" b="1" dirty="0"/>
              <a:t> </a:t>
            </a:r>
            <a:r>
              <a:rPr lang="es-ES" sz="2800" b="1" dirty="0" err="1"/>
              <a:t>Testing</a:t>
            </a:r>
            <a:r>
              <a:rPr lang="es-ES" sz="2800" b="1" dirty="0"/>
              <a:t> y Cierre</a:t>
            </a:r>
            <a:r>
              <a:rPr lang="es-ES" sz="2800" dirty="0"/>
              <a:t> </a:t>
            </a:r>
            <a:endParaRPr lang="es-ES" sz="2800" b="1" dirty="0"/>
          </a:p>
          <a:p>
            <a:pPr marL="342900" indent="-342900">
              <a:buAutoNum type="arabicPeriod"/>
            </a:pPr>
            <a:endParaRPr lang="es-ES" sz="2800" dirty="0"/>
          </a:p>
          <a:p>
            <a:pPr marL="342900" indent="-342900">
              <a:buAutoNum type="arabicPeriod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14928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537319D4-665B-F2B7-60CE-B0E3B1E0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527" y="2883929"/>
            <a:ext cx="1231900" cy="50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8237EEB-A53A-B088-F70F-14FC5A8E1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65" y="2883929"/>
            <a:ext cx="1231900" cy="508000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7264F79-95B4-7ADF-2A8F-BEF6FEF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Escala de tiempo </a:t>
            </a:r>
          </a:p>
        </p:txBody>
      </p:sp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75FAFF48-ECD7-B806-073D-92FF0C92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71428" y="2925585"/>
            <a:ext cx="1224060" cy="502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3F91A9F2-2D44-0F31-0AD2-6603CE857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29804" y="2889009"/>
            <a:ext cx="1224060" cy="502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A3E1C905-1F78-C80C-C9A7-A645D9B8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24208" y="2889009"/>
            <a:ext cx="1801368" cy="502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8CA99796-00AA-C484-557A-B978DA4D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53166" y="2889009"/>
            <a:ext cx="1987296" cy="5029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80D02F-F3D4-FF0B-2D0E-64F8B50DC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3015" y="2669553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Abril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EDC641-DB48-7215-91E0-5C72AED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610" y="3801885"/>
            <a:ext cx="1831848" cy="1414272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1200" dirty="0"/>
              <a:t> Definición de requisitos y arquitectura</a:t>
            </a:r>
          </a:p>
          <a:p>
            <a:pPr rtl="0"/>
            <a:endParaRPr lang="es-ES" sz="12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45C6D13-CF93-C1B2-1F70-67C4F6E71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47128" y="2669553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Mayo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83D82D-5102-8004-C3B7-FEE3A628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46767" y="3919233"/>
            <a:ext cx="1822704" cy="1414272"/>
          </a:xfrm>
        </p:spPr>
        <p:txBody>
          <a:bodyPr rtlCol="0"/>
          <a:lstStyle>
            <a:defPPr>
              <a:defRPr lang="es-ES"/>
            </a:defPPr>
          </a:lstStyle>
          <a:p>
            <a:pPr algn="ctr"/>
            <a:r>
              <a:rPr lang="es-ES" sz="1200" dirty="0"/>
              <a:t> Definición del modelo de datos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C9A283B-9E49-B36A-FE51-8E72C9F394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50710" y="2632977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Mayo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450CD75-C694-C125-BD13-EF17DEB46B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3232" y="2658185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Mayo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3F9092E2-3437-76F7-8811-79E2775979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76670" y="2632977"/>
            <a:ext cx="1014984" cy="101498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Junio</a:t>
            </a:r>
          </a:p>
        </p:txBody>
      </p:sp>
      <p:sp>
        <p:nvSpPr>
          <p:cNvPr id="2" name="Marcador de texto 11">
            <a:extLst>
              <a:ext uri="{FF2B5EF4-FFF2-40B4-BE49-F238E27FC236}">
                <a16:creationId xmlns:a16="http://schemas.microsoft.com/office/drawing/2014/main" id="{B4F9F59C-8AB2-91FD-8499-11DA6E6E076C}"/>
              </a:ext>
            </a:extLst>
          </p:cNvPr>
          <p:cNvSpPr txBox="1">
            <a:spLocks/>
          </p:cNvSpPr>
          <p:nvPr/>
        </p:nvSpPr>
        <p:spPr>
          <a:xfrm>
            <a:off x="10214010" y="2632977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Junio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15465EDE-977F-E59A-6EE2-B672F898A268}"/>
              </a:ext>
            </a:extLst>
          </p:cNvPr>
          <p:cNvSpPr txBox="1">
            <a:spLocks/>
          </p:cNvSpPr>
          <p:nvPr/>
        </p:nvSpPr>
        <p:spPr>
          <a:xfrm>
            <a:off x="8593960" y="2632977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Junio</a:t>
            </a:r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9EB4C6CD-EFA0-6E34-50CE-EF5B7185F290}"/>
              </a:ext>
            </a:extLst>
          </p:cNvPr>
          <p:cNvSpPr txBox="1">
            <a:spLocks/>
          </p:cNvSpPr>
          <p:nvPr/>
        </p:nvSpPr>
        <p:spPr>
          <a:xfrm>
            <a:off x="3542512" y="3941064"/>
            <a:ext cx="1822704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/>
              <a:t>Sistema de autenticación</a:t>
            </a:r>
            <a:r>
              <a:rPr lang="es-ES" sz="1200" dirty="0"/>
              <a:t> y roles</a:t>
            </a:r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3E36A90A-BD8F-C390-F5FE-F35B4F09EF03}"/>
              </a:ext>
            </a:extLst>
          </p:cNvPr>
          <p:cNvSpPr txBox="1">
            <a:spLocks/>
          </p:cNvSpPr>
          <p:nvPr/>
        </p:nvSpPr>
        <p:spPr>
          <a:xfrm>
            <a:off x="5077953" y="3940570"/>
            <a:ext cx="1822704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/>
              <a:t> Agendamiento y registro de consumo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FD7DFCF1-9AFD-F164-9A5A-B55E6C8175EB}"/>
              </a:ext>
            </a:extLst>
          </p:cNvPr>
          <p:cNvSpPr txBox="1">
            <a:spLocks/>
          </p:cNvSpPr>
          <p:nvPr/>
        </p:nvSpPr>
        <p:spPr>
          <a:xfrm>
            <a:off x="6721093" y="3919233"/>
            <a:ext cx="1636329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/>
              <a:t> </a:t>
            </a:r>
            <a:r>
              <a:rPr lang="es-ES" sz="1200" b="1" dirty="0" err="1"/>
              <a:t>Dashboards</a:t>
            </a:r>
            <a:r>
              <a:rPr lang="es-ES" sz="1200" b="1" dirty="0"/>
              <a:t> y métricas clave</a:t>
            </a:r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0BC2D99-0501-84AF-F8EA-6FA82B7EFB6D}"/>
              </a:ext>
            </a:extLst>
          </p:cNvPr>
          <p:cNvSpPr txBox="1">
            <a:spLocks/>
          </p:cNvSpPr>
          <p:nvPr/>
        </p:nvSpPr>
        <p:spPr>
          <a:xfrm>
            <a:off x="8190100" y="3890400"/>
            <a:ext cx="1607561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 err="1"/>
              <a:t>Mailing</a:t>
            </a:r>
            <a:r>
              <a:rPr lang="es-ES" sz="1200" b="1" dirty="0"/>
              <a:t> de reportes y alertas</a:t>
            </a:r>
            <a:endParaRPr lang="es-ES" sz="1200" dirty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120A46CF-965D-6A60-44E2-B9D71471132E}"/>
              </a:ext>
            </a:extLst>
          </p:cNvPr>
          <p:cNvSpPr txBox="1">
            <a:spLocks/>
          </p:cNvSpPr>
          <p:nvPr/>
        </p:nvSpPr>
        <p:spPr>
          <a:xfrm>
            <a:off x="9797661" y="3878785"/>
            <a:ext cx="1822704" cy="1414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E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200" b="1" dirty="0" err="1"/>
              <a:t>Testing</a:t>
            </a:r>
            <a:r>
              <a:rPr lang="es-ES" sz="1200" b="1" dirty="0"/>
              <a:t> y Cierre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3014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993E5-649B-5E08-2B80-BB95D28B9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B41B1-CC64-F136-05ED-9D127E9A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586756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46D98-23AD-3993-F56E-32BA34CD0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108050E-680E-C1E5-EE3A-5973114E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70280-A971-11D6-EE75-F3B47D2B7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1680519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2400" b="1" dirty="0">
                <a:highlight>
                  <a:srgbClr val="FFFF00"/>
                </a:highlight>
              </a:rPr>
              <a:t>Resultados técnicos:</a:t>
            </a:r>
          </a:p>
          <a:p>
            <a:r>
              <a:rPr lang="es-ES" sz="2400" b="1" dirty="0"/>
              <a:t>Arquitectura escalable</a:t>
            </a:r>
            <a:r>
              <a:rPr lang="es-ES" sz="2400" dirty="0"/>
              <a:t> soporta miles de usuarios</a:t>
            </a:r>
          </a:p>
          <a:p>
            <a:r>
              <a:rPr lang="es-ES" sz="2400" b="1" dirty="0"/>
              <a:t>Performance optimizada</a:t>
            </a:r>
            <a:r>
              <a:rPr lang="es-ES" sz="2400" dirty="0"/>
              <a:t> con </a:t>
            </a:r>
            <a:r>
              <a:rPr lang="es-ES" sz="2400" dirty="0" err="1"/>
              <a:t>caching</a:t>
            </a:r>
            <a:r>
              <a:rPr lang="es-ES" sz="2400" dirty="0"/>
              <a:t> Redis</a:t>
            </a:r>
          </a:p>
          <a:p>
            <a:r>
              <a:rPr lang="es-ES" sz="2400" b="1" dirty="0"/>
              <a:t>Disponibilidad 99.9%</a:t>
            </a:r>
            <a:r>
              <a:rPr lang="es-ES" sz="2400" dirty="0"/>
              <a:t> con Docker </a:t>
            </a:r>
            <a:r>
              <a:rPr lang="es-ES" sz="2400" dirty="0" err="1"/>
              <a:t>containerization</a:t>
            </a:r>
            <a:endParaRPr lang="es-ES" sz="2400" dirty="0"/>
          </a:p>
          <a:p>
            <a:r>
              <a:rPr lang="es-ES" sz="2400" b="1" dirty="0"/>
              <a:t>Tiempo de carga &lt; 2 segundos</a:t>
            </a:r>
            <a:r>
              <a:rPr lang="es-ES" sz="2400" dirty="0"/>
              <a:t> en funcionalidades críticas</a:t>
            </a:r>
          </a:p>
        </p:txBody>
      </p:sp>
    </p:spTree>
    <p:extLst>
      <p:ext uri="{BB962C8B-B14F-4D97-AF65-F5344CB8AC3E}">
        <p14:creationId xmlns:p14="http://schemas.microsoft.com/office/powerpoint/2010/main" val="1372665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B262-0C64-C22E-9404-93DD47E29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D7163DE-3467-4AB6-5A99-6E56C47C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568D3-4E38-D3AD-ED05-43290E239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1680519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2400" b="1" dirty="0">
                <a:highlight>
                  <a:srgbClr val="FFFF00"/>
                </a:highlight>
              </a:rPr>
              <a:t>Resultados funcionales:</a:t>
            </a:r>
          </a:p>
          <a:p>
            <a:r>
              <a:rPr lang="es-ES" sz="2400" b="1" dirty="0" err="1"/>
              <a:t>Dashboard</a:t>
            </a:r>
            <a:r>
              <a:rPr lang="es-ES" sz="2400" b="1" dirty="0"/>
              <a:t> del paciente</a:t>
            </a:r>
            <a:r>
              <a:rPr lang="es-ES" sz="2400" dirty="0"/>
              <a:t> mejora UX </a:t>
            </a:r>
          </a:p>
          <a:p>
            <a:r>
              <a:rPr lang="es-ES" sz="2400" b="1" dirty="0"/>
              <a:t>Sistema de adherencia</a:t>
            </a:r>
            <a:r>
              <a:rPr lang="es-ES" sz="2400" dirty="0"/>
              <a:t> con cálculos en tiempo real</a:t>
            </a:r>
          </a:p>
          <a:p>
            <a:r>
              <a:rPr lang="es-ES" sz="2400" b="1" dirty="0"/>
              <a:t>Gestión multi-rol</a:t>
            </a:r>
            <a:r>
              <a:rPr lang="es-ES" sz="2400" dirty="0"/>
              <a:t> permite colaboración efectiva</a:t>
            </a:r>
          </a:p>
          <a:p>
            <a:r>
              <a:rPr lang="es-ES" sz="2400" b="1" dirty="0"/>
              <a:t>Automatización</a:t>
            </a:r>
            <a:r>
              <a:rPr lang="es-ES" sz="2400" dirty="0"/>
              <a:t> reduce trabajo manual</a:t>
            </a:r>
          </a:p>
        </p:txBody>
      </p:sp>
    </p:spTree>
    <p:extLst>
      <p:ext uri="{BB962C8B-B14F-4D97-AF65-F5344CB8AC3E}">
        <p14:creationId xmlns:p14="http://schemas.microsoft.com/office/powerpoint/2010/main" val="3860774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28D40-D62E-0996-D0C6-DED45D72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FCF1AF8-73FB-EC61-18F3-B744CE35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CB67B-5C2E-8D82-59FE-68A5FF6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1680519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2400" b="1" dirty="0">
                <a:highlight>
                  <a:srgbClr val="FFFF00"/>
                </a:highlight>
              </a:rPr>
              <a:t>Valor Agregado</a:t>
            </a:r>
          </a:p>
          <a:p>
            <a:r>
              <a:rPr lang="es-ES" sz="2400" b="1" dirty="0" err="1"/>
              <a:t>Landing</a:t>
            </a:r>
            <a:r>
              <a:rPr lang="es-ES" sz="2400" b="1" dirty="0"/>
              <a:t> page profesional para marketing</a:t>
            </a:r>
          </a:p>
          <a:p>
            <a:r>
              <a:rPr lang="es-ES" sz="2400" b="1" dirty="0"/>
              <a:t>Sistema de auditoría para cumplimiento regulatorio</a:t>
            </a:r>
          </a:p>
          <a:p>
            <a:r>
              <a:rPr lang="es-ES" sz="2400" b="1" dirty="0"/>
              <a:t>Infraestructura </a:t>
            </a:r>
            <a:r>
              <a:rPr lang="es-ES" sz="2400" b="1" dirty="0" err="1"/>
              <a:t>cloud-ready</a:t>
            </a:r>
            <a:r>
              <a:rPr lang="es-ES" sz="2400" b="1" dirty="0"/>
              <a:t> para despliegue rápido</a:t>
            </a:r>
          </a:p>
          <a:p>
            <a:r>
              <a:rPr lang="es-ES" sz="2400" b="1" dirty="0"/>
              <a:t>Código documentado para mantenimiento</a:t>
            </a:r>
          </a:p>
        </p:txBody>
      </p:sp>
    </p:spTree>
    <p:extLst>
      <p:ext uri="{BB962C8B-B14F-4D97-AF65-F5344CB8AC3E}">
        <p14:creationId xmlns:p14="http://schemas.microsoft.com/office/powerpoint/2010/main" val="1743588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C9344-DB89-241B-2149-E4055CB4B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4D21D7E-231F-D25E-2A24-2B7C787F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CF853-8BA6-1A70-9C66-DCD3A2D18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1680519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2000" b="1" dirty="0">
                <a:highlight>
                  <a:srgbClr val="FFFF00"/>
                </a:highlight>
              </a:rPr>
              <a:t>Ventajas Competitivas</a:t>
            </a:r>
          </a:p>
          <a:p>
            <a:r>
              <a:rPr lang="es-ES" sz="2000" b="1" dirty="0"/>
              <a:t>Enfoque multi-generacional</a:t>
            </a:r>
            <a:r>
              <a:rPr lang="es-ES" sz="2000" dirty="0"/>
              <a:t> (diseño para adultos mayores)</a:t>
            </a:r>
          </a:p>
          <a:p>
            <a:r>
              <a:rPr lang="es-ES" sz="2000" b="1" dirty="0"/>
              <a:t>Sistema colaborativo</a:t>
            </a:r>
            <a:r>
              <a:rPr lang="es-ES" sz="2000" dirty="0"/>
              <a:t> entre actores</a:t>
            </a:r>
          </a:p>
          <a:p>
            <a:r>
              <a:rPr lang="es-ES" sz="2000" b="1" dirty="0"/>
              <a:t>Arquitectura</a:t>
            </a:r>
            <a:r>
              <a:rPr lang="es-ES" sz="2000" dirty="0"/>
              <a:t> con tecnologías modernas</a:t>
            </a:r>
          </a:p>
          <a:p>
            <a:r>
              <a:rPr lang="es-ES" sz="2000" b="1" dirty="0"/>
              <a:t>Documentación y </a:t>
            </a:r>
            <a:r>
              <a:rPr lang="es-ES" sz="2000" b="1" dirty="0" err="1"/>
              <a:t>testing</a:t>
            </a:r>
            <a:endParaRPr lang="es-ES" sz="2000" dirty="0"/>
          </a:p>
          <a:p>
            <a:r>
              <a:rPr lang="es-ES" sz="2000" b="1" dirty="0"/>
              <a:t>Experiencia de usuario</a:t>
            </a:r>
            <a:r>
              <a:rPr lang="es-ES" sz="2000" dirty="0"/>
              <a:t> optimizada</a:t>
            </a:r>
          </a:p>
        </p:txBody>
      </p:sp>
    </p:spTree>
    <p:extLst>
      <p:ext uri="{BB962C8B-B14F-4D97-AF65-F5344CB8AC3E}">
        <p14:creationId xmlns:p14="http://schemas.microsoft.com/office/powerpoint/2010/main" val="292773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Situación abordada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24C62-2657-EAC3-E470-3B3F6DE0A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A148-9A75-7308-2714-8CB95B2B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487" y="2304288"/>
            <a:ext cx="6462090" cy="2432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Proyecciones</a:t>
            </a:r>
          </a:p>
        </p:txBody>
      </p:sp>
    </p:spTree>
    <p:extLst>
      <p:ext uri="{BB962C8B-B14F-4D97-AF65-F5344CB8AC3E}">
        <p14:creationId xmlns:p14="http://schemas.microsoft.com/office/powerpoint/2010/main" val="3048665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548C-22A7-60A8-4D69-473D243B7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CB37523-2657-32AF-FFAD-5BCFA5A9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Proyecciones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5FE18-E2E7-4513-8F18-76209E98E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752" y="2116617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sz="2400" b="1" dirty="0"/>
              <a:t>Notificaciones </a:t>
            </a:r>
            <a:r>
              <a:rPr lang="es-ES" sz="2400" b="1" dirty="0" err="1"/>
              <a:t>Push</a:t>
            </a:r>
            <a:r>
              <a:rPr lang="es-ES" sz="2400" dirty="0"/>
              <a:t> para recordatorios móviles</a:t>
            </a:r>
          </a:p>
          <a:p>
            <a:r>
              <a:rPr lang="es-ES" sz="2400" b="1" dirty="0"/>
              <a:t>PWA (</a:t>
            </a:r>
            <a:r>
              <a:rPr lang="es-ES" sz="2400" b="1" dirty="0" err="1"/>
              <a:t>Progressive</a:t>
            </a:r>
            <a:r>
              <a:rPr lang="es-ES" sz="2400" b="1" dirty="0"/>
              <a:t> Web App)</a:t>
            </a:r>
            <a:r>
              <a:rPr lang="es-ES" sz="2400" dirty="0"/>
              <a:t> para experiencia </a:t>
            </a:r>
            <a:r>
              <a:rPr lang="es-ES" sz="2400" dirty="0" err="1"/>
              <a:t>mobile</a:t>
            </a:r>
            <a:r>
              <a:rPr lang="es-ES" sz="2400" dirty="0"/>
              <a:t> nativa</a:t>
            </a:r>
          </a:p>
          <a:p>
            <a:r>
              <a:rPr lang="es-ES" sz="2400" b="1" dirty="0" err="1"/>
              <a:t>Dashboard</a:t>
            </a:r>
            <a:r>
              <a:rPr lang="es-ES" sz="2400" b="1" dirty="0"/>
              <a:t> médico avanzado</a:t>
            </a:r>
            <a:r>
              <a:rPr lang="es-ES" sz="2400" dirty="0"/>
              <a:t> con </a:t>
            </a:r>
            <a:r>
              <a:rPr lang="es-ES" sz="2400" dirty="0" err="1"/>
              <a:t>analytics</a:t>
            </a:r>
            <a:endParaRPr lang="es-ES" sz="2400" dirty="0"/>
          </a:p>
          <a:p>
            <a:r>
              <a:rPr lang="es-ES" sz="2400" b="1" dirty="0"/>
              <a:t>Alertas inteligentes</a:t>
            </a:r>
            <a:r>
              <a:rPr lang="es-ES" sz="2400" dirty="0"/>
              <a:t> de interacciones medicamentosas</a:t>
            </a:r>
          </a:p>
          <a:p>
            <a:r>
              <a:rPr lang="es-ES" sz="2400" b="1" dirty="0"/>
              <a:t>App móvil nativa</a:t>
            </a:r>
            <a:r>
              <a:rPr lang="es-ES" sz="2400" dirty="0"/>
              <a:t> iOS/Android</a:t>
            </a:r>
          </a:p>
        </p:txBody>
      </p:sp>
    </p:spTree>
    <p:extLst>
      <p:ext uri="{BB962C8B-B14F-4D97-AF65-F5344CB8AC3E}">
        <p14:creationId xmlns:p14="http://schemas.microsoft.com/office/powerpoint/2010/main" val="503871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E1C12-22C8-7B42-E1A9-4FD040A8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436533B-B947-1A1B-1548-4DDB28C3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Proyecciones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BA6779-2BE7-EA1B-F4D4-C46E4765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5752" y="2004076"/>
            <a:ext cx="10353974" cy="427543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sz="2400" b="1" dirty="0"/>
              <a:t>IA conversacional</a:t>
            </a:r>
            <a:r>
              <a:rPr lang="es-ES" sz="2400" dirty="0"/>
              <a:t> para asistencia personalizada</a:t>
            </a:r>
          </a:p>
          <a:p>
            <a:r>
              <a:rPr lang="es-ES" sz="2400" b="1" dirty="0"/>
              <a:t>Big Data </a:t>
            </a:r>
            <a:r>
              <a:rPr lang="es-ES" sz="2400" b="1" dirty="0" err="1"/>
              <a:t>analytics</a:t>
            </a:r>
            <a:r>
              <a:rPr lang="es-ES" sz="2400" dirty="0"/>
              <a:t> para investigación médica</a:t>
            </a:r>
          </a:p>
          <a:p>
            <a:r>
              <a:rPr lang="es-ES" sz="2400" b="1" dirty="0"/>
              <a:t>Expansión internacional</a:t>
            </a:r>
            <a:r>
              <a:rPr lang="es-ES" sz="2400" dirty="0"/>
              <a:t> con multi-idioma</a:t>
            </a:r>
          </a:p>
          <a:p>
            <a:r>
              <a:rPr lang="es-ES" sz="2400" b="1" dirty="0"/>
              <a:t>SaaS </a:t>
            </a:r>
            <a:r>
              <a:rPr lang="es-ES" sz="2400" b="1" dirty="0" err="1"/>
              <a:t>Model</a:t>
            </a:r>
            <a:r>
              <a:rPr lang="es-ES" sz="2400" dirty="0"/>
              <a:t> - Suscripciones por funcionalidades</a:t>
            </a:r>
          </a:p>
          <a:p>
            <a:r>
              <a:rPr lang="es-ES" sz="2400" b="1" dirty="0"/>
              <a:t>API Marketplace</a:t>
            </a:r>
            <a:r>
              <a:rPr lang="es-ES" sz="2400" dirty="0"/>
              <a:t> - Monetización de datos anonimizados</a:t>
            </a:r>
          </a:p>
        </p:txBody>
      </p:sp>
    </p:spTree>
    <p:extLst>
      <p:ext uri="{BB962C8B-B14F-4D97-AF65-F5344CB8AC3E}">
        <p14:creationId xmlns:p14="http://schemas.microsoft.com/office/powerpoint/2010/main" val="2918653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714" y="2232930"/>
            <a:ext cx="3769859" cy="19751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Gracias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2166" y="4504572"/>
            <a:ext cx="5945260" cy="1170432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Pablo Mariano</a:t>
            </a:r>
          </a:p>
          <a:p>
            <a:pPr rtl="0"/>
            <a:r>
              <a:rPr lang="es-ES" dirty="0">
                <a:hlinkClick r:id="rId3"/>
              </a:rPr>
              <a:t>www.meditrack.cl</a:t>
            </a:r>
            <a:endParaRPr lang="es-ES" dirty="0"/>
          </a:p>
          <a:p>
            <a:pPr rtl="0"/>
            <a:r>
              <a:rPr lang="es-ES" dirty="0"/>
              <a:t>www.github.com/pablomariano/medi-track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0D65-BF48-E415-DA49-3C665B35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28C49-CA81-3122-DE9C-0F7C515E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487" y="2304288"/>
            <a:ext cx="6462090" cy="2432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Anexos</a:t>
            </a:r>
          </a:p>
        </p:txBody>
      </p:sp>
    </p:spTree>
    <p:extLst>
      <p:ext uri="{BB962C8B-B14F-4D97-AF65-F5344CB8AC3E}">
        <p14:creationId xmlns:p14="http://schemas.microsoft.com/office/powerpoint/2010/main" val="221656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Situación abordada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605" y="3018589"/>
            <a:ext cx="8872789" cy="955858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CL" dirty="0"/>
              <a:t>En nuestro país se estima que 80% de las personas con enfermedades crónicas no siguen adecuadamente sus tratamientos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3</a:t>
            </a:r>
          </a:p>
        </p:txBody>
      </p:sp>
      <p:sp>
        <p:nvSpPr>
          <p:cNvPr id="27" name="Marcador de número de diapositiva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1</a:t>
            </a:r>
          </a:p>
        </p:txBody>
      </p:sp>
      <p:sp>
        <p:nvSpPr>
          <p:cNvPr id="3" name="Marcador de contenido 1">
            <a:extLst>
              <a:ext uri="{FF2B5EF4-FFF2-40B4-BE49-F238E27FC236}">
                <a16:creationId xmlns:a16="http://schemas.microsoft.com/office/drawing/2014/main" id="{E2B8A861-2233-F3CC-A539-EE9DFA50F86B}"/>
              </a:ext>
            </a:extLst>
          </p:cNvPr>
          <p:cNvSpPr txBox="1">
            <a:spLocks/>
          </p:cNvSpPr>
          <p:nvPr/>
        </p:nvSpPr>
        <p:spPr>
          <a:xfrm>
            <a:off x="1358604" y="1924420"/>
            <a:ext cx="7331459" cy="121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Sólo en Europa, hay más de 200.000 muertes anuales relacionadas con el incumplimiento terapéutico, con un costo sanitario de 125.000 millones de euros.</a:t>
            </a:r>
            <a:r>
              <a:rPr lang="es-ES" dirty="0"/>
              <a:t> </a:t>
            </a:r>
            <a:endParaRPr lang="es-CL" dirty="0"/>
          </a:p>
        </p:txBody>
      </p:sp>
      <p:sp>
        <p:nvSpPr>
          <p:cNvPr id="4" name="Marcador de contenido 1">
            <a:extLst>
              <a:ext uri="{FF2B5EF4-FFF2-40B4-BE49-F238E27FC236}">
                <a16:creationId xmlns:a16="http://schemas.microsoft.com/office/drawing/2014/main" id="{EC501991-3F63-203B-53AD-5B346A4E496B}"/>
              </a:ext>
            </a:extLst>
          </p:cNvPr>
          <p:cNvSpPr txBox="1">
            <a:spLocks/>
          </p:cNvSpPr>
          <p:nvPr/>
        </p:nvSpPr>
        <p:spPr>
          <a:xfrm>
            <a:off x="1358606" y="3931649"/>
            <a:ext cx="8131383" cy="980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Un estudio en de San Pedro de la Paz a pacientes de un programa cardiovascular, sólo un 1,5% seguía las indicaciones médicas siempre. </a:t>
            </a:r>
            <a:endParaRPr lang="es-ES" dirty="0"/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B54D7B91-5A95-B0D2-0824-A63B89853A4A}"/>
              </a:ext>
            </a:extLst>
          </p:cNvPr>
          <p:cNvSpPr txBox="1">
            <a:spLocks/>
          </p:cNvSpPr>
          <p:nvPr/>
        </p:nvSpPr>
        <p:spPr>
          <a:xfrm>
            <a:off x="1378182" y="5068616"/>
            <a:ext cx="7617537" cy="1136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El impacto económico de las altas tasas de ausentismo laboral y el gasto en salud, necesitan un seguimiento más activo, a través del uso de la innovación y la tecnología.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80C1A-BF3A-16FF-5A15-34153782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11964407-E5E6-2E0C-6FFA-F7D6E45E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95470" y="6284828"/>
            <a:ext cx="6510528" cy="3657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Radio Biobío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962EEF8-1685-BB28-B4FA-75AEA822D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59" y="-58512"/>
            <a:ext cx="9430620" cy="69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8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C1719-9FEB-C677-B89C-BB3B05105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D2D9F0E-6594-5D1E-65D0-7F6BB7FE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Relación con los intereses profesionales 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F0FAA4E6-7690-FC75-BF4B-23BE2F940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38213FD4-DFFE-9FBA-6C7B-8BAEF518F7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1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FF98E9B-E349-8FB7-E928-C19AFD332F54}"/>
              </a:ext>
            </a:extLst>
          </p:cNvPr>
          <p:cNvSpPr txBox="1"/>
          <p:nvPr/>
        </p:nvSpPr>
        <p:spPr>
          <a:xfrm>
            <a:off x="1651903" y="2235878"/>
            <a:ext cx="78308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El ámbito escogido ofrece la oportunidad de desarrollar una herramienta tecnológica e innovadora que ayude a las personas, familias y profesionales de la salud, a llevar a buen término un tratamiento médico, o a conllevar de mejor manera enfermedades crónicas.</a:t>
            </a:r>
          </a:p>
        </p:txBody>
      </p:sp>
    </p:spTree>
    <p:extLst>
      <p:ext uri="{BB962C8B-B14F-4D97-AF65-F5344CB8AC3E}">
        <p14:creationId xmlns:p14="http://schemas.microsoft.com/office/powerpoint/2010/main" val="362463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7345-F326-D572-9ADA-BF272ECD7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4939B76-CC11-FDC2-D454-D84D348B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800" dirty="0"/>
              <a:t>Competencias relacionadas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95B873-43B5-F983-82B0-3C478CB948B7}"/>
              </a:ext>
            </a:extLst>
          </p:cNvPr>
          <p:cNvSpPr txBox="1"/>
          <p:nvPr/>
        </p:nvSpPr>
        <p:spPr>
          <a:xfrm>
            <a:off x="1713685" y="1803391"/>
            <a:ext cx="9444465" cy="391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• Definición de requisitos y arquitectura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Modelamiento de bases de datos 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Integración de sistemas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Programación de software </a:t>
            </a:r>
            <a:r>
              <a:rPr lang="es-ES" sz="2400" dirty="0" err="1"/>
              <a:t>backend</a:t>
            </a:r>
            <a:endParaRPr lang="es-ES" sz="2400" dirty="0"/>
          </a:p>
          <a:p>
            <a:pPr>
              <a:lnSpc>
                <a:spcPct val="150000"/>
              </a:lnSpc>
            </a:pPr>
            <a:r>
              <a:rPr lang="es-ES" sz="2400" dirty="0"/>
              <a:t>• Programación </a:t>
            </a:r>
            <a:r>
              <a:rPr lang="es-ES" sz="2400" dirty="0" err="1"/>
              <a:t>front</a:t>
            </a:r>
            <a:r>
              <a:rPr lang="es-ES" sz="2400" dirty="0"/>
              <a:t> </a:t>
            </a:r>
            <a:r>
              <a:rPr lang="es-ES" sz="2400" dirty="0" err="1"/>
              <a:t>end</a:t>
            </a:r>
            <a:r>
              <a:rPr lang="es-ES" sz="2400" dirty="0"/>
              <a:t> y UX/UI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Validación de calidad de software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• Servicios Cloud</a:t>
            </a:r>
          </a:p>
        </p:txBody>
      </p:sp>
    </p:spTree>
    <p:extLst>
      <p:ext uri="{BB962C8B-B14F-4D97-AF65-F5344CB8AC3E}">
        <p14:creationId xmlns:p14="http://schemas.microsoft.com/office/powerpoint/2010/main" val="3115722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00F5-16A8-9B59-7C9D-15436119D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2C918-7E80-DFCE-BF16-CD3A979E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6600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86335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083FC-451F-1CC4-9526-12AA17BD2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477F877-9E26-16AD-4761-124A6A38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400" dirty="0"/>
              <a:t>Objetivo general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68139A-E2A2-B707-2CAA-132051EC70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47A65781-C5CF-B410-5BAA-CF837F022D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2</a:t>
            </a:r>
          </a:p>
        </p:txBody>
      </p:sp>
      <p:sp>
        <p:nvSpPr>
          <p:cNvPr id="25" name="Marcador de contenido 1">
            <a:extLst>
              <a:ext uri="{FF2B5EF4-FFF2-40B4-BE49-F238E27FC236}">
                <a16:creationId xmlns:a16="http://schemas.microsoft.com/office/drawing/2014/main" id="{C7A6A2BE-19DC-1C62-9E3A-F2900BE51067}"/>
              </a:ext>
            </a:extLst>
          </p:cNvPr>
          <p:cNvSpPr txBox="1">
            <a:spLocks/>
          </p:cNvSpPr>
          <p:nvPr/>
        </p:nvSpPr>
        <p:spPr>
          <a:xfrm>
            <a:off x="1651903" y="2155872"/>
            <a:ext cx="8489731" cy="2017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8952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42416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400" dirty="0"/>
              <a:t>Crear una plataforma que ayude a pacientes que estén recibiendo algún tipo de tratamiento con medicamentos, que les provea las capacidades de programar y registrar su consumo, y recibir alertas sobre incumplimiento y informes de adherencia.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7930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893</Words>
  <Application>Microsoft Office PowerPoint</Application>
  <PresentationFormat>Panorámica</PresentationFormat>
  <Paragraphs>218</Paragraphs>
  <Slides>34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-apple-system</vt:lpstr>
      <vt:lpstr>Arial</vt:lpstr>
      <vt:lpstr>Arial Black</vt:lpstr>
      <vt:lpstr>Calibri</vt:lpstr>
      <vt:lpstr>Tema de Office</vt:lpstr>
      <vt:lpstr>MediTrack</vt:lpstr>
      <vt:lpstr>Contenidos</vt:lpstr>
      <vt:lpstr>Situación abordada</vt:lpstr>
      <vt:lpstr>Situación abordada</vt:lpstr>
      <vt:lpstr>Presentación de PowerPoint</vt:lpstr>
      <vt:lpstr>Relación con los intereses profesionales </vt:lpstr>
      <vt:lpstr>Competencias relacionadas</vt:lpstr>
      <vt:lpstr>Objetivos</vt:lpstr>
      <vt:lpstr>Objetivo general</vt:lpstr>
      <vt:lpstr>Objetivos específicos</vt:lpstr>
      <vt:lpstr>Metodología</vt:lpstr>
      <vt:lpstr>Metodología</vt:lpstr>
      <vt:lpstr>Metodología</vt:lpstr>
      <vt:lpstr>Desarrollo</vt:lpstr>
      <vt:lpstr>Desarrollo</vt:lpstr>
      <vt:lpstr>Desarrollo</vt:lpstr>
      <vt:lpstr>Desarrollo</vt:lpstr>
      <vt:lpstr>Evidencias</vt:lpstr>
      <vt:lpstr>Evidencias</vt:lpstr>
      <vt:lpstr>Evidencias</vt:lpstr>
      <vt:lpstr>Evidencias</vt:lpstr>
      <vt:lpstr>Evidencias</vt:lpstr>
      <vt:lpstr>Plan de trabajo</vt:lpstr>
      <vt:lpstr>Escala de tiempo </vt:lpstr>
      <vt:lpstr>Resultados</vt:lpstr>
      <vt:lpstr>Resultados</vt:lpstr>
      <vt:lpstr>Resultados</vt:lpstr>
      <vt:lpstr>Resultados</vt:lpstr>
      <vt:lpstr>Resultados</vt:lpstr>
      <vt:lpstr>Proyecciones</vt:lpstr>
      <vt:lpstr>Proyecciones</vt:lpstr>
      <vt:lpstr>Proyecciones</vt:lpstr>
      <vt:lpstr>Gracias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2022-08-18T06:47:08Z</dcterms:created>
  <dcterms:modified xsi:type="dcterms:W3CDTF">2025-07-11T22:56:44Z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