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66" r:id="rId4"/>
    <p:sldId id="330" r:id="rId5"/>
    <p:sldId id="336" r:id="rId6"/>
    <p:sldId id="337" r:id="rId7"/>
    <p:sldId id="339" r:id="rId8"/>
    <p:sldId id="340" r:id="rId9"/>
    <p:sldId id="341" r:id="rId10"/>
    <p:sldId id="345" r:id="rId11"/>
    <p:sldId id="346" r:id="rId12"/>
    <p:sldId id="338" r:id="rId13"/>
    <p:sldId id="329" r:id="rId14"/>
    <p:sldId id="347" r:id="rId15"/>
    <p:sldId id="343" r:id="rId16"/>
    <p:sldId id="323" r:id="rId1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915"/>
  </p:normalViewPr>
  <p:slideViewPr>
    <p:cSldViewPr>
      <p:cViewPr varScale="1">
        <p:scale>
          <a:sx n="85" d="100"/>
          <a:sy n="85" d="100"/>
        </p:scale>
        <p:origin x="151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F6727E-6378-45B0-84BA-39492F5CFE2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335C5AB-9768-4199-8B8D-BBA2E770791D}">
      <dgm:prSet phldrT="[Texto]"/>
      <dgm:spPr/>
      <dgm:t>
        <a:bodyPr/>
        <a:lstStyle/>
        <a:p>
          <a:r>
            <a:rPr lang="en-GB" dirty="0"/>
            <a:t>DRIVERS</a:t>
          </a:r>
        </a:p>
      </dgm:t>
    </dgm:pt>
    <dgm:pt modelId="{AB576B14-9EFD-42BB-99C2-0B64D4494646}" type="parTrans" cxnId="{F285B267-C7EE-4E0E-BD7D-9D8E982608EF}">
      <dgm:prSet/>
      <dgm:spPr/>
      <dgm:t>
        <a:bodyPr/>
        <a:lstStyle/>
        <a:p>
          <a:endParaRPr lang="en-GB"/>
        </a:p>
      </dgm:t>
    </dgm:pt>
    <dgm:pt modelId="{AD3F7FC6-6092-4A57-97DD-5710252F1871}" type="sibTrans" cxnId="{F285B267-C7EE-4E0E-BD7D-9D8E982608EF}">
      <dgm:prSet/>
      <dgm:spPr/>
      <dgm:t>
        <a:bodyPr/>
        <a:lstStyle/>
        <a:p>
          <a:endParaRPr lang="en-GB"/>
        </a:p>
      </dgm:t>
    </dgm:pt>
    <dgm:pt modelId="{34C82439-12F9-4593-846D-B02E986E3A57}">
      <dgm:prSet phldrT="[Texto]"/>
      <dgm:spPr/>
      <dgm:t>
        <a:bodyPr/>
        <a:lstStyle/>
        <a:p>
          <a:r>
            <a:rPr lang="en-GB" dirty="0"/>
            <a:t>Precision medicine growth</a:t>
          </a:r>
        </a:p>
      </dgm:t>
    </dgm:pt>
    <dgm:pt modelId="{19BD6DA4-9443-455F-BDDC-7537547D7C73}" type="parTrans" cxnId="{A5F7CD2C-AD5F-4DE6-AF5B-218E6C1855CA}">
      <dgm:prSet/>
      <dgm:spPr/>
      <dgm:t>
        <a:bodyPr/>
        <a:lstStyle/>
        <a:p>
          <a:endParaRPr lang="en-GB"/>
        </a:p>
      </dgm:t>
    </dgm:pt>
    <dgm:pt modelId="{069E6AC8-2B12-4B36-B5A7-53DD9E1656CE}" type="sibTrans" cxnId="{A5F7CD2C-AD5F-4DE6-AF5B-218E6C1855CA}">
      <dgm:prSet/>
      <dgm:spPr/>
      <dgm:t>
        <a:bodyPr/>
        <a:lstStyle/>
        <a:p>
          <a:endParaRPr lang="en-GB"/>
        </a:p>
      </dgm:t>
    </dgm:pt>
    <dgm:pt modelId="{43473D95-782F-4BE1-B06E-F200778495F9}">
      <dgm:prSet phldrT="[Texto]"/>
      <dgm:spPr/>
      <dgm:t>
        <a:bodyPr/>
        <a:lstStyle/>
        <a:p>
          <a:r>
            <a:rPr lang="en-GB" dirty="0"/>
            <a:t>Potential to detect clonal mutations</a:t>
          </a:r>
        </a:p>
      </dgm:t>
    </dgm:pt>
    <dgm:pt modelId="{8010C41D-2F66-42E6-B778-2156201D1D0D}" type="parTrans" cxnId="{17500BEA-865A-48E2-90AA-0EE672B3CECA}">
      <dgm:prSet/>
      <dgm:spPr/>
      <dgm:t>
        <a:bodyPr/>
        <a:lstStyle/>
        <a:p>
          <a:endParaRPr lang="en-GB"/>
        </a:p>
      </dgm:t>
    </dgm:pt>
    <dgm:pt modelId="{C7773664-4EB1-4146-BBE8-08C4C1D04357}" type="sibTrans" cxnId="{17500BEA-865A-48E2-90AA-0EE672B3CECA}">
      <dgm:prSet/>
      <dgm:spPr/>
      <dgm:t>
        <a:bodyPr/>
        <a:lstStyle/>
        <a:p>
          <a:endParaRPr lang="en-GB"/>
        </a:p>
      </dgm:t>
    </dgm:pt>
    <dgm:pt modelId="{E1995BF3-6649-4F83-B2ED-35B682C444E0}">
      <dgm:prSet phldrT="[Texto]"/>
      <dgm:spPr/>
      <dgm:t>
        <a:bodyPr/>
        <a:lstStyle/>
        <a:p>
          <a:r>
            <a:rPr lang="en-GB" dirty="0"/>
            <a:t>RESTRAINTS</a:t>
          </a:r>
        </a:p>
      </dgm:t>
    </dgm:pt>
    <dgm:pt modelId="{1BE8410B-50E3-486D-A2EC-B856BE269D43}" type="parTrans" cxnId="{000CE3B5-E7D8-4292-B7CF-483BBE952D00}">
      <dgm:prSet/>
      <dgm:spPr/>
      <dgm:t>
        <a:bodyPr/>
        <a:lstStyle/>
        <a:p>
          <a:endParaRPr lang="en-GB"/>
        </a:p>
      </dgm:t>
    </dgm:pt>
    <dgm:pt modelId="{6F5AFA3A-26CB-4FFF-806D-9938F18D1543}" type="sibTrans" cxnId="{000CE3B5-E7D8-4292-B7CF-483BBE952D00}">
      <dgm:prSet/>
      <dgm:spPr/>
      <dgm:t>
        <a:bodyPr/>
        <a:lstStyle/>
        <a:p>
          <a:endParaRPr lang="en-GB"/>
        </a:p>
      </dgm:t>
    </dgm:pt>
    <dgm:pt modelId="{8751ED21-5F3C-443C-A7C1-F5DC653F20F7}">
      <dgm:prSet phldrT="[Texto]"/>
      <dgm:spPr/>
      <dgm:t>
        <a:bodyPr/>
        <a:lstStyle/>
        <a:p>
          <a:r>
            <a:rPr lang="en-GB" dirty="0"/>
            <a:t>Regulatory policies</a:t>
          </a:r>
        </a:p>
      </dgm:t>
    </dgm:pt>
    <dgm:pt modelId="{2675B833-672C-402E-ADFD-A7FCC3FE9145}" type="parTrans" cxnId="{2DCB7DF8-4670-4381-BC40-09EB0D6E1A62}">
      <dgm:prSet/>
      <dgm:spPr/>
      <dgm:t>
        <a:bodyPr/>
        <a:lstStyle/>
        <a:p>
          <a:endParaRPr lang="en-GB"/>
        </a:p>
      </dgm:t>
    </dgm:pt>
    <dgm:pt modelId="{E7EF1B37-942D-406C-90D3-E5B9A82C1157}" type="sibTrans" cxnId="{2DCB7DF8-4670-4381-BC40-09EB0D6E1A62}">
      <dgm:prSet/>
      <dgm:spPr/>
      <dgm:t>
        <a:bodyPr/>
        <a:lstStyle/>
        <a:p>
          <a:endParaRPr lang="en-GB"/>
        </a:p>
      </dgm:t>
    </dgm:pt>
    <dgm:pt modelId="{62F76729-736C-4848-9EA9-C69FA75076C1}">
      <dgm:prSet phldrT="[Texto]"/>
      <dgm:spPr/>
      <dgm:t>
        <a:bodyPr/>
        <a:lstStyle/>
        <a:p>
          <a:r>
            <a:rPr lang="en-GB" dirty="0"/>
            <a:t>Clinical Guidelines</a:t>
          </a:r>
        </a:p>
      </dgm:t>
    </dgm:pt>
    <dgm:pt modelId="{6177E153-ADAC-422A-9F1B-3D5D216C5FA6}" type="parTrans" cxnId="{F4AAEB54-D053-43A0-B949-9F3A66F3426D}">
      <dgm:prSet/>
      <dgm:spPr/>
      <dgm:t>
        <a:bodyPr/>
        <a:lstStyle/>
        <a:p>
          <a:endParaRPr lang="en-GB"/>
        </a:p>
      </dgm:t>
    </dgm:pt>
    <dgm:pt modelId="{14A9987C-D64B-41E8-A999-A31B3296FA66}" type="sibTrans" cxnId="{F4AAEB54-D053-43A0-B949-9F3A66F3426D}">
      <dgm:prSet/>
      <dgm:spPr/>
      <dgm:t>
        <a:bodyPr/>
        <a:lstStyle/>
        <a:p>
          <a:endParaRPr lang="en-GB"/>
        </a:p>
      </dgm:t>
    </dgm:pt>
    <dgm:pt modelId="{7409AD44-BFEE-4FDD-A0E7-0AE79F329FE0}">
      <dgm:prSet phldrT="[Texto]"/>
      <dgm:spPr/>
      <dgm:t>
        <a:bodyPr/>
        <a:lstStyle/>
        <a:p>
          <a:r>
            <a:rPr lang="en-GB" dirty="0"/>
            <a:t>OPPORTUNITIES</a:t>
          </a:r>
        </a:p>
      </dgm:t>
    </dgm:pt>
    <dgm:pt modelId="{6BF36B76-B4B9-42A0-A5AD-A01B0F824BAB}" type="parTrans" cxnId="{2E40B24D-48F5-4FEA-90B2-DFE9F70C0D13}">
      <dgm:prSet/>
      <dgm:spPr/>
      <dgm:t>
        <a:bodyPr/>
        <a:lstStyle/>
        <a:p>
          <a:endParaRPr lang="en-GB"/>
        </a:p>
      </dgm:t>
    </dgm:pt>
    <dgm:pt modelId="{90E202F9-6712-42BD-AD57-4DD75F5685C0}" type="sibTrans" cxnId="{2E40B24D-48F5-4FEA-90B2-DFE9F70C0D13}">
      <dgm:prSet/>
      <dgm:spPr/>
      <dgm:t>
        <a:bodyPr/>
        <a:lstStyle/>
        <a:p>
          <a:endParaRPr lang="en-GB"/>
        </a:p>
      </dgm:t>
    </dgm:pt>
    <dgm:pt modelId="{2481A957-28B4-4893-8AC8-DD7E6497799A}">
      <dgm:prSet phldrT="[Texto]"/>
      <dgm:spPr/>
      <dgm:t>
        <a:bodyPr/>
        <a:lstStyle/>
        <a:p>
          <a:r>
            <a:rPr lang="en-GB" dirty="0"/>
            <a:t>Medication packages</a:t>
          </a:r>
        </a:p>
      </dgm:t>
    </dgm:pt>
    <dgm:pt modelId="{F5A2713B-6395-45D3-8618-CE0FDE104C91}" type="parTrans" cxnId="{453F3201-5AA6-4842-9664-071BF6479CED}">
      <dgm:prSet/>
      <dgm:spPr/>
      <dgm:t>
        <a:bodyPr/>
        <a:lstStyle/>
        <a:p>
          <a:endParaRPr lang="en-GB"/>
        </a:p>
      </dgm:t>
    </dgm:pt>
    <dgm:pt modelId="{30E3AF12-AE70-46B6-9757-9A3E7201A196}" type="sibTrans" cxnId="{453F3201-5AA6-4842-9664-071BF6479CED}">
      <dgm:prSet/>
      <dgm:spPr/>
      <dgm:t>
        <a:bodyPr/>
        <a:lstStyle/>
        <a:p>
          <a:endParaRPr lang="en-GB"/>
        </a:p>
      </dgm:t>
    </dgm:pt>
    <dgm:pt modelId="{1E0D27E1-11E8-4011-BB4D-3BA8C8BFE567}">
      <dgm:prSet phldrT="[Texto]"/>
      <dgm:spPr/>
      <dgm:t>
        <a:bodyPr/>
        <a:lstStyle/>
        <a:p>
          <a:r>
            <a:rPr lang="en-GB" dirty="0"/>
            <a:t>Emerging markets</a:t>
          </a:r>
        </a:p>
      </dgm:t>
    </dgm:pt>
    <dgm:pt modelId="{3A733820-7132-4AD3-87FE-70D0A54E252B}" type="parTrans" cxnId="{2046E643-EECE-464C-9063-C4910F9C7F14}">
      <dgm:prSet/>
      <dgm:spPr/>
      <dgm:t>
        <a:bodyPr/>
        <a:lstStyle/>
        <a:p>
          <a:endParaRPr lang="en-GB"/>
        </a:p>
      </dgm:t>
    </dgm:pt>
    <dgm:pt modelId="{BFA1995E-C8C5-4478-B8ED-6F4F3E184FE9}" type="sibTrans" cxnId="{2046E643-EECE-464C-9063-C4910F9C7F14}">
      <dgm:prSet/>
      <dgm:spPr/>
      <dgm:t>
        <a:bodyPr/>
        <a:lstStyle/>
        <a:p>
          <a:endParaRPr lang="en-GB"/>
        </a:p>
      </dgm:t>
    </dgm:pt>
    <dgm:pt modelId="{5556A789-AC8F-4397-A74E-243B67B1372C}">
      <dgm:prSet phldrT="[Texto]"/>
      <dgm:spPr/>
      <dgm:t>
        <a:bodyPr/>
        <a:lstStyle/>
        <a:p>
          <a:r>
            <a:rPr lang="en-GB" dirty="0"/>
            <a:t>Non oncology diseases</a:t>
          </a:r>
        </a:p>
      </dgm:t>
    </dgm:pt>
    <dgm:pt modelId="{D628F3CC-B18C-4119-BCFD-7D7C067429F4}" type="parTrans" cxnId="{7BC02162-DC77-4C0E-B598-9EA3F94F7CAD}">
      <dgm:prSet/>
      <dgm:spPr/>
      <dgm:t>
        <a:bodyPr/>
        <a:lstStyle/>
        <a:p>
          <a:endParaRPr lang="en-GB"/>
        </a:p>
      </dgm:t>
    </dgm:pt>
    <dgm:pt modelId="{5F166C65-D348-4093-B1A3-FF3FC4BFD7EA}" type="sibTrans" cxnId="{7BC02162-DC77-4C0E-B598-9EA3F94F7CAD}">
      <dgm:prSet/>
      <dgm:spPr/>
      <dgm:t>
        <a:bodyPr/>
        <a:lstStyle/>
        <a:p>
          <a:endParaRPr lang="en-GB"/>
        </a:p>
      </dgm:t>
    </dgm:pt>
    <dgm:pt modelId="{178AD3E8-A36A-4C51-BFD3-1E7C8D630E3C}" type="pres">
      <dgm:prSet presAssocID="{C9F6727E-6378-45B0-84BA-39492F5CFE29}" presName="Name0" presStyleCnt="0">
        <dgm:presLayoutVars>
          <dgm:dir/>
          <dgm:animLvl val="lvl"/>
          <dgm:resizeHandles val="exact"/>
        </dgm:presLayoutVars>
      </dgm:prSet>
      <dgm:spPr/>
    </dgm:pt>
    <dgm:pt modelId="{C7B5C0CB-3549-47DB-ADFF-A2C9BB6A3ED6}" type="pres">
      <dgm:prSet presAssocID="{B335C5AB-9768-4199-8B8D-BBA2E770791D}" presName="composite" presStyleCnt="0"/>
      <dgm:spPr/>
    </dgm:pt>
    <dgm:pt modelId="{135B2E3C-F5C6-447D-88D6-DB5FF417469B}" type="pres">
      <dgm:prSet presAssocID="{B335C5AB-9768-4199-8B8D-BBA2E770791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4E0E8D6-450C-431D-B9EF-DAFB80874B76}" type="pres">
      <dgm:prSet presAssocID="{B335C5AB-9768-4199-8B8D-BBA2E770791D}" presName="desTx" presStyleLbl="alignAccFollowNode1" presStyleIdx="0" presStyleCnt="3">
        <dgm:presLayoutVars>
          <dgm:bulletEnabled val="1"/>
        </dgm:presLayoutVars>
      </dgm:prSet>
      <dgm:spPr/>
    </dgm:pt>
    <dgm:pt modelId="{6662F1F0-BCCF-478D-AF1B-53BF6C9644E3}" type="pres">
      <dgm:prSet presAssocID="{AD3F7FC6-6092-4A57-97DD-5710252F1871}" presName="space" presStyleCnt="0"/>
      <dgm:spPr/>
    </dgm:pt>
    <dgm:pt modelId="{DEFC0463-380B-4A3B-B92B-18A126AD534C}" type="pres">
      <dgm:prSet presAssocID="{E1995BF3-6649-4F83-B2ED-35B682C444E0}" presName="composite" presStyleCnt="0"/>
      <dgm:spPr/>
    </dgm:pt>
    <dgm:pt modelId="{AFB42B48-A695-4548-9F77-F4CCE48163C3}" type="pres">
      <dgm:prSet presAssocID="{E1995BF3-6649-4F83-B2ED-35B682C444E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8C69D96-103A-4392-9A48-56DE1E513E88}" type="pres">
      <dgm:prSet presAssocID="{E1995BF3-6649-4F83-B2ED-35B682C444E0}" presName="desTx" presStyleLbl="alignAccFollowNode1" presStyleIdx="1" presStyleCnt="3">
        <dgm:presLayoutVars>
          <dgm:bulletEnabled val="1"/>
        </dgm:presLayoutVars>
      </dgm:prSet>
      <dgm:spPr/>
    </dgm:pt>
    <dgm:pt modelId="{E94A63E2-B6B9-4DA7-95B5-6BA23FF13C84}" type="pres">
      <dgm:prSet presAssocID="{6F5AFA3A-26CB-4FFF-806D-9938F18D1543}" presName="space" presStyleCnt="0"/>
      <dgm:spPr/>
    </dgm:pt>
    <dgm:pt modelId="{F19DC38E-DE7B-4891-ACF2-DB79A419ABFC}" type="pres">
      <dgm:prSet presAssocID="{7409AD44-BFEE-4FDD-A0E7-0AE79F329FE0}" presName="composite" presStyleCnt="0"/>
      <dgm:spPr/>
    </dgm:pt>
    <dgm:pt modelId="{2BE7DA71-6F4E-401F-94D8-5615DAD2690D}" type="pres">
      <dgm:prSet presAssocID="{7409AD44-BFEE-4FDD-A0E7-0AE79F329FE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245B78B-B00B-4EB9-9DD5-35D715256B94}" type="pres">
      <dgm:prSet presAssocID="{7409AD44-BFEE-4FDD-A0E7-0AE79F329FE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53F3201-5AA6-4842-9664-071BF6479CED}" srcId="{7409AD44-BFEE-4FDD-A0E7-0AE79F329FE0}" destId="{2481A957-28B4-4893-8AC8-DD7E6497799A}" srcOrd="0" destOrd="0" parTransId="{F5A2713B-6395-45D3-8618-CE0FDE104C91}" sibTransId="{30E3AF12-AE70-46B6-9757-9A3E7201A196}"/>
    <dgm:cxn modelId="{12B7291D-6BB2-4D75-89A2-998951777EB3}" type="presOf" srcId="{43473D95-782F-4BE1-B06E-F200778495F9}" destId="{E4E0E8D6-450C-431D-B9EF-DAFB80874B76}" srcOrd="0" destOrd="1" presId="urn:microsoft.com/office/officeart/2005/8/layout/hList1"/>
    <dgm:cxn modelId="{A5F7CD2C-AD5F-4DE6-AF5B-218E6C1855CA}" srcId="{B335C5AB-9768-4199-8B8D-BBA2E770791D}" destId="{34C82439-12F9-4593-846D-B02E986E3A57}" srcOrd="0" destOrd="0" parTransId="{19BD6DA4-9443-455F-BDDC-7537547D7C73}" sibTransId="{069E6AC8-2B12-4B36-B5A7-53DD9E1656CE}"/>
    <dgm:cxn modelId="{2AA8522D-63CC-4099-869E-732B7A4E877C}" type="presOf" srcId="{E1995BF3-6649-4F83-B2ED-35B682C444E0}" destId="{AFB42B48-A695-4548-9F77-F4CCE48163C3}" srcOrd="0" destOrd="0" presId="urn:microsoft.com/office/officeart/2005/8/layout/hList1"/>
    <dgm:cxn modelId="{7BC02162-DC77-4C0E-B598-9EA3F94F7CAD}" srcId="{7409AD44-BFEE-4FDD-A0E7-0AE79F329FE0}" destId="{5556A789-AC8F-4397-A74E-243B67B1372C}" srcOrd="2" destOrd="0" parTransId="{D628F3CC-B18C-4119-BCFD-7D7C067429F4}" sibTransId="{5F166C65-D348-4093-B1A3-FF3FC4BFD7EA}"/>
    <dgm:cxn modelId="{2046E643-EECE-464C-9063-C4910F9C7F14}" srcId="{7409AD44-BFEE-4FDD-A0E7-0AE79F329FE0}" destId="{1E0D27E1-11E8-4011-BB4D-3BA8C8BFE567}" srcOrd="1" destOrd="0" parTransId="{3A733820-7132-4AD3-87FE-70D0A54E252B}" sibTransId="{BFA1995E-C8C5-4478-B8ED-6F4F3E184FE9}"/>
    <dgm:cxn modelId="{F285B267-C7EE-4E0E-BD7D-9D8E982608EF}" srcId="{C9F6727E-6378-45B0-84BA-39492F5CFE29}" destId="{B335C5AB-9768-4199-8B8D-BBA2E770791D}" srcOrd="0" destOrd="0" parTransId="{AB576B14-9EFD-42BB-99C2-0B64D4494646}" sibTransId="{AD3F7FC6-6092-4A57-97DD-5710252F1871}"/>
    <dgm:cxn modelId="{2AAF124C-1064-467E-9B43-4FBD7F9D4464}" type="presOf" srcId="{2481A957-28B4-4893-8AC8-DD7E6497799A}" destId="{C245B78B-B00B-4EB9-9DD5-35D715256B94}" srcOrd="0" destOrd="0" presId="urn:microsoft.com/office/officeart/2005/8/layout/hList1"/>
    <dgm:cxn modelId="{AD01A84C-AC72-46A6-841C-025497833BFF}" type="presOf" srcId="{1E0D27E1-11E8-4011-BB4D-3BA8C8BFE567}" destId="{C245B78B-B00B-4EB9-9DD5-35D715256B94}" srcOrd="0" destOrd="1" presId="urn:microsoft.com/office/officeart/2005/8/layout/hList1"/>
    <dgm:cxn modelId="{2E40B24D-48F5-4FEA-90B2-DFE9F70C0D13}" srcId="{C9F6727E-6378-45B0-84BA-39492F5CFE29}" destId="{7409AD44-BFEE-4FDD-A0E7-0AE79F329FE0}" srcOrd="2" destOrd="0" parTransId="{6BF36B76-B4B9-42A0-A5AD-A01B0F824BAB}" sibTransId="{90E202F9-6712-42BD-AD57-4DD75F5685C0}"/>
    <dgm:cxn modelId="{00D69A72-DC91-4514-921F-3D2C9241A230}" type="presOf" srcId="{5556A789-AC8F-4397-A74E-243B67B1372C}" destId="{C245B78B-B00B-4EB9-9DD5-35D715256B94}" srcOrd="0" destOrd="2" presId="urn:microsoft.com/office/officeart/2005/8/layout/hList1"/>
    <dgm:cxn modelId="{F4AAEB54-D053-43A0-B949-9F3A66F3426D}" srcId="{E1995BF3-6649-4F83-B2ED-35B682C444E0}" destId="{62F76729-736C-4848-9EA9-C69FA75076C1}" srcOrd="1" destOrd="0" parTransId="{6177E153-ADAC-422A-9F1B-3D5D216C5FA6}" sibTransId="{14A9987C-D64B-41E8-A999-A31B3296FA66}"/>
    <dgm:cxn modelId="{29D9BE8A-96AA-4EC0-8027-453CB8E55F12}" type="presOf" srcId="{8751ED21-5F3C-443C-A7C1-F5DC653F20F7}" destId="{B8C69D96-103A-4392-9A48-56DE1E513E88}" srcOrd="0" destOrd="0" presId="urn:microsoft.com/office/officeart/2005/8/layout/hList1"/>
    <dgm:cxn modelId="{27F4DDA2-A58E-42FD-B8B6-F13B682BE378}" type="presOf" srcId="{B335C5AB-9768-4199-8B8D-BBA2E770791D}" destId="{135B2E3C-F5C6-447D-88D6-DB5FF417469B}" srcOrd="0" destOrd="0" presId="urn:microsoft.com/office/officeart/2005/8/layout/hList1"/>
    <dgm:cxn modelId="{D2ACB3B3-0795-48EF-B152-5050CC4FE6D4}" type="presOf" srcId="{62F76729-736C-4848-9EA9-C69FA75076C1}" destId="{B8C69D96-103A-4392-9A48-56DE1E513E88}" srcOrd="0" destOrd="1" presId="urn:microsoft.com/office/officeart/2005/8/layout/hList1"/>
    <dgm:cxn modelId="{000CE3B5-E7D8-4292-B7CF-483BBE952D00}" srcId="{C9F6727E-6378-45B0-84BA-39492F5CFE29}" destId="{E1995BF3-6649-4F83-B2ED-35B682C444E0}" srcOrd="1" destOrd="0" parTransId="{1BE8410B-50E3-486D-A2EC-B856BE269D43}" sibTransId="{6F5AFA3A-26CB-4FFF-806D-9938F18D1543}"/>
    <dgm:cxn modelId="{C3E4C6C2-D69B-4C6B-B585-787AB6529AB1}" type="presOf" srcId="{34C82439-12F9-4593-846D-B02E986E3A57}" destId="{E4E0E8D6-450C-431D-B9EF-DAFB80874B76}" srcOrd="0" destOrd="0" presId="urn:microsoft.com/office/officeart/2005/8/layout/hList1"/>
    <dgm:cxn modelId="{019C51DB-0328-45CE-BCF9-68EA0C64EDF7}" type="presOf" srcId="{7409AD44-BFEE-4FDD-A0E7-0AE79F329FE0}" destId="{2BE7DA71-6F4E-401F-94D8-5615DAD2690D}" srcOrd="0" destOrd="0" presId="urn:microsoft.com/office/officeart/2005/8/layout/hList1"/>
    <dgm:cxn modelId="{EB1EA6E6-2669-44E6-A7A0-2C2C7C9C9946}" type="presOf" srcId="{C9F6727E-6378-45B0-84BA-39492F5CFE29}" destId="{178AD3E8-A36A-4C51-BFD3-1E7C8D630E3C}" srcOrd="0" destOrd="0" presId="urn:microsoft.com/office/officeart/2005/8/layout/hList1"/>
    <dgm:cxn modelId="{17500BEA-865A-48E2-90AA-0EE672B3CECA}" srcId="{B335C5AB-9768-4199-8B8D-BBA2E770791D}" destId="{43473D95-782F-4BE1-B06E-F200778495F9}" srcOrd="1" destOrd="0" parTransId="{8010C41D-2F66-42E6-B778-2156201D1D0D}" sibTransId="{C7773664-4EB1-4146-BBE8-08C4C1D04357}"/>
    <dgm:cxn modelId="{2DCB7DF8-4670-4381-BC40-09EB0D6E1A62}" srcId="{E1995BF3-6649-4F83-B2ED-35B682C444E0}" destId="{8751ED21-5F3C-443C-A7C1-F5DC653F20F7}" srcOrd="0" destOrd="0" parTransId="{2675B833-672C-402E-ADFD-A7FCC3FE9145}" sibTransId="{E7EF1B37-942D-406C-90D3-E5B9A82C1157}"/>
    <dgm:cxn modelId="{C8FDA334-D7DE-4290-81BF-8B6B8FD82405}" type="presParOf" srcId="{178AD3E8-A36A-4C51-BFD3-1E7C8D630E3C}" destId="{C7B5C0CB-3549-47DB-ADFF-A2C9BB6A3ED6}" srcOrd="0" destOrd="0" presId="urn:microsoft.com/office/officeart/2005/8/layout/hList1"/>
    <dgm:cxn modelId="{7C32F004-CF09-4C48-8456-659CE4C91BE4}" type="presParOf" srcId="{C7B5C0CB-3549-47DB-ADFF-A2C9BB6A3ED6}" destId="{135B2E3C-F5C6-447D-88D6-DB5FF417469B}" srcOrd="0" destOrd="0" presId="urn:microsoft.com/office/officeart/2005/8/layout/hList1"/>
    <dgm:cxn modelId="{9083B99F-5E9F-4918-A038-EF4D5ED8BFA2}" type="presParOf" srcId="{C7B5C0CB-3549-47DB-ADFF-A2C9BB6A3ED6}" destId="{E4E0E8D6-450C-431D-B9EF-DAFB80874B76}" srcOrd="1" destOrd="0" presId="urn:microsoft.com/office/officeart/2005/8/layout/hList1"/>
    <dgm:cxn modelId="{A0A8F651-28F4-4DA4-9394-72DF8AA4E5C9}" type="presParOf" srcId="{178AD3E8-A36A-4C51-BFD3-1E7C8D630E3C}" destId="{6662F1F0-BCCF-478D-AF1B-53BF6C9644E3}" srcOrd="1" destOrd="0" presId="urn:microsoft.com/office/officeart/2005/8/layout/hList1"/>
    <dgm:cxn modelId="{631DB8AA-1A87-48D5-B5FA-A4F1C72C977F}" type="presParOf" srcId="{178AD3E8-A36A-4C51-BFD3-1E7C8D630E3C}" destId="{DEFC0463-380B-4A3B-B92B-18A126AD534C}" srcOrd="2" destOrd="0" presId="urn:microsoft.com/office/officeart/2005/8/layout/hList1"/>
    <dgm:cxn modelId="{DCC961F2-74D5-4AE5-B2AE-5619B5F76308}" type="presParOf" srcId="{DEFC0463-380B-4A3B-B92B-18A126AD534C}" destId="{AFB42B48-A695-4548-9F77-F4CCE48163C3}" srcOrd="0" destOrd="0" presId="urn:microsoft.com/office/officeart/2005/8/layout/hList1"/>
    <dgm:cxn modelId="{A058B6EC-1214-424B-B376-48BDC19D407A}" type="presParOf" srcId="{DEFC0463-380B-4A3B-B92B-18A126AD534C}" destId="{B8C69D96-103A-4392-9A48-56DE1E513E88}" srcOrd="1" destOrd="0" presId="urn:microsoft.com/office/officeart/2005/8/layout/hList1"/>
    <dgm:cxn modelId="{F4270502-CE93-4822-B5CC-F04B29909501}" type="presParOf" srcId="{178AD3E8-A36A-4C51-BFD3-1E7C8D630E3C}" destId="{E94A63E2-B6B9-4DA7-95B5-6BA23FF13C84}" srcOrd="3" destOrd="0" presId="urn:microsoft.com/office/officeart/2005/8/layout/hList1"/>
    <dgm:cxn modelId="{F6E08CF3-5CF1-4CF3-A349-90AA5853C498}" type="presParOf" srcId="{178AD3E8-A36A-4C51-BFD3-1E7C8D630E3C}" destId="{F19DC38E-DE7B-4891-ACF2-DB79A419ABFC}" srcOrd="4" destOrd="0" presId="urn:microsoft.com/office/officeart/2005/8/layout/hList1"/>
    <dgm:cxn modelId="{E1A5D9AC-E179-4FB6-8462-C8E410F2C5F4}" type="presParOf" srcId="{F19DC38E-DE7B-4891-ACF2-DB79A419ABFC}" destId="{2BE7DA71-6F4E-401F-94D8-5615DAD2690D}" srcOrd="0" destOrd="0" presId="urn:microsoft.com/office/officeart/2005/8/layout/hList1"/>
    <dgm:cxn modelId="{A60775F0-4D5D-4ABB-865C-4E14977A7FD2}" type="presParOf" srcId="{F19DC38E-DE7B-4891-ACF2-DB79A419ABFC}" destId="{C245B78B-B00B-4EB9-9DD5-35D715256B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61BFC9-1B1F-453F-9818-6527C7D0622B}" type="doc">
      <dgm:prSet loTypeId="urn:microsoft.com/office/officeart/2005/8/layout/cycle8" loCatId="cycle" qsTypeId="urn:microsoft.com/office/officeart/2005/8/quickstyle/3d2" qsCatId="3D" csTypeId="urn:microsoft.com/office/officeart/2005/8/colors/colorful4" csCatId="colorful" phldr="1"/>
      <dgm:spPr/>
    </dgm:pt>
    <dgm:pt modelId="{099B6987-C229-4CCC-9DE5-BBECE2214D37}">
      <dgm:prSet phldrT="[Texto]"/>
      <dgm:spPr/>
      <dgm:t>
        <a:bodyPr/>
        <a:lstStyle/>
        <a:p>
          <a:endParaRPr lang="es-ES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64A8B0A-740E-4CCA-A9D7-3CCF89D983DF}" type="parTrans" cxnId="{2F65973E-4E63-42FD-AE32-FAC2AC72B512}">
      <dgm:prSet/>
      <dgm:spPr/>
      <dgm:t>
        <a:bodyPr/>
        <a:lstStyle/>
        <a:p>
          <a:endParaRPr lang="es-ES"/>
        </a:p>
      </dgm:t>
    </dgm:pt>
    <dgm:pt modelId="{49BCF971-EE74-4AC9-BA77-5ED0AD506EEB}" type="sibTrans" cxnId="{2F65973E-4E63-42FD-AE32-FAC2AC72B512}">
      <dgm:prSet/>
      <dgm:spPr/>
      <dgm:t>
        <a:bodyPr/>
        <a:lstStyle/>
        <a:p>
          <a:endParaRPr lang="es-ES"/>
        </a:p>
      </dgm:t>
    </dgm:pt>
    <dgm:pt modelId="{E4B2D009-4588-4CF8-A0A3-F78B209524FC}">
      <dgm:prSet phldrT="[Texto]"/>
      <dgm:spPr/>
      <dgm:t>
        <a:bodyPr/>
        <a:lstStyle/>
        <a:p>
          <a:endParaRPr lang="es-ES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694C274-0BF2-4C41-B858-C79B8D675D30}" type="parTrans" cxnId="{BF6C7F22-A038-4229-B5B3-9ADF662DC011}">
      <dgm:prSet/>
      <dgm:spPr/>
      <dgm:t>
        <a:bodyPr/>
        <a:lstStyle/>
        <a:p>
          <a:endParaRPr lang="es-ES"/>
        </a:p>
      </dgm:t>
    </dgm:pt>
    <dgm:pt modelId="{1F072480-EAAB-4E63-9ACD-4D8B7DD0364E}" type="sibTrans" cxnId="{BF6C7F22-A038-4229-B5B3-9ADF662DC011}">
      <dgm:prSet/>
      <dgm:spPr/>
      <dgm:t>
        <a:bodyPr/>
        <a:lstStyle/>
        <a:p>
          <a:endParaRPr lang="es-ES"/>
        </a:p>
      </dgm:t>
    </dgm:pt>
    <dgm:pt modelId="{DE31EF80-5FE0-47B9-A4E9-AE9133BD50FB}">
      <dgm:prSet phldrT="[Texto]"/>
      <dgm:spPr/>
      <dgm:t>
        <a:bodyPr/>
        <a:lstStyle/>
        <a:p>
          <a:endParaRPr lang="es-ES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75603F8-67CD-42F1-B7C6-9B1197B94795}" type="parTrans" cxnId="{2F45395C-4FC0-42EA-ACDB-FD0DF5103352}">
      <dgm:prSet/>
      <dgm:spPr/>
      <dgm:t>
        <a:bodyPr/>
        <a:lstStyle/>
        <a:p>
          <a:endParaRPr lang="es-ES"/>
        </a:p>
      </dgm:t>
    </dgm:pt>
    <dgm:pt modelId="{CC3BC164-7864-4BB8-89E9-933CB03984A8}" type="sibTrans" cxnId="{2F45395C-4FC0-42EA-ACDB-FD0DF5103352}">
      <dgm:prSet/>
      <dgm:spPr/>
      <dgm:t>
        <a:bodyPr/>
        <a:lstStyle/>
        <a:p>
          <a:endParaRPr lang="es-ES"/>
        </a:p>
      </dgm:t>
    </dgm:pt>
    <dgm:pt modelId="{62F1F59E-B33F-4C55-AE9D-4B7B5713EFEB}" type="pres">
      <dgm:prSet presAssocID="{0D61BFC9-1B1F-453F-9818-6527C7D0622B}" presName="compositeShape" presStyleCnt="0">
        <dgm:presLayoutVars>
          <dgm:chMax val="7"/>
          <dgm:dir/>
          <dgm:resizeHandles val="exact"/>
        </dgm:presLayoutVars>
      </dgm:prSet>
      <dgm:spPr/>
    </dgm:pt>
    <dgm:pt modelId="{59B1207A-C611-447C-80E6-3DCFA246B2BD}" type="pres">
      <dgm:prSet presAssocID="{0D61BFC9-1B1F-453F-9818-6527C7D0622B}" presName="wedge1" presStyleLbl="node1" presStyleIdx="0" presStyleCnt="3"/>
      <dgm:spPr/>
    </dgm:pt>
    <dgm:pt modelId="{781D9384-E8C2-43CE-A442-1F4C98682D57}" type="pres">
      <dgm:prSet presAssocID="{0D61BFC9-1B1F-453F-9818-6527C7D0622B}" presName="dummy1a" presStyleCnt="0"/>
      <dgm:spPr/>
    </dgm:pt>
    <dgm:pt modelId="{4715AB97-E61E-4124-BD1E-0F222C0E1881}" type="pres">
      <dgm:prSet presAssocID="{0D61BFC9-1B1F-453F-9818-6527C7D0622B}" presName="dummy1b" presStyleCnt="0"/>
      <dgm:spPr/>
    </dgm:pt>
    <dgm:pt modelId="{0F5D73BE-2C45-4B71-973F-E2C7F710F90C}" type="pres">
      <dgm:prSet presAssocID="{0D61BFC9-1B1F-453F-9818-6527C7D0622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7BF7240-0B44-44F6-8F69-85F96FB3F59D}" type="pres">
      <dgm:prSet presAssocID="{0D61BFC9-1B1F-453F-9818-6527C7D0622B}" presName="wedge2" presStyleLbl="node1" presStyleIdx="1" presStyleCnt="3"/>
      <dgm:spPr/>
    </dgm:pt>
    <dgm:pt modelId="{D5685419-E445-460E-9AFC-D6EE2EEE9445}" type="pres">
      <dgm:prSet presAssocID="{0D61BFC9-1B1F-453F-9818-6527C7D0622B}" presName="dummy2a" presStyleCnt="0"/>
      <dgm:spPr/>
    </dgm:pt>
    <dgm:pt modelId="{5BA1ACC0-B05D-4A16-B613-0A96D93C6ABD}" type="pres">
      <dgm:prSet presAssocID="{0D61BFC9-1B1F-453F-9818-6527C7D0622B}" presName="dummy2b" presStyleCnt="0"/>
      <dgm:spPr/>
    </dgm:pt>
    <dgm:pt modelId="{59BD79A2-09BF-48D1-A3F6-18DD8B0A4281}" type="pres">
      <dgm:prSet presAssocID="{0D61BFC9-1B1F-453F-9818-6527C7D0622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895E38-ADFC-4BA3-85DB-43ADF90670AC}" type="pres">
      <dgm:prSet presAssocID="{0D61BFC9-1B1F-453F-9818-6527C7D0622B}" presName="wedge3" presStyleLbl="node1" presStyleIdx="2" presStyleCnt="3"/>
      <dgm:spPr/>
    </dgm:pt>
    <dgm:pt modelId="{F0881F6F-CEC3-4B01-97AD-E08ADE2D8973}" type="pres">
      <dgm:prSet presAssocID="{0D61BFC9-1B1F-453F-9818-6527C7D0622B}" presName="dummy3a" presStyleCnt="0"/>
      <dgm:spPr/>
    </dgm:pt>
    <dgm:pt modelId="{221CDC76-AF94-4F93-A818-EED548ECF78F}" type="pres">
      <dgm:prSet presAssocID="{0D61BFC9-1B1F-453F-9818-6527C7D0622B}" presName="dummy3b" presStyleCnt="0"/>
      <dgm:spPr/>
    </dgm:pt>
    <dgm:pt modelId="{69C1A10E-4718-4E3C-BEF6-A08D494C7194}" type="pres">
      <dgm:prSet presAssocID="{0D61BFC9-1B1F-453F-9818-6527C7D0622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6F4F230B-7486-487F-8BC6-7C83557560A9}" type="pres">
      <dgm:prSet presAssocID="{49BCF971-EE74-4AC9-BA77-5ED0AD506EEB}" presName="arrowWedge1" presStyleLbl="fgSibTrans2D1" presStyleIdx="0" presStyleCnt="3"/>
      <dgm:spPr/>
    </dgm:pt>
    <dgm:pt modelId="{412E3C71-F2EA-409A-B98F-9AE9C20F1F1A}" type="pres">
      <dgm:prSet presAssocID="{1F072480-EAAB-4E63-9ACD-4D8B7DD0364E}" presName="arrowWedge2" presStyleLbl="fgSibTrans2D1" presStyleIdx="1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176488F-5C6E-4794-A630-39E11BEAE77A}" type="pres">
      <dgm:prSet presAssocID="{CC3BC164-7864-4BB8-89E9-933CB03984A8}" presName="arrowWedge3" presStyleLbl="fgSibTrans2D1" presStyleIdx="2" presStyleCnt="3"/>
      <dgm:spPr/>
    </dgm:pt>
  </dgm:ptLst>
  <dgm:cxnLst>
    <dgm:cxn modelId="{6922490E-BBE5-401C-A14C-0AA4F51CC5DE}" type="presOf" srcId="{099B6987-C229-4CCC-9DE5-BBECE2214D37}" destId="{59B1207A-C611-447C-80E6-3DCFA246B2BD}" srcOrd="0" destOrd="0" presId="urn:microsoft.com/office/officeart/2005/8/layout/cycle8"/>
    <dgm:cxn modelId="{BF6C7F22-A038-4229-B5B3-9ADF662DC011}" srcId="{0D61BFC9-1B1F-453F-9818-6527C7D0622B}" destId="{E4B2D009-4588-4CF8-A0A3-F78B209524FC}" srcOrd="1" destOrd="0" parTransId="{D694C274-0BF2-4C41-B858-C79B8D675D30}" sibTransId="{1F072480-EAAB-4E63-9ACD-4D8B7DD0364E}"/>
    <dgm:cxn modelId="{2F65973E-4E63-42FD-AE32-FAC2AC72B512}" srcId="{0D61BFC9-1B1F-453F-9818-6527C7D0622B}" destId="{099B6987-C229-4CCC-9DE5-BBECE2214D37}" srcOrd="0" destOrd="0" parTransId="{A64A8B0A-740E-4CCA-A9D7-3CCF89D983DF}" sibTransId="{49BCF971-EE74-4AC9-BA77-5ED0AD506EEB}"/>
    <dgm:cxn modelId="{2F45395C-4FC0-42EA-ACDB-FD0DF5103352}" srcId="{0D61BFC9-1B1F-453F-9818-6527C7D0622B}" destId="{DE31EF80-5FE0-47B9-A4E9-AE9133BD50FB}" srcOrd="2" destOrd="0" parTransId="{275603F8-67CD-42F1-B7C6-9B1197B94795}" sibTransId="{CC3BC164-7864-4BB8-89E9-933CB03984A8}"/>
    <dgm:cxn modelId="{24F78C69-84C9-4022-BFA6-8C146AE501ED}" type="presOf" srcId="{DE31EF80-5FE0-47B9-A4E9-AE9133BD50FB}" destId="{CC895E38-ADFC-4BA3-85DB-43ADF90670AC}" srcOrd="0" destOrd="0" presId="urn:microsoft.com/office/officeart/2005/8/layout/cycle8"/>
    <dgm:cxn modelId="{1C7BD08A-DF32-4646-BA06-ECE53FAAA2E6}" type="presOf" srcId="{E4B2D009-4588-4CF8-A0A3-F78B209524FC}" destId="{59BD79A2-09BF-48D1-A3F6-18DD8B0A4281}" srcOrd="1" destOrd="0" presId="urn:microsoft.com/office/officeart/2005/8/layout/cycle8"/>
    <dgm:cxn modelId="{010F8599-E3B3-4733-8206-C73E73EDA0A2}" type="presOf" srcId="{E4B2D009-4588-4CF8-A0A3-F78B209524FC}" destId="{17BF7240-0B44-44F6-8F69-85F96FB3F59D}" srcOrd="0" destOrd="0" presId="urn:microsoft.com/office/officeart/2005/8/layout/cycle8"/>
    <dgm:cxn modelId="{E29F54DC-90B6-4C50-A415-5D4F5C5BC075}" type="presOf" srcId="{DE31EF80-5FE0-47B9-A4E9-AE9133BD50FB}" destId="{69C1A10E-4718-4E3C-BEF6-A08D494C7194}" srcOrd="1" destOrd="0" presId="urn:microsoft.com/office/officeart/2005/8/layout/cycle8"/>
    <dgm:cxn modelId="{8EAFF2EF-5A75-460A-B19D-05A2C7091588}" type="presOf" srcId="{0D61BFC9-1B1F-453F-9818-6527C7D0622B}" destId="{62F1F59E-B33F-4C55-AE9D-4B7B5713EFEB}" srcOrd="0" destOrd="0" presId="urn:microsoft.com/office/officeart/2005/8/layout/cycle8"/>
    <dgm:cxn modelId="{51444CFD-3644-49AE-87D7-7328A42DD659}" type="presOf" srcId="{099B6987-C229-4CCC-9DE5-BBECE2214D37}" destId="{0F5D73BE-2C45-4B71-973F-E2C7F710F90C}" srcOrd="1" destOrd="0" presId="urn:microsoft.com/office/officeart/2005/8/layout/cycle8"/>
    <dgm:cxn modelId="{FCC812C7-6EF0-44EF-9FDF-0965CB07E464}" type="presParOf" srcId="{62F1F59E-B33F-4C55-AE9D-4B7B5713EFEB}" destId="{59B1207A-C611-447C-80E6-3DCFA246B2BD}" srcOrd="0" destOrd="0" presId="urn:microsoft.com/office/officeart/2005/8/layout/cycle8"/>
    <dgm:cxn modelId="{7FAAB883-4A19-4F76-BF1D-965B95F64C02}" type="presParOf" srcId="{62F1F59E-B33F-4C55-AE9D-4B7B5713EFEB}" destId="{781D9384-E8C2-43CE-A442-1F4C98682D57}" srcOrd="1" destOrd="0" presId="urn:microsoft.com/office/officeart/2005/8/layout/cycle8"/>
    <dgm:cxn modelId="{986DAA97-F06E-4EE7-B02E-AF1F0E63DD55}" type="presParOf" srcId="{62F1F59E-B33F-4C55-AE9D-4B7B5713EFEB}" destId="{4715AB97-E61E-4124-BD1E-0F222C0E1881}" srcOrd="2" destOrd="0" presId="urn:microsoft.com/office/officeart/2005/8/layout/cycle8"/>
    <dgm:cxn modelId="{D1C8BAE3-C88B-4F85-8B93-517C4E99497B}" type="presParOf" srcId="{62F1F59E-B33F-4C55-AE9D-4B7B5713EFEB}" destId="{0F5D73BE-2C45-4B71-973F-E2C7F710F90C}" srcOrd="3" destOrd="0" presId="urn:microsoft.com/office/officeart/2005/8/layout/cycle8"/>
    <dgm:cxn modelId="{C38436D8-D159-483D-AFBB-582195E0842C}" type="presParOf" srcId="{62F1F59E-B33F-4C55-AE9D-4B7B5713EFEB}" destId="{17BF7240-0B44-44F6-8F69-85F96FB3F59D}" srcOrd="4" destOrd="0" presId="urn:microsoft.com/office/officeart/2005/8/layout/cycle8"/>
    <dgm:cxn modelId="{869E0246-1EE3-450C-8265-7B645837E5EB}" type="presParOf" srcId="{62F1F59E-B33F-4C55-AE9D-4B7B5713EFEB}" destId="{D5685419-E445-460E-9AFC-D6EE2EEE9445}" srcOrd="5" destOrd="0" presId="urn:microsoft.com/office/officeart/2005/8/layout/cycle8"/>
    <dgm:cxn modelId="{462F333C-237E-41B7-AC21-A3AF28D9166D}" type="presParOf" srcId="{62F1F59E-B33F-4C55-AE9D-4B7B5713EFEB}" destId="{5BA1ACC0-B05D-4A16-B613-0A96D93C6ABD}" srcOrd="6" destOrd="0" presId="urn:microsoft.com/office/officeart/2005/8/layout/cycle8"/>
    <dgm:cxn modelId="{0B38E3A9-23DE-4749-A686-593ED64116ED}" type="presParOf" srcId="{62F1F59E-B33F-4C55-AE9D-4B7B5713EFEB}" destId="{59BD79A2-09BF-48D1-A3F6-18DD8B0A4281}" srcOrd="7" destOrd="0" presId="urn:microsoft.com/office/officeart/2005/8/layout/cycle8"/>
    <dgm:cxn modelId="{DFCF4CE6-375E-4548-AFD9-31CC22CF10E6}" type="presParOf" srcId="{62F1F59E-B33F-4C55-AE9D-4B7B5713EFEB}" destId="{CC895E38-ADFC-4BA3-85DB-43ADF90670AC}" srcOrd="8" destOrd="0" presId="urn:microsoft.com/office/officeart/2005/8/layout/cycle8"/>
    <dgm:cxn modelId="{2F2FE583-DC29-4E7E-9B43-5DBDAA57D305}" type="presParOf" srcId="{62F1F59E-B33F-4C55-AE9D-4B7B5713EFEB}" destId="{F0881F6F-CEC3-4B01-97AD-E08ADE2D8973}" srcOrd="9" destOrd="0" presId="urn:microsoft.com/office/officeart/2005/8/layout/cycle8"/>
    <dgm:cxn modelId="{94923360-839E-413A-BEF9-AD141C4A5879}" type="presParOf" srcId="{62F1F59E-B33F-4C55-AE9D-4B7B5713EFEB}" destId="{221CDC76-AF94-4F93-A818-EED548ECF78F}" srcOrd="10" destOrd="0" presId="urn:microsoft.com/office/officeart/2005/8/layout/cycle8"/>
    <dgm:cxn modelId="{D39BACB4-F33E-4206-83EF-05E274778A1A}" type="presParOf" srcId="{62F1F59E-B33F-4C55-AE9D-4B7B5713EFEB}" destId="{69C1A10E-4718-4E3C-BEF6-A08D494C7194}" srcOrd="11" destOrd="0" presId="urn:microsoft.com/office/officeart/2005/8/layout/cycle8"/>
    <dgm:cxn modelId="{9F7AAD64-1D05-4291-A5AD-89FF55085F68}" type="presParOf" srcId="{62F1F59E-B33F-4C55-AE9D-4B7B5713EFEB}" destId="{6F4F230B-7486-487F-8BC6-7C83557560A9}" srcOrd="12" destOrd="0" presId="urn:microsoft.com/office/officeart/2005/8/layout/cycle8"/>
    <dgm:cxn modelId="{0E4F5A25-5EE8-48FB-AEBE-423EF4CB699A}" type="presParOf" srcId="{62F1F59E-B33F-4C55-AE9D-4B7B5713EFEB}" destId="{412E3C71-F2EA-409A-B98F-9AE9C20F1F1A}" srcOrd="13" destOrd="0" presId="urn:microsoft.com/office/officeart/2005/8/layout/cycle8"/>
    <dgm:cxn modelId="{55AB2CE8-B139-4D30-88DE-CBAF33F2ED3C}" type="presParOf" srcId="{62F1F59E-B33F-4C55-AE9D-4B7B5713EFEB}" destId="{3176488F-5C6E-4794-A630-39E11BEAE77A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B2E3C-F5C6-447D-88D6-DB5FF417469B}">
      <dsp:nvSpPr>
        <dsp:cNvPr id="0" name=""/>
        <dsp:cNvSpPr/>
      </dsp:nvSpPr>
      <dsp:spPr>
        <a:xfrm>
          <a:off x="1905" y="830149"/>
          <a:ext cx="1857374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DRIVERS</a:t>
          </a:r>
        </a:p>
      </dsp:txBody>
      <dsp:txXfrm>
        <a:off x="1905" y="830149"/>
        <a:ext cx="1857374" cy="518400"/>
      </dsp:txXfrm>
    </dsp:sp>
    <dsp:sp modelId="{E4E0E8D6-450C-431D-B9EF-DAFB80874B76}">
      <dsp:nvSpPr>
        <dsp:cNvPr id="0" name=""/>
        <dsp:cNvSpPr/>
      </dsp:nvSpPr>
      <dsp:spPr>
        <a:xfrm>
          <a:off x="1905" y="1348549"/>
          <a:ext cx="1857374" cy="1885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Precision medicine growth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Potential to detect clonal mutations</a:t>
          </a:r>
        </a:p>
      </dsp:txBody>
      <dsp:txXfrm>
        <a:off x="1905" y="1348549"/>
        <a:ext cx="1857374" cy="1885300"/>
      </dsp:txXfrm>
    </dsp:sp>
    <dsp:sp modelId="{AFB42B48-A695-4548-9F77-F4CCE48163C3}">
      <dsp:nvSpPr>
        <dsp:cNvPr id="0" name=""/>
        <dsp:cNvSpPr/>
      </dsp:nvSpPr>
      <dsp:spPr>
        <a:xfrm>
          <a:off x="2119312" y="830149"/>
          <a:ext cx="1857374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RESTRAINTS</a:t>
          </a:r>
        </a:p>
      </dsp:txBody>
      <dsp:txXfrm>
        <a:off x="2119312" y="830149"/>
        <a:ext cx="1857374" cy="518400"/>
      </dsp:txXfrm>
    </dsp:sp>
    <dsp:sp modelId="{B8C69D96-103A-4392-9A48-56DE1E513E88}">
      <dsp:nvSpPr>
        <dsp:cNvPr id="0" name=""/>
        <dsp:cNvSpPr/>
      </dsp:nvSpPr>
      <dsp:spPr>
        <a:xfrm>
          <a:off x="2119312" y="1348549"/>
          <a:ext cx="1857374" cy="1885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Regulatory policies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Clinical Guidelines</a:t>
          </a:r>
        </a:p>
      </dsp:txBody>
      <dsp:txXfrm>
        <a:off x="2119312" y="1348549"/>
        <a:ext cx="1857374" cy="1885300"/>
      </dsp:txXfrm>
    </dsp:sp>
    <dsp:sp modelId="{2BE7DA71-6F4E-401F-94D8-5615DAD2690D}">
      <dsp:nvSpPr>
        <dsp:cNvPr id="0" name=""/>
        <dsp:cNvSpPr/>
      </dsp:nvSpPr>
      <dsp:spPr>
        <a:xfrm>
          <a:off x="4236719" y="830149"/>
          <a:ext cx="1857374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OPPORTUNITIES</a:t>
          </a:r>
        </a:p>
      </dsp:txBody>
      <dsp:txXfrm>
        <a:off x="4236719" y="830149"/>
        <a:ext cx="1857374" cy="518400"/>
      </dsp:txXfrm>
    </dsp:sp>
    <dsp:sp modelId="{C245B78B-B00B-4EB9-9DD5-35D715256B94}">
      <dsp:nvSpPr>
        <dsp:cNvPr id="0" name=""/>
        <dsp:cNvSpPr/>
      </dsp:nvSpPr>
      <dsp:spPr>
        <a:xfrm>
          <a:off x="4236719" y="1348549"/>
          <a:ext cx="1857374" cy="1885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Medication packages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Emerging markets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Non oncology diseases</a:t>
          </a:r>
        </a:p>
      </dsp:txBody>
      <dsp:txXfrm>
        <a:off x="4236719" y="1348549"/>
        <a:ext cx="1857374" cy="1885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1207A-C611-447C-80E6-3DCFA246B2BD}">
      <dsp:nvSpPr>
        <dsp:cNvPr id="0" name=""/>
        <dsp:cNvSpPr/>
      </dsp:nvSpPr>
      <dsp:spPr>
        <a:xfrm>
          <a:off x="1457514" y="253541"/>
          <a:ext cx="3276541" cy="3276541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9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184330" y="947856"/>
        <a:ext cx="1170193" cy="975161"/>
      </dsp:txXfrm>
    </dsp:sp>
    <dsp:sp modelId="{17BF7240-0B44-44F6-8F69-85F96FB3F59D}">
      <dsp:nvSpPr>
        <dsp:cNvPr id="0" name=""/>
        <dsp:cNvSpPr/>
      </dsp:nvSpPr>
      <dsp:spPr>
        <a:xfrm>
          <a:off x="1390033" y="370561"/>
          <a:ext cx="3276541" cy="3276541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2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170162" y="2496412"/>
        <a:ext cx="1755290" cy="858141"/>
      </dsp:txXfrm>
    </dsp:sp>
    <dsp:sp modelId="{CC895E38-ADFC-4BA3-85DB-43ADF90670AC}">
      <dsp:nvSpPr>
        <dsp:cNvPr id="0" name=""/>
        <dsp:cNvSpPr/>
      </dsp:nvSpPr>
      <dsp:spPr>
        <a:xfrm>
          <a:off x="1322552" y="253541"/>
          <a:ext cx="3276541" cy="3276541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9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702085" y="947856"/>
        <a:ext cx="1170193" cy="975161"/>
      </dsp:txXfrm>
    </dsp:sp>
    <dsp:sp modelId="{6F4F230B-7486-487F-8BC6-7C83557560A9}">
      <dsp:nvSpPr>
        <dsp:cNvPr id="0" name=""/>
        <dsp:cNvSpPr/>
      </dsp:nvSpPr>
      <dsp:spPr>
        <a:xfrm>
          <a:off x="1254951" y="50708"/>
          <a:ext cx="3682208" cy="3682208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2E3C71-F2EA-409A-B98F-9AE9C20F1F1A}">
      <dsp:nvSpPr>
        <dsp:cNvPr id="0" name=""/>
        <dsp:cNvSpPr/>
      </dsp:nvSpPr>
      <dsp:spPr>
        <a:xfrm>
          <a:off x="1187200" y="167520"/>
          <a:ext cx="3682208" cy="3682208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76488F-5C6E-4794-A630-39E11BEAE77A}">
      <dsp:nvSpPr>
        <dsp:cNvPr id="0" name=""/>
        <dsp:cNvSpPr/>
      </dsp:nvSpPr>
      <dsp:spPr>
        <a:xfrm>
          <a:off x="1119448" y="50708"/>
          <a:ext cx="3682208" cy="3682208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C370B-BCE7-7046-AC2F-F727200BD01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79320-F57F-AE4A-8FD5-9C098F64E1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2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46EDD-CD39-4691-A435-168425397D19}" type="datetimeFigureOut">
              <a:rPr lang="el-GR" smtClean="0"/>
              <a:t>27/6/2019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03462-4403-4BF0-B15A-85C44FDAE4DA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etwatch.com/press-release/liquid-biopsy-market-size-will-increase-to-30511-million-us-by-2025-2019-04-24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https://www.marketwatch.com/press-release/liquid-biopsy-market-size-will-increase-to-30511-million-us-by-2025-2019-04-24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03462-4403-4BF0-B15A-85C44FDAE4DA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57775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03462-4403-4BF0-B15A-85C44FDAE4DA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87584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03462-4403-4BF0-B15A-85C44FDAE4DA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76799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03462-4403-4BF0-B15A-85C44FDAE4DA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9454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806DB-DF4D-41B5-B446-D826722135D6}" type="slidenum">
              <a:rPr lang="el-GR" smtClean="0"/>
              <a:pPr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76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03462-4403-4BF0-B15A-85C44FDAE4DA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1723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03462-4403-4BF0-B15A-85C44FDAE4DA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5703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8906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Review Meeting M12, Brussels, 26/6/18</a:t>
            </a:r>
            <a:endParaRPr lang="el-G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8909-9202-49B2-A774-32E89DC9B0C7}" type="datetimeFigureOut">
              <a:rPr lang="el-GR" smtClean="0"/>
              <a:t>27/6/2019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601E-40BB-4202-B16D-C9EF82EE5DDD}" type="slidenum">
              <a:rPr lang="el-GR" smtClean="0"/>
              <a:t>‹Nº›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8909-9202-49B2-A774-32E89DC9B0C7}" type="datetimeFigureOut">
              <a:rPr lang="el-GR" smtClean="0"/>
              <a:t>27/6/2019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601E-40BB-4202-B16D-C9EF82EE5DDD}" type="slidenum">
              <a:rPr lang="el-GR" smtClean="0"/>
              <a:t>‹Nº›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8909-9202-49B2-A774-32E89DC9B0C7}" type="datetimeFigureOut">
              <a:rPr lang="el-GR" smtClean="0"/>
              <a:t>27/6/2019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601E-40BB-4202-B16D-C9EF82EE5DDD}" type="slidenum">
              <a:rPr lang="el-GR" smtClean="0"/>
              <a:t>‹Nº›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8909-9202-49B2-A774-32E89DC9B0C7}" type="datetimeFigureOut">
              <a:rPr lang="el-GR" smtClean="0"/>
              <a:t>27/6/2019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601E-40BB-4202-B16D-C9EF82EE5DDD}" type="slidenum">
              <a:rPr lang="el-GR" smtClean="0"/>
              <a:t>‹Nº›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8909-9202-49B2-A774-32E89DC9B0C7}" type="datetimeFigureOut">
              <a:rPr lang="el-GR" smtClean="0"/>
              <a:t>27/6/2019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601E-40BB-4202-B16D-C9EF82EE5DDD}" type="slidenum">
              <a:rPr lang="el-GR" smtClean="0"/>
              <a:t>‹Nº›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8909-9202-49B2-A774-32E89DC9B0C7}" type="datetimeFigureOut">
              <a:rPr lang="el-GR" smtClean="0"/>
              <a:t>27/6/2019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601E-40BB-4202-B16D-C9EF82EE5DDD}" type="slidenum">
              <a:rPr lang="el-GR" smtClean="0"/>
              <a:t>‹Nº›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8909-9202-49B2-A774-32E89DC9B0C7}" type="datetimeFigureOut">
              <a:rPr lang="el-GR" smtClean="0"/>
              <a:t>27/6/2019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601E-40BB-4202-B16D-C9EF82EE5DDD}" type="slidenum">
              <a:rPr lang="el-GR" smtClean="0"/>
              <a:t>‹Nº›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8909-9202-49B2-A774-32E89DC9B0C7}" type="datetimeFigureOut">
              <a:rPr lang="el-GR" smtClean="0"/>
              <a:t>27/6/2019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601E-40BB-4202-B16D-C9EF82EE5DDD}" type="slidenum">
              <a:rPr lang="el-GR" smtClean="0"/>
              <a:t>‹Nº›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8909-9202-49B2-A774-32E89DC9B0C7}" type="datetimeFigureOut">
              <a:rPr lang="el-GR" smtClean="0"/>
              <a:t>27/6/2019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601E-40BB-4202-B16D-C9EF82EE5DDD}" type="slidenum">
              <a:rPr lang="el-GR" smtClean="0"/>
              <a:t>‹Nº›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8909-9202-49B2-A774-32E89DC9B0C7}" type="datetimeFigureOut">
              <a:rPr lang="el-GR" smtClean="0"/>
              <a:t>27/6/2019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601E-40BB-4202-B16D-C9EF82EE5DDD}" type="slidenum">
              <a:rPr lang="el-GR" smtClean="0"/>
              <a:t>‹Nº›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Review Meeting M12, Brussels, 26/6/18</a:t>
            </a:r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601E-40BB-4202-B16D-C9EF82EE5DDD}" type="slidenum">
              <a:rPr lang="el-GR" smtClean="0"/>
              <a:t>‹Nº›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4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13.png"/><Relationship Id="rId4" Type="http://schemas.openxmlformats.org/officeDocument/2006/relationships/diagramData" Target="../diagrams/data2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eorge Papadakis\SkyDrive\Lab\CATCH-U-DNA\catchU.jpg"/>
          <p:cNvPicPr>
            <a:picLocks noChangeAspect="1" noChangeArrowheads="1"/>
          </p:cNvPicPr>
          <p:nvPr/>
        </p:nvPicPr>
        <p:blipFill>
          <a:blip r:embed="rId2" cstate="print"/>
          <a:srcRect t="24576" b="11088"/>
          <a:stretch>
            <a:fillRect/>
          </a:stretch>
        </p:blipFill>
        <p:spPr bwMode="auto">
          <a:xfrm>
            <a:off x="1043608" y="624569"/>
            <a:ext cx="6984776" cy="5238582"/>
          </a:xfrm>
          <a:prstGeom prst="rect">
            <a:avLst/>
          </a:prstGeom>
          <a:noFill/>
        </p:spPr>
      </p:pic>
      <p:sp>
        <p:nvSpPr>
          <p:cNvPr id="7" name="6 - TextBox"/>
          <p:cNvSpPr txBox="1"/>
          <p:nvPr/>
        </p:nvSpPr>
        <p:spPr>
          <a:xfrm>
            <a:off x="821037" y="6361583"/>
            <a:ext cx="179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Heraklion</a:t>
            </a:r>
            <a:r>
              <a:rPr lang="en-US" sz="1400" dirty="0">
                <a:solidFill>
                  <a:schemeClr val="bg1"/>
                </a:solidFill>
              </a:rPr>
              <a:t> 19/06/2017</a:t>
            </a:r>
            <a:endParaRPr lang="el-GR" sz="1400" dirty="0">
              <a:solidFill>
                <a:schemeClr val="bg1"/>
              </a:solidFill>
            </a:endParaRPr>
          </a:p>
        </p:txBody>
      </p:sp>
      <p:sp>
        <p:nvSpPr>
          <p:cNvPr id="8" name="7 - Ορθογώνιο"/>
          <p:cNvSpPr/>
          <p:nvPr/>
        </p:nvSpPr>
        <p:spPr>
          <a:xfrm>
            <a:off x="1146262" y="4831412"/>
            <a:ext cx="6502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</a:rPr>
              <a:t>WP7. Dissemination</a:t>
            </a:r>
            <a:endParaRPr lang="el-GR" sz="3200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EF3283-25C0-4E4F-B5F8-FC51513E8A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49" y="6035145"/>
            <a:ext cx="2742851" cy="8228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F1739A66-F553-4407-8B14-2711B7F98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753" y="0"/>
            <a:ext cx="4742688" cy="6858000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257AF6-9ADD-40CC-81EA-9777E9A1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CATCH-U-DNA 2nd Review Meeting</a:t>
            </a:r>
            <a:br>
              <a:rPr lang="en-US" dirty="0"/>
            </a:br>
            <a:r>
              <a:rPr lang="en-US" dirty="0"/>
              <a:t>28th June 2019, Heraklion, Greece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666253-92ED-4CE7-8BB2-AB341C70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1103-8223-CF46-8B18-6310588B4B58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FF5C6C6B-8137-442B-A03B-6DAF710F829A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Main achievements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5F86AF8-B17C-4633-A76D-788969D50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8913" y="1672431"/>
            <a:ext cx="84978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2 - Τίτλος">
            <a:extLst>
              <a:ext uri="{FF2B5EF4-FFF2-40B4-BE49-F238E27FC236}">
                <a16:creationId xmlns:a16="http://schemas.microsoft.com/office/drawing/2014/main" id="{278B1A35-7F6B-4D68-A001-F02C456D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" y="914401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/>
              <a:t>CATCH-U-DNA positioning in the Liquid Biopsy Market Ecosystem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80527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F1739A66-F553-4407-8B14-2711B7F98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753" y="0"/>
            <a:ext cx="4742688" cy="6858000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257AF6-9ADD-40CC-81EA-9777E9A1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CATCH-U-DNA 2nd Review Meeting</a:t>
            </a:r>
            <a:br>
              <a:rPr lang="en-US" dirty="0"/>
            </a:br>
            <a:r>
              <a:rPr lang="en-US" dirty="0"/>
              <a:t>28th June 2019, Heraklion, Greece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666253-92ED-4CE7-8BB2-AB341C70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1103-8223-CF46-8B18-6310588B4B58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FF5C6C6B-8137-442B-A03B-6DAF710F829A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Main achievements</a:t>
            </a:r>
          </a:p>
        </p:txBody>
      </p:sp>
      <p:sp>
        <p:nvSpPr>
          <p:cNvPr id="13" name="2 - Τίτλος">
            <a:extLst>
              <a:ext uri="{FF2B5EF4-FFF2-40B4-BE49-F238E27FC236}">
                <a16:creationId xmlns:a16="http://schemas.microsoft.com/office/drawing/2014/main" id="{278B1A35-7F6B-4D68-A001-F02C456D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" y="91440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CATCH-U-DNA potential</a:t>
            </a:r>
            <a:endParaRPr lang="el-GR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33AD889-0069-4213-823D-E0B60936E7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E7E8EA"/>
              </a:clrFrom>
              <a:clrTo>
                <a:srgbClr val="E7E8EA">
                  <a:alpha val="0"/>
                </a:srgbClr>
              </a:clrTo>
            </a:clrChange>
          </a:blip>
          <a:srcRect l="6818" r="11370"/>
          <a:stretch>
            <a:fillRect/>
          </a:stretch>
        </p:blipFill>
        <p:spPr>
          <a:xfrm>
            <a:off x="4976930" y="2277000"/>
            <a:ext cx="3397743" cy="2304000"/>
          </a:xfrm>
          <a:prstGeom prst="rect">
            <a:avLst/>
          </a:prstGeom>
        </p:spPr>
      </p:pic>
      <p:sp>
        <p:nvSpPr>
          <p:cNvPr id="10" name="6 - TextBox">
            <a:extLst>
              <a:ext uri="{FF2B5EF4-FFF2-40B4-BE49-F238E27FC236}">
                <a16:creationId xmlns:a16="http://schemas.microsoft.com/office/drawing/2014/main" id="{104F53AE-F44A-4A4D-925F-A9E9E2BEA2E7}"/>
              </a:ext>
            </a:extLst>
          </p:cNvPr>
          <p:cNvSpPr txBox="1"/>
          <p:nvPr/>
        </p:nvSpPr>
        <p:spPr>
          <a:xfrm>
            <a:off x="1952679" y="1808948"/>
            <a:ext cx="145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Fluidized Bed</a:t>
            </a:r>
            <a:endParaRPr lang="el-GR" b="1" i="1" dirty="0"/>
          </a:p>
        </p:txBody>
      </p:sp>
      <p:sp>
        <p:nvSpPr>
          <p:cNvPr id="11" name="7 - TextBox">
            <a:extLst>
              <a:ext uri="{FF2B5EF4-FFF2-40B4-BE49-F238E27FC236}">
                <a16:creationId xmlns:a16="http://schemas.microsoft.com/office/drawing/2014/main" id="{6A49E463-8388-4C8E-85FA-3E3BA725A3C0}"/>
              </a:ext>
            </a:extLst>
          </p:cNvPr>
          <p:cNvSpPr txBox="1"/>
          <p:nvPr/>
        </p:nvSpPr>
        <p:spPr>
          <a:xfrm>
            <a:off x="5523673" y="1808948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Hydrodynamic sensing</a:t>
            </a:r>
            <a:endParaRPr lang="el-GR" b="1" i="1" dirty="0"/>
          </a:p>
        </p:txBody>
      </p:sp>
      <p:sp>
        <p:nvSpPr>
          <p:cNvPr id="14" name="8 - TextBox">
            <a:extLst>
              <a:ext uri="{FF2B5EF4-FFF2-40B4-BE49-F238E27FC236}">
                <a16:creationId xmlns:a16="http://schemas.microsoft.com/office/drawing/2014/main" id="{FB807A1F-4349-43E8-8256-A04A95E155E3}"/>
              </a:ext>
            </a:extLst>
          </p:cNvPr>
          <p:cNvSpPr txBox="1"/>
          <p:nvPr/>
        </p:nvSpPr>
        <p:spPr>
          <a:xfrm>
            <a:off x="1059177" y="4859996"/>
            <a:ext cx="3596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Highly efficient extraction of </a:t>
            </a:r>
            <a:r>
              <a:rPr lang="en-US" dirty="0" err="1"/>
              <a:t>cfDNA</a:t>
            </a:r>
            <a:r>
              <a:rPr lang="en-US" dirty="0"/>
              <a:t> or </a:t>
            </a:r>
            <a:r>
              <a:rPr lang="en-US" dirty="0" err="1"/>
              <a:t>ctDNA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Mutation specific extraction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Can be combined with NGS or </a:t>
            </a:r>
            <a:r>
              <a:rPr lang="en-US" dirty="0" err="1"/>
              <a:t>ddPCR</a:t>
            </a:r>
            <a:endParaRPr lang="el-GR" dirty="0"/>
          </a:p>
        </p:txBody>
      </p:sp>
      <p:sp>
        <p:nvSpPr>
          <p:cNvPr id="15" name="9 - TextBox">
            <a:extLst>
              <a:ext uri="{FF2B5EF4-FFF2-40B4-BE49-F238E27FC236}">
                <a16:creationId xmlns:a16="http://schemas.microsoft.com/office/drawing/2014/main" id="{9127FF3C-5A30-495F-B02F-040919BECEDB}"/>
              </a:ext>
            </a:extLst>
          </p:cNvPr>
          <p:cNvSpPr txBox="1"/>
          <p:nvPr/>
        </p:nvSpPr>
        <p:spPr>
          <a:xfrm>
            <a:off x="4839597" y="4859996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Ultra-sensitive detection (comparable to </a:t>
            </a:r>
            <a:r>
              <a:rPr lang="en-US" dirty="0" err="1"/>
              <a:t>ddPCR</a:t>
            </a:r>
            <a:r>
              <a:rPr lang="en-US" dirty="0"/>
              <a:t>, NGS)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Can be combined with available extraction kits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Suitable for standard biopsy</a:t>
            </a:r>
            <a:endParaRPr lang="el-GR" dirty="0"/>
          </a:p>
        </p:txBody>
      </p:sp>
      <p:pic>
        <p:nvPicPr>
          <p:cNvPr id="16" name="Picture 1" descr="figurediagram">
            <a:extLst>
              <a:ext uri="{FF2B5EF4-FFF2-40B4-BE49-F238E27FC236}">
                <a16:creationId xmlns:a16="http://schemas.microsoft.com/office/drawing/2014/main" id="{A740B97E-A33F-4B71-BE81-09FCA8EB6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9256" y="2204992"/>
            <a:ext cx="1800000" cy="2461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6083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George Papadakis\Google Drive\345382_l.jpg"/>
          <p:cNvPicPr>
            <a:picLocks noChangeAspect="1" noChangeArrowheads="1"/>
          </p:cNvPicPr>
          <p:nvPr/>
        </p:nvPicPr>
        <p:blipFill>
          <a:blip r:embed="rId3" cstate="print">
            <a:lum bright="80000" contrast="-70000"/>
          </a:blip>
          <a:srcRect l="37564" b="32252"/>
          <a:stretch>
            <a:fillRect/>
          </a:stretch>
        </p:blipFill>
        <p:spPr bwMode="auto">
          <a:xfrm>
            <a:off x="4403442" y="0"/>
            <a:ext cx="4740558" cy="6858001"/>
          </a:xfrm>
          <a:prstGeom prst="rect">
            <a:avLst/>
          </a:prstGeom>
          <a:noFill/>
        </p:spPr>
      </p:pic>
      <p:sp>
        <p:nvSpPr>
          <p:cNvPr id="5" name="4 - Τίτλος"/>
          <p:cNvSpPr>
            <a:spLocks noGrp="1"/>
          </p:cNvSpPr>
          <p:nvPr>
            <p:ph type="title"/>
          </p:nvPr>
        </p:nvSpPr>
        <p:spPr>
          <a:xfrm>
            <a:off x="107504" y="9985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CATCH-U-DNA competitive advantages</a:t>
            </a:r>
            <a:endParaRPr lang="el-GR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E70BDA-F9CE-4567-A7A3-A023DF747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2454159"/>
            <a:ext cx="6192688" cy="3725926"/>
          </a:xfrm>
          <a:prstGeom prst="rect">
            <a:avLst/>
          </a:prstGeom>
        </p:spPr>
      </p:pic>
      <p:sp>
        <p:nvSpPr>
          <p:cNvPr id="12" name="Marcador de pie de página 3">
            <a:extLst>
              <a:ext uri="{FF2B5EF4-FFF2-40B4-BE49-F238E27FC236}">
                <a16:creationId xmlns:a16="http://schemas.microsoft.com/office/drawing/2014/main" id="{AB035F47-B3EA-4F80-B924-E832CAA2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b="1" dirty="0"/>
              <a:t>CATCH-U-DNA 2nd Review Meeting</a:t>
            </a:r>
            <a:br>
              <a:rPr lang="en-US" dirty="0"/>
            </a:br>
            <a:r>
              <a:rPr lang="en-US" dirty="0"/>
              <a:t>28th June 2019, Heraklion, Greece</a:t>
            </a:r>
            <a:endParaRPr lang="es-ES" dirty="0"/>
          </a:p>
          <a:p>
            <a:endParaRPr lang="es-ES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3F63F662-D428-4AF1-8491-428F9026CDAC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Main achievements</a:t>
            </a:r>
          </a:p>
        </p:txBody>
      </p:sp>
    </p:spTree>
    <p:extLst>
      <p:ext uri="{BB962C8B-B14F-4D97-AF65-F5344CB8AC3E}">
        <p14:creationId xmlns:p14="http://schemas.microsoft.com/office/powerpoint/2010/main" val="70264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5AB36279-B16C-4C85-A858-DEF513A02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753" y="0"/>
            <a:ext cx="4742688" cy="6858000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257AF6-9ADD-40CC-81EA-9777E9A1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CATCH-U-DNA 2nd Review Meeting</a:t>
            </a:r>
            <a:br>
              <a:rPr lang="en-US" dirty="0"/>
            </a:br>
            <a:r>
              <a:rPr lang="en-US" dirty="0"/>
              <a:t>28th June 2019, Heraklion, Greece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666253-92ED-4CE7-8BB2-AB341C70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1103-8223-CF46-8B18-6310588B4B58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E2254D6-0FC9-4AB9-A424-FE7CD6DE5E55}"/>
              </a:ext>
            </a:extLst>
          </p:cNvPr>
          <p:cNvSpPr txBox="1"/>
          <p:nvPr/>
        </p:nvSpPr>
        <p:spPr>
          <a:xfrm>
            <a:off x="755576" y="1462703"/>
            <a:ext cx="80737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Continuation of Dissemination activities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Elaborate technical presentation for presentation in technology transfer events and international trade fairs (after M24)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Get in touch with more end-users labs (M30)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Discussions about IP and commercial exploitation strategy between partners; set clear exploitation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30B57C94-79A8-4D78-960E-F4F6220BFA0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3. Future Plans</a:t>
            </a:r>
          </a:p>
        </p:txBody>
      </p:sp>
    </p:spTree>
    <p:extLst>
      <p:ext uri="{BB962C8B-B14F-4D97-AF65-F5344CB8AC3E}">
        <p14:creationId xmlns:p14="http://schemas.microsoft.com/office/powerpoint/2010/main" val="1048052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F1739A66-F553-4407-8B14-2711B7F98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753" y="0"/>
            <a:ext cx="4742688" cy="6858000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257AF6-9ADD-40CC-81EA-9777E9A1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CATCH-U-DNA 2nd Review Meeting</a:t>
            </a:r>
            <a:br>
              <a:rPr lang="en-US" dirty="0"/>
            </a:br>
            <a:r>
              <a:rPr lang="en-US" dirty="0"/>
              <a:t>28th June 2019, Heraklion, Greece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666253-92ED-4CE7-8BB2-AB341C70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1103-8223-CF46-8B18-6310588B4B58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13" name="2 - Τίτλος">
            <a:extLst>
              <a:ext uri="{FF2B5EF4-FFF2-40B4-BE49-F238E27FC236}">
                <a16:creationId xmlns:a16="http://schemas.microsoft.com/office/drawing/2014/main" id="{278B1A35-7F6B-4D68-A001-F02C456D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" y="91440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sz="2400" dirty="0"/>
              <a:t>Commercialization of CATCH-U-DNA product</a:t>
            </a:r>
            <a:endParaRPr lang="el-GR" sz="2400" dirty="0"/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B6F4C166-643A-4DEF-8DB1-34189A0DE13A}"/>
              </a:ext>
            </a:extLst>
          </p:cNvPr>
          <p:cNvSpPr txBox="1">
            <a:spLocks/>
          </p:cNvSpPr>
          <p:nvPr/>
        </p:nvSpPr>
        <p:spPr>
          <a:xfrm>
            <a:off x="304800" y="1947961"/>
            <a:ext cx="8229600" cy="3995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/>
              <a:t>Potential Scenario 1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AWS (through AWS Dx)</a:t>
            </a:r>
          </a:p>
          <a:p>
            <a:pPr lvl="2"/>
            <a:r>
              <a:rPr lang="en-US" sz="1800" dirty="0"/>
              <a:t>AWS Dx business is to provide integrated systems for point-of-care</a:t>
            </a:r>
          </a:p>
          <a:p>
            <a:pPr lvl="2"/>
            <a:r>
              <a:rPr lang="en-US" sz="1800" dirty="0"/>
              <a:t>Will produce and sell the instrument</a:t>
            </a:r>
          </a:p>
          <a:p>
            <a:pPr lvl="2"/>
            <a:r>
              <a:rPr lang="en-US" sz="1800" dirty="0"/>
              <a:t>Enter new markets</a:t>
            </a:r>
          </a:p>
          <a:p>
            <a:pPr lvl="2"/>
            <a:r>
              <a:rPr lang="en-US" sz="1800" dirty="0"/>
              <a:t>Licensing agreement &amp; purchasing terms and conditions of individual components and know-how to be discussed with relevant partners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C914CA81-DE50-4502-AFE9-144E7B735DB6}"/>
              </a:ext>
            </a:extLst>
          </p:cNvPr>
          <p:cNvSpPr txBox="1">
            <a:spLocks/>
          </p:cNvSpPr>
          <p:nvPr/>
        </p:nvSpPr>
        <p:spPr>
          <a:xfrm>
            <a:off x="304800" y="4747843"/>
            <a:ext cx="8495414" cy="1713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/>
              <a:t>Potential Scenario 2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Strategic agreement </a:t>
            </a:r>
            <a:r>
              <a:rPr lang="en-US" sz="1800" dirty="0"/>
              <a:t>with companies already active in healthcare to commercialize the CATCH-U-DNA product (sell patent(s), know how  etc.)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DE8A08C-DF0E-4943-9FC4-5C22B71AB34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3. Future Plans</a:t>
            </a:r>
          </a:p>
        </p:txBody>
      </p:sp>
    </p:spTree>
    <p:extLst>
      <p:ext uri="{BB962C8B-B14F-4D97-AF65-F5344CB8AC3E}">
        <p14:creationId xmlns:p14="http://schemas.microsoft.com/office/powerpoint/2010/main" val="3190278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F1739A66-F553-4407-8B14-2711B7F98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753" y="0"/>
            <a:ext cx="4742688" cy="6858000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257AF6-9ADD-40CC-81EA-9777E9A1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CATCH-U-DNA 2nd Review Meeting</a:t>
            </a:r>
            <a:br>
              <a:rPr lang="en-US" dirty="0"/>
            </a:br>
            <a:r>
              <a:rPr lang="en-US" dirty="0"/>
              <a:t>28th June 2019, Heraklion, Greece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666253-92ED-4CE7-8BB2-AB341C70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1103-8223-CF46-8B18-6310588B4B58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7E6181A-0E63-4841-A2A2-FD33EFB6AD55}"/>
              </a:ext>
            </a:extLst>
          </p:cNvPr>
          <p:cNvSpPr txBox="1"/>
          <p:nvPr/>
        </p:nvSpPr>
        <p:spPr>
          <a:xfrm>
            <a:off x="408139" y="1186805"/>
            <a:ext cx="870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Commercial/Industrial vehicle for exploitation (Potential Scenario 1)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FF5C6C6B-8137-442B-A03B-6DAF710F829A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3. Future Plans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2054E04-F0A4-4C5C-8550-F50EB8C3FAB5}"/>
              </a:ext>
            </a:extLst>
          </p:cNvPr>
          <p:cNvGrpSpPr/>
          <p:nvPr/>
        </p:nvGrpSpPr>
        <p:grpSpPr>
          <a:xfrm>
            <a:off x="-828600" y="1988840"/>
            <a:ext cx="6056609" cy="3900645"/>
            <a:chOff x="539551" y="1844825"/>
            <a:chExt cx="7848432" cy="4896543"/>
          </a:xfrm>
        </p:grpSpPr>
        <p:graphicFrame>
          <p:nvGraphicFramePr>
            <p:cNvPr id="16" name="Diagrama 15">
              <a:extLst>
                <a:ext uri="{FF2B5EF4-FFF2-40B4-BE49-F238E27FC236}">
                  <a16:creationId xmlns:a16="http://schemas.microsoft.com/office/drawing/2014/main" id="{88F3CE0F-E10F-46DE-B2C2-1A1648B878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6231191"/>
                </p:ext>
              </p:extLst>
            </p:nvPr>
          </p:nvGraphicFramePr>
          <p:xfrm>
            <a:off x="539551" y="1844825"/>
            <a:ext cx="7848432" cy="489654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pic>
          <p:nvPicPr>
            <p:cNvPr id="18" name="Imagen 17" descr="logo-horizontal.png">
              <a:extLst>
                <a:ext uri="{FF2B5EF4-FFF2-40B4-BE49-F238E27FC236}">
                  <a16:creationId xmlns:a16="http://schemas.microsoft.com/office/drawing/2014/main" id="{1896F4C6-2011-40F9-9096-534DD8D9F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418134">
              <a:off x="2189742" y="3249171"/>
              <a:ext cx="2400871" cy="880318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3DB628AE-B595-4AA5-9852-6412B40A3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07904" y="5069658"/>
              <a:ext cx="1418265" cy="787382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90ED701B-9379-40F1-91C7-70DFA673A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27226">
              <a:off x="4413159" y="3331848"/>
              <a:ext cx="2333904" cy="438216"/>
            </a:xfrm>
            <a:prstGeom prst="rect">
              <a:avLst/>
            </a:prstGeom>
          </p:spPr>
        </p:pic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EDA2943F-8F56-4764-B686-CD4A9E11D2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92080" y="2858299"/>
            <a:ext cx="3532718" cy="1713381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9BFC53E7-937F-41E7-8642-FC1996F03793}"/>
              </a:ext>
            </a:extLst>
          </p:cNvPr>
          <p:cNvSpPr/>
          <p:nvPr/>
        </p:nvSpPr>
        <p:spPr>
          <a:xfrm>
            <a:off x="4293088" y="3126558"/>
            <a:ext cx="684072" cy="1338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166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F5CCE74-DEC4-474B-8CB9-70B2D9DED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753" y="0"/>
            <a:ext cx="4742688" cy="6858000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257AF6-9ADD-40CC-81EA-9777E9A1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CATCH-U-DNA 2nd Review Meeting</a:t>
            </a:r>
            <a:br>
              <a:rPr lang="en-US" dirty="0"/>
            </a:br>
            <a:r>
              <a:rPr lang="en-US" dirty="0"/>
              <a:t>28th June 2019, Heraklion, Greece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666253-92ED-4CE7-8BB2-AB341C70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1103-8223-CF46-8B18-6310588B4B58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42109D9-5F89-4D28-BB8B-2BA6DF14BB58}"/>
              </a:ext>
            </a:extLst>
          </p:cNvPr>
          <p:cNvSpPr txBox="1"/>
          <p:nvPr/>
        </p:nvSpPr>
        <p:spPr>
          <a:xfrm>
            <a:off x="2894250" y="3358269"/>
            <a:ext cx="36589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Thank you!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B9BCCFF-E53B-4C0F-93D8-C6F819E8BC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4. Questions</a:t>
            </a:r>
          </a:p>
        </p:txBody>
      </p:sp>
    </p:spTree>
    <p:extLst>
      <p:ext uri="{BB962C8B-B14F-4D97-AF65-F5344CB8AC3E}">
        <p14:creationId xmlns:p14="http://schemas.microsoft.com/office/powerpoint/2010/main" val="429335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George Papadakis\Google Drive\345382_l.jpg">
            <a:extLst>
              <a:ext uri="{FF2B5EF4-FFF2-40B4-BE49-F238E27FC236}">
                <a16:creationId xmlns:a16="http://schemas.microsoft.com/office/drawing/2014/main" id="{CDF34D54-F118-490A-B911-7CDAA43EF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80000" contrast="-70000"/>
          </a:blip>
          <a:srcRect l="37564" b="32252"/>
          <a:stretch>
            <a:fillRect/>
          </a:stretch>
        </p:blipFill>
        <p:spPr bwMode="auto">
          <a:xfrm>
            <a:off x="4403442" y="47940"/>
            <a:ext cx="4740558" cy="6858001"/>
          </a:xfrm>
          <a:prstGeom prst="rect">
            <a:avLst/>
          </a:prstGeom>
          <a:noFill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03B32F-CA73-4A58-9FCF-3E3D2F74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Outline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0F00E1-897A-4765-9B5C-397556DB5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Main achievements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Future plans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Questions</a:t>
            </a:r>
          </a:p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BC4021-A7E8-40CC-B66B-C302B4C7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1103-8223-CF46-8B18-6310588B4B58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7" name="Marcador de pie de página 3">
            <a:extLst>
              <a:ext uri="{FF2B5EF4-FFF2-40B4-BE49-F238E27FC236}">
                <a16:creationId xmlns:a16="http://schemas.microsoft.com/office/drawing/2014/main" id="{949D904F-8E64-4BF9-ADF0-A28B430C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b="1" dirty="0"/>
              <a:t>CATCH-U-DNA 2nd Review Meeting</a:t>
            </a:r>
            <a:br>
              <a:rPr lang="en-US" dirty="0"/>
            </a:br>
            <a:r>
              <a:rPr lang="en-US" dirty="0"/>
              <a:t>28th June 2019, Heraklion, Greece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571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E75872A-4F61-4FD6-8064-D344CB4CF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753" y="0"/>
            <a:ext cx="4742688" cy="6858000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6CAF1080-AC86-4E47-9488-5154EE4B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 Objectives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8F7918F-CD8A-472B-8A2E-70B25C418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75104"/>
            <a:ext cx="8229600" cy="1050721"/>
          </a:xfrm>
        </p:spPr>
        <p:txBody>
          <a:bodyPr>
            <a:noAutofit/>
          </a:bodyPr>
          <a:lstStyle/>
          <a:p>
            <a:r>
              <a:rPr lang="en-US" dirty="0"/>
              <a:t>Exploit and communicate the knowledge gained </a:t>
            </a:r>
          </a:p>
          <a:p>
            <a:r>
              <a:rPr lang="en-US" dirty="0"/>
              <a:t>Define an exploitation strategy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DE340B-CD64-4759-9DA1-2307F837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1103-8223-CF46-8B18-6310588B4B58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12" name="Marcador de pie de página 3">
            <a:extLst>
              <a:ext uri="{FF2B5EF4-FFF2-40B4-BE49-F238E27FC236}">
                <a16:creationId xmlns:a16="http://schemas.microsoft.com/office/drawing/2014/main" id="{4DEBD8B7-1614-4391-B32A-2B3DD0C5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b="1" dirty="0"/>
              <a:t>CATCH-U-DNA 2nd Review Meeting</a:t>
            </a:r>
            <a:br>
              <a:rPr lang="en-US" dirty="0"/>
            </a:br>
            <a:r>
              <a:rPr lang="en-US" dirty="0"/>
              <a:t>28th June 2019, Heraklion, Greece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827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F1739A66-F553-4407-8B14-2711B7F98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753" y="0"/>
            <a:ext cx="4742688" cy="6858000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257AF6-9ADD-40CC-81EA-9777E9A1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CATCH-U-DNA 2nd Review Meeting</a:t>
            </a:r>
            <a:br>
              <a:rPr lang="en-US" dirty="0"/>
            </a:br>
            <a:r>
              <a:rPr lang="en-US" dirty="0"/>
              <a:t>28th June 2019, Heraklion, Greece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666253-92ED-4CE7-8BB2-AB341C70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1103-8223-CF46-8B18-6310588B4B58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7E6181A-0E63-4841-A2A2-FD33EFB6AD55}"/>
              </a:ext>
            </a:extLst>
          </p:cNvPr>
          <p:cNvSpPr txBox="1"/>
          <p:nvPr/>
        </p:nvSpPr>
        <p:spPr>
          <a:xfrm>
            <a:off x="408139" y="1186805"/>
            <a:ext cx="7213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Website update and maintenance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FF5C6C6B-8137-442B-A03B-6DAF710F829A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Main achievements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72B3172-7AB2-4847-BC36-D5B30E8BD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312" y="3324667"/>
            <a:ext cx="9218623" cy="34228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586C288-3273-49D3-A44B-FDC110F75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609716"/>
            <a:ext cx="9144000" cy="32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1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F1739A66-F553-4407-8B14-2711B7F98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753" y="0"/>
            <a:ext cx="4742688" cy="6858000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257AF6-9ADD-40CC-81EA-9777E9A1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CATCH-U-DNA 2nd Review Meeting</a:t>
            </a:r>
            <a:br>
              <a:rPr lang="en-US" dirty="0"/>
            </a:br>
            <a:r>
              <a:rPr lang="en-US" dirty="0"/>
              <a:t>28th June 2019, Heraklion, Greece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666253-92ED-4CE7-8BB2-AB341C70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1103-8223-CF46-8B18-6310588B4B58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7E6181A-0E63-4841-A2A2-FD33EFB6AD55}"/>
              </a:ext>
            </a:extLst>
          </p:cNvPr>
          <p:cNvSpPr txBox="1"/>
          <p:nvPr/>
        </p:nvSpPr>
        <p:spPr>
          <a:xfrm>
            <a:off x="408139" y="1186805"/>
            <a:ext cx="7213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Dissemination activities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FF5C6C6B-8137-442B-A03B-6DAF710F829A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Main achievements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C7F17E8-CAB6-4E10-978B-1FEF62108725}"/>
              </a:ext>
            </a:extLst>
          </p:cNvPr>
          <p:cNvSpPr txBox="1"/>
          <p:nvPr/>
        </p:nvSpPr>
        <p:spPr>
          <a:xfrm>
            <a:off x="965285" y="2420888"/>
            <a:ext cx="72134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Conference posters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 Invited talks/lectures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Conference presentation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Industrial Fairs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Peer reviewed papers accepted</a:t>
            </a:r>
          </a:p>
        </p:txBody>
      </p:sp>
    </p:spTree>
    <p:extLst>
      <p:ext uri="{BB962C8B-B14F-4D97-AF65-F5344CB8AC3E}">
        <p14:creationId xmlns:p14="http://schemas.microsoft.com/office/powerpoint/2010/main" val="125935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F1739A66-F553-4407-8B14-2711B7F98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753" y="0"/>
            <a:ext cx="4742688" cy="6858000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257AF6-9ADD-40CC-81EA-9777E9A1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CATCH-U-DNA 2nd Review Meeting</a:t>
            </a:r>
            <a:br>
              <a:rPr lang="en-US" dirty="0"/>
            </a:br>
            <a:r>
              <a:rPr lang="en-US" dirty="0"/>
              <a:t>28th June 2019, Heraklion, Greece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666253-92ED-4CE7-8BB2-AB341C70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1103-8223-CF46-8B18-6310588B4B58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7E6181A-0E63-4841-A2A2-FD33EFB6AD55}"/>
              </a:ext>
            </a:extLst>
          </p:cNvPr>
          <p:cNvSpPr txBox="1"/>
          <p:nvPr/>
        </p:nvSpPr>
        <p:spPr>
          <a:xfrm>
            <a:off x="408139" y="1186805"/>
            <a:ext cx="7213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Intra-project staff exchanges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FF5C6C6B-8137-442B-A03B-6DAF710F829A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Main achievements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881FAA7-D1FB-413C-A7A2-BB62E2F06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646150"/>
              </p:ext>
            </p:extLst>
          </p:nvPr>
        </p:nvGraphicFramePr>
        <p:xfrm>
          <a:off x="1115616" y="2130928"/>
          <a:ext cx="5934074" cy="29328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837524016"/>
                    </a:ext>
                  </a:extLst>
                </a:gridCol>
                <a:gridCol w="1145510">
                  <a:extLst>
                    <a:ext uri="{9D8B030D-6E8A-4147-A177-3AD203B41FA5}">
                      <a16:colId xmlns:a16="http://schemas.microsoft.com/office/drawing/2014/main" val="2500773655"/>
                    </a:ext>
                  </a:extLst>
                </a:gridCol>
                <a:gridCol w="2070513">
                  <a:extLst>
                    <a:ext uri="{9D8B030D-6E8A-4147-A177-3AD203B41FA5}">
                      <a16:colId xmlns:a16="http://schemas.microsoft.com/office/drawing/2014/main" val="1714202543"/>
                    </a:ext>
                  </a:extLst>
                </a:gridCol>
                <a:gridCol w="989859">
                  <a:extLst>
                    <a:ext uri="{9D8B030D-6E8A-4147-A177-3AD203B41FA5}">
                      <a16:colId xmlns:a16="http://schemas.microsoft.com/office/drawing/2014/main" val="3824230591"/>
                    </a:ext>
                  </a:extLst>
                </a:gridCol>
              </a:tblGrid>
              <a:tr h="2470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Source partner</a:t>
                      </a:r>
                      <a:endParaRPr lang="es-E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Receiving Partner</a:t>
                      </a:r>
                      <a:endParaRPr lang="es-E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Purpose</a:t>
                      </a:r>
                      <a:endParaRPr lang="es-E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Date</a:t>
                      </a:r>
                      <a:endParaRPr lang="es-E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1988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FORTH, N. Naoumi</a:t>
                      </a:r>
                      <a:endParaRPr lang="es-E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CURIE, France</a:t>
                      </a:r>
                      <a:endParaRPr lang="es-E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Perform/optimize fluidized bed combined with LCR</a:t>
                      </a:r>
                      <a:endParaRPr lang="es-E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July 2018</a:t>
                      </a:r>
                      <a:endParaRPr lang="es-E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1910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FORTH, V. Raptis</a:t>
                      </a:r>
                      <a:endParaRPr lang="es-E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UAM, Spain</a:t>
                      </a:r>
                      <a:endParaRPr lang="es-E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Simulation coordination</a:t>
                      </a:r>
                      <a:endParaRPr lang="es-E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April</a:t>
                      </a:r>
                      <a:r>
                        <a:rPr lang="en-GB" sz="1000" dirty="0">
                          <a:effectLst/>
                        </a:rPr>
                        <a:t> 201</a:t>
                      </a:r>
                      <a:r>
                        <a:rPr lang="en-GB" sz="1100" dirty="0">
                          <a:effectLst/>
                        </a:rPr>
                        <a:t>9</a:t>
                      </a:r>
                      <a:endParaRPr lang="es-E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3201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FORTH, N. Naoumi</a:t>
                      </a:r>
                      <a:endParaRPr lang="es-E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AWS, Spain</a:t>
                      </a:r>
                      <a:endParaRPr lang="es-E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Training </a:t>
                      </a:r>
                      <a:r>
                        <a:rPr lang="en-US" sz="1100" dirty="0">
                          <a:effectLst/>
                        </a:rPr>
                        <a:t>to use acoustic wave array sensor technology</a:t>
                      </a:r>
                      <a:r>
                        <a:rPr lang="en-GB" sz="1000" dirty="0">
                          <a:effectLst/>
                        </a:rPr>
                        <a:t> for further validation studies at FORTH</a:t>
                      </a:r>
                      <a:endParaRPr lang="es-E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February 2019</a:t>
                      </a:r>
                      <a:endParaRPr lang="es-E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5718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AWS, A. Arnau Vives, J. Garcia</a:t>
                      </a:r>
                      <a:endParaRPr lang="es-E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FORTH, Greece</a:t>
                      </a:r>
                      <a:endParaRPr lang="es-E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Installation of AWS prototype</a:t>
                      </a:r>
                      <a:endParaRPr lang="es-E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April</a:t>
                      </a:r>
                      <a:r>
                        <a:rPr lang="en-GB" sz="1000" dirty="0">
                          <a:effectLst/>
                        </a:rPr>
                        <a:t> 201</a:t>
                      </a:r>
                      <a:r>
                        <a:rPr lang="en-GB" sz="1100" dirty="0">
                          <a:effectLst/>
                        </a:rPr>
                        <a:t>9</a:t>
                      </a:r>
                      <a:endParaRPr lang="es-E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067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JOBST, G. Jobst</a:t>
                      </a:r>
                      <a:endParaRPr lang="es-E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AWS, Spain</a:t>
                      </a:r>
                      <a:endParaRPr lang="es-E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Flow cell design for sensor array</a:t>
                      </a:r>
                      <a:endParaRPr lang="es-E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May </a:t>
                      </a:r>
                      <a:r>
                        <a:rPr lang="en-GB" sz="1000" dirty="0">
                          <a:effectLst/>
                        </a:rPr>
                        <a:t> 201</a:t>
                      </a:r>
                      <a:r>
                        <a:rPr lang="en-GB" sz="1100" dirty="0">
                          <a:effectLst/>
                        </a:rPr>
                        <a:t>9</a:t>
                      </a:r>
                      <a:endParaRPr lang="es-E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9056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CURIE, M. Araya-Farias</a:t>
                      </a:r>
                      <a:endParaRPr lang="es-E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FORTH, Greece</a:t>
                      </a:r>
                      <a:endParaRPr lang="es-E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Testing of the 2</a:t>
                      </a:r>
                      <a:r>
                        <a:rPr lang="en-GB" sz="1000" baseline="30000">
                          <a:effectLst/>
                        </a:rPr>
                        <a:t>nd</a:t>
                      </a:r>
                      <a:r>
                        <a:rPr lang="en-GB" sz="1000">
                          <a:effectLst/>
                        </a:rPr>
                        <a:t> generation of the fluidized bed</a:t>
                      </a:r>
                      <a:endParaRPr lang="es-E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June 2019</a:t>
                      </a:r>
                      <a:endParaRPr lang="es-E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8055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UoC, S. Agelaki, K. Michaelidou</a:t>
                      </a:r>
                      <a:endParaRPr lang="es-E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FORTH, Greece</a:t>
                      </a:r>
                      <a:endParaRPr lang="es-E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Several visits to discuss NGS results of biopsy samples</a:t>
                      </a:r>
                      <a:endParaRPr lang="es-E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Nov. 2018 - May 2019</a:t>
                      </a:r>
                      <a:endParaRPr lang="es-E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0602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UAM, Rafael Delgado Buscalioni</a:t>
                      </a:r>
                      <a:endParaRPr lang="es-E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FORTH, Greece</a:t>
                      </a:r>
                      <a:endParaRPr lang="es-E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r>
                        <a:rPr lang="en-GB" sz="1100" dirty="0">
                          <a:effectLst/>
                        </a:rPr>
                        <a:t>Simulation coordination</a:t>
                      </a:r>
                      <a:endParaRPr lang="es-ES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February 2019</a:t>
                      </a:r>
                      <a:endParaRPr lang="es-E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5926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8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F1739A66-F553-4407-8B14-2711B7F98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753" y="0"/>
            <a:ext cx="4742688" cy="6858000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257AF6-9ADD-40CC-81EA-9777E9A1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CATCH-U-DNA 2nd Review Meeting</a:t>
            </a:r>
            <a:br>
              <a:rPr lang="en-US" dirty="0"/>
            </a:br>
            <a:r>
              <a:rPr lang="en-US" dirty="0"/>
              <a:t>28th June 2019, Heraklion, Greece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666253-92ED-4CE7-8BB2-AB341C70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1103-8223-CF46-8B18-6310588B4B58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7E6181A-0E63-4841-A2A2-FD33EFB6AD55}"/>
              </a:ext>
            </a:extLst>
          </p:cNvPr>
          <p:cNvSpPr txBox="1"/>
          <p:nvPr/>
        </p:nvSpPr>
        <p:spPr>
          <a:xfrm>
            <a:off x="408139" y="1186805"/>
            <a:ext cx="7213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Intellectual Property Rights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FF5C6C6B-8137-442B-A03B-6DAF710F829A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Main achievements</a:t>
            </a: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1537F3FC-C04D-4107-AF99-414431AEB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55193"/>
              </p:ext>
            </p:extLst>
          </p:nvPr>
        </p:nvGraphicFramePr>
        <p:xfrm>
          <a:off x="938651" y="1692276"/>
          <a:ext cx="6870204" cy="4572000"/>
        </p:xfrm>
        <a:graphic>
          <a:graphicData uri="http://schemas.openxmlformats.org/drawingml/2006/table">
            <a:tbl>
              <a:tblPr firstRow="1" firstCol="1" bandRow="1"/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55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Exploitable result description</a:t>
                      </a:r>
                      <a:endParaRPr lang="en-US" sz="2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Beneficiary</a:t>
                      </a:r>
                      <a:endParaRPr lang="en-US" sz="2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TRL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948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Use of </a:t>
                      </a:r>
                      <a:r>
                        <a:rPr lang="en-GB" sz="1600" b="1" dirty="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highly dissipative particles </a:t>
                      </a:r>
                      <a:r>
                        <a:rPr lang="en-GB" sz="1600" dirty="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for acoustic signal amplification &amp; </a:t>
                      </a:r>
                      <a:r>
                        <a:rPr lang="en-GB" sz="1600" b="1" dirty="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ultra-sensitive DNA </a:t>
                      </a:r>
                      <a:r>
                        <a:rPr lang="en-GB" sz="1600" dirty="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detection; application to liquid biopsy &amp;  molecular diagnostics.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FORTH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4</a:t>
                      </a:r>
                      <a:endParaRPr lang="en-US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Use the </a:t>
                      </a:r>
                      <a:r>
                        <a:rPr lang="en-GB" sz="1600" b="1" dirty="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microfluidic fluidized bed </a:t>
                      </a:r>
                      <a:r>
                        <a:rPr lang="en-GB" sz="1600" dirty="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for </a:t>
                      </a:r>
                      <a:r>
                        <a:rPr lang="en-GB" sz="1600" b="1" dirty="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sample preparation </a:t>
                      </a:r>
                      <a:r>
                        <a:rPr lang="en-GB" sz="1600" dirty="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to extract &amp; pre-concentrate cells, molecules or vesicles;</a:t>
                      </a:r>
                      <a:r>
                        <a:rPr lang="en-GB" sz="1600" baseline="0" dirty="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 a</a:t>
                      </a:r>
                      <a:r>
                        <a:rPr lang="en-GB" sz="1600" dirty="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pplication to biomedical or environmental fields.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Curie</a:t>
                      </a:r>
                      <a:endParaRPr lang="en-US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4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Novel </a:t>
                      </a:r>
                      <a:r>
                        <a:rPr lang="en-GB" sz="1600" b="1" dirty="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characterization method </a:t>
                      </a:r>
                      <a:r>
                        <a:rPr lang="en-GB" sz="1600" dirty="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for acoustic wave sensors arrays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AWS</a:t>
                      </a:r>
                      <a:endParaRPr lang="en-US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5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Flow cells </a:t>
                      </a:r>
                      <a:r>
                        <a:rPr lang="en-GB" sz="1600" dirty="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for AWS sensors with extreme shear characteristics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JOBST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7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93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F1739A66-F553-4407-8B14-2711B7F98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753" y="0"/>
            <a:ext cx="4742688" cy="6858000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257AF6-9ADD-40CC-81EA-9777E9A1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CATCH-U-DNA 2nd Review Meeting</a:t>
            </a:r>
            <a:br>
              <a:rPr lang="en-US" dirty="0"/>
            </a:br>
            <a:r>
              <a:rPr lang="en-US" dirty="0"/>
              <a:t>28th June 2019, Heraklion, Greece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666253-92ED-4CE7-8BB2-AB341C70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1103-8223-CF46-8B18-6310588B4B58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7E6181A-0E63-4841-A2A2-FD33EFB6AD55}"/>
              </a:ext>
            </a:extLst>
          </p:cNvPr>
          <p:cNvSpPr txBox="1"/>
          <p:nvPr/>
        </p:nvSpPr>
        <p:spPr>
          <a:xfrm>
            <a:off x="408139" y="1186805"/>
            <a:ext cx="7213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Liquid Biopsy Market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FF5C6C6B-8137-442B-A03B-6DAF710F829A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Main achievements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D7BC23E-A4E4-4150-8C63-53E739B9CC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7903411"/>
              </p:ext>
            </p:extLst>
          </p:nvPr>
        </p:nvGraphicFramePr>
        <p:xfrm>
          <a:off x="1325753" y="29094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B0C1D54F-BC88-404C-9243-6FBDD6D4DE33}"/>
              </a:ext>
            </a:extLst>
          </p:cNvPr>
          <p:cNvSpPr txBox="1"/>
          <p:nvPr/>
        </p:nvSpPr>
        <p:spPr>
          <a:xfrm>
            <a:off x="767038" y="1971084"/>
            <a:ext cx="7213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Steadily growing market!!!!</a:t>
            </a: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Estimated market size: </a:t>
            </a:r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3051 $ million </a:t>
            </a:r>
            <a:r>
              <a:rPr lang="en-GB" sz="240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(2025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4178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F1739A66-F553-4407-8B14-2711B7F98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753" y="0"/>
            <a:ext cx="4742688" cy="6858000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257AF6-9ADD-40CC-81EA-9777E9A1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CATCH-U-DNA 2nd Review Meeting</a:t>
            </a:r>
            <a:br>
              <a:rPr lang="en-US" dirty="0"/>
            </a:br>
            <a:r>
              <a:rPr lang="en-US" dirty="0"/>
              <a:t>28th June 2019, Heraklion, Greece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666253-92ED-4CE7-8BB2-AB341C70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1103-8223-CF46-8B18-6310588B4B58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7E6181A-0E63-4841-A2A2-FD33EFB6AD55}"/>
              </a:ext>
            </a:extLst>
          </p:cNvPr>
          <p:cNvSpPr txBox="1"/>
          <p:nvPr/>
        </p:nvSpPr>
        <p:spPr>
          <a:xfrm>
            <a:off x="408139" y="1186805"/>
            <a:ext cx="7213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Liquid Biopsy Market Segmentation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FF5C6C6B-8137-442B-A03B-6DAF710F829A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Main achievements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0C1D54F-BC88-404C-9243-6FBDD6D4DE33}"/>
              </a:ext>
            </a:extLst>
          </p:cNvPr>
          <p:cNvSpPr txBox="1"/>
          <p:nvPr/>
        </p:nvSpPr>
        <p:spPr>
          <a:xfrm>
            <a:off x="683568" y="2204864"/>
            <a:ext cx="7213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Diagnosis, Treatment Selection, Prognosis and Recurrence, Monitoring</a:t>
            </a: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05FA58-3230-4B18-95D7-2C523A8BA56E}"/>
              </a:ext>
            </a:extLst>
          </p:cNvPr>
          <p:cNvSpPr txBox="1"/>
          <p:nvPr/>
        </p:nvSpPr>
        <p:spPr>
          <a:xfrm>
            <a:off x="681294" y="3487026"/>
            <a:ext cx="7213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NGS (Illumina), </a:t>
            </a:r>
            <a:r>
              <a:rPr lang="en-GB" sz="2400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ddPCR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GB" sz="2400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Biorad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Others</a:t>
            </a: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DF2AF8B-E1C9-4B08-BF27-DAAF6EDB4D69}"/>
              </a:ext>
            </a:extLst>
          </p:cNvPr>
          <p:cNvSpPr txBox="1"/>
          <p:nvPr/>
        </p:nvSpPr>
        <p:spPr>
          <a:xfrm>
            <a:off x="681294" y="1777127"/>
            <a:ext cx="7213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By application: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B4C69C3-6455-4811-A61F-4FAA1DA84F25}"/>
              </a:ext>
            </a:extLst>
          </p:cNvPr>
          <p:cNvSpPr txBox="1"/>
          <p:nvPr/>
        </p:nvSpPr>
        <p:spPr>
          <a:xfrm>
            <a:off x="681294" y="3026018"/>
            <a:ext cx="7213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By technology: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4BD0765-6499-4A7D-BDE5-8ABA94FD64D4}"/>
              </a:ext>
            </a:extLst>
          </p:cNvPr>
          <p:cNvSpPr txBox="1"/>
          <p:nvPr/>
        </p:nvSpPr>
        <p:spPr>
          <a:xfrm>
            <a:off x="683568" y="4418733"/>
            <a:ext cx="7213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Device, Service</a:t>
            </a: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6F5DF-99FB-49EB-AD7A-248F732370CB}"/>
              </a:ext>
            </a:extLst>
          </p:cNvPr>
          <p:cNvSpPr txBox="1"/>
          <p:nvPr/>
        </p:nvSpPr>
        <p:spPr>
          <a:xfrm>
            <a:off x="679020" y="4022458"/>
            <a:ext cx="7213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By Business model: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F997FA4-3B51-4FEA-824B-72F1F5C738C1}"/>
              </a:ext>
            </a:extLst>
          </p:cNvPr>
          <p:cNvSpPr txBox="1"/>
          <p:nvPr/>
        </p:nvSpPr>
        <p:spPr>
          <a:xfrm>
            <a:off x="681294" y="5421778"/>
            <a:ext cx="7213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ctDNA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CTC, </a:t>
            </a:r>
            <a:r>
              <a:rPr lang="en-GB" sz="2400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cfDNA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Extracellular vesicles and others</a:t>
            </a: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E44544F-23FD-4B40-B927-00047239695C}"/>
              </a:ext>
            </a:extLst>
          </p:cNvPr>
          <p:cNvSpPr txBox="1"/>
          <p:nvPr/>
        </p:nvSpPr>
        <p:spPr>
          <a:xfrm>
            <a:off x="679020" y="4892573"/>
            <a:ext cx="7213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By type of cancer:</a:t>
            </a:r>
          </a:p>
        </p:txBody>
      </p:sp>
    </p:spTree>
    <p:extLst>
      <p:ext uri="{BB962C8B-B14F-4D97-AF65-F5344CB8AC3E}">
        <p14:creationId xmlns:p14="http://schemas.microsoft.com/office/powerpoint/2010/main" val="3837569718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706</Words>
  <Application>Microsoft Office PowerPoint</Application>
  <PresentationFormat>Presentación en pantalla (4:3)</PresentationFormat>
  <Paragraphs>174</Paragraphs>
  <Slides>16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Θέμα του Office</vt:lpstr>
      <vt:lpstr>Presentación de PowerPoint</vt:lpstr>
      <vt:lpstr>Outline</vt:lpstr>
      <vt:lpstr>1. Objectives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CATCH-U-DNA positioning in the Liquid Biopsy Market Ecosystem</vt:lpstr>
      <vt:lpstr>CATCH-U-DNA potential</vt:lpstr>
      <vt:lpstr>CATCH-U-DNA competitive advantages</vt:lpstr>
      <vt:lpstr>Presentación de PowerPoint</vt:lpstr>
      <vt:lpstr>Commercialization of CATCH-U-DNA product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George Papadakis</dc:creator>
  <cp:lastModifiedBy>Roman Fernández</cp:lastModifiedBy>
  <cp:revision>206</cp:revision>
  <cp:lastPrinted>2018-06-18T11:13:08Z</cp:lastPrinted>
  <dcterms:created xsi:type="dcterms:W3CDTF">2017-06-16T11:51:45Z</dcterms:created>
  <dcterms:modified xsi:type="dcterms:W3CDTF">2019-06-27T15:50:09Z</dcterms:modified>
</cp:coreProperties>
</file>