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69" r:id="rId3"/>
  </p:sldMasterIdLst>
  <p:sldIdLst>
    <p:sldId id="256" r:id="rId4"/>
    <p:sldId id="260" r:id="rId5"/>
    <p:sldId id="261" r:id="rId6"/>
    <p:sldId id="262" r:id="rId7"/>
    <p:sldId id="257" r:id="rId8"/>
    <p:sldId id="258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0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25145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15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3672" y="4575908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2717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28615" y="1509103"/>
            <a:ext cx="6340232" cy="3032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72717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33672" y="514264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2717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5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019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1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7271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fld id="{A1D71103-8223-CF46-8B18-6310588B4B5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1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123" y="1100"/>
            <a:ext cx="5160108" cy="6045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  <a:lvl2pPr>
              <a:defRPr>
                <a:solidFill>
                  <a:srgbClr val="727176"/>
                </a:solidFill>
              </a:defRPr>
            </a:lvl2pPr>
            <a:lvl3pPr>
              <a:defRPr>
                <a:solidFill>
                  <a:srgbClr val="727176"/>
                </a:solidFill>
              </a:defRPr>
            </a:lvl3pPr>
            <a:lvl4pPr>
              <a:defRPr>
                <a:solidFill>
                  <a:srgbClr val="727176"/>
                </a:solidFill>
              </a:defRPr>
            </a:lvl4pPr>
            <a:lvl5pPr>
              <a:defRPr>
                <a:solidFill>
                  <a:srgbClr val="727176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fld id="{A1D71103-8223-CF46-8B18-6310588B4B5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48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2717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72717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fld id="{A1D71103-8223-CF46-8B18-6310588B4B5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4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638800" cy="6436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727176"/>
                </a:solidFill>
              </a:defRPr>
            </a:lvl1pPr>
            <a:lvl2pPr>
              <a:defRPr sz="2400">
                <a:solidFill>
                  <a:srgbClr val="727176"/>
                </a:solidFill>
              </a:defRPr>
            </a:lvl2pPr>
            <a:lvl3pPr>
              <a:defRPr sz="2000">
                <a:solidFill>
                  <a:srgbClr val="727176"/>
                </a:solidFill>
              </a:defRPr>
            </a:lvl3pPr>
            <a:lvl4pPr>
              <a:defRPr sz="1800">
                <a:solidFill>
                  <a:srgbClr val="727176"/>
                </a:solidFill>
              </a:defRPr>
            </a:lvl4pPr>
            <a:lvl5pPr>
              <a:defRPr sz="1800">
                <a:solidFill>
                  <a:srgbClr val="72717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727176"/>
                </a:solidFill>
              </a:defRPr>
            </a:lvl1pPr>
            <a:lvl2pPr>
              <a:defRPr sz="2400">
                <a:solidFill>
                  <a:srgbClr val="727176"/>
                </a:solidFill>
              </a:defRPr>
            </a:lvl2pPr>
            <a:lvl3pPr>
              <a:defRPr sz="2000">
                <a:solidFill>
                  <a:srgbClr val="727176"/>
                </a:solidFill>
              </a:defRPr>
            </a:lvl3pPr>
            <a:lvl4pPr>
              <a:defRPr sz="1800">
                <a:solidFill>
                  <a:srgbClr val="727176"/>
                </a:solidFill>
              </a:defRPr>
            </a:lvl4pPr>
            <a:lvl5pPr>
              <a:defRPr sz="1800">
                <a:solidFill>
                  <a:srgbClr val="72717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fld id="{A1D71103-8223-CF46-8B18-6310588B4B5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8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7271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27176"/>
                </a:solidFill>
              </a:defRPr>
            </a:lvl1pPr>
            <a:lvl2pPr>
              <a:defRPr sz="2000">
                <a:solidFill>
                  <a:srgbClr val="727176"/>
                </a:solidFill>
              </a:defRPr>
            </a:lvl2pPr>
            <a:lvl3pPr>
              <a:defRPr sz="1800">
                <a:solidFill>
                  <a:srgbClr val="727176"/>
                </a:solidFill>
              </a:defRPr>
            </a:lvl3pPr>
            <a:lvl4pPr>
              <a:defRPr sz="1600">
                <a:solidFill>
                  <a:srgbClr val="727176"/>
                </a:solidFill>
              </a:defRPr>
            </a:lvl4pPr>
            <a:lvl5pPr>
              <a:defRPr sz="1600">
                <a:solidFill>
                  <a:srgbClr val="72717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7271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27176"/>
                </a:solidFill>
              </a:defRPr>
            </a:lvl1pPr>
            <a:lvl2pPr>
              <a:defRPr sz="2000">
                <a:solidFill>
                  <a:srgbClr val="727176"/>
                </a:solidFill>
              </a:defRPr>
            </a:lvl2pPr>
            <a:lvl3pPr>
              <a:defRPr sz="1800">
                <a:solidFill>
                  <a:srgbClr val="727176"/>
                </a:solidFill>
              </a:defRPr>
            </a:lvl3pPr>
            <a:lvl4pPr>
              <a:defRPr sz="1600">
                <a:solidFill>
                  <a:srgbClr val="727176"/>
                </a:solidFill>
              </a:defRPr>
            </a:lvl4pPr>
            <a:lvl5pPr>
              <a:defRPr sz="1600">
                <a:solidFill>
                  <a:srgbClr val="72717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fld id="{A1D71103-8223-CF46-8B18-6310588B4B5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2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5602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3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63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737338" cy="332642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2717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3000" y="1435100"/>
            <a:ext cx="5003800" cy="46910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727176"/>
                </a:solidFill>
              </a:defRPr>
            </a:lvl1pPr>
            <a:lvl2pPr>
              <a:defRPr sz="2800">
                <a:solidFill>
                  <a:srgbClr val="727176"/>
                </a:solidFill>
              </a:defRPr>
            </a:lvl2pPr>
            <a:lvl3pPr>
              <a:defRPr sz="2400">
                <a:solidFill>
                  <a:srgbClr val="727176"/>
                </a:solidFill>
              </a:defRPr>
            </a:lvl3pPr>
            <a:lvl4pPr>
              <a:defRPr sz="2000">
                <a:solidFill>
                  <a:srgbClr val="727176"/>
                </a:solidFill>
              </a:defRPr>
            </a:lvl4pPr>
            <a:lvl5pPr>
              <a:defRPr sz="2000">
                <a:solidFill>
                  <a:srgbClr val="72717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2717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27176"/>
                </a:solidFill>
              </a:defRPr>
            </a:lvl1pPr>
          </a:lstStyle>
          <a:p>
            <a:fld id="{A1D71103-8223-CF46-8B18-6310588B4B5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673100"/>
            <a:ext cx="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Front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7023100" cy="4076700"/>
          </a:xfrm>
          <a:prstGeom prst="rect">
            <a:avLst/>
          </a:prstGeom>
        </p:spPr>
      </p:pic>
      <p:pic>
        <p:nvPicPr>
          <p:cNvPr id="10" name="Imagen 9" descr="logo-horizon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254375"/>
            <a:ext cx="552450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oterAW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5827845"/>
            <a:ext cx="9143391" cy="1030155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1103-8223-CF46-8B18-6310588B4B58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EncabezadoAW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Front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7023100" cy="4076700"/>
          </a:xfrm>
          <a:prstGeom prst="rect">
            <a:avLst/>
          </a:prstGeom>
        </p:spPr>
      </p:pic>
      <p:pic>
        <p:nvPicPr>
          <p:cNvPr id="9" name="Imagen 8" descr="logo-horizon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254375"/>
            <a:ext cx="552450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catch-u-dna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irocha@awsensor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C9D-8F5F-4A7B-A59E-ADD00FEF3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CATCH-U-DNA</a:t>
            </a:r>
            <a:br>
              <a:rPr lang="en-GB" dirty="0"/>
            </a:br>
            <a:r>
              <a:rPr lang="en-GB" dirty="0"/>
              <a:t>Dissemination Strategy</a:t>
            </a:r>
            <a:br>
              <a:rPr lang="en-GB" dirty="0"/>
            </a:br>
            <a:r>
              <a:rPr lang="es-ES" dirty="0"/>
              <a:t>WP 7</a:t>
            </a:r>
            <a:br>
              <a:rPr lang="es-ES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AFC9D-D39B-4726-809A-16630CCD0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823" y="4747334"/>
            <a:ext cx="6400800" cy="1752600"/>
          </a:xfrm>
        </p:spPr>
        <p:txBody>
          <a:bodyPr/>
          <a:lstStyle/>
          <a:p>
            <a:r>
              <a:rPr lang="en-GB" dirty="0"/>
              <a:t>December 1</a:t>
            </a:r>
            <a:r>
              <a:rPr lang="en-GB" baseline="30000" dirty="0"/>
              <a:t>st</a:t>
            </a:r>
            <a:r>
              <a:rPr lang="en-GB" dirty="0"/>
              <a:t>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4D76-617C-4D76-A73F-5E9A4FA550C6}"/>
              </a:ext>
            </a:extLst>
          </p:cNvPr>
          <p:cNvSpPr txBox="1"/>
          <p:nvPr/>
        </p:nvSpPr>
        <p:spPr>
          <a:xfrm>
            <a:off x="685800" y="6130602"/>
            <a:ext cx="3570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By</a:t>
            </a:r>
            <a:r>
              <a:rPr lang="es-ES" sz="2000" dirty="0"/>
              <a:t>: María Isabel Rocha (Maribel)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65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198B-7095-4328-A332-767CAEE0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DISSEMINATION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4C00-D0E0-4665-B932-1EBE47D1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AWS: </a:t>
            </a:r>
            <a:r>
              <a:rPr lang="es-ES" dirty="0" err="1"/>
              <a:t>Dissemination</a:t>
            </a:r>
            <a:r>
              <a:rPr lang="es-ES" dirty="0"/>
              <a:t> </a:t>
            </a:r>
            <a:r>
              <a:rPr lang="es-ES" dirty="0" err="1"/>
              <a:t>Coordinator</a:t>
            </a:r>
            <a:endParaRPr lang="es-ES" dirty="0"/>
          </a:p>
          <a:p>
            <a:r>
              <a:rPr lang="es-ES" dirty="0"/>
              <a:t>3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Website</a:t>
            </a:r>
            <a:endParaRPr lang="es-ES" dirty="0"/>
          </a:p>
          <a:p>
            <a:pPr lvl="1"/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lvl="2"/>
            <a:r>
              <a:rPr lang="es-ES" dirty="0" err="1"/>
              <a:t>Conferences</a:t>
            </a:r>
            <a:endParaRPr lang="es-ES" dirty="0"/>
          </a:p>
          <a:p>
            <a:pPr lvl="2"/>
            <a:r>
              <a:rPr lang="es-ES" dirty="0"/>
              <a:t>Workshops</a:t>
            </a:r>
          </a:p>
          <a:p>
            <a:pPr lvl="2"/>
            <a:r>
              <a:rPr lang="es-ES" dirty="0" err="1"/>
              <a:t>Articles</a:t>
            </a:r>
            <a:endParaRPr lang="es-ES" dirty="0"/>
          </a:p>
          <a:p>
            <a:pPr lvl="2"/>
            <a:r>
              <a:rPr lang="es-ES" dirty="0"/>
              <a:t>General Local News </a:t>
            </a:r>
          </a:p>
          <a:p>
            <a:pPr lvl="1"/>
            <a:r>
              <a:rPr lang="es-ES" dirty="0" err="1"/>
              <a:t>Intellectual</a:t>
            </a:r>
            <a:r>
              <a:rPr lang="es-ES" dirty="0"/>
              <a:t> 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Rights</a:t>
            </a:r>
            <a:r>
              <a:rPr lang="es-ES" dirty="0"/>
              <a:t> (IPR) –</a:t>
            </a:r>
            <a:r>
              <a:rPr lang="es-ES" dirty="0" err="1"/>
              <a:t>patents</a:t>
            </a:r>
            <a:r>
              <a:rPr lang="es-ES" dirty="0"/>
              <a:t>-</a:t>
            </a:r>
          </a:p>
          <a:p>
            <a:r>
              <a:rPr lang="es-ES" dirty="0" err="1"/>
              <a:t>Deliverables</a:t>
            </a:r>
            <a:r>
              <a:rPr lang="es-ES" dirty="0"/>
              <a:t> </a:t>
            </a:r>
            <a:r>
              <a:rPr lang="es-ES" dirty="0" err="1"/>
              <a:t>turned</a:t>
            </a:r>
            <a:r>
              <a:rPr lang="es-ES" dirty="0"/>
              <a:t> in August 2017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DFE8-0BBA-4BB0-91FA-B9ABFE3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87E0-D07B-4297-B5C8-C961174F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5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D2C5-EBA0-4CB7-A388-8FA8DFAD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0824-B257-40EA-921C-AB4C881C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hlinkClick r:id="rId2"/>
              </a:rPr>
              <a:t>www.catch-u-dna.com</a:t>
            </a:r>
            <a:r>
              <a:rPr lang="en-GB" dirty="0"/>
              <a:t> since July, 2017.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92766-60D8-465C-8AEC-D987883D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48841-BADD-49D4-898F-782F5A1F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B6C28286-6243-4E8D-9D6D-931F1FF026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4954"/>
            <a:ext cx="6188223" cy="33932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8A2C1-CDF0-4A04-997B-783DA8D40BFE}"/>
              </a:ext>
            </a:extLst>
          </p:cNvPr>
          <p:cNvSpPr txBox="1"/>
          <p:nvPr/>
        </p:nvSpPr>
        <p:spPr>
          <a:xfrm>
            <a:off x="6645423" y="2738582"/>
            <a:ext cx="25944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CATCH-U-DNA</a:t>
            </a:r>
            <a:r>
              <a:rPr lang="en-US" dirty="0"/>
              <a:t>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Partners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Dissemination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News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Join 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609B5-5124-4BC1-B699-BF622CAB841A}"/>
              </a:ext>
            </a:extLst>
          </p:cNvPr>
          <p:cNvSpPr txBox="1"/>
          <p:nvPr/>
        </p:nvSpPr>
        <p:spPr>
          <a:xfrm>
            <a:off x="6914742" y="2394954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3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7E58-90DA-464F-B318-07D85122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CD89-C3FB-4C39-8839-38AD44F8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C5C2-CD9B-47E0-8BF9-8B3C2053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F58C2-0A7D-4EE8-9CC3-5FC308A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9C2759D3-3BDA-4679-850C-93557EDD1807}"/>
              </a:ext>
            </a:extLst>
          </p:cNvPr>
          <p:cNvPicPr/>
          <p:nvPr/>
        </p:nvPicPr>
        <p:blipFill rotWithShape="1">
          <a:blip r:embed="rId2"/>
          <a:srcRect t="2839"/>
          <a:stretch/>
        </p:blipFill>
        <p:spPr>
          <a:xfrm>
            <a:off x="368423" y="1370013"/>
            <a:ext cx="8491491" cy="46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38C7-2077-489A-B829-BCAD185E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4694-AB90-4D4E-8A4D-E58D6A4F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7237"/>
            <a:ext cx="8229600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Planning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partner</a:t>
            </a:r>
            <a:r>
              <a:rPr lang="es-ES" dirty="0"/>
              <a:t>.</a:t>
            </a:r>
          </a:p>
          <a:p>
            <a:r>
              <a:rPr lang="es-ES" dirty="0"/>
              <a:t>To </a:t>
            </a:r>
            <a:r>
              <a:rPr lang="es-ES" dirty="0" err="1"/>
              <a:t>estimate</a:t>
            </a:r>
            <a:r>
              <a:rPr lang="es-ES" dirty="0"/>
              <a:t> </a:t>
            </a:r>
            <a:r>
              <a:rPr lang="es-ES" dirty="0" err="1"/>
              <a:t>fulfillment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Project </a:t>
            </a:r>
            <a:r>
              <a:rPr lang="es-ES" dirty="0" err="1"/>
              <a:t>goals</a:t>
            </a:r>
            <a:r>
              <a:rPr lang="es-ES" dirty="0"/>
              <a:t>.</a:t>
            </a:r>
          </a:p>
          <a:p>
            <a:r>
              <a:rPr lang="es-ES" dirty="0"/>
              <a:t>4 </a:t>
            </a:r>
            <a:r>
              <a:rPr lang="es-ES" dirty="0" err="1"/>
              <a:t>weeks</a:t>
            </a:r>
            <a:r>
              <a:rPr lang="es-ES" dirty="0"/>
              <a:t> to </a:t>
            </a:r>
            <a:r>
              <a:rPr lang="es-ES" dirty="0" err="1"/>
              <a:t>send</a:t>
            </a:r>
            <a:r>
              <a:rPr lang="es-ES" dirty="0"/>
              <a:t> to AWS? (</a:t>
            </a:r>
            <a:r>
              <a:rPr lang="es-ES" dirty="0" err="1"/>
              <a:t>Dec</a:t>
            </a:r>
            <a:r>
              <a:rPr lang="es-ES" dirty="0"/>
              <a:t> </a:t>
            </a:r>
            <a:r>
              <a:rPr lang="es-ES"/>
              <a:t>29th 2018)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CCFC3-60C3-4F38-AED5-AACBFFFF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B149D-155C-433F-AA43-603D28F1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1103-8223-CF46-8B18-6310588B4B58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0CF31A9-E9F6-4473-B0FC-D023ED527FA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2720" r="443"/>
          <a:stretch/>
        </p:blipFill>
        <p:spPr bwMode="auto">
          <a:xfrm>
            <a:off x="1175176" y="4727389"/>
            <a:ext cx="6592786" cy="122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98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4657466-0116-47B8-B851-DD9E7012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1687" y="6633428"/>
            <a:ext cx="2500313" cy="273844"/>
          </a:xfrm>
        </p:spPr>
        <p:txBody>
          <a:bodyPr/>
          <a:lstStyle/>
          <a:p>
            <a:pPr algn="l"/>
            <a:r>
              <a:rPr lang="en-US" dirty="0"/>
              <a:t>Ilya Reviakine </a:t>
            </a:r>
            <a:r>
              <a:rPr lang="en-US" dirty="0" err="1"/>
              <a:t>Marabel</a:t>
            </a:r>
            <a:r>
              <a:rPr lang="en-US" dirty="0"/>
              <a:t> Rocha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A13EE-8537-4196-934B-13C2EB086E6A}"/>
              </a:ext>
            </a:extLst>
          </p:cNvPr>
          <p:cNvSpPr txBox="1"/>
          <p:nvPr/>
        </p:nvSpPr>
        <p:spPr>
          <a:xfrm>
            <a:off x="3417680" y="2738422"/>
            <a:ext cx="5056130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partner</a:t>
            </a:r>
            <a:r>
              <a:rPr lang="es-ES" sz="2000" dirty="0"/>
              <a:t> </a:t>
            </a:r>
            <a:r>
              <a:rPr lang="es-ES" sz="2000" dirty="0" err="1"/>
              <a:t>writes</a:t>
            </a:r>
            <a:r>
              <a:rPr lang="es-ES" sz="2000" dirty="0"/>
              <a:t> </a:t>
            </a:r>
            <a:r>
              <a:rPr lang="es-ES" sz="2000" dirty="0" err="1"/>
              <a:t>an</a:t>
            </a:r>
            <a:r>
              <a:rPr lang="es-ES" sz="2000" dirty="0"/>
              <a:t> e-mail to </a:t>
            </a:r>
            <a:r>
              <a:rPr lang="es-ES" sz="2000" dirty="0">
                <a:hlinkClick r:id="rId2"/>
              </a:rPr>
              <a:t>mirocha@awsensors.com</a:t>
            </a:r>
            <a:r>
              <a:rPr lang="es-ES" sz="2000" dirty="0"/>
              <a:t>.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020A-9FA9-44F3-A046-AEECC52566F1}"/>
              </a:ext>
            </a:extLst>
          </p:cNvPr>
          <p:cNvSpPr txBox="1"/>
          <p:nvPr/>
        </p:nvSpPr>
        <p:spPr>
          <a:xfrm>
            <a:off x="386559" y="2463330"/>
            <a:ext cx="2719253" cy="3447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Dissemination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Workshops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</a:t>
            </a:r>
            <a:r>
              <a:rPr lang="en-US" dirty="0" err="1"/>
              <a:t>ocal</a:t>
            </a:r>
            <a:r>
              <a:rPr lang="en-US" dirty="0"/>
              <a:t>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</a:t>
            </a:r>
            <a:r>
              <a:rPr lang="en-US" dirty="0" err="1"/>
              <a:t>ress</a:t>
            </a:r>
            <a:r>
              <a:rPr lang="en-US" dirty="0"/>
              <a:t>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</a:t>
            </a:r>
            <a:r>
              <a:rPr lang="en-US" dirty="0" err="1"/>
              <a:t>articipation</a:t>
            </a:r>
            <a:r>
              <a:rPr lang="en-US" dirty="0"/>
              <a:t> in congress, conferences or technological transfer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Academic</a:t>
            </a:r>
            <a:r>
              <a:rPr lang="es-ES" dirty="0"/>
              <a:t> P</a:t>
            </a:r>
            <a:r>
              <a:rPr lang="en-US" dirty="0" err="1"/>
              <a:t>ublications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</a:t>
            </a:r>
            <a:r>
              <a:rPr lang="en-US" dirty="0" err="1"/>
              <a:t>atents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65621B3-74E9-4F21-98A6-051716F7CB8C}"/>
              </a:ext>
            </a:extLst>
          </p:cNvPr>
          <p:cNvCxnSpPr>
            <a:cxnSpLocks/>
          </p:cNvCxnSpPr>
          <p:nvPr/>
        </p:nvCxnSpPr>
        <p:spPr>
          <a:xfrm flipH="1">
            <a:off x="5862055" y="2435200"/>
            <a:ext cx="1372" cy="314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18247EAB-3CB6-4071-8C95-0C02CD01B19F}"/>
              </a:ext>
            </a:extLst>
          </p:cNvPr>
          <p:cNvSpPr txBox="1">
            <a:spLocks/>
          </p:cNvSpPr>
          <p:nvPr/>
        </p:nvSpPr>
        <p:spPr>
          <a:xfrm>
            <a:off x="164123" y="1100"/>
            <a:ext cx="4177058" cy="60459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271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505406-0FB3-4C66-BB99-3149E5F3CE25}"/>
              </a:ext>
            </a:extLst>
          </p:cNvPr>
          <p:cNvSpPr/>
          <p:nvPr/>
        </p:nvSpPr>
        <p:spPr>
          <a:xfrm>
            <a:off x="3997421" y="1435868"/>
            <a:ext cx="3729268" cy="995422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A </a:t>
            </a:r>
            <a:r>
              <a:rPr lang="es-ES" sz="2000" dirty="0" err="1">
                <a:solidFill>
                  <a:schemeClr val="tx1"/>
                </a:solidFill>
              </a:rPr>
              <a:t>partner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conducted</a:t>
            </a:r>
            <a:r>
              <a:rPr lang="es-ES" sz="2000" dirty="0">
                <a:solidFill>
                  <a:schemeClr val="tx1"/>
                </a:solidFill>
              </a:rPr>
              <a:t>  a </a:t>
            </a:r>
            <a:r>
              <a:rPr lang="es-ES" sz="2000" dirty="0" err="1">
                <a:solidFill>
                  <a:schemeClr val="tx1"/>
                </a:solidFill>
              </a:rPr>
              <a:t>dissemination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activity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E1F1F9-E807-45E0-B758-D99F43A5007B}"/>
              </a:ext>
            </a:extLst>
          </p:cNvPr>
          <p:cNvSpPr txBox="1"/>
          <p:nvPr/>
        </p:nvSpPr>
        <p:spPr>
          <a:xfrm>
            <a:off x="3417680" y="3727379"/>
            <a:ext cx="5056130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Maria</a:t>
            </a:r>
            <a:r>
              <a:rPr lang="es-ES" sz="2000" dirty="0"/>
              <a:t> Rocha </a:t>
            </a:r>
            <a:r>
              <a:rPr lang="es-ES" sz="2000" dirty="0" err="1"/>
              <a:t>publishes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into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Project </a:t>
            </a:r>
            <a:r>
              <a:rPr lang="es-ES" sz="2000" dirty="0" err="1"/>
              <a:t>Website</a:t>
            </a:r>
            <a:r>
              <a:rPr lang="es-ES" sz="2000" dirty="0"/>
              <a:t> and </a:t>
            </a:r>
            <a:r>
              <a:rPr lang="es-ES" sz="2000" dirty="0" err="1"/>
              <a:t>registers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in a </a:t>
            </a:r>
            <a:r>
              <a:rPr lang="es-ES" sz="2000" dirty="0" err="1"/>
              <a:t>list</a:t>
            </a:r>
            <a:r>
              <a:rPr lang="es-ES" sz="2000" dirty="0"/>
              <a:t>.</a:t>
            </a:r>
            <a:endParaRPr lang="en-US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211F27-9390-46D2-A687-DA13851F0A83}"/>
              </a:ext>
            </a:extLst>
          </p:cNvPr>
          <p:cNvCxnSpPr>
            <a:cxnSpLocks/>
          </p:cNvCxnSpPr>
          <p:nvPr/>
        </p:nvCxnSpPr>
        <p:spPr>
          <a:xfrm>
            <a:off x="5862055" y="3429000"/>
            <a:ext cx="0" cy="308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29C926-3888-4251-B27D-45B5C2AE707C}"/>
              </a:ext>
            </a:extLst>
          </p:cNvPr>
          <p:cNvCxnSpPr>
            <a:cxnSpLocks/>
          </p:cNvCxnSpPr>
          <p:nvPr/>
        </p:nvCxnSpPr>
        <p:spPr>
          <a:xfrm>
            <a:off x="5862055" y="5398642"/>
            <a:ext cx="0" cy="304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137588F-8FA4-4CCF-A041-72C466D5E5B3}"/>
              </a:ext>
            </a:extLst>
          </p:cNvPr>
          <p:cNvSpPr/>
          <p:nvPr/>
        </p:nvSpPr>
        <p:spPr>
          <a:xfrm>
            <a:off x="3534063" y="5703604"/>
            <a:ext cx="4658729" cy="995422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tx1"/>
                </a:solidFill>
              </a:rPr>
              <a:t>Communication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activity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is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disseminated</a:t>
            </a:r>
            <a:r>
              <a:rPr lang="es-ES" sz="2000" dirty="0">
                <a:solidFill>
                  <a:schemeClr val="tx1"/>
                </a:solidFill>
              </a:rPr>
              <a:t> and </a:t>
            </a:r>
            <a:r>
              <a:rPr lang="es-ES" sz="2000" dirty="0" err="1">
                <a:solidFill>
                  <a:schemeClr val="tx1"/>
                </a:solidFill>
              </a:rPr>
              <a:t>reported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6E81A7-34B1-49D9-80E9-84423D5C7735}"/>
              </a:ext>
            </a:extLst>
          </p:cNvPr>
          <p:cNvSpPr txBox="1"/>
          <p:nvPr/>
        </p:nvSpPr>
        <p:spPr>
          <a:xfrm>
            <a:off x="3417680" y="4690756"/>
            <a:ext cx="5056130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Roman</a:t>
            </a:r>
            <a:r>
              <a:rPr lang="es-ES" sz="2000" dirty="0"/>
              <a:t> </a:t>
            </a:r>
            <a:r>
              <a:rPr lang="es-ES" sz="2000" dirty="0" err="1"/>
              <a:t>Fernandez</a:t>
            </a:r>
            <a:r>
              <a:rPr lang="es-ES" sz="2000" dirty="0"/>
              <a:t> </a:t>
            </a:r>
            <a:r>
              <a:rPr lang="es-ES" sz="2000" dirty="0" err="1"/>
              <a:t>receives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list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Project </a:t>
            </a:r>
            <a:r>
              <a:rPr lang="es-ES" sz="2000" dirty="0" err="1"/>
              <a:t>Report</a:t>
            </a:r>
            <a:r>
              <a:rPr lang="es-ES" sz="2000" dirty="0"/>
              <a:t>.</a:t>
            </a:r>
            <a:endParaRPr lang="en-US" sz="2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BDEC5-F0FD-4771-A88E-0DF2BD05B608}"/>
              </a:ext>
            </a:extLst>
          </p:cNvPr>
          <p:cNvCxnSpPr>
            <a:cxnSpLocks/>
          </p:cNvCxnSpPr>
          <p:nvPr/>
        </p:nvCxnSpPr>
        <p:spPr>
          <a:xfrm>
            <a:off x="5862055" y="4435265"/>
            <a:ext cx="0" cy="255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9738"/>
      </p:ext>
    </p:extLst>
  </p:cSld>
  <p:clrMapOvr>
    <a:masterClrMapping/>
  </p:clrMapOvr>
</p:sld>
</file>

<file path=ppt/theme/theme1.xml><?xml version="1.0" encoding="utf-8"?>
<a:theme xmlns:a="http://schemas.openxmlformats.org/drawingml/2006/main" name="AWSensors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AWSensorsTheme</Template>
  <TotalTime>2040</TotalTime>
  <Words>182</Words>
  <Application>Microsoft Office PowerPoint</Application>
  <PresentationFormat>Presentación en pantalla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AWSensorsTheme</vt:lpstr>
      <vt:lpstr>2_Tema de Office</vt:lpstr>
      <vt:lpstr>1_Tema de Office</vt:lpstr>
      <vt:lpstr>CATCH-U-DNA Dissemination Strategy WP 7   </vt:lpstr>
      <vt:lpstr>DISSEMINATION</vt:lpstr>
      <vt:lpstr>Project Website</vt:lpstr>
      <vt:lpstr>Project Website</vt:lpstr>
      <vt:lpstr>Planning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Support Meeting</dc:title>
  <dc:creator>JVG</dc:creator>
  <cp:lastModifiedBy>Roman Fernández</cp:lastModifiedBy>
  <cp:revision>109</cp:revision>
  <dcterms:created xsi:type="dcterms:W3CDTF">2017-10-23T08:46:38Z</dcterms:created>
  <dcterms:modified xsi:type="dcterms:W3CDTF">2018-11-30T10:24:39Z</dcterms:modified>
</cp:coreProperties>
</file>