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3" r:id="rId2"/>
    <p:sldId id="258" r:id="rId3"/>
    <p:sldId id="261" r:id="rId4"/>
    <p:sldId id="260" r:id="rId5"/>
    <p:sldId id="272" r:id="rId6"/>
    <p:sldId id="262" r:id="rId7"/>
    <p:sldId id="263" r:id="rId8"/>
    <p:sldId id="265" r:id="rId9"/>
    <p:sldId id="266" r:id="rId10"/>
    <p:sldId id="267" r:id="rId11"/>
    <p:sldId id="268" r:id="rId12"/>
    <p:sldId id="271" r:id="rId13"/>
    <p:sldId id="274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0602"/>
    <a:srgbClr val="F3650D"/>
    <a:srgbClr val="F2A19B"/>
    <a:srgbClr val="DD1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98" autoAdjust="0"/>
  </p:normalViewPr>
  <p:slideViewPr>
    <p:cSldViewPr snapToGrid="0" showGuides="1">
      <p:cViewPr varScale="1">
        <p:scale>
          <a:sx n="77" d="100"/>
          <a:sy n="77" d="100"/>
        </p:scale>
        <p:origin x="1618" y="62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32.72.8.180\razj\Group\blochdan\GREECE\si%20np\SI%20NP%20DO%20D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l\Desktop\sinp%20do%20po%20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l\Desktop\sinp%20do%20po%20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l\Desktop\sinp%20do%20dp%20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l\Desktop\sinp%20do%20dp%20fi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baseline="0">
                <a:solidFill>
                  <a:schemeClr val="tx1"/>
                </a:solidFill>
                <a:latin typeface="David" panose="020E0502060401010101" pitchFamily="34" charset="-79"/>
                <a:ea typeface="+mn-ea"/>
                <a:cs typeface="David" panose="020E0502060401010101" pitchFamily="34" charset="-79"/>
              </a:defRPr>
            </a:pPr>
            <a:r>
              <a:rPr lang="en-US" dirty="0"/>
              <a:t>zeta potential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baseline="0">
              <a:solidFill>
                <a:schemeClr val="tx1"/>
              </a:solidFill>
              <a:latin typeface="David" panose="020E0502060401010101" pitchFamily="34" charset="-79"/>
              <a:ea typeface="+mn-ea"/>
              <a:cs typeface="David" panose="020E0502060401010101" pitchFamily="34" charset="-79"/>
            </a:defRPr>
          </a:pPr>
          <a:endParaRPr lang="LID4096"/>
        </a:p>
      </c:txPr>
    </c:title>
    <c:autoTitleDeleted val="0"/>
    <c:plotArea>
      <c:layout>
        <c:manualLayout>
          <c:layoutTarget val="inner"/>
          <c:xMode val="edge"/>
          <c:yMode val="edge"/>
          <c:x val="9.6537724966681976E-2"/>
          <c:y val="0.238565142600039"/>
          <c:w val="0.840676365292508"/>
          <c:h val="0.605206498336269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'[SI NP DO DP.xlsx]sum'!$A$2</c:f>
              <c:strCache>
                <c:ptCount val="1"/>
                <c:pt idx="0">
                  <c:v>DOPC/POPC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0-F56F-4A54-ACDB-D6B847FEA193}"/>
              </c:ext>
            </c:extLst>
          </c:dPt>
          <c:errBars>
            <c:errBarType val="both"/>
            <c:errValType val="cust"/>
            <c:noEndCap val="0"/>
            <c:plus>
              <c:numRef>
                <c:f>'[SI NP DO DP.xlsx]sum'!$B$6:$G$6</c:f>
                <c:numCache>
                  <c:formatCode>General</c:formatCode>
                  <c:ptCount val="6"/>
                  <c:pt idx="0">
                    <c:v>2.1741665069630782</c:v>
                  </c:pt>
                  <c:pt idx="1">
                    <c:v>0.23233596363886516</c:v>
                  </c:pt>
                  <c:pt idx="2">
                    <c:v>0.46094468214743523</c:v>
                  </c:pt>
                  <c:pt idx="3">
                    <c:v>2.3375991957561926</c:v>
                  </c:pt>
                  <c:pt idx="4">
                    <c:v>0.65217328985477474</c:v>
                  </c:pt>
                  <c:pt idx="5">
                    <c:v>0.46241756022020303</c:v>
                  </c:pt>
                </c:numCache>
              </c:numRef>
            </c:plus>
            <c:minus>
              <c:numRef>
                <c:f>'[SI NP DO DP.xlsx]sum'!$B$6:$G$6</c:f>
                <c:numCache>
                  <c:formatCode>General</c:formatCode>
                  <c:ptCount val="6"/>
                  <c:pt idx="0">
                    <c:v>2.1741665069630782</c:v>
                  </c:pt>
                  <c:pt idx="1">
                    <c:v>0.23233596363886516</c:v>
                  </c:pt>
                  <c:pt idx="2">
                    <c:v>0.46094468214743523</c:v>
                  </c:pt>
                  <c:pt idx="3">
                    <c:v>2.3375991957561926</c:v>
                  </c:pt>
                  <c:pt idx="4">
                    <c:v>0.65217328985477474</c:v>
                  </c:pt>
                  <c:pt idx="5">
                    <c:v>0.46241756022020303</c:v>
                  </c:pt>
                </c:numCache>
              </c:numRef>
            </c:minus>
            <c:spPr>
              <a:noFill/>
              <a:ln w="19050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'[SI NP DO DP.xlsx]sum'!$B$1:$G$1</c:f>
              <c:strCache>
                <c:ptCount val="6"/>
                <c:pt idx="0">
                  <c:v>si</c:v>
                </c:pt>
                <c:pt idx="1">
                  <c:v>100/0</c:v>
                </c:pt>
                <c:pt idx="2">
                  <c:v>70/30</c:v>
                </c:pt>
                <c:pt idx="3">
                  <c:v>50/50</c:v>
                </c:pt>
                <c:pt idx="4">
                  <c:v>30/70</c:v>
                </c:pt>
                <c:pt idx="5">
                  <c:v>0/100</c:v>
                </c:pt>
              </c:strCache>
            </c:strRef>
          </c:cat>
          <c:val>
            <c:numRef>
              <c:f>'[SI NP DO DP.xlsx]sum'!$B$2:$G$2</c:f>
              <c:numCache>
                <c:formatCode>General</c:formatCode>
                <c:ptCount val="6"/>
                <c:pt idx="0">
                  <c:v>-17.52</c:v>
                </c:pt>
                <c:pt idx="1">
                  <c:v>-6.0259999999999998</c:v>
                </c:pt>
                <c:pt idx="2">
                  <c:v>-4.6620000000000008</c:v>
                </c:pt>
                <c:pt idx="3">
                  <c:v>-3.972</c:v>
                </c:pt>
                <c:pt idx="4">
                  <c:v>-6.9639999999999986</c:v>
                </c:pt>
                <c:pt idx="5">
                  <c:v>-4.0259999999999998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F8-422B-B5F1-397210705E74}"/>
            </c:ext>
          </c:extLst>
        </c:ser>
        <c:ser>
          <c:idx val="1"/>
          <c:order val="1"/>
          <c:tx>
            <c:strRef>
              <c:f>'[SI NP DO DP.xlsx]sum'!$A$3</c:f>
              <c:strCache>
                <c:ptCount val="1"/>
                <c:pt idx="0">
                  <c:v>DOPC/DPPC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errBars>
            <c:errBarType val="both"/>
            <c:errValType val="cust"/>
            <c:noEndCap val="0"/>
            <c:plus>
              <c:numRef>
                <c:f>'[SI NP DO DP.xlsx]sum'!$B$7:$G$7</c:f>
                <c:numCache>
                  <c:formatCode>General</c:formatCode>
                  <c:ptCount val="6"/>
                  <c:pt idx="0">
                    <c:v>2.1741665069630782</c:v>
                  </c:pt>
                  <c:pt idx="1">
                    <c:v>0.55115333619601414</c:v>
                  </c:pt>
                  <c:pt idx="2">
                    <c:v>1.0659878048082918</c:v>
                  </c:pt>
                  <c:pt idx="3">
                    <c:v>1.201261836570199</c:v>
                  </c:pt>
                  <c:pt idx="4">
                    <c:v>1.3619765049368489</c:v>
                  </c:pt>
                  <c:pt idx="5">
                    <c:v>0.57447367215565337</c:v>
                  </c:pt>
                </c:numCache>
              </c:numRef>
            </c:plus>
            <c:minus>
              <c:numRef>
                <c:f>'[SI NP DO DP.xlsx]sum'!$B$7:$G$7</c:f>
                <c:numCache>
                  <c:formatCode>General</c:formatCode>
                  <c:ptCount val="6"/>
                  <c:pt idx="0">
                    <c:v>2.1741665069630782</c:v>
                  </c:pt>
                  <c:pt idx="1">
                    <c:v>0.55115333619601414</c:v>
                  </c:pt>
                  <c:pt idx="2">
                    <c:v>1.0659878048082918</c:v>
                  </c:pt>
                  <c:pt idx="3">
                    <c:v>1.201261836570199</c:v>
                  </c:pt>
                  <c:pt idx="4">
                    <c:v>1.3619765049368489</c:v>
                  </c:pt>
                  <c:pt idx="5">
                    <c:v>0.57447367215565337</c:v>
                  </c:pt>
                </c:numCache>
              </c:numRef>
            </c:minus>
            <c:spPr>
              <a:noFill/>
              <a:ln w="19050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'[SI NP DO DP.xlsx]sum'!$B$1:$G$1</c:f>
              <c:strCache>
                <c:ptCount val="6"/>
                <c:pt idx="0">
                  <c:v>si</c:v>
                </c:pt>
                <c:pt idx="1">
                  <c:v>100/0</c:v>
                </c:pt>
                <c:pt idx="2">
                  <c:v>70/30</c:v>
                </c:pt>
                <c:pt idx="3">
                  <c:v>50/50</c:v>
                </c:pt>
                <c:pt idx="4">
                  <c:v>30/70</c:v>
                </c:pt>
                <c:pt idx="5">
                  <c:v>0/100</c:v>
                </c:pt>
              </c:strCache>
            </c:strRef>
          </c:cat>
          <c:val>
            <c:numRef>
              <c:f>'[SI NP DO DP.xlsx]sum'!$B$3:$G$3</c:f>
              <c:numCache>
                <c:formatCode>General</c:formatCode>
                <c:ptCount val="6"/>
                <c:pt idx="0">
                  <c:v>-17.52</c:v>
                </c:pt>
                <c:pt idx="1">
                  <c:v>-3.6620000000000004</c:v>
                </c:pt>
                <c:pt idx="2">
                  <c:v>-6.9640000000000004</c:v>
                </c:pt>
                <c:pt idx="3">
                  <c:v>-6.1139999999999999</c:v>
                </c:pt>
                <c:pt idx="4">
                  <c:v>-4.354000000000001</c:v>
                </c:pt>
                <c:pt idx="5">
                  <c:v>-4.3079999999999998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F8-422B-B5F1-397210705E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439576608"/>
        <c:axId val="1439581184"/>
      </c:barChart>
      <c:catAx>
        <c:axId val="143957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high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David" panose="020E0502060401010101" pitchFamily="34" charset="-79"/>
                <a:ea typeface="+mn-ea"/>
                <a:cs typeface="David" panose="020E0502060401010101" pitchFamily="34" charset="-79"/>
              </a:defRPr>
            </a:pPr>
            <a:endParaRPr lang="LID4096"/>
          </a:p>
        </c:txPr>
        <c:crossAx val="1439581184"/>
        <c:crosses val="autoZero"/>
        <c:auto val="1"/>
        <c:lblAlgn val="ctr"/>
        <c:lblOffset val="100"/>
        <c:noMultiLvlLbl val="0"/>
      </c:catAx>
      <c:valAx>
        <c:axId val="1439581184"/>
        <c:scaling>
          <c:orientation val="minMax"/>
          <c:min val="-2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90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David" panose="020E0502060401010101" pitchFamily="34" charset="-79"/>
                <a:ea typeface="+mn-ea"/>
                <a:cs typeface="David" panose="020E0502060401010101" pitchFamily="34" charset="-79"/>
              </a:defRPr>
            </a:pPr>
            <a:endParaRPr lang="LID4096"/>
          </a:p>
        </c:txPr>
        <c:crossAx val="1439576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87539617654635"/>
          <c:y val="0.88526036908292616"/>
          <c:w val="0.53938470842526121"/>
          <c:h val="7.60248518397598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David" panose="020E0502060401010101" pitchFamily="34" charset="-79"/>
              <a:ea typeface="+mn-ea"/>
              <a:cs typeface="David" panose="020E0502060401010101" pitchFamily="34" charset="-79"/>
            </a:defRPr>
          </a:pPr>
          <a:endParaRPr lang="LID4096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  <a:latin typeface="David" panose="020E0502060401010101" pitchFamily="34" charset="-79"/>
          <a:cs typeface="David" panose="020E0502060401010101" pitchFamily="34" charset="-79"/>
        </a:defRPr>
      </a:pPr>
      <a:endParaRPr lang="LID4096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99389228793682E-2"/>
          <c:y val="4.0575834113675074E-2"/>
          <c:w val="0.909618418348206"/>
          <c:h val="0.757568540338827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sum!$M$3</c:f>
              <c:strCache>
                <c:ptCount val="1"/>
                <c:pt idx="0">
                  <c:v>day 1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errBars>
            <c:errBarType val="both"/>
            <c:errValType val="cust"/>
            <c:noEndCap val="0"/>
            <c:plus>
              <c:numRef>
                <c:f>sum!$N$11:$R$11</c:f>
                <c:numCache>
                  <c:formatCode>General</c:formatCode>
                  <c:ptCount val="5"/>
                  <c:pt idx="0">
                    <c:v>2.7967604026802174E-3</c:v>
                  </c:pt>
                  <c:pt idx="1">
                    <c:v>3.482668660668136E-3</c:v>
                  </c:pt>
                  <c:pt idx="2">
                    <c:v>6.7208444409910294E-3</c:v>
                  </c:pt>
                  <c:pt idx="3">
                    <c:v>7.064549358514585E-3</c:v>
                  </c:pt>
                  <c:pt idx="4">
                    <c:v>6.2896874922368021E-3</c:v>
                  </c:pt>
                </c:numCache>
              </c:numRef>
            </c:plus>
            <c:minus>
              <c:numRef>
                <c:f>sum!$N$11:$R$11</c:f>
                <c:numCache>
                  <c:formatCode>General</c:formatCode>
                  <c:ptCount val="5"/>
                  <c:pt idx="0">
                    <c:v>2.7967604026802174E-3</c:v>
                  </c:pt>
                  <c:pt idx="1">
                    <c:v>3.482668660668136E-3</c:v>
                  </c:pt>
                  <c:pt idx="2">
                    <c:v>6.7208444409910294E-3</c:v>
                  </c:pt>
                  <c:pt idx="3">
                    <c:v>7.064549358514585E-3</c:v>
                  </c:pt>
                  <c:pt idx="4">
                    <c:v>6.2896874922368021E-3</c:v>
                  </c:pt>
                </c:numCache>
              </c:numRef>
            </c:minus>
            <c:spPr>
              <a:noFill/>
              <a:ln w="19050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sum!$N$2:$R$2</c:f>
              <c:strCache>
                <c:ptCount val="5"/>
                <c:pt idx="0">
                  <c:v>100/0</c:v>
                </c:pt>
                <c:pt idx="1">
                  <c:v>70/30</c:v>
                </c:pt>
                <c:pt idx="2">
                  <c:v>50/50</c:v>
                </c:pt>
                <c:pt idx="3">
                  <c:v>30/70</c:v>
                </c:pt>
                <c:pt idx="4">
                  <c:v>0/100</c:v>
                </c:pt>
              </c:strCache>
            </c:strRef>
          </c:cat>
          <c:val>
            <c:numRef>
              <c:f>sum!$N$3:$R$3</c:f>
              <c:numCache>
                <c:formatCode>General</c:formatCode>
                <c:ptCount val="5"/>
                <c:pt idx="0">
                  <c:v>0.23930249999999997</c:v>
                </c:pt>
                <c:pt idx="1">
                  <c:v>0.25103923076923079</c:v>
                </c:pt>
                <c:pt idx="2">
                  <c:v>0.24658999999999998</c:v>
                </c:pt>
                <c:pt idx="3">
                  <c:v>0.23340416666666666</c:v>
                </c:pt>
                <c:pt idx="4">
                  <c:v>0.26628250000000003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66-4AB2-B99F-2F9439099CC1}"/>
            </c:ext>
          </c:extLst>
        </c:ser>
        <c:ser>
          <c:idx val="1"/>
          <c:order val="1"/>
          <c:tx>
            <c:strRef>
              <c:f>sum!$M$4</c:f>
              <c:strCache>
                <c:ptCount val="1"/>
                <c:pt idx="0">
                  <c:v>day 2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errBars>
            <c:errBarType val="both"/>
            <c:errValType val="cust"/>
            <c:noEndCap val="0"/>
            <c:plus>
              <c:numRef>
                <c:f>sum!$N$12:$R$12</c:f>
                <c:numCache>
                  <c:formatCode>General</c:formatCode>
                  <c:ptCount val="5"/>
                  <c:pt idx="0">
                    <c:v>2.0607233088300735E-3</c:v>
                  </c:pt>
                  <c:pt idx="1">
                    <c:v>1.2046015938890324E-3</c:v>
                  </c:pt>
                  <c:pt idx="2">
                    <c:v>1.874899256552789E-3</c:v>
                  </c:pt>
                  <c:pt idx="3">
                    <c:v>1.9487681294146388E-3</c:v>
                  </c:pt>
                  <c:pt idx="4">
                    <c:v>1.9793152575799744E-3</c:v>
                  </c:pt>
                </c:numCache>
              </c:numRef>
            </c:plus>
            <c:minus>
              <c:numRef>
                <c:f>sum!$N$12:$R$12</c:f>
                <c:numCache>
                  <c:formatCode>General</c:formatCode>
                  <c:ptCount val="5"/>
                  <c:pt idx="0">
                    <c:v>2.0607233088300735E-3</c:v>
                  </c:pt>
                  <c:pt idx="1">
                    <c:v>1.2046015938890324E-3</c:v>
                  </c:pt>
                  <c:pt idx="2">
                    <c:v>1.874899256552789E-3</c:v>
                  </c:pt>
                  <c:pt idx="3">
                    <c:v>1.9487681294146388E-3</c:v>
                  </c:pt>
                  <c:pt idx="4">
                    <c:v>1.9793152575799744E-3</c:v>
                  </c:pt>
                </c:numCache>
              </c:numRef>
            </c:minus>
            <c:spPr>
              <a:noFill/>
              <a:ln w="19050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sum!$N$2:$R$2</c:f>
              <c:strCache>
                <c:ptCount val="5"/>
                <c:pt idx="0">
                  <c:v>100/0</c:v>
                </c:pt>
                <c:pt idx="1">
                  <c:v>70/30</c:v>
                </c:pt>
                <c:pt idx="2">
                  <c:v>50/50</c:v>
                </c:pt>
                <c:pt idx="3">
                  <c:v>30/70</c:v>
                </c:pt>
                <c:pt idx="4">
                  <c:v>0/100</c:v>
                </c:pt>
              </c:strCache>
            </c:strRef>
          </c:cat>
          <c:val>
            <c:numRef>
              <c:f>sum!$N$4:$R$4</c:f>
              <c:numCache>
                <c:formatCode>General</c:formatCode>
                <c:ptCount val="5"/>
                <c:pt idx="0">
                  <c:v>0.23686833333333335</c:v>
                </c:pt>
                <c:pt idx="1">
                  <c:v>0.22846928571428574</c:v>
                </c:pt>
                <c:pt idx="2">
                  <c:v>0.23280166666666666</c:v>
                </c:pt>
                <c:pt idx="3">
                  <c:v>0.23831833333333333</c:v>
                </c:pt>
                <c:pt idx="4">
                  <c:v>0.26926333333333335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66-4AB2-B99F-2F9439099CC1}"/>
            </c:ext>
          </c:extLst>
        </c:ser>
        <c:ser>
          <c:idx val="2"/>
          <c:order val="2"/>
          <c:tx>
            <c:strRef>
              <c:f>sum!$M$5</c:f>
              <c:strCache>
                <c:ptCount val="1"/>
                <c:pt idx="0">
                  <c:v>day 3</c:v>
                </c:pt>
              </c:strCache>
            </c:strRef>
          </c:tx>
          <c:spPr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errBars>
            <c:errBarType val="both"/>
            <c:errValType val="cust"/>
            <c:noEndCap val="0"/>
            <c:plus>
              <c:numRef>
                <c:f>sum!$N$13:$R$13</c:f>
                <c:numCache>
                  <c:formatCode>General</c:formatCode>
                  <c:ptCount val="5"/>
                  <c:pt idx="0">
                    <c:v>3.7209298233102993E-3</c:v>
                  </c:pt>
                  <c:pt idx="1">
                    <c:v>3.0456046425773819E-3</c:v>
                  </c:pt>
                  <c:pt idx="2">
                    <c:v>1.8404594459596824E-3</c:v>
                  </c:pt>
                  <c:pt idx="3">
                    <c:v>1.845094660323839E-3</c:v>
                  </c:pt>
                  <c:pt idx="4">
                    <c:v>4.1725500962307913E-3</c:v>
                  </c:pt>
                </c:numCache>
              </c:numRef>
            </c:plus>
            <c:minus>
              <c:numRef>
                <c:f>sum!$N$13:$R$13</c:f>
                <c:numCache>
                  <c:formatCode>General</c:formatCode>
                  <c:ptCount val="5"/>
                  <c:pt idx="0">
                    <c:v>3.7209298233102993E-3</c:v>
                  </c:pt>
                  <c:pt idx="1">
                    <c:v>3.0456046425773819E-3</c:v>
                  </c:pt>
                  <c:pt idx="2">
                    <c:v>1.8404594459596824E-3</c:v>
                  </c:pt>
                  <c:pt idx="3">
                    <c:v>1.845094660323839E-3</c:v>
                  </c:pt>
                  <c:pt idx="4">
                    <c:v>4.1725500962307913E-3</c:v>
                  </c:pt>
                </c:numCache>
              </c:numRef>
            </c:minus>
            <c:spPr>
              <a:noFill/>
              <a:ln w="19050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sum!$N$2:$R$2</c:f>
              <c:strCache>
                <c:ptCount val="5"/>
                <c:pt idx="0">
                  <c:v>100/0</c:v>
                </c:pt>
                <c:pt idx="1">
                  <c:v>70/30</c:v>
                </c:pt>
                <c:pt idx="2">
                  <c:v>50/50</c:v>
                </c:pt>
                <c:pt idx="3">
                  <c:v>30/70</c:v>
                </c:pt>
                <c:pt idx="4">
                  <c:v>0/100</c:v>
                </c:pt>
              </c:strCache>
            </c:strRef>
          </c:cat>
          <c:val>
            <c:numRef>
              <c:f>sum!$N$5:$R$5</c:f>
              <c:numCache>
                <c:formatCode>General</c:formatCode>
                <c:ptCount val="5"/>
                <c:pt idx="0">
                  <c:v>0.23235749999999999</c:v>
                </c:pt>
                <c:pt idx="1">
                  <c:v>0.23965583333333332</c:v>
                </c:pt>
                <c:pt idx="2">
                  <c:v>0.2302708333333334</c:v>
                </c:pt>
                <c:pt idx="3">
                  <c:v>0.23026916666666672</c:v>
                </c:pt>
                <c:pt idx="4">
                  <c:v>0.27637083333333334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866-4AB2-B99F-2F9439099CC1}"/>
            </c:ext>
          </c:extLst>
        </c:ser>
        <c:ser>
          <c:idx val="4"/>
          <c:order val="3"/>
          <c:tx>
            <c:strRef>
              <c:f>sum!$M$7</c:f>
              <c:strCache>
                <c:ptCount val="1"/>
                <c:pt idx="0">
                  <c:v>day 5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errBars>
            <c:errBarType val="both"/>
            <c:errValType val="cust"/>
            <c:noEndCap val="0"/>
            <c:plus>
              <c:numRef>
                <c:f>sum!$N$15:$R$15</c:f>
                <c:numCache>
                  <c:formatCode>General</c:formatCode>
                  <c:ptCount val="5"/>
                  <c:pt idx="0">
                    <c:v>3.46517706377803E-3</c:v>
                  </c:pt>
                  <c:pt idx="1">
                    <c:v>8.4194054949793815E-4</c:v>
                  </c:pt>
                  <c:pt idx="2">
                    <c:v>2.1441682860468053E-3</c:v>
                  </c:pt>
                  <c:pt idx="3">
                    <c:v>1.5774687441876287E-3</c:v>
                  </c:pt>
                  <c:pt idx="4">
                    <c:v>1.6335261365796735E-3</c:v>
                  </c:pt>
                </c:numCache>
              </c:numRef>
            </c:plus>
            <c:minus>
              <c:numRef>
                <c:f>sum!$N$15:$R$15</c:f>
                <c:numCache>
                  <c:formatCode>General</c:formatCode>
                  <c:ptCount val="5"/>
                  <c:pt idx="0">
                    <c:v>3.46517706377803E-3</c:v>
                  </c:pt>
                  <c:pt idx="1">
                    <c:v>8.4194054949793815E-4</c:v>
                  </c:pt>
                  <c:pt idx="2">
                    <c:v>2.1441682860468053E-3</c:v>
                  </c:pt>
                  <c:pt idx="3">
                    <c:v>1.5774687441876287E-3</c:v>
                  </c:pt>
                  <c:pt idx="4">
                    <c:v>1.6335261365796735E-3</c:v>
                  </c:pt>
                </c:numCache>
              </c:numRef>
            </c:minus>
            <c:spPr>
              <a:noFill/>
              <a:ln w="19050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sum!$N$2:$R$2</c:f>
              <c:strCache>
                <c:ptCount val="5"/>
                <c:pt idx="0">
                  <c:v>100/0</c:v>
                </c:pt>
                <c:pt idx="1">
                  <c:v>70/30</c:v>
                </c:pt>
                <c:pt idx="2">
                  <c:v>50/50</c:v>
                </c:pt>
                <c:pt idx="3">
                  <c:v>30/70</c:v>
                </c:pt>
                <c:pt idx="4">
                  <c:v>0/100</c:v>
                </c:pt>
              </c:strCache>
            </c:strRef>
          </c:cat>
          <c:val>
            <c:numRef>
              <c:f>sum!$N$7:$R$7</c:f>
              <c:numCache>
                <c:formatCode>General</c:formatCode>
                <c:ptCount val="5"/>
                <c:pt idx="0">
                  <c:v>0.22314249999999999</c:v>
                </c:pt>
                <c:pt idx="1">
                  <c:v>0.2324016666666667</c:v>
                </c:pt>
                <c:pt idx="2">
                  <c:v>0.24506916666666667</c:v>
                </c:pt>
                <c:pt idx="3">
                  <c:v>0.22585416666666669</c:v>
                </c:pt>
                <c:pt idx="4">
                  <c:v>0.26597583333333336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866-4AB2-B99F-2F9439099CC1}"/>
            </c:ext>
          </c:extLst>
        </c:ser>
        <c:ser>
          <c:idx val="6"/>
          <c:order val="4"/>
          <c:tx>
            <c:strRef>
              <c:f>sum!$M$9</c:f>
              <c:strCache>
                <c:ptCount val="1"/>
                <c:pt idx="0">
                  <c:v>day 7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errBars>
            <c:errBarType val="both"/>
            <c:errValType val="cust"/>
            <c:noEndCap val="0"/>
            <c:plus>
              <c:numRef>
                <c:f>sum!$N$17:$R$17</c:f>
                <c:numCache>
                  <c:formatCode>General</c:formatCode>
                  <c:ptCount val="5"/>
                  <c:pt idx="0">
                    <c:v>2.4849350259782141E-3</c:v>
                  </c:pt>
                  <c:pt idx="1">
                    <c:v>3.1316399457792131E-3</c:v>
                  </c:pt>
                  <c:pt idx="2">
                    <c:v>3.1850574519499972E-3</c:v>
                  </c:pt>
                  <c:pt idx="3">
                    <c:v>3.7271379956863564E-3</c:v>
                  </c:pt>
                  <c:pt idx="4">
                    <c:v>2.6794257261999596E-3</c:v>
                  </c:pt>
                </c:numCache>
              </c:numRef>
            </c:plus>
            <c:minus>
              <c:numRef>
                <c:f>sum!$N$17:$R$17</c:f>
                <c:numCache>
                  <c:formatCode>General</c:formatCode>
                  <c:ptCount val="5"/>
                  <c:pt idx="0">
                    <c:v>2.4849350259782141E-3</c:v>
                  </c:pt>
                  <c:pt idx="1">
                    <c:v>3.1316399457792131E-3</c:v>
                  </c:pt>
                  <c:pt idx="2">
                    <c:v>3.1850574519499972E-3</c:v>
                  </c:pt>
                  <c:pt idx="3">
                    <c:v>3.7271379956863564E-3</c:v>
                  </c:pt>
                  <c:pt idx="4">
                    <c:v>2.6794257261999596E-3</c:v>
                  </c:pt>
                </c:numCache>
              </c:numRef>
            </c:minus>
            <c:spPr>
              <a:noFill/>
              <a:ln w="19050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sum!$N$2:$R$2</c:f>
              <c:strCache>
                <c:ptCount val="5"/>
                <c:pt idx="0">
                  <c:v>100/0</c:v>
                </c:pt>
                <c:pt idx="1">
                  <c:v>70/30</c:v>
                </c:pt>
                <c:pt idx="2">
                  <c:v>50/50</c:v>
                </c:pt>
                <c:pt idx="3">
                  <c:v>30/70</c:v>
                </c:pt>
                <c:pt idx="4">
                  <c:v>0/100</c:v>
                </c:pt>
              </c:strCache>
            </c:strRef>
          </c:cat>
          <c:val>
            <c:numRef>
              <c:f>sum!$N$9:$R$9</c:f>
              <c:numCache>
                <c:formatCode>General</c:formatCode>
                <c:ptCount val="5"/>
                <c:pt idx="0">
                  <c:v>0.23995750000000002</c:v>
                </c:pt>
                <c:pt idx="1">
                  <c:v>0.2375225</c:v>
                </c:pt>
                <c:pt idx="2">
                  <c:v>0.23553416666666663</c:v>
                </c:pt>
                <c:pt idx="3">
                  <c:v>0.23055416666666664</c:v>
                </c:pt>
                <c:pt idx="4">
                  <c:v>0.27085666666666669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866-4AB2-B99F-2F9439099C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-21"/>
        <c:axId val="298374744"/>
        <c:axId val="291362760"/>
      </c:barChart>
      <c:catAx>
        <c:axId val="298374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David" panose="020E0502060401010101" pitchFamily="34" charset="-79"/>
                <a:ea typeface="+mn-ea"/>
                <a:cs typeface="David" panose="020E0502060401010101" pitchFamily="34" charset="-79"/>
              </a:defRPr>
            </a:pPr>
            <a:endParaRPr lang="LID4096"/>
          </a:p>
        </c:txPr>
        <c:crossAx val="291362760"/>
        <c:crosses val="autoZero"/>
        <c:auto val="1"/>
        <c:lblAlgn val="ctr"/>
        <c:lblOffset val="100"/>
        <c:noMultiLvlLbl val="0"/>
      </c:catAx>
      <c:valAx>
        <c:axId val="291362760"/>
        <c:scaling>
          <c:orientation val="minMax"/>
          <c:min val="0.18000000000000002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90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David" panose="020E0502060401010101" pitchFamily="34" charset="-79"/>
                <a:ea typeface="+mn-ea"/>
                <a:cs typeface="David" panose="020E0502060401010101" pitchFamily="34" charset="-79"/>
              </a:defRPr>
            </a:pPr>
            <a:endParaRPr lang="LID4096"/>
          </a:p>
        </c:txPr>
        <c:crossAx val="298374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465913018690152"/>
          <c:y val="0.89823772501144372"/>
          <c:w val="0.41710859919596294"/>
          <c:h val="7.96300018356426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David" panose="020E0502060401010101" pitchFamily="34" charset="-79"/>
              <a:ea typeface="+mn-ea"/>
              <a:cs typeface="David" panose="020E0502060401010101" pitchFamily="34" charset="-79"/>
            </a:defRPr>
          </a:pPr>
          <a:endParaRPr lang="LID4096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David" panose="020E0502060401010101" pitchFamily="34" charset="-79"/>
          <a:cs typeface="David" panose="020E0502060401010101" pitchFamily="34" charset="-79"/>
        </a:defRPr>
      </a:pPr>
      <a:endParaRPr lang="LID4096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sum!$M$25</c:f>
              <c:strCache>
                <c:ptCount val="1"/>
                <c:pt idx="0">
                  <c:v>day 1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errBars>
            <c:errBarType val="both"/>
            <c:errValType val="cust"/>
            <c:noEndCap val="0"/>
            <c:plus>
              <c:numRef>
                <c:f>sum!$N$34:$R$34</c:f>
                <c:numCache>
                  <c:formatCode>General</c:formatCode>
                  <c:ptCount val="5"/>
                  <c:pt idx="0">
                    <c:v>1.587012392306164E-3</c:v>
                  </c:pt>
                  <c:pt idx="1">
                    <c:v>4.8653544891976326E-3</c:v>
                  </c:pt>
                  <c:pt idx="2">
                    <c:v>3.5043579020350621E-3</c:v>
                  </c:pt>
                  <c:pt idx="3">
                    <c:v>1.3033184142368657E-3</c:v>
                  </c:pt>
                  <c:pt idx="4">
                    <c:v>3.2733472292644692E-3</c:v>
                  </c:pt>
                </c:numCache>
              </c:numRef>
            </c:plus>
            <c:minus>
              <c:numRef>
                <c:f>sum!$N$34:$R$34</c:f>
                <c:numCache>
                  <c:formatCode>General</c:formatCode>
                  <c:ptCount val="5"/>
                  <c:pt idx="0">
                    <c:v>1.587012392306164E-3</c:v>
                  </c:pt>
                  <c:pt idx="1">
                    <c:v>4.8653544891976326E-3</c:v>
                  </c:pt>
                  <c:pt idx="2">
                    <c:v>3.5043579020350621E-3</c:v>
                  </c:pt>
                  <c:pt idx="3">
                    <c:v>1.3033184142368657E-3</c:v>
                  </c:pt>
                  <c:pt idx="4">
                    <c:v>3.2733472292644692E-3</c:v>
                  </c:pt>
                </c:numCache>
              </c:numRef>
            </c:minus>
            <c:spPr>
              <a:noFill/>
              <a:ln w="19050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sum!$N$24:$R$24</c:f>
              <c:strCache>
                <c:ptCount val="5"/>
                <c:pt idx="0">
                  <c:v>100/0</c:v>
                </c:pt>
                <c:pt idx="1">
                  <c:v>70/30</c:v>
                </c:pt>
                <c:pt idx="2">
                  <c:v>50/50</c:v>
                </c:pt>
                <c:pt idx="3">
                  <c:v>30/70</c:v>
                </c:pt>
                <c:pt idx="4">
                  <c:v>0/100</c:v>
                </c:pt>
              </c:strCache>
            </c:strRef>
          </c:cat>
          <c:val>
            <c:numRef>
              <c:f>sum!$N$25:$R$25</c:f>
              <c:numCache>
                <c:formatCode>General</c:formatCode>
                <c:ptCount val="5"/>
                <c:pt idx="0">
                  <c:v>0.11204500000000001</c:v>
                </c:pt>
                <c:pt idx="1">
                  <c:v>0.11771583333333334</c:v>
                </c:pt>
                <c:pt idx="2">
                  <c:v>0.13845416666666666</c:v>
                </c:pt>
                <c:pt idx="3">
                  <c:v>0.15967666666666666</c:v>
                </c:pt>
                <c:pt idx="4">
                  <c:v>0.24665749999999997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95-4817-8267-991EBC2A1EBA}"/>
            </c:ext>
          </c:extLst>
        </c:ser>
        <c:ser>
          <c:idx val="1"/>
          <c:order val="1"/>
          <c:tx>
            <c:strRef>
              <c:f>sum!$M$26</c:f>
              <c:strCache>
                <c:ptCount val="1"/>
                <c:pt idx="0">
                  <c:v>day 2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errBars>
            <c:errBarType val="both"/>
            <c:errValType val="cust"/>
            <c:noEndCap val="0"/>
            <c:plus>
              <c:numRef>
                <c:f>sum!$N$35:$R$35</c:f>
                <c:numCache>
                  <c:formatCode>General</c:formatCode>
                  <c:ptCount val="5"/>
                  <c:pt idx="0">
                    <c:v>1.3637537554689111E-3</c:v>
                  </c:pt>
                  <c:pt idx="1">
                    <c:v>1.5324678263796908E-3</c:v>
                  </c:pt>
                  <c:pt idx="2">
                    <c:v>1.0036973315364209E-3</c:v>
                  </c:pt>
                  <c:pt idx="3">
                    <c:v>1.1634607738218907E-3</c:v>
                  </c:pt>
                  <c:pt idx="4">
                    <c:v>1.6300636916663429E-3</c:v>
                  </c:pt>
                </c:numCache>
              </c:numRef>
            </c:plus>
            <c:minus>
              <c:numRef>
                <c:f>sum!$N$35:$R$35</c:f>
                <c:numCache>
                  <c:formatCode>General</c:formatCode>
                  <c:ptCount val="5"/>
                  <c:pt idx="0">
                    <c:v>1.3637537554689111E-3</c:v>
                  </c:pt>
                  <c:pt idx="1">
                    <c:v>1.5324678263796908E-3</c:v>
                  </c:pt>
                  <c:pt idx="2">
                    <c:v>1.0036973315364209E-3</c:v>
                  </c:pt>
                  <c:pt idx="3">
                    <c:v>1.1634607738218907E-3</c:v>
                  </c:pt>
                  <c:pt idx="4">
                    <c:v>1.6300636916663429E-3</c:v>
                  </c:pt>
                </c:numCache>
              </c:numRef>
            </c:minus>
            <c:spPr>
              <a:noFill/>
              <a:ln w="19050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sum!$N$24:$R$24</c:f>
              <c:strCache>
                <c:ptCount val="5"/>
                <c:pt idx="0">
                  <c:v>100/0</c:v>
                </c:pt>
                <c:pt idx="1">
                  <c:v>70/30</c:v>
                </c:pt>
                <c:pt idx="2">
                  <c:v>50/50</c:v>
                </c:pt>
                <c:pt idx="3">
                  <c:v>30/70</c:v>
                </c:pt>
                <c:pt idx="4">
                  <c:v>0/100</c:v>
                </c:pt>
              </c:strCache>
            </c:strRef>
          </c:cat>
          <c:val>
            <c:numRef>
              <c:f>sum!$N$26:$R$26</c:f>
              <c:numCache>
                <c:formatCode>General</c:formatCode>
                <c:ptCount val="5"/>
                <c:pt idx="0">
                  <c:v>0.11228416666666667</c:v>
                </c:pt>
                <c:pt idx="1">
                  <c:v>0.12808083333333331</c:v>
                </c:pt>
                <c:pt idx="2">
                  <c:v>0.16855500000000001</c:v>
                </c:pt>
                <c:pt idx="3">
                  <c:v>0.13248416666666668</c:v>
                </c:pt>
                <c:pt idx="4">
                  <c:v>0.26501416666666666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95-4817-8267-991EBC2A1EBA}"/>
            </c:ext>
          </c:extLst>
        </c:ser>
        <c:ser>
          <c:idx val="2"/>
          <c:order val="2"/>
          <c:tx>
            <c:strRef>
              <c:f>sum!$M$27</c:f>
              <c:strCache>
                <c:ptCount val="1"/>
                <c:pt idx="0">
                  <c:v>day 3</c:v>
                </c:pt>
              </c:strCache>
            </c:strRef>
          </c:tx>
          <c:spPr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errBars>
            <c:errBarType val="both"/>
            <c:errValType val="cust"/>
            <c:noEndCap val="0"/>
            <c:plus>
              <c:numRef>
                <c:f>sum!$N$36:$R$36</c:f>
                <c:numCache>
                  <c:formatCode>General</c:formatCode>
                  <c:ptCount val="5"/>
                  <c:pt idx="0">
                    <c:v>2.3111773995568206E-3</c:v>
                  </c:pt>
                  <c:pt idx="1">
                    <c:v>1.5537452511771512E-3</c:v>
                  </c:pt>
                  <c:pt idx="2">
                    <c:v>1.6173054739577601E-3</c:v>
                  </c:pt>
                  <c:pt idx="3">
                    <c:v>1.2539567930709948E-3</c:v>
                  </c:pt>
                  <c:pt idx="4">
                    <c:v>1.7629851578123566E-3</c:v>
                  </c:pt>
                </c:numCache>
              </c:numRef>
            </c:plus>
            <c:minus>
              <c:numRef>
                <c:f>sum!$N$36:$R$36</c:f>
                <c:numCache>
                  <c:formatCode>General</c:formatCode>
                  <c:ptCount val="5"/>
                  <c:pt idx="0">
                    <c:v>2.3111773995568206E-3</c:v>
                  </c:pt>
                  <c:pt idx="1">
                    <c:v>1.5537452511771512E-3</c:v>
                  </c:pt>
                  <c:pt idx="2">
                    <c:v>1.6173054739577601E-3</c:v>
                  </c:pt>
                  <c:pt idx="3">
                    <c:v>1.2539567930709948E-3</c:v>
                  </c:pt>
                  <c:pt idx="4">
                    <c:v>1.7629851578123566E-3</c:v>
                  </c:pt>
                </c:numCache>
              </c:numRef>
            </c:minus>
            <c:spPr>
              <a:noFill/>
              <a:ln w="19050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sum!$N$24:$R$24</c:f>
              <c:strCache>
                <c:ptCount val="5"/>
                <c:pt idx="0">
                  <c:v>100/0</c:v>
                </c:pt>
                <c:pt idx="1">
                  <c:v>70/30</c:v>
                </c:pt>
                <c:pt idx="2">
                  <c:v>50/50</c:v>
                </c:pt>
                <c:pt idx="3">
                  <c:v>30/70</c:v>
                </c:pt>
                <c:pt idx="4">
                  <c:v>0/100</c:v>
                </c:pt>
              </c:strCache>
            </c:strRef>
          </c:cat>
          <c:val>
            <c:numRef>
              <c:f>sum!$N$27:$R$27</c:f>
              <c:numCache>
                <c:formatCode>General</c:formatCode>
                <c:ptCount val="5"/>
                <c:pt idx="0">
                  <c:v>0.11388416666666666</c:v>
                </c:pt>
                <c:pt idx="1">
                  <c:v>0.11983583333333335</c:v>
                </c:pt>
                <c:pt idx="2">
                  <c:v>0.15779000000000001</c:v>
                </c:pt>
                <c:pt idx="3">
                  <c:v>0.12824416666666666</c:v>
                </c:pt>
                <c:pt idx="4">
                  <c:v>0.25311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495-4817-8267-991EBC2A1EBA}"/>
            </c:ext>
          </c:extLst>
        </c:ser>
        <c:ser>
          <c:idx val="4"/>
          <c:order val="3"/>
          <c:tx>
            <c:strRef>
              <c:f>sum!$M$29</c:f>
              <c:strCache>
                <c:ptCount val="1"/>
                <c:pt idx="0">
                  <c:v>day 5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errBars>
            <c:errBarType val="both"/>
            <c:errValType val="cust"/>
            <c:noEndCap val="0"/>
            <c:plus>
              <c:numRef>
                <c:f>sum!$N$38:$R$38</c:f>
                <c:numCache>
                  <c:formatCode>General</c:formatCode>
                  <c:ptCount val="5"/>
                  <c:pt idx="0">
                    <c:v>7.9460157731196725E-4</c:v>
                  </c:pt>
                  <c:pt idx="1">
                    <c:v>3.0239800851783951E-3</c:v>
                  </c:pt>
                  <c:pt idx="2">
                    <c:v>1.5110757757306533E-3</c:v>
                  </c:pt>
                  <c:pt idx="3">
                    <c:v>1.0024064794283826E-3</c:v>
                  </c:pt>
                  <c:pt idx="4">
                    <c:v>1.7796386961652876E-3</c:v>
                  </c:pt>
                </c:numCache>
              </c:numRef>
            </c:plus>
            <c:minus>
              <c:numRef>
                <c:f>sum!$N$38:$R$38</c:f>
                <c:numCache>
                  <c:formatCode>General</c:formatCode>
                  <c:ptCount val="5"/>
                  <c:pt idx="0">
                    <c:v>7.9460157731196725E-4</c:v>
                  </c:pt>
                  <c:pt idx="1">
                    <c:v>3.0239800851783951E-3</c:v>
                  </c:pt>
                  <c:pt idx="2">
                    <c:v>1.5110757757306533E-3</c:v>
                  </c:pt>
                  <c:pt idx="3">
                    <c:v>1.0024064794283826E-3</c:v>
                  </c:pt>
                  <c:pt idx="4">
                    <c:v>1.7796386961652876E-3</c:v>
                  </c:pt>
                </c:numCache>
              </c:numRef>
            </c:minus>
            <c:spPr>
              <a:noFill/>
              <a:ln w="19050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sum!$N$24:$R$24</c:f>
              <c:strCache>
                <c:ptCount val="5"/>
                <c:pt idx="0">
                  <c:v>100/0</c:v>
                </c:pt>
                <c:pt idx="1">
                  <c:v>70/30</c:v>
                </c:pt>
                <c:pt idx="2">
                  <c:v>50/50</c:v>
                </c:pt>
                <c:pt idx="3">
                  <c:v>30/70</c:v>
                </c:pt>
                <c:pt idx="4">
                  <c:v>0/100</c:v>
                </c:pt>
              </c:strCache>
            </c:strRef>
          </c:cat>
          <c:val>
            <c:numRef>
              <c:f>sum!$N$29:$R$29</c:f>
              <c:numCache>
                <c:formatCode>General</c:formatCode>
                <c:ptCount val="5"/>
                <c:pt idx="0">
                  <c:v>0.113635</c:v>
                </c:pt>
                <c:pt idx="1">
                  <c:v>0.13498333333333332</c:v>
                </c:pt>
                <c:pt idx="2">
                  <c:v>0.18544999999999998</c:v>
                </c:pt>
                <c:pt idx="3">
                  <c:v>0.13504750000000001</c:v>
                </c:pt>
                <c:pt idx="4">
                  <c:v>0.27948833333333334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495-4817-8267-991EBC2A1EBA}"/>
            </c:ext>
          </c:extLst>
        </c:ser>
        <c:ser>
          <c:idx val="6"/>
          <c:order val="4"/>
          <c:tx>
            <c:strRef>
              <c:f>sum!$M$31</c:f>
              <c:strCache>
                <c:ptCount val="1"/>
                <c:pt idx="0">
                  <c:v>day 7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errBars>
            <c:errBarType val="both"/>
            <c:errValType val="cust"/>
            <c:noEndCap val="0"/>
            <c:plus>
              <c:numRef>
                <c:f>sum!$N$40:$R$40</c:f>
                <c:numCache>
                  <c:formatCode>General</c:formatCode>
                  <c:ptCount val="5"/>
                  <c:pt idx="0">
                    <c:v>1.7410573096700605E-3</c:v>
                  </c:pt>
                  <c:pt idx="1">
                    <c:v>2.4787164857374608E-3</c:v>
                  </c:pt>
                  <c:pt idx="2">
                    <c:v>2.7719738254335796E-3</c:v>
                  </c:pt>
                  <c:pt idx="3">
                    <c:v>1.5226338656712214E-3</c:v>
                  </c:pt>
                  <c:pt idx="4">
                    <c:v>2.8145351895709756E-3</c:v>
                  </c:pt>
                </c:numCache>
              </c:numRef>
            </c:plus>
            <c:minus>
              <c:numRef>
                <c:f>sum!$N$40:$R$40</c:f>
                <c:numCache>
                  <c:formatCode>General</c:formatCode>
                  <c:ptCount val="5"/>
                  <c:pt idx="0">
                    <c:v>1.7410573096700605E-3</c:v>
                  </c:pt>
                  <c:pt idx="1">
                    <c:v>2.4787164857374608E-3</c:v>
                  </c:pt>
                  <c:pt idx="2">
                    <c:v>2.7719738254335796E-3</c:v>
                  </c:pt>
                  <c:pt idx="3">
                    <c:v>1.5226338656712214E-3</c:v>
                  </c:pt>
                  <c:pt idx="4">
                    <c:v>2.8145351895709756E-3</c:v>
                  </c:pt>
                </c:numCache>
              </c:numRef>
            </c:minus>
            <c:spPr>
              <a:noFill/>
              <a:ln w="19050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sum!$N$24:$R$24</c:f>
              <c:strCache>
                <c:ptCount val="5"/>
                <c:pt idx="0">
                  <c:v>100/0</c:v>
                </c:pt>
                <c:pt idx="1">
                  <c:v>70/30</c:v>
                </c:pt>
                <c:pt idx="2">
                  <c:v>50/50</c:v>
                </c:pt>
                <c:pt idx="3">
                  <c:v>30/70</c:v>
                </c:pt>
                <c:pt idx="4">
                  <c:v>0/100</c:v>
                </c:pt>
              </c:strCache>
            </c:strRef>
          </c:cat>
          <c:val>
            <c:numRef>
              <c:f>sum!$N$31:$R$31</c:f>
              <c:numCache>
                <c:formatCode>General</c:formatCode>
                <c:ptCount val="5"/>
                <c:pt idx="0">
                  <c:v>0.11649833333333331</c:v>
                </c:pt>
                <c:pt idx="1">
                  <c:v>0.1237975</c:v>
                </c:pt>
                <c:pt idx="2">
                  <c:v>0.15430666666666665</c:v>
                </c:pt>
                <c:pt idx="3">
                  <c:v>0.13577833333333331</c:v>
                </c:pt>
                <c:pt idx="4">
                  <c:v>0.24838499999999999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495-4817-8267-991EBC2A1E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-21"/>
        <c:axId val="379130672"/>
        <c:axId val="377348464"/>
      </c:barChart>
      <c:catAx>
        <c:axId val="379130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David" panose="020E0502060401010101" pitchFamily="34" charset="-79"/>
                <a:ea typeface="+mn-ea"/>
                <a:cs typeface="David" panose="020E0502060401010101" pitchFamily="34" charset="-79"/>
              </a:defRPr>
            </a:pPr>
            <a:endParaRPr lang="LID4096"/>
          </a:p>
        </c:txPr>
        <c:crossAx val="377348464"/>
        <c:crosses val="autoZero"/>
        <c:auto val="1"/>
        <c:lblAlgn val="ctr"/>
        <c:lblOffset val="100"/>
        <c:noMultiLvlLbl val="0"/>
      </c:catAx>
      <c:valAx>
        <c:axId val="377348464"/>
        <c:scaling>
          <c:orientation val="minMax"/>
          <c:min val="6.0000000000000012E-2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90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David" panose="020E0502060401010101" pitchFamily="34" charset="-79"/>
                <a:ea typeface="+mn-ea"/>
                <a:cs typeface="David" panose="020E0502060401010101" pitchFamily="34" charset="-79"/>
              </a:defRPr>
            </a:pPr>
            <a:endParaRPr lang="LID4096"/>
          </a:p>
        </c:txPr>
        <c:crossAx val="379130672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0356253854965198"/>
          <c:y val="0.90539516503951656"/>
          <c:w val="0.36489888977002377"/>
          <c:h val="7.2463970246397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David" panose="020E0502060401010101" pitchFamily="34" charset="-79"/>
              <a:ea typeface="+mn-ea"/>
              <a:cs typeface="David" panose="020E0502060401010101" pitchFamily="34" charset="-79"/>
            </a:defRPr>
          </a:pPr>
          <a:endParaRPr lang="LID4096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sum!$M$3</c:f>
              <c:strCache>
                <c:ptCount val="1"/>
                <c:pt idx="0">
                  <c:v>day 1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errBars>
            <c:errBarType val="both"/>
            <c:errValType val="cust"/>
            <c:noEndCap val="0"/>
            <c:plus>
              <c:numRef>
                <c:f>sum!$N$11:$R$11</c:f>
                <c:numCache>
                  <c:formatCode>General</c:formatCode>
                  <c:ptCount val="5"/>
                  <c:pt idx="0">
                    <c:v>4.0457250242969083E-3</c:v>
                  </c:pt>
                  <c:pt idx="1">
                    <c:v>1.9998270758576414E-3</c:v>
                  </c:pt>
                  <c:pt idx="2">
                    <c:v>2.4548572882258503E-3</c:v>
                  </c:pt>
                  <c:pt idx="3">
                    <c:v>1.8518361758595766E-3</c:v>
                  </c:pt>
                  <c:pt idx="4">
                    <c:v>2.1693360159274555E-3</c:v>
                  </c:pt>
                </c:numCache>
              </c:numRef>
            </c:plus>
            <c:minus>
              <c:numRef>
                <c:f>sum!$N$11:$R$11</c:f>
                <c:numCache>
                  <c:formatCode>General</c:formatCode>
                  <c:ptCount val="5"/>
                  <c:pt idx="0">
                    <c:v>4.0457250242969083E-3</c:v>
                  </c:pt>
                  <c:pt idx="1">
                    <c:v>1.9998270758576414E-3</c:v>
                  </c:pt>
                  <c:pt idx="2">
                    <c:v>2.4548572882258503E-3</c:v>
                  </c:pt>
                  <c:pt idx="3">
                    <c:v>1.8518361758595766E-3</c:v>
                  </c:pt>
                  <c:pt idx="4">
                    <c:v>2.1693360159274555E-3</c:v>
                  </c:pt>
                </c:numCache>
              </c:numRef>
            </c:minus>
            <c:spPr>
              <a:noFill/>
              <a:ln w="19050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sum!$N$2:$R$2</c:f>
              <c:strCache>
                <c:ptCount val="5"/>
                <c:pt idx="0">
                  <c:v>100/0</c:v>
                </c:pt>
                <c:pt idx="1">
                  <c:v>70/30</c:v>
                </c:pt>
                <c:pt idx="2">
                  <c:v>50/50</c:v>
                </c:pt>
                <c:pt idx="3">
                  <c:v>30/70</c:v>
                </c:pt>
                <c:pt idx="4">
                  <c:v>0/100</c:v>
                </c:pt>
              </c:strCache>
            </c:strRef>
          </c:cat>
          <c:val>
            <c:numRef>
              <c:f>sum!$N$3:$R$3</c:f>
              <c:numCache>
                <c:formatCode>General</c:formatCode>
                <c:ptCount val="5"/>
                <c:pt idx="0">
                  <c:v>0.22117583333333332</c:v>
                </c:pt>
                <c:pt idx="1">
                  <c:v>0.22742500000000002</c:v>
                </c:pt>
                <c:pt idx="2">
                  <c:v>0.23005583333333335</c:v>
                </c:pt>
                <c:pt idx="3">
                  <c:v>0.23520833333333332</c:v>
                </c:pt>
                <c:pt idx="4">
                  <c:v>0.32625750000000003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60-4CEC-B54F-8BE8D133A3F1}"/>
            </c:ext>
          </c:extLst>
        </c:ser>
        <c:ser>
          <c:idx val="1"/>
          <c:order val="1"/>
          <c:tx>
            <c:strRef>
              <c:f>sum!$M$4</c:f>
              <c:strCache>
                <c:ptCount val="1"/>
                <c:pt idx="0">
                  <c:v>day 2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errBars>
            <c:errBarType val="both"/>
            <c:errValType val="cust"/>
            <c:noEndCap val="0"/>
            <c:plus>
              <c:numRef>
                <c:f>sum!$N$12:$R$12</c:f>
                <c:numCache>
                  <c:formatCode>General</c:formatCode>
                  <c:ptCount val="5"/>
                  <c:pt idx="0">
                    <c:v>2.2020426123639508E-3</c:v>
                  </c:pt>
                  <c:pt idx="1">
                    <c:v>2.455617567718736E-3</c:v>
                  </c:pt>
                  <c:pt idx="2">
                    <c:v>2.4693605785034026E-3</c:v>
                  </c:pt>
                  <c:pt idx="3">
                    <c:v>1.4224421487943467E-3</c:v>
                  </c:pt>
                  <c:pt idx="4">
                    <c:v>1.3166569092465459E-3</c:v>
                  </c:pt>
                </c:numCache>
              </c:numRef>
            </c:plus>
            <c:minus>
              <c:numRef>
                <c:f>sum!$N$12:$R$12</c:f>
                <c:numCache>
                  <c:formatCode>General</c:formatCode>
                  <c:ptCount val="5"/>
                  <c:pt idx="0">
                    <c:v>2.2020426123639508E-3</c:v>
                  </c:pt>
                  <c:pt idx="1">
                    <c:v>2.455617567718736E-3</c:v>
                  </c:pt>
                  <c:pt idx="2">
                    <c:v>2.4693605785034026E-3</c:v>
                  </c:pt>
                  <c:pt idx="3">
                    <c:v>1.4224421487943467E-3</c:v>
                  </c:pt>
                  <c:pt idx="4">
                    <c:v>1.3166569092465459E-3</c:v>
                  </c:pt>
                </c:numCache>
              </c:numRef>
            </c:minus>
            <c:spPr>
              <a:noFill/>
              <a:ln w="19050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sum!$N$2:$R$2</c:f>
              <c:strCache>
                <c:ptCount val="5"/>
                <c:pt idx="0">
                  <c:v>100/0</c:v>
                </c:pt>
                <c:pt idx="1">
                  <c:v>70/30</c:v>
                </c:pt>
                <c:pt idx="2">
                  <c:v>50/50</c:v>
                </c:pt>
                <c:pt idx="3">
                  <c:v>30/70</c:v>
                </c:pt>
                <c:pt idx="4">
                  <c:v>0/100</c:v>
                </c:pt>
              </c:strCache>
            </c:strRef>
          </c:cat>
          <c:val>
            <c:numRef>
              <c:f>sum!$N$4:$R$4</c:f>
              <c:numCache>
                <c:formatCode>General</c:formatCode>
                <c:ptCount val="5"/>
                <c:pt idx="0">
                  <c:v>0.22636500000000001</c:v>
                </c:pt>
                <c:pt idx="1">
                  <c:v>0.22081583333333335</c:v>
                </c:pt>
                <c:pt idx="2">
                  <c:v>0.22709500000000002</c:v>
                </c:pt>
                <c:pt idx="3">
                  <c:v>0.22280500000000003</c:v>
                </c:pt>
                <c:pt idx="4">
                  <c:v>0.32737749999999993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60-4CEC-B54F-8BE8D133A3F1}"/>
            </c:ext>
          </c:extLst>
        </c:ser>
        <c:ser>
          <c:idx val="2"/>
          <c:order val="2"/>
          <c:tx>
            <c:strRef>
              <c:f>sum!$M$5</c:f>
              <c:strCache>
                <c:ptCount val="1"/>
                <c:pt idx="0">
                  <c:v>day 3</c:v>
                </c:pt>
              </c:strCache>
            </c:strRef>
          </c:tx>
          <c:spPr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errBars>
            <c:errBarType val="both"/>
            <c:errValType val="cust"/>
            <c:noEndCap val="0"/>
            <c:plus>
              <c:numRef>
                <c:f>sum!$N$13:$R$13</c:f>
                <c:numCache>
                  <c:formatCode>General</c:formatCode>
                  <c:ptCount val="5"/>
                  <c:pt idx="0">
                    <c:v>3.3739454113676588E-3</c:v>
                  </c:pt>
                  <c:pt idx="1">
                    <c:v>3.8921019563840924E-3</c:v>
                  </c:pt>
                  <c:pt idx="2">
                    <c:v>3.1976653810067337E-3</c:v>
                  </c:pt>
                  <c:pt idx="3">
                    <c:v>4.0935202013534641E-3</c:v>
                  </c:pt>
                  <c:pt idx="4">
                    <c:v>3.911995352615963E-3</c:v>
                  </c:pt>
                </c:numCache>
              </c:numRef>
            </c:plus>
            <c:minus>
              <c:numRef>
                <c:f>sum!$N$13:$R$13</c:f>
                <c:numCache>
                  <c:formatCode>General</c:formatCode>
                  <c:ptCount val="5"/>
                  <c:pt idx="0">
                    <c:v>3.3739454113676588E-3</c:v>
                  </c:pt>
                  <c:pt idx="1">
                    <c:v>3.8921019563840924E-3</c:v>
                  </c:pt>
                  <c:pt idx="2">
                    <c:v>3.1976653810067337E-3</c:v>
                  </c:pt>
                  <c:pt idx="3">
                    <c:v>4.0935202013534641E-3</c:v>
                  </c:pt>
                  <c:pt idx="4">
                    <c:v>3.911995352615963E-3</c:v>
                  </c:pt>
                </c:numCache>
              </c:numRef>
            </c:minus>
            <c:spPr>
              <a:noFill/>
              <a:ln w="19050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sum!$N$2:$R$2</c:f>
              <c:strCache>
                <c:ptCount val="5"/>
                <c:pt idx="0">
                  <c:v>100/0</c:v>
                </c:pt>
                <c:pt idx="1">
                  <c:v>70/30</c:v>
                </c:pt>
                <c:pt idx="2">
                  <c:v>50/50</c:v>
                </c:pt>
                <c:pt idx="3">
                  <c:v>30/70</c:v>
                </c:pt>
                <c:pt idx="4">
                  <c:v>0/100</c:v>
                </c:pt>
              </c:strCache>
            </c:strRef>
          </c:cat>
          <c:val>
            <c:numRef>
              <c:f>sum!$N$5:$R$5</c:f>
              <c:numCache>
                <c:formatCode>General</c:formatCode>
                <c:ptCount val="5"/>
                <c:pt idx="0">
                  <c:v>0.23994416666666663</c:v>
                </c:pt>
                <c:pt idx="1">
                  <c:v>0.23148916666666663</c:v>
                </c:pt>
                <c:pt idx="2">
                  <c:v>0.24704833333333334</c:v>
                </c:pt>
                <c:pt idx="3">
                  <c:v>0.21901416666666665</c:v>
                </c:pt>
                <c:pt idx="4">
                  <c:v>0.33130916666666665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60-4CEC-B54F-8BE8D133A3F1}"/>
            </c:ext>
          </c:extLst>
        </c:ser>
        <c:ser>
          <c:idx val="4"/>
          <c:order val="3"/>
          <c:tx>
            <c:strRef>
              <c:f>sum!$M$7</c:f>
              <c:strCache>
                <c:ptCount val="1"/>
                <c:pt idx="0">
                  <c:v>day 5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errBars>
            <c:errBarType val="both"/>
            <c:errValType val="cust"/>
            <c:noEndCap val="0"/>
            <c:plus>
              <c:numRef>
                <c:f>sum!$N$15:$R$15</c:f>
                <c:numCache>
                  <c:formatCode>General</c:formatCode>
                  <c:ptCount val="5"/>
                  <c:pt idx="0">
                    <c:v>1.8343669434803265E-3</c:v>
                  </c:pt>
                  <c:pt idx="1">
                    <c:v>2.197147140169622E-3</c:v>
                  </c:pt>
                  <c:pt idx="2">
                    <c:v>4.6105169630602889E-3</c:v>
                  </c:pt>
                  <c:pt idx="3">
                    <c:v>1.8845129049409287E-3</c:v>
                  </c:pt>
                  <c:pt idx="4">
                    <c:v>4.207289309440628E-3</c:v>
                  </c:pt>
                </c:numCache>
              </c:numRef>
            </c:plus>
            <c:minus>
              <c:numRef>
                <c:f>sum!$N$15:$R$15</c:f>
                <c:numCache>
                  <c:formatCode>General</c:formatCode>
                  <c:ptCount val="5"/>
                  <c:pt idx="0">
                    <c:v>1.8343669434803265E-3</c:v>
                  </c:pt>
                  <c:pt idx="1">
                    <c:v>2.197147140169622E-3</c:v>
                  </c:pt>
                  <c:pt idx="2">
                    <c:v>4.6105169630602889E-3</c:v>
                  </c:pt>
                  <c:pt idx="3">
                    <c:v>1.8845129049409287E-3</c:v>
                  </c:pt>
                  <c:pt idx="4">
                    <c:v>4.207289309440628E-3</c:v>
                  </c:pt>
                </c:numCache>
              </c:numRef>
            </c:minus>
            <c:spPr>
              <a:noFill/>
              <a:ln w="19050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sum!$N$2:$R$2</c:f>
              <c:strCache>
                <c:ptCount val="5"/>
                <c:pt idx="0">
                  <c:v>100/0</c:v>
                </c:pt>
                <c:pt idx="1">
                  <c:v>70/30</c:v>
                </c:pt>
                <c:pt idx="2">
                  <c:v>50/50</c:v>
                </c:pt>
                <c:pt idx="3">
                  <c:v>30/70</c:v>
                </c:pt>
                <c:pt idx="4">
                  <c:v>0/100</c:v>
                </c:pt>
              </c:strCache>
            </c:strRef>
          </c:cat>
          <c:val>
            <c:numRef>
              <c:f>sum!$N$7:$R$7</c:f>
              <c:numCache>
                <c:formatCode>General</c:formatCode>
                <c:ptCount val="5"/>
                <c:pt idx="0">
                  <c:v>0.23816250000000003</c:v>
                </c:pt>
                <c:pt idx="1">
                  <c:v>0.2291566666666667</c:v>
                </c:pt>
                <c:pt idx="2">
                  <c:v>0.23780999999999999</c:v>
                </c:pt>
                <c:pt idx="3">
                  <c:v>0.21636666666666668</c:v>
                </c:pt>
                <c:pt idx="4">
                  <c:v>0.34711000000000003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A60-4CEC-B54F-8BE8D133A3F1}"/>
            </c:ext>
          </c:extLst>
        </c:ser>
        <c:ser>
          <c:idx val="6"/>
          <c:order val="4"/>
          <c:tx>
            <c:strRef>
              <c:f>sum!$M$9</c:f>
              <c:strCache>
                <c:ptCount val="1"/>
                <c:pt idx="0">
                  <c:v>day 7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errBars>
            <c:errBarType val="both"/>
            <c:errValType val="cust"/>
            <c:noEndCap val="0"/>
            <c:plus>
              <c:numRef>
                <c:f>sum!$N$17:$R$17</c:f>
                <c:numCache>
                  <c:formatCode>General</c:formatCode>
                  <c:ptCount val="5"/>
                  <c:pt idx="0">
                    <c:v>1.790057416832083E-3</c:v>
                  </c:pt>
                  <c:pt idx="1">
                    <c:v>1.8722906350837267E-3</c:v>
                  </c:pt>
                  <c:pt idx="2">
                    <c:v>3.1935467700070132E-3</c:v>
                  </c:pt>
                  <c:pt idx="3">
                    <c:v>1.5291689373280149E-3</c:v>
                  </c:pt>
                  <c:pt idx="4">
                    <c:v>2.5056053826038476E-3</c:v>
                  </c:pt>
                </c:numCache>
              </c:numRef>
            </c:plus>
            <c:minus>
              <c:numRef>
                <c:f>sum!$N$17:$R$17</c:f>
                <c:numCache>
                  <c:formatCode>General</c:formatCode>
                  <c:ptCount val="5"/>
                  <c:pt idx="0">
                    <c:v>1.790057416832083E-3</c:v>
                  </c:pt>
                  <c:pt idx="1">
                    <c:v>1.8722906350837267E-3</c:v>
                  </c:pt>
                  <c:pt idx="2">
                    <c:v>3.1935467700070132E-3</c:v>
                  </c:pt>
                  <c:pt idx="3">
                    <c:v>1.5291689373280149E-3</c:v>
                  </c:pt>
                  <c:pt idx="4">
                    <c:v>2.5056053826038476E-3</c:v>
                  </c:pt>
                </c:numCache>
              </c:numRef>
            </c:minus>
            <c:spPr>
              <a:noFill/>
              <a:ln w="19050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sum!$N$2:$R$2</c:f>
              <c:strCache>
                <c:ptCount val="5"/>
                <c:pt idx="0">
                  <c:v>100/0</c:v>
                </c:pt>
                <c:pt idx="1">
                  <c:v>70/30</c:v>
                </c:pt>
                <c:pt idx="2">
                  <c:v>50/50</c:v>
                </c:pt>
                <c:pt idx="3">
                  <c:v>30/70</c:v>
                </c:pt>
                <c:pt idx="4">
                  <c:v>0/100</c:v>
                </c:pt>
              </c:strCache>
            </c:strRef>
          </c:cat>
          <c:val>
            <c:numRef>
              <c:f>sum!$N$9:$R$9</c:f>
              <c:numCache>
                <c:formatCode>General</c:formatCode>
                <c:ptCount val="5"/>
                <c:pt idx="0">
                  <c:v>0.22837666666666667</c:v>
                </c:pt>
                <c:pt idx="1">
                  <c:v>0.22791333333333338</c:v>
                </c:pt>
                <c:pt idx="2">
                  <c:v>0.22588583333333337</c:v>
                </c:pt>
                <c:pt idx="3">
                  <c:v>0.2275041666666667</c:v>
                </c:pt>
                <c:pt idx="4">
                  <c:v>0.31739500000000004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A60-4CEC-B54F-8BE8D133A3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-21"/>
        <c:axId val="298374744"/>
        <c:axId val="291362760"/>
      </c:barChart>
      <c:catAx>
        <c:axId val="298374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David" panose="020E0502060401010101" pitchFamily="34" charset="-79"/>
                <a:ea typeface="+mn-ea"/>
                <a:cs typeface="David" panose="020E0502060401010101" pitchFamily="34" charset="-79"/>
              </a:defRPr>
            </a:pPr>
            <a:endParaRPr lang="LID4096"/>
          </a:p>
        </c:txPr>
        <c:crossAx val="291362760"/>
        <c:crosses val="autoZero"/>
        <c:auto val="1"/>
        <c:lblAlgn val="ctr"/>
        <c:lblOffset val="100"/>
        <c:noMultiLvlLbl val="0"/>
      </c:catAx>
      <c:valAx>
        <c:axId val="291362760"/>
        <c:scaling>
          <c:orientation val="minMax"/>
          <c:min val="0.18000000000000002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David" panose="020E0502060401010101" pitchFamily="34" charset="-79"/>
                <a:ea typeface="+mn-ea"/>
                <a:cs typeface="David" panose="020E0502060401010101" pitchFamily="34" charset="-79"/>
              </a:defRPr>
            </a:pPr>
            <a:endParaRPr lang="LID4096"/>
          </a:p>
        </c:txPr>
        <c:crossAx val="298374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David" panose="020E0502060401010101" pitchFamily="34" charset="-79"/>
              <a:ea typeface="+mn-ea"/>
              <a:cs typeface="David" panose="020E0502060401010101" pitchFamily="34" charset="-79"/>
            </a:defRPr>
          </a:pPr>
          <a:endParaRPr lang="LID4096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  <a:latin typeface="David" panose="020E0502060401010101" pitchFamily="34" charset="-79"/>
          <a:cs typeface="David" panose="020E0502060401010101" pitchFamily="34" charset="-79"/>
        </a:defRPr>
      </a:pPr>
      <a:endParaRPr lang="LID4096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sum!$M$25</c:f>
              <c:strCache>
                <c:ptCount val="1"/>
                <c:pt idx="0">
                  <c:v>day 1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errBars>
            <c:errBarType val="both"/>
            <c:errValType val="cust"/>
            <c:noEndCap val="0"/>
            <c:plus>
              <c:numRef>
                <c:f>sum!$N$34:$R$34</c:f>
                <c:numCache>
                  <c:formatCode>General</c:formatCode>
                  <c:ptCount val="5"/>
                  <c:pt idx="0">
                    <c:v>1.8912185592598466E-3</c:v>
                  </c:pt>
                  <c:pt idx="1">
                    <c:v>1.876736788210381E-3</c:v>
                  </c:pt>
                  <c:pt idx="2">
                    <c:v>1.7851836195628586E-3</c:v>
                  </c:pt>
                  <c:pt idx="3">
                    <c:v>1.3060401878281619E-3</c:v>
                  </c:pt>
                  <c:pt idx="4">
                    <c:v>1.2581299504511622E-3</c:v>
                  </c:pt>
                </c:numCache>
              </c:numRef>
            </c:plus>
            <c:minus>
              <c:numRef>
                <c:f>sum!$N$34:$R$34</c:f>
                <c:numCache>
                  <c:formatCode>General</c:formatCode>
                  <c:ptCount val="5"/>
                  <c:pt idx="0">
                    <c:v>1.8912185592598466E-3</c:v>
                  </c:pt>
                  <c:pt idx="1">
                    <c:v>1.876736788210381E-3</c:v>
                  </c:pt>
                  <c:pt idx="2">
                    <c:v>1.7851836195628586E-3</c:v>
                  </c:pt>
                  <c:pt idx="3">
                    <c:v>1.3060401878281619E-3</c:v>
                  </c:pt>
                  <c:pt idx="4">
                    <c:v>1.2581299504511622E-3</c:v>
                  </c:pt>
                </c:numCache>
              </c:numRef>
            </c:minus>
            <c:spPr>
              <a:noFill/>
              <a:ln w="19050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sum!$N$24:$R$24</c:f>
              <c:strCache>
                <c:ptCount val="5"/>
                <c:pt idx="0">
                  <c:v>100/0</c:v>
                </c:pt>
                <c:pt idx="1">
                  <c:v>70/30</c:v>
                </c:pt>
                <c:pt idx="2">
                  <c:v>50/50</c:v>
                </c:pt>
                <c:pt idx="3">
                  <c:v>30/70</c:v>
                </c:pt>
                <c:pt idx="4">
                  <c:v>0/100</c:v>
                </c:pt>
              </c:strCache>
            </c:strRef>
          </c:cat>
          <c:val>
            <c:numRef>
              <c:f>sum!$N$25:$R$25</c:f>
              <c:numCache>
                <c:formatCode>General</c:formatCode>
                <c:ptCount val="5"/>
                <c:pt idx="0">
                  <c:v>0.11693583333333329</c:v>
                </c:pt>
                <c:pt idx="1">
                  <c:v>0.12759916666666668</c:v>
                </c:pt>
                <c:pt idx="2">
                  <c:v>0.12341833333333331</c:v>
                </c:pt>
                <c:pt idx="3">
                  <c:v>0.1122658333333333</c:v>
                </c:pt>
                <c:pt idx="4">
                  <c:v>0.34454916666666668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56-45E2-9DFB-696CECAC23EC}"/>
            </c:ext>
          </c:extLst>
        </c:ser>
        <c:ser>
          <c:idx val="1"/>
          <c:order val="1"/>
          <c:tx>
            <c:strRef>
              <c:f>sum!$M$26</c:f>
              <c:strCache>
                <c:ptCount val="1"/>
                <c:pt idx="0">
                  <c:v>day 2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errBars>
            <c:errBarType val="both"/>
            <c:errValType val="cust"/>
            <c:noEndCap val="0"/>
            <c:plus>
              <c:numRef>
                <c:f>sum!$N$35:$R$35</c:f>
                <c:numCache>
                  <c:formatCode>General</c:formatCode>
                  <c:ptCount val="5"/>
                  <c:pt idx="0">
                    <c:v>1.7714040256875964E-3</c:v>
                  </c:pt>
                  <c:pt idx="1">
                    <c:v>2.4108866222938706E-3</c:v>
                  </c:pt>
                  <c:pt idx="2">
                    <c:v>1.215027434532514E-3</c:v>
                  </c:pt>
                  <c:pt idx="3">
                    <c:v>7.921209223064092E-4</c:v>
                  </c:pt>
                  <c:pt idx="4">
                    <c:v>1.2364630897128352E-3</c:v>
                  </c:pt>
                </c:numCache>
              </c:numRef>
            </c:plus>
            <c:minus>
              <c:numRef>
                <c:f>sum!$N$35:$R$35</c:f>
                <c:numCache>
                  <c:formatCode>General</c:formatCode>
                  <c:ptCount val="5"/>
                  <c:pt idx="0">
                    <c:v>1.7714040256875964E-3</c:v>
                  </c:pt>
                  <c:pt idx="1">
                    <c:v>2.4108866222938706E-3</c:v>
                  </c:pt>
                  <c:pt idx="2">
                    <c:v>1.215027434532514E-3</c:v>
                  </c:pt>
                  <c:pt idx="3">
                    <c:v>7.921209223064092E-4</c:v>
                  </c:pt>
                  <c:pt idx="4">
                    <c:v>1.2364630897128352E-3</c:v>
                  </c:pt>
                </c:numCache>
              </c:numRef>
            </c:minus>
            <c:spPr>
              <a:noFill/>
              <a:ln w="19050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sum!$N$24:$R$24</c:f>
              <c:strCache>
                <c:ptCount val="5"/>
                <c:pt idx="0">
                  <c:v>100/0</c:v>
                </c:pt>
                <c:pt idx="1">
                  <c:v>70/30</c:v>
                </c:pt>
                <c:pt idx="2">
                  <c:v>50/50</c:v>
                </c:pt>
                <c:pt idx="3">
                  <c:v>30/70</c:v>
                </c:pt>
                <c:pt idx="4">
                  <c:v>0/100</c:v>
                </c:pt>
              </c:strCache>
            </c:strRef>
          </c:cat>
          <c:val>
            <c:numRef>
              <c:f>sum!$N$26:$R$26</c:f>
              <c:numCache>
                <c:formatCode>General</c:formatCode>
                <c:ptCount val="5"/>
                <c:pt idx="0">
                  <c:v>0.11338333333333335</c:v>
                </c:pt>
                <c:pt idx="1">
                  <c:v>0.12610083333333333</c:v>
                </c:pt>
                <c:pt idx="2">
                  <c:v>0.12659499999999999</c:v>
                </c:pt>
                <c:pt idx="3">
                  <c:v>0.11662333333333334</c:v>
                </c:pt>
                <c:pt idx="4">
                  <c:v>0.35041083333333328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56-45E2-9DFB-696CECAC23EC}"/>
            </c:ext>
          </c:extLst>
        </c:ser>
        <c:ser>
          <c:idx val="2"/>
          <c:order val="2"/>
          <c:tx>
            <c:strRef>
              <c:f>sum!$M$27</c:f>
              <c:strCache>
                <c:ptCount val="1"/>
                <c:pt idx="0">
                  <c:v>day 3</c:v>
                </c:pt>
              </c:strCache>
            </c:strRef>
          </c:tx>
          <c:spPr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errBars>
            <c:errBarType val="both"/>
            <c:errValType val="cust"/>
            <c:noEndCap val="0"/>
            <c:plus>
              <c:numRef>
                <c:f>sum!$N$36:$R$36</c:f>
                <c:numCache>
                  <c:formatCode>General</c:formatCode>
                  <c:ptCount val="5"/>
                  <c:pt idx="0">
                    <c:v>1.2903347972091936E-3</c:v>
                  </c:pt>
                  <c:pt idx="1">
                    <c:v>1.2128922618637175E-3</c:v>
                  </c:pt>
                  <c:pt idx="2">
                    <c:v>1.6173054739577601E-3</c:v>
                  </c:pt>
                  <c:pt idx="3">
                    <c:v>1.7450636728275075E-3</c:v>
                  </c:pt>
                  <c:pt idx="4">
                    <c:v>1.8366288562351276E-3</c:v>
                  </c:pt>
                </c:numCache>
              </c:numRef>
            </c:plus>
            <c:minus>
              <c:numRef>
                <c:f>sum!$N$36:$R$36</c:f>
                <c:numCache>
                  <c:formatCode>General</c:formatCode>
                  <c:ptCount val="5"/>
                  <c:pt idx="0">
                    <c:v>1.2903347972091936E-3</c:v>
                  </c:pt>
                  <c:pt idx="1">
                    <c:v>1.2128922618637175E-3</c:v>
                  </c:pt>
                  <c:pt idx="2">
                    <c:v>1.6173054739577601E-3</c:v>
                  </c:pt>
                  <c:pt idx="3">
                    <c:v>1.7450636728275075E-3</c:v>
                  </c:pt>
                  <c:pt idx="4">
                    <c:v>1.8366288562351276E-3</c:v>
                  </c:pt>
                </c:numCache>
              </c:numRef>
            </c:minus>
            <c:spPr>
              <a:noFill/>
              <a:ln w="19050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sum!$N$24:$R$24</c:f>
              <c:strCache>
                <c:ptCount val="5"/>
                <c:pt idx="0">
                  <c:v>100/0</c:v>
                </c:pt>
                <c:pt idx="1">
                  <c:v>70/30</c:v>
                </c:pt>
                <c:pt idx="2">
                  <c:v>50/50</c:v>
                </c:pt>
                <c:pt idx="3">
                  <c:v>30/70</c:v>
                </c:pt>
                <c:pt idx="4">
                  <c:v>0/100</c:v>
                </c:pt>
              </c:strCache>
            </c:strRef>
          </c:cat>
          <c:val>
            <c:numRef>
              <c:f>sum!$N$27:$R$27</c:f>
              <c:numCache>
                <c:formatCode>General</c:formatCode>
                <c:ptCount val="5"/>
                <c:pt idx="0">
                  <c:v>0.10675166666666668</c:v>
                </c:pt>
                <c:pt idx="1">
                  <c:v>0.12490583333333333</c:v>
                </c:pt>
                <c:pt idx="2">
                  <c:v>0.10904750000000001</c:v>
                </c:pt>
                <c:pt idx="3">
                  <c:v>0.11345166666666667</c:v>
                </c:pt>
                <c:pt idx="4">
                  <c:v>0.35438333333333344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56-45E2-9DFB-696CECAC23EC}"/>
            </c:ext>
          </c:extLst>
        </c:ser>
        <c:ser>
          <c:idx val="4"/>
          <c:order val="3"/>
          <c:tx>
            <c:strRef>
              <c:f>sum!$M$29</c:f>
              <c:strCache>
                <c:ptCount val="1"/>
                <c:pt idx="0">
                  <c:v>day 5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errBars>
            <c:errBarType val="both"/>
            <c:errValType val="cust"/>
            <c:noEndCap val="0"/>
            <c:plus>
              <c:numRef>
                <c:f>sum!$N$38:$R$38</c:f>
                <c:numCache>
                  <c:formatCode>General</c:formatCode>
                  <c:ptCount val="5"/>
                  <c:pt idx="0">
                    <c:v>3.1818836140458276E-3</c:v>
                  </c:pt>
                  <c:pt idx="1">
                    <c:v>3.0512660168453953E-3</c:v>
                  </c:pt>
                  <c:pt idx="2">
                    <c:v>2.0304821198151163E-3</c:v>
                  </c:pt>
                  <c:pt idx="3">
                    <c:v>2.2669583145704282E-3</c:v>
                  </c:pt>
                  <c:pt idx="4">
                    <c:v>1.2352538538022541E-3</c:v>
                  </c:pt>
                </c:numCache>
              </c:numRef>
            </c:plus>
            <c:minus>
              <c:numRef>
                <c:f>sum!$N$38:$R$38</c:f>
                <c:numCache>
                  <c:formatCode>General</c:formatCode>
                  <c:ptCount val="5"/>
                  <c:pt idx="0">
                    <c:v>3.1818836140458276E-3</c:v>
                  </c:pt>
                  <c:pt idx="1">
                    <c:v>3.0512660168453953E-3</c:v>
                  </c:pt>
                  <c:pt idx="2">
                    <c:v>2.0304821198151163E-3</c:v>
                  </c:pt>
                  <c:pt idx="3">
                    <c:v>2.2669583145704282E-3</c:v>
                  </c:pt>
                  <c:pt idx="4">
                    <c:v>1.2352538538022541E-3</c:v>
                  </c:pt>
                </c:numCache>
              </c:numRef>
            </c:minus>
            <c:spPr>
              <a:noFill/>
              <a:ln w="19050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sum!$N$24:$R$24</c:f>
              <c:strCache>
                <c:ptCount val="5"/>
                <c:pt idx="0">
                  <c:v>100/0</c:v>
                </c:pt>
                <c:pt idx="1">
                  <c:v>70/30</c:v>
                </c:pt>
                <c:pt idx="2">
                  <c:v>50/50</c:v>
                </c:pt>
                <c:pt idx="3">
                  <c:v>30/70</c:v>
                </c:pt>
                <c:pt idx="4">
                  <c:v>0/100</c:v>
                </c:pt>
              </c:strCache>
            </c:strRef>
          </c:cat>
          <c:val>
            <c:numRef>
              <c:f>sum!$N$29:$R$29</c:f>
              <c:numCache>
                <c:formatCode>General</c:formatCode>
                <c:ptCount val="5"/>
                <c:pt idx="0">
                  <c:v>0.10269999999999997</c:v>
                </c:pt>
                <c:pt idx="1">
                  <c:v>0.13077416666666669</c:v>
                </c:pt>
                <c:pt idx="2">
                  <c:v>0.12064416666666666</c:v>
                </c:pt>
                <c:pt idx="3">
                  <c:v>0.12095</c:v>
                </c:pt>
                <c:pt idx="4">
                  <c:v>0.34762250000000011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756-45E2-9DFB-696CECAC23EC}"/>
            </c:ext>
          </c:extLst>
        </c:ser>
        <c:ser>
          <c:idx val="6"/>
          <c:order val="4"/>
          <c:tx>
            <c:strRef>
              <c:f>sum!$M$31</c:f>
              <c:strCache>
                <c:ptCount val="1"/>
                <c:pt idx="0">
                  <c:v>day 7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errBars>
            <c:errBarType val="both"/>
            <c:errValType val="cust"/>
            <c:noEndCap val="0"/>
            <c:plus>
              <c:numRef>
                <c:f>sum!$N$40:$R$40</c:f>
                <c:numCache>
                  <c:formatCode>General</c:formatCode>
                  <c:ptCount val="5"/>
                  <c:pt idx="0">
                    <c:v>1.43523202731204E-3</c:v>
                  </c:pt>
                  <c:pt idx="1">
                    <c:v>1.6823501666815178E-3</c:v>
                  </c:pt>
                  <c:pt idx="2">
                    <c:v>1.4702916849689684E-3</c:v>
                  </c:pt>
                  <c:pt idx="3">
                    <c:v>1.2350596027002995E-3</c:v>
                  </c:pt>
                  <c:pt idx="4">
                    <c:v>1.0868992593612325E-3</c:v>
                  </c:pt>
                </c:numCache>
              </c:numRef>
            </c:plus>
            <c:minus>
              <c:numRef>
                <c:f>sum!$N$40:$R$40</c:f>
                <c:numCache>
                  <c:formatCode>General</c:formatCode>
                  <c:ptCount val="5"/>
                  <c:pt idx="0">
                    <c:v>1.43523202731204E-3</c:v>
                  </c:pt>
                  <c:pt idx="1">
                    <c:v>1.6823501666815178E-3</c:v>
                  </c:pt>
                  <c:pt idx="2">
                    <c:v>1.4702916849689684E-3</c:v>
                  </c:pt>
                  <c:pt idx="3">
                    <c:v>1.2350596027002995E-3</c:v>
                  </c:pt>
                  <c:pt idx="4">
                    <c:v>1.0868992593612325E-3</c:v>
                  </c:pt>
                </c:numCache>
              </c:numRef>
            </c:minus>
            <c:spPr>
              <a:noFill/>
              <a:ln w="19050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sum!$N$24:$R$24</c:f>
              <c:strCache>
                <c:ptCount val="5"/>
                <c:pt idx="0">
                  <c:v>100/0</c:v>
                </c:pt>
                <c:pt idx="1">
                  <c:v>70/30</c:v>
                </c:pt>
                <c:pt idx="2">
                  <c:v>50/50</c:v>
                </c:pt>
                <c:pt idx="3">
                  <c:v>30/70</c:v>
                </c:pt>
                <c:pt idx="4">
                  <c:v>0/100</c:v>
                </c:pt>
              </c:strCache>
            </c:strRef>
          </c:cat>
          <c:val>
            <c:numRef>
              <c:f>sum!$N$31:$R$31</c:f>
              <c:numCache>
                <c:formatCode>General</c:formatCode>
                <c:ptCount val="5"/>
                <c:pt idx="0">
                  <c:v>0.11089416666666667</c:v>
                </c:pt>
                <c:pt idx="1">
                  <c:v>0.1234225</c:v>
                </c:pt>
                <c:pt idx="2">
                  <c:v>0.11815083333333336</c:v>
                </c:pt>
                <c:pt idx="3">
                  <c:v>0.11462666666666665</c:v>
                </c:pt>
                <c:pt idx="4">
                  <c:v>0.34625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56-45E2-9DFB-696CECAC23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-21"/>
        <c:axId val="379130672"/>
        <c:axId val="377348464"/>
      </c:barChart>
      <c:catAx>
        <c:axId val="379130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David" panose="020E0502060401010101" pitchFamily="34" charset="-79"/>
                <a:ea typeface="+mn-ea"/>
                <a:cs typeface="David" panose="020E0502060401010101" pitchFamily="34" charset="-79"/>
              </a:defRPr>
            </a:pPr>
            <a:endParaRPr lang="LID4096"/>
          </a:p>
        </c:txPr>
        <c:crossAx val="377348464"/>
        <c:crosses val="autoZero"/>
        <c:auto val="1"/>
        <c:lblAlgn val="ctr"/>
        <c:lblOffset val="100"/>
        <c:noMultiLvlLbl val="0"/>
      </c:catAx>
      <c:valAx>
        <c:axId val="377348464"/>
        <c:scaling>
          <c:orientation val="minMax"/>
          <c:max val="0.36000000000000004"/>
          <c:min val="6.0000000000000012E-2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David" panose="020E0502060401010101" pitchFamily="34" charset="-79"/>
                <a:ea typeface="+mn-ea"/>
                <a:cs typeface="David" panose="020E0502060401010101" pitchFamily="34" charset="-79"/>
              </a:defRPr>
            </a:pPr>
            <a:endParaRPr lang="LID4096"/>
          </a:p>
        </c:txPr>
        <c:crossAx val="379130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David" panose="020E0502060401010101" pitchFamily="34" charset="-79"/>
              <a:ea typeface="+mn-ea"/>
              <a:cs typeface="David" panose="020E0502060401010101" pitchFamily="34" charset="-79"/>
            </a:defRPr>
          </a:pPr>
          <a:endParaRPr lang="LID4096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  <a:latin typeface="David" panose="020E0502060401010101" pitchFamily="34" charset="-79"/>
          <a:cs typeface="David" panose="020E0502060401010101" pitchFamily="34" charset="-79"/>
        </a:defRPr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F6000-7F35-4030-B3DC-BEDF60A784DD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AC162-8318-4110-A32D-AE4C9536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42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AC162-8318-4110-A32D-AE4C953681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31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AC162-8318-4110-A32D-AE4C953681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03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AC162-8318-4110-A32D-AE4C953681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32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LID4096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AC162-8318-4110-A32D-AE4C953681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58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AC162-8318-4110-A32D-AE4C953681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18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AC162-8318-4110-A32D-AE4C953681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59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AC162-8318-4110-A32D-AE4C953681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35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CD076-2958-4567-91CC-AECA36606883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2773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AC162-8318-4110-A32D-AE4C953681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62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AC162-8318-4110-A32D-AE4C953681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12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B0A8A-D59F-4753-BBC3-A88E4D943C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61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LID4096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AC162-8318-4110-A32D-AE4C953681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42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LID4096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AC162-8318-4110-A32D-AE4C953681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40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AC162-8318-4110-A32D-AE4C953681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01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B961-C3FF-4310-A65C-BF3B57E6BBE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D32F-BF9A-4AE4-AD9C-68FFB798B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1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B961-C3FF-4310-A65C-BF3B57E6BBE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D32F-BF9A-4AE4-AD9C-68FFB798B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9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B961-C3FF-4310-A65C-BF3B57E6BBE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D32F-BF9A-4AE4-AD9C-68FFB798B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6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B961-C3FF-4310-A65C-BF3B57E6BBE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D32F-BF9A-4AE4-AD9C-68FFB798B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5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B961-C3FF-4310-A65C-BF3B57E6BBE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D32F-BF9A-4AE4-AD9C-68FFB798B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B961-C3FF-4310-A65C-BF3B57E6BBE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D32F-BF9A-4AE4-AD9C-68FFB798B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2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B961-C3FF-4310-A65C-BF3B57E6BBE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D32F-BF9A-4AE4-AD9C-68FFB798B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7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B961-C3FF-4310-A65C-BF3B57E6BBE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D32F-BF9A-4AE4-AD9C-68FFB798B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8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B961-C3FF-4310-A65C-BF3B57E6BBE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D32F-BF9A-4AE4-AD9C-68FFB798B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6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B961-C3FF-4310-A65C-BF3B57E6BBE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D32F-BF9A-4AE4-AD9C-68FFB798B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5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B961-C3FF-4310-A65C-BF3B57E6BBE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D32F-BF9A-4AE4-AD9C-68FFB798B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3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AB961-C3FF-4310-A65C-BF3B57E6BBE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DD32F-BF9A-4AE4-AD9C-68FFB798B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7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7.wdp"/><Relationship Id="rId5" Type="http://schemas.openxmlformats.org/officeDocument/2006/relationships/image" Target="../media/image22.png"/><Relationship Id="rId4" Type="http://schemas.microsoft.com/office/2007/relationships/hdphoto" Target="../media/hdphoto6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jpe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5.wdp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550576" y="1227898"/>
            <a:ext cx="8182856" cy="2763353"/>
          </a:xfrm>
          <a:prstGeom prst="roundRect">
            <a:avLst/>
          </a:prstGeom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3175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61144" y="1488016"/>
            <a:ext cx="73025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Preparation and Characterization of Lipid Coated Silica Nanoparticles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1854" y="4091422"/>
            <a:ext cx="913106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>
                <a:latin typeface="Andalus" panose="02020603050405020304" pitchFamily="18" charset="-78"/>
                <a:cs typeface="Andalus" panose="02020603050405020304" pitchFamily="18" charset="-78"/>
              </a:rPr>
              <a:t>Raz</a:t>
            </a:r>
            <a:r>
              <a:rPr lang="en-GB" sz="1600"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GB" sz="1600" dirty="0" err="1">
                <a:latin typeface="Andalus" panose="02020603050405020304" pitchFamily="18" charset="-78"/>
                <a:cs typeface="Andalus" panose="02020603050405020304" pitchFamily="18" charset="-78"/>
              </a:rPr>
              <a:t>Jelinek</a:t>
            </a:r>
            <a:r>
              <a:rPr lang="en-GB" sz="1600" dirty="0">
                <a:latin typeface="Andalus" panose="02020603050405020304" pitchFamily="18" charset="-78"/>
                <a:cs typeface="Andalus" panose="02020603050405020304" pitchFamily="18" charset="-78"/>
              </a:rPr>
              <a:t> lab</a:t>
            </a:r>
          </a:p>
          <a:p>
            <a:pPr algn="ctr"/>
            <a:r>
              <a:rPr lang="en-GB" sz="1600" dirty="0">
                <a:latin typeface="Andalus" panose="02020603050405020304" pitchFamily="18" charset="-78"/>
                <a:cs typeface="Andalus" panose="02020603050405020304" pitchFamily="18" charset="-78"/>
              </a:rPr>
              <a:t>The Department of Chemistry</a:t>
            </a:r>
            <a:br>
              <a:rPr lang="en-GB" sz="1600" dirty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sz="1600" dirty="0">
                <a:latin typeface="Andalus" panose="02020603050405020304" pitchFamily="18" charset="-78"/>
                <a:cs typeface="Andalus" panose="02020603050405020304" pitchFamily="18" charset="-78"/>
              </a:rPr>
              <a:t>​</a:t>
            </a:r>
            <a:r>
              <a:rPr lang="en-US" sz="1600" dirty="0" err="1">
                <a:latin typeface="Andalus" panose="02020603050405020304" pitchFamily="18" charset="-78"/>
                <a:cs typeface="Andalus" panose="02020603050405020304" pitchFamily="18" charset="-78"/>
              </a:rPr>
              <a:t>Ilse</a:t>
            </a:r>
            <a:r>
              <a:rPr lang="en-US" sz="1600" dirty="0">
                <a:latin typeface="Andalus" panose="02020603050405020304" pitchFamily="18" charset="-78"/>
                <a:cs typeface="Andalus" panose="02020603050405020304" pitchFamily="18" charset="-78"/>
              </a:rPr>
              <a:t> Katz Institute for Nanoscale Science &amp; Technology</a:t>
            </a:r>
          </a:p>
          <a:p>
            <a:pPr algn="ctr"/>
            <a:r>
              <a:rPr lang="en-US" sz="1600" dirty="0">
                <a:latin typeface="Andalus" panose="02020603050405020304" pitchFamily="18" charset="-78"/>
                <a:cs typeface="Andalus" panose="02020603050405020304" pitchFamily="18" charset="-78"/>
              </a:rPr>
              <a:t>Ben-Gurion University of the Negev</a:t>
            </a:r>
          </a:p>
          <a:p>
            <a:pPr algn="ctr"/>
            <a:endParaRPr lang="en-GB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algn="ctr"/>
            <a:r>
              <a:rPr lang="en-GB" b="1" dirty="0">
                <a:latin typeface="Andalus" panose="02020603050405020304" pitchFamily="18" charset="-78"/>
                <a:cs typeface="Andalus" panose="02020603050405020304" pitchFamily="18" charset="-78"/>
              </a:rPr>
              <a:t>Presented by: Daniel N. Bloch</a:t>
            </a:r>
            <a:br>
              <a:rPr lang="en-GB" b="1" dirty="0">
                <a:latin typeface="Andalus" panose="02020603050405020304" pitchFamily="18" charset="-78"/>
                <a:cs typeface="Andalus" panose="02020603050405020304" pitchFamily="18" charset="-78"/>
              </a:rPr>
            </a:br>
            <a:br>
              <a:rPr lang="en-GB" b="1" dirty="0">
                <a:latin typeface="Andalus" panose="02020603050405020304" pitchFamily="18" charset="-78"/>
                <a:cs typeface="Andalus" panose="02020603050405020304" pitchFamily="18" charset="-78"/>
              </a:rPr>
            </a:br>
            <a:endParaRPr lang="en-US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535" y="167952"/>
            <a:ext cx="1482897" cy="1189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77" y="5092156"/>
            <a:ext cx="1189119" cy="11406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Image result for Ilse Katz Institute for Nanoscale Science &amp; Technolog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19" y="362862"/>
            <a:ext cx="2324158" cy="93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72765" y="5681027"/>
            <a:ext cx="781758" cy="75770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23553" y="5092156"/>
            <a:ext cx="440091" cy="42655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21009" y="5213454"/>
            <a:ext cx="1051756" cy="101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15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99463" y="1420115"/>
            <a:ext cx="9144000" cy="558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DPH DOPC/DPPC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7006061"/>
              </p:ext>
            </p:extLst>
          </p:nvPr>
        </p:nvGraphicFramePr>
        <p:xfrm>
          <a:off x="32400" y="1978954"/>
          <a:ext cx="9079200" cy="344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0" y="115186"/>
            <a:ext cx="9144000" cy="78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C0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Fluorescence Anisotropy Results</a:t>
            </a:r>
          </a:p>
        </p:txBody>
      </p:sp>
    </p:spTree>
    <p:extLst>
      <p:ext uri="{BB962C8B-B14F-4D97-AF65-F5344CB8AC3E}">
        <p14:creationId xmlns:p14="http://schemas.microsoft.com/office/powerpoint/2010/main" val="306497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3999" cy="10984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C0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Characterization of coated nanoparticles Dimensions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1600" r="35347" b="33733"/>
          <a:stretch/>
        </p:blipFill>
        <p:spPr>
          <a:xfrm>
            <a:off x="262423" y="1522091"/>
            <a:ext cx="3566627" cy="28022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42" t="784" r="1157" b="68550"/>
          <a:stretch/>
        </p:blipFill>
        <p:spPr>
          <a:xfrm>
            <a:off x="2620782" y="4164017"/>
            <a:ext cx="6523218" cy="269398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15540" y="1196459"/>
            <a:ext cx="3417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ndalus" panose="02020603050405020304" pitchFamily="18" charset="-78"/>
                <a:cs typeface="Andalus" panose="02020603050405020304" pitchFamily="18" charset="-78"/>
              </a:rPr>
              <a:t>AFM- DOPC/POPC Composition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5667375" y="4067175"/>
            <a:ext cx="895350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5316165" y="3920609"/>
            <a:ext cx="1529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ndalus" panose="02020603050405020304" pitchFamily="18" charset="-78"/>
                <a:cs typeface="Andalus" panose="02020603050405020304" pitchFamily="18" charset="-78"/>
              </a:rPr>
              <a:t>Height Profile</a:t>
            </a:r>
          </a:p>
        </p:txBody>
      </p:sp>
    </p:spTree>
    <p:extLst>
      <p:ext uri="{BB962C8B-B14F-4D97-AF65-F5344CB8AC3E}">
        <p14:creationId xmlns:p14="http://schemas.microsoft.com/office/powerpoint/2010/main" val="166017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85725" y="219076"/>
            <a:ext cx="9143999" cy="652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C0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Silica Nano Particles Coating Thickness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91376" y="2035045"/>
            <a:ext cx="3328424" cy="289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-31995" y="2569898"/>
            <a:ext cx="2533651" cy="2679774"/>
            <a:chOff x="-31995" y="2569898"/>
            <a:chExt cx="2533651" cy="2679774"/>
          </a:xfrm>
        </p:grpSpPr>
        <p:grpSp>
          <p:nvGrpSpPr>
            <p:cNvPr id="25" name="Group 24"/>
            <p:cNvGrpSpPr/>
            <p:nvPr/>
          </p:nvGrpSpPr>
          <p:grpSpPr>
            <a:xfrm>
              <a:off x="370988" y="3199772"/>
              <a:ext cx="2130668" cy="2049900"/>
              <a:chOff x="7755345" y="2846061"/>
              <a:chExt cx="1345943" cy="1304780"/>
            </a:xfrm>
          </p:grpSpPr>
          <p:pic>
            <p:nvPicPr>
              <p:cNvPr id="27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88" t="5278" r="9700" b="5204"/>
              <a:stretch/>
            </p:blipFill>
            <p:spPr bwMode="auto">
              <a:xfrm>
                <a:off x="7755345" y="2846061"/>
                <a:ext cx="1345943" cy="1304780"/>
              </a:xfrm>
              <a:prstGeom prst="flowChartConnector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Oval 27"/>
              <p:cNvSpPr/>
              <p:nvPr/>
            </p:nvSpPr>
            <p:spPr>
              <a:xfrm>
                <a:off x="8178799" y="3237460"/>
                <a:ext cx="526168" cy="51434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-31995" y="2569898"/>
              <a:ext cx="1634135" cy="674279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3239658" y="2814873"/>
            <a:ext cx="2468864" cy="2363917"/>
            <a:chOff x="3203633" y="2813642"/>
            <a:chExt cx="2468864" cy="2363917"/>
          </a:xfrm>
        </p:grpSpPr>
        <p:grpSp>
          <p:nvGrpSpPr>
            <p:cNvPr id="29" name="Group 28"/>
            <p:cNvGrpSpPr/>
            <p:nvPr/>
          </p:nvGrpSpPr>
          <p:grpSpPr>
            <a:xfrm>
              <a:off x="3541829" y="3127659"/>
              <a:ext cx="2130668" cy="2049900"/>
              <a:chOff x="7755345" y="2846061"/>
              <a:chExt cx="1345943" cy="1304780"/>
            </a:xfrm>
          </p:grpSpPr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88" t="5278" r="9700" b="5204"/>
              <a:stretch/>
            </p:blipFill>
            <p:spPr bwMode="auto">
              <a:xfrm>
                <a:off x="7755345" y="2846061"/>
                <a:ext cx="1345943" cy="1304780"/>
              </a:xfrm>
              <a:prstGeom prst="flowChartConnector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Oval 30"/>
              <p:cNvSpPr/>
              <p:nvPr/>
            </p:nvSpPr>
            <p:spPr>
              <a:xfrm>
                <a:off x="8178799" y="3237460"/>
                <a:ext cx="526168" cy="51434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3203633" y="2813642"/>
              <a:ext cx="1634135" cy="674279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6288575" y="2643626"/>
            <a:ext cx="2620099" cy="2342122"/>
            <a:chOff x="6340533" y="2577970"/>
            <a:chExt cx="2620099" cy="2342122"/>
          </a:xfrm>
        </p:grpSpPr>
        <p:grpSp>
          <p:nvGrpSpPr>
            <p:cNvPr id="41" name="Group 40"/>
            <p:cNvGrpSpPr/>
            <p:nvPr/>
          </p:nvGrpSpPr>
          <p:grpSpPr>
            <a:xfrm>
              <a:off x="6340533" y="2577970"/>
              <a:ext cx="2620099" cy="2342122"/>
              <a:chOff x="6340533" y="2577970"/>
              <a:chExt cx="2620099" cy="234212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340533" y="2577970"/>
                <a:ext cx="1481770" cy="13171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6829964" y="2870192"/>
                <a:ext cx="2130668" cy="2049900"/>
                <a:chOff x="7755345" y="2846061"/>
                <a:chExt cx="1345943" cy="1304780"/>
              </a:xfrm>
            </p:grpSpPr>
            <p:pic>
              <p:nvPicPr>
                <p:cNvPr id="33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788" t="5278" r="9700" b="5204"/>
                <a:stretch/>
              </p:blipFill>
              <p:spPr bwMode="auto">
                <a:xfrm>
                  <a:off x="7755345" y="2846061"/>
                  <a:ext cx="1345943" cy="1304780"/>
                </a:xfrm>
                <a:prstGeom prst="flowChartConnector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4" name="Oval 33"/>
                <p:cNvSpPr/>
                <p:nvPr/>
              </p:nvSpPr>
              <p:spPr>
                <a:xfrm>
                  <a:off x="8178799" y="3237460"/>
                  <a:ext cx="526168" cy="514349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6461739" y="2814873"/>
              <a:ext cx="1634135" cy="674279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203200" y="1486139"/>
            <a:ext cx="3136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David" panose="020E0502060401010101" pitchFamily="34" charset="-79"/>
                <a:cs typeface="David" panose="020E0502060401010101" pitchFamily="34" charset="-79"/>
              </a:rPr>
              <a:t>Contact</a:t>
            </a:r>
            <a:r>
              <a:rPr lang="he-IL" sz="16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1600" dirty="0">
                <a:latin typeface="David" panose="020E0502060401010101" pitchFamily="34" charset="-79"/>
                <a:cs typeface="David" panose="020E0502060401010101" pitchFamily="34" charset="-79"/>
              </a:rPr>
              <a:t>with the lipid layer:</a:t>
            </a:r>
            <a:endParaRPr lang="he-IL" sz="16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600" dirty="0">
                <a:latin typeface="David" panose="020E0502060401010101" pitchFamily="34" charset="-79"/>
                <a:cs typeface="David" panose="020E0502060401010101" pitchFamily="34" charset="-79"/>
              </a:rPr>
              <a:t>The force</a:t>
            </a:r>
            <a:r>
              <a:rPr lang="he-IL" sz="16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1600" dirty="0">
                <a:latin typeface="David" panose="020E0502060401010101" pitchFamily="34" charset="-79"/>
                <a:cs typeface="David" panose="020E0502060401010101" pitchFamily="34" charset="-79"/>
              </a:rPr>
              <a:t>increases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David" panose="020E0502060401010101" pitchFamily="34" charset="-79"/>
                <a:cs typeface="David" panose="020E0502060401010101" pitchFamily="34" charset="-79"/>
              </a:rPr>
              <a:t>The distance does not change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4583" y="1442933"/>
            <a:ext cx="3136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David" panose="020E0502060401010101" pitchFamily="34" charset="-79"/>
                <a:cs typeface="David" panose="020E0502060401010101" pitchFamily="34" charset="-79"/>
              </a:rPr>
              <a:t>Penetration</a:t>
            </a:r>
            <a:r>
              <a:rPr lang="he-IL" sz="16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GB" sz="1600" dirty="0">
                <a:latin typeface="David" panose="020E0502060401010101" pitchFamily="34" charset="-79"/>
                <a:cs typeface="David" panose="020E0502060401010101" pitchFamily="34" charset="-79"/>
              </a:rPr>
              <a:t>of </a:t>
            </a:r>
            <a:r>
              <a:rPr lang="en-US" sz="1600" dirty="0">
                <a:latin typeface="David" panose="020E0502060401010101" pitchFamily="34" charset="-79"/>
                <a:cs typeface="David" panose="020E0502060401010101" pitchFamily="34" charset="-79"/>
              </a:rPr>
              <a:t>the lipid layer:</a:t>
            </a:r>
            <a:endParaRPr lang="he-IL" sz="16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600" dirty="0">
                <a:latin typeface="David" panose="020E0502060401010101" pitchFamily="34" charset="-79"/>
                <a:cs typeface="David" panose="020E0502060401010101" pitchFamily="34" charset="-79"/>
              </a:rPr>
              <a:t>The force</a:t>
            </a:r>
            <a:r>
              <a:rPr lang="he-IL" sz="16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1600" dirty="0">
                <a:latin typeface="David" panose="020E0502060401010101" pitchFamily="34" charset="-79"/>
                <a:cs typeface="David" panose="020E0502060401010101" pitchFamily="34" charset="-79"/>
              </a:rPr>
              <a:t>decreases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David" panose="020E0502060401010101" pitchFamily="34" charset="-79"/>
                <a:cs typeface="David" panose="020E0502060401010101" pitchFamily="34" charset="-79"/>
              </a:rPr>
              <a:t>The distance decreases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019800" y="1486139"/>
            <a:ext cx="3136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David" panose="020E0502060401010101" pitchFamily="34" charset="-79"/>
                <a:cs typeface="David" panose="020E0502060401010101" pitchFamily="34" charset="-79"/>
              </a:rPr>
              <a:t>Contact</a:t>
            </a:r>
            <a:r>
              <a:rPr lang="he-IL" sz="16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1600" dirty="0">
                <a:latin typeface="David" panose="020E0502060401010101" pitchFamily="34" charset="-79"/>
                <a:cs typeface="David" panose="020E0502060401010101" pitchFamily="34" charset="-79"/>
              </a:rPr>
              <a:t>with the silica nanoparticle:</a:t>
            </a:r>
            <a:endParaRPr lang="he-IL" sz="16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600" dirty="0">
                <a:latin typeface="David" panose="020E0502060401010101" pitchFamily="34" charset="-79"/>
                <a:cs typeface="David" panose="020E0502060401010101" pitchFamily="34" charset="-79"/>
              </a:rPr>
              <a:t>The force</a:t>
            </a:r>
            <a:r>
              <a:rPr lang="he-IL" sz="16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1600" dirty="0">
                <a:latin typeface="David" panose="020E0502060401010101" pitchFamily="34" charset="-79"/>
                <a:cs typeface="David" panose="020E0502060401010101" pitchFamily="34" charset="-79"/>
              </a:rPr>
              <a:t>increases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David" panose="020E0502060401010101" pitchFamily="34" charset="-79"/>
                <a:cs typeface="David" panose="020E0502060401010101" pitchFamily="34" charset="-79"/>
              </a:rPr>
              <a:t>The distance does not change</a:t>
            </a:r>
          </a:p>
        </p:txBody>
      </p:sp>
    </p:spTree>
    <p:extLst>
      <p:ext uri="{BB962C8B-B14F-4D97-AF65-F5344CB8AC3E}">
        <p14:creationId xmlns:p14="http://schemas.microsoft.com/office/powerpoint/2010/main" val="12337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85725" y="219076"/>
            <a:ext cx="9143999" cy="652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C0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Silica Nano Particles Coating Thickness</a:t>
            </a:r>
          </a:p>
        </p:txBody>
      </p:sp>
      <p:sp>
        <p:nvSpPr>
          <p:cNvPr id="8" name="Rectangle 7"/>
          <p:cNvSpPr/>
          <p:nvPr/>
        </p:nvSpPr>
        <p:spPr>
          <a:xfrm>
            <a:off x="4627626" y="2135123"/>
            <a:ext cx="2587752" cy="9406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33"/>
          <a:stretch/>
        </p:blipFill>
        <p:spPr>
          <a:xfrm>
            <a:off x="403099" y="2135123"/>
            <a:ext cx="7726679" cy="36096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234551" y="2577970"/>
            <a:ext cx="2587752" cy="13171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17254" y="1577459"/>
            <a:ext cx="2766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DOPC/POPC </a:t>
            </a:r>
            <a:r>
              <a:rPr lang="en-GB" b="1" dirty="0">
                <a:solidFill>
                  <a:srgbClr val="C0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composition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5534025" y="4410075"/>
            <a:ext cx="895350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2691376" y="2035045"/>
            <a:ext cx="3328424" cy="289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77690" y="2139434"/>
            <a:ext cx="4015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ndalus" panose="02020603050405020304" pitchFamily="18" charset="-78"/>
                <a:cs typeface="Andalus" panose="02020603050405020304" pitchFamily="18" charset="-78"/>
              </a:rPr>
              <a:t>Force-Distance curves on several particles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783845" y="2459396"/>
            <a:ext cx="2620099" cy="2342122"/>
            <a:chOff x="6340533" y="2577970"/>
            <a:chExt cx="2620099" cy="2342122"/>
          </a:xfrm>
        </p:grpSpPr>
        <p:sp>
          <p:nvSpPr>
            <p:cNvPr id="15" name="Rectangle 14"/>
            <p:cNvSpPr/>
            <p:nvPr/>
          </p:nvSpPr>
          <p:spPr>
            <a:xfrm>
              <a:off x="6340533" y="2577970"/>
              <a:ext cx="1481770" cy="1317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6829964" y="2870192"/>
              <a:ext cx="2130668" cy="2049900"/>
              <a:chOff x="7755345" y="2846061"/>
              <a:chExt cx="1345943" cy="1304780"/>
            </a:xfrm>
          </p:grpSpPr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88" t="5278" r="9700" b="5204"/>
              <a:stretch/>
            </p:blipFill>
            <p:spPr bwMode="auto">
              <a:xfrm>
                <a:off x="7755345" y="2846061"/>
                <a:ext cx="1345943" cy="1304780"/>
              </a:xfrm>
              <a:prstGeom prst="flowChartConnector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Oval 17"/>
              <p:cNvSpPr/>
              <p:nvPr/>
            </p:nvSpPr>
            <p:spPr>
              <a:xfrm>
                <a:off x="8178799" y="3237460"/>
                <a:ext cx="526168" cy="51434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6" name="Straight Arrow Connector 5"/>
          <p:cNvCxnSpPr/>
          <p:nvPr/>
        </p:nvCxnSpPr>
        <p:spPr>
          <a:xfrm>
            <a:off x="7338610" y="2926080"/>
            <a:ext cx="0" cy="31047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341653" y="294716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David" panose="020E0502060401010101" pitchFamily="34" charset="-79"/>
                <a:cs typeface="David" panose="020E0502060401010101" pitchFamily="34" charset="-79"/>
              </a:rPr>
              <a:t>5nm</a:t>
            </a:r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1083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8323" y="828676"/>
            <a:ext cx="3625951" cy="862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DOPC/DPPC composition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6" t="28400" r="40511" b="35466"/>
          <a:stretch/>
        </p:blipFill>
        <p:spPr>
          <a:xfrm>
            <a:off x="260806" y="1443656"/>
            <a:ext cx="3300984" cy="29426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" t="1101" r="11941" b="70940"/>
          <a:stretch/>
        </p:blipFill>
        <p:spPr>
          <a:xfrm>
            <a:off x="2921508" y="3957101"/>
            <a:ext cx="6211233" cy="28205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89594" y="3504641"/>
            <a:ext cx="1529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ndalus" panose="02020603050405020304" pitchFamily="18" charset="-78"/>
                <a:cs typeface="Andalus" panose="02020603050405020304" pitchFamily="18" charset="-78"/>
              </a:rPr>
              <a:t>Height Profile</a:t>
            </a:r>
          </a:p>
        </p:txBody>
      </p:sp>
      <p:sp>
        <p:nvSpPr>
          <p:cNvPr id="3" name="Rectangle 2"/>
          <p:cNvSpPr/>
          <p:nvPr/>
        </p:nvSpPr>
        <p:spPr>
          <a:xfrm>
            <a:off x="6270171" y="3873973"/>
            <a:ext cx="1492898" cy="436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1258" y="0"/>
            <a:ext cx="9143999" cy="10984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C0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Characterization of coated nanoparticles Dimensions </a:t>
            </a:r>
          </a:p>
        </p:txBody>
      </p:sp>
    </p:spTree>
    <p:extLst>
      <p:ext uri="{BB962C8B-B14F-4D97-AF65-F5344CB8AC3E}">
        <p14:creationId xmlns:p14="http://schemas.microsoft.com/office/powerpoint/2010/main" val="36333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33" r="1317" b="150"/>
          <a:stretch/>
        </p:blipFill>
        <p:spPr>
          <a:xfrm>
            <a:off x="1211167" y="4276343"/>
            <a:ext cx="6637619" cy="2257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654"/>
          <a:stretch/>
        </p:blipFill>
        <p:spPr>
          <a:xfrm>
            <a:off x="1113048" y="1452944"/>
            <a:ext cx="6384503" cy="277063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61034" y="1353995"/>
            <a:ext cx="2587752" cy="17647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85725" y="219076"/>
            <a:ext cx="9143999" cy="652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C0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Silica Nano Particles Coating Thickness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76746" y="755608"/>
            <a:ext cx="3316543" cy="521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DOPC/DPPC </a:t>
            </a:r>
            <a:r>
              <a:rPr lang="en-GB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composition</a:t>
            </a:r>
            <a:endParaRPr lang="en-US" sz="20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283908" y="1276717"/>
            <a:ext cx="2620099" cy="2342122"/>
            <a:chOff x="6340533" y="2577970"/>
            <a:chExt cx="2620099" cy="2342122"/>
          </a:xfrm>
        </p:grpSpPr>
        <p:sp>
          <p:nvSpPr>
            <p:cNvPr id="12" name="Rectangle 11"/>
            <p:cNvSpPr/>
            <p:nvPr/>
          </p:nvSpPr>
          <p:spPr>
            <a:xfrm>
              <a:off x="6340533" y="2577970"/>
              <a:ext cx="1481770" cy="1317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829964" y="2870192"/>
              <a:ext cx="2130668" cy="2049900"/>
              <a:chOff x="7755345" y="2846061"/>
              <a:chExt cx="1345943" cy="1304780"/>
            </a:xfrm>
          </p:grpSpPr>
          <p:pic>
            <p:nvPicPr>
              <p:cNvPr id="14" name="Picture 2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88" t="5278" r="9700" b="5204"/>
              <a:stretch/>
            </p:blipFill>
            <p:spPr bwMode="auto">
              <a:xfrm>
                <a:off x="7755345" y="2846061"/>
                <a:ext cx="1345943" cy="1304780"/>
              </a:xfrm>
              <a:prstGeom prst="flowChartConnector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Oval 14"/>
              <p:cNvSpPr/>
              <p:nvPr/>
            </p:nvSpPr>
            <p:spPr>
              <a:xfrm>
                <a:off x="8178799" y="3237460"/>
                <a:ext cx="526168" cy="51434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5384601" y="4499082"/>
            <a:ext cx="166423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>
                <a:latin typeface="Andalus" panose="02020603050405020304" pitchFamily="18" charset="-78"/>
                <a:cs typeface="Andalus" panose="02020603050405020304" pitchFamily="18" charset="-78"/>
              </a:rPr>
              <a:t>Magnified view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824385" y="1743401"/>
            <a:ext cx="0" cy="31047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741536" y="1731027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David" panose="020E0502060401010101" pitchFamily="34" charset="-79"/>
                <a:cs typeface="David" panose="020E0502060401010101" pitchFamily="34" charset="-79"/>
              </a:rPr>
              <a:t>4.4nm</a:t>
            </a:r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35017" y="1459779"/>
            <a:ext cx="4015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ndalus" panose="02020603050405020304" pitchFamily="18" charset="-78"/>
                <a:cs typeface="Andalus" panose="02020603050405020304" pitchFamily="18" charset="-78"/>
              </a:rPr>
              <a:t>Force-Distance curves on several particles</a:t>
            </a:r>
          </a:p>
        </p:txBody>
      </p:sp>
    </p:spTree>
    <p:extLst>
      <p:ext uri="{BB962C8B-B14F-4D97-AF65-F5344CB8AC3E}">
        <p14:creationId xmlns:p14="http://schemas.microsoft.com/office/powerpoint/2010/main" val="277417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70401" y="1904060"/>
            <a:ext cx="19575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David" panose="020E0502060401010101" pitchFamily="34" charset="-79"/>
                <a:cs typeface="David" panose="020E0502060401010101" pitchFamily="34" charset="-79"/>
              </a:rPr>
              <a:t>Ethanol</a:t>
            </a:r>
            <a:br>
              <a:rPr lang="en-US" sz="1400" b="1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sz="1400" b="1" dirty="0">
                <a:latin typeface="David" panose="020E0502060401010101" pitchFamily="34" charset="-79"/>
                <a:cs typeface="David" panose="020E0502060401010101" pitchFamily="34" charset="-79"/>
              </a:rPr>
              <a:t>water</a:t>
            </a:r>
            <a:br>
              <a:rPr lang="en-US" sz="1400" b="1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sz="1400" b="1" dirty="0">
                <a:latin typeface="David" panose="020E0502060401010101" pitchFamily="34" charset="-79"/>
                <a:cs typeface="David" panose="020E0502060401010101" pitchFamily="34" charset="-79"/>
              </a:rPr>
              <a:t>Ammonium hydroxide </a:t>
            </a:r>
            <a:endParaRPr lang="he-IL" sz="1400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/>
            <a:r>
              <a:rPr lang="en-US" sz="1400" b="1" dirty="0">
                <a:latin typeface="David" panose="020E0502060401010101" pitchFamily="34" charset="-79"/>
                <a:cs typeface="David" panose="020E0502060401010101" pitchFamily="34" charset="-79"/>
              </a:rPr>
              <a:t>TEOS (silicon source) </a:t>
            </a:r>
          </a:p>
          <a:p>
            <a:pPr algn="ctr"/>
            <a:br>
              <a:rPr lang="en-US" sz="1400" b="1" dirty="0">
                <a:latin typeface="David" panose="020E0502060401010101" pitchFamily="34" charset="-79"/>
                <a:cs typeface="David" panose="020E0502060401010101" pitchFamily="34" charset="-79"/>
              </a:rPr>
            </a:br>
            <a:endParaRPr lang="en-US" sz="14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/>
          <a:srcRect l="12975" t="57527" r="69691" b="36045"/>
          <a:stretch/>
        </p:blipFill>
        <p:spPr>
          <a:xfrm>
            <a:off x="1238410" y="3748815"/>
            <a:ext cx="681762" cy="11697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090775" y="2996769"/>
            <a:ext cx="91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David" panose="020E0502060401010101" pitchFamily="34" charset="-79"/>
                <a:cs typeface="David" panose="020E0502060401010101" pitchFamily="34" charset="-79"/>
              </a:rPr>
              <a:t>Stir for two hours</a:t>
            </a:r>
          </a:p>
        </p:txBody>
      </p:sp>
      <p:pic>
        <p:nvPicPr>
          <p:cNvPr id="1028" name="Picture 4" descr="Y:\GREECE\si np\תמונת תמיסה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85" t="25359" r="23512" b="16308"/>
          <a:stretch/>
        </p:blipFill>
        <p:spPr bwMode="auto">
          <a:xfrm>
            <a:off x="2027989" y="2974813"/>
            <a:ext cx="848552" cy="173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/>
          <a:srcRect l="12975" t="57527" r="69691" b="36045"/>
          <a:stretch/>
        </p:blipFill>
        <p:spPr>
          <a:xfrm>
            <a:off x="4819505" y="3734007"/>
            <a:ext cx="762552" cy="11697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952070" y="3005370"/>
            <a:ext cx="950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David" panose="020E0502060401010101" pitchFamily="34" charset="-79"/>
                <a:cs typeface="David" panose="020E0502060401010101" pitchFamily="34" charset="-79"/>
              </a:rPr>
              <a:t>Dry under vacuum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96410" y="2970297"/>
            <a:ext cx="1208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latin typeface="David" panose="020E0502060401010101" pitchFamily="34" charset="-79"/>
                <a:cs typeface="David" panose="020E0502060401010101" pitchFamily="34" charset="-79"/>
              </a:defRPr>
            </a:lvl1pPr>
          </a:lstStyle>
          <a:p>
            <a:r>
              <a:rPr lang="en-US" dirty="0"/>
              <a:t>Dissolve in </a:t>
            </a:r>
            <a:r>
              <a:rPr lang="en-GB" dirty="0"/>
              <a:t>l</a:t>
            </a:r>
            <a:r>
              <a:rPr lang="en-US" dirty="0" err="1"/>
              <a:t>ipids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vortex for half an hour 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3"/>
          <a:srcRect l="12975" t="57527" r="69691" b="36045"/>
          <a:stretch/>
        </p:blipFill>
        <p:spPr>
          <a:xfrm>
            <a:off x="3050050" y="3746281"/>
            <a:ext cx="762551" cy="115096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0" y="491521"/>
            <a:ext cx="913106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 b="1" dirty="0">
                <a:solidFill>
                  <a:srgbClr val="C00000"/>
                </a:solidFill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Preparation of Coated Silica Nanoparticles</a:t>
            </a:r>
          </a:p>
        </p:txBody>
      </p:sp>
      <p:pic>
        <p:nvPicPr>
          <p:cNvPr id="1030" name="Picture 6" descr="Y:\GREECE\si np\תמונת תמיסה מורחפת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66" t="45696" r="35397" b="13519"/>
          <a:stretch/>
        </p:blipFill>
        <p:spPr bwMode="auto">
          <a:xfrm>
            <a:off x="5743024" y="2982297"/>
            <a:ext cx="761543" cy="173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Y:\GREECE\si np\תמונת אבקה רקע אדום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3" t="44251" r="45314" b="27875"/>
          <a:stretch/>
        </p:blipFill>
        <p:spPr bwMode="auto">
          <a:xfrm>
            <a:off x="3826580" y="2974114"/>
            <a:ext cx="851816" cy="173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3"/>
          <a:srcRect l="12975" t="57527" r="69691" b="36045"/>
          <a:stretch/>
        </p:blipFill>
        <p:spPr>
          <a:xfrm>
            <a:off x="6628635" y="3746281"/>
            <a:ext cx="762552" cy="115096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6627898" y="3005370"/>
            <a:ext cx="725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latin typeface="David" panose="020E0502060401010101" pitchFamily="34" charset="-79"/>
                <a:cs typeface="David" panose="020E0502060401010101" pitchFamily="34" charset="-79"/>
              </a:defRPr>
            </a:lvl1pPr>
          </a:lstStyle>
          <a:p>
            <a:r>
              <a:rPr lang="en-US" dirty="0"/>
              <a:t>Rinse several times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12423" y="3005370"/>
            <a:ext cx="956884" cy="1759195"/>
            <a:chOff x="512423" y="3005370"/>
            <a:chExt cx="956884" cy="1759195"/>
          </a:xfrm>
        </p:grpSpPr>
        <p:pic>
          <p:nvPicPr>
            <p:cNvPr id="1026" name="Picture 2" descr="×ª××¦××ª ×ª××× × ×¢×××¨ ××§×××§ ××¨×× ××××¨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CC9900"/>
                </a:clrFrom>
                <a:clrTo>
                  <a:srgbClr val="CC9900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423" y="3005370"/>
              <a:ext cx="956884" cy="175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Chord 5"/>
            <p:cNvSpPr/>
            <p:nvPr/>
          </p:nvSpPr>
          <p:spPr>
            <a:xfrm rot="15357502">
              <a:off x="476260" y="3779181"/>
              <a:ext cx="1014312" cy="889658"/>
            </a:xfrm>
            <a:prstGeom prst="chord">
              <a:avLst>
                <a:gd name="adj1" fmla="val 7103243"/>
                <a:gd name="adj2" fmla="val 16200000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505457" y="2697594"/>
            <a:ext cx="1345943" cy="1793578"/>
            <a:chOff x="7476882" y="2592819"/>
            <a:chExt cx="1345943" cy="1793578"/>
          </a:xfrm>
        </p:grpSpPr>
        <p:grpSp>
          <p:nvGrpSpPr>
            <p:cNvPr id="2" name="Group 1"/>
            <p:cNvGrpSpPr/>
            <p:nvPr/>
          </p:nvGrpSpPr>
          <p:grpSpPr>
            <a:xfrm>
              <a:off x="7476882" y="3081617"/>
              <a:ext cx="1345943" cy="1304780"/>
              <a:chOff x="7755345" y="2846061"/>
              <a:chExt cx="1345943" cy="1304780"/>
            </a:xfrm>
          </p:grpSpPr>
          <p:pic>
            <p:nvPicPr>
              <p:cNvPr id="36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88" t="5278" r="9700" b="5204"/>
              <a:stretch/>
            </p:blipFill>
            <p:spPr bwMode="auto">
              <a:xfrm>
                <a:off x="7755345" y="2846061"/>
                <a:ext cx="1345943" cy="1304780"/>
              </a:xfrm>
              <a:prstGeom prst="flowChartConnector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" name="Oval 43"/>
              <p:cNvSpPr/>
              <p:nvPr/>
            </p:nvSpPr>
            <p:spPr>
              <a:xfrm>
                <a:off x="8178799" y="3237460"/>
                <a:ext cx="526168" cy="51434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7504486" y="2592819"/>
              <a:ext cx="131786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David" panose="020E0502060401010101" pitchFamily="34" charset="-79"/>
                  <a:cs typeface="David" panose="020E0502060401010101" pitchFamily="34" charset="-79"/>
                </a:rPr>
                <a:t>Coated  Silica Nano Particles</a:t>
              </a:r>
              <a:endParaRPr lang="en-US" sz="1400" b="1" dirty="0">
                <a:latin typeface="David" panose="020E0502060401010101" pitchFamily="34" charset="-79"/>
                <a:cs typeface="David" panose="020E0502060401010101" pitchFamily="34" charset="-79"/>
              </a:endParaRPr>
            </a:p>
            <a:p>
              <a:pPr algn="ctr"/>
              <a:br>
                <a:rPr lang="en-US" sz="1400" b="1" dirty="0">
                  <a:latin typeface="David" panose="020E0502060401010101" pitchFamily="34" charset="-79"/>
                  <a:cs typeface="David" panose="020E0502060401010101" pitchFamily="34" charset="-79"/>
                </a:rPr>
              </a:br>
              <a:endParaRPr lang="en-US" sz="1400" b="1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090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1" grpId="0"/>
      <p:bldP spid="32" grpId="0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67787"/>
            <a:ext cx="9144000" cy="596861"/>
          </a:xfrm>
        </p:spPr>
        <p:txBody>
          <a:bodyPr>
            <a:noAutofit/>
          </a:bodyPr>
          <a:lstStyle/>
          <a:p>
            <a:pPr lvl="0"/>
            <a:r>
              <a:rPr lang="en-US" sz="3400" b="1" dirty="0">
                <a:solidFill>
                  <a:srgbClr val="C0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Lipid Compositions</a:t>
            </a:r>
            <a:endParaRPr lang="he-IL" sz="3400" b="1" dirty="0">
              <a:solidFill>
                <a:srgbClr val="C0000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5" name="Picture 12" descr="https://avantilipids.com/images/structures/850375s.gif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930"/>
            <a:ext cx="4114800" cy="72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225558" y="2222904"/>
            <a:ext cx="7649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1600" b="1" dirty="0">
                <a:solidFill>
                  <a:srgbClr val="A2060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DOPC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71" y="2796696"/>
            <a:ext cx="3918857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2236778" y="3374008"/>
            <a:ext cx="742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1600" b="1" dirty="0">
                <a:solidFill>
                  <a:srgbClr val="A2060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POPC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95" y="4153811"/>
            <a:ext cx="385010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2249602" y="4716054"/>
            <a:ext cx="7296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1600" b="1" dirty="0">
                <a:solidFill>
                  <a:srgbClr val="A2060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DPPC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067005"/>
              </p:ext>
            </p:extLst>
          </p:nvPr>
        </p:nvGraphicFramePr>
        <p:xfrm>
          <a:off x="4939626" y="1048994"/>
          <a:ext cx="3815716" cy="223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0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0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Composition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David" panose="020E0502060401010101" pitchFamily="34" charset="-79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mole ratio </a:t>
                      </a:r>
                      <a:endParaRPr lang="en-US" sz="1700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DOPC/POPC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100/0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DOPC/POPC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70/30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DOPC/POPC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50/50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DOPC/POPC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30/70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DOPC/POPC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0/100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349843"/>
              </p:ext>
            </p:extLst>
          </p:nvPr>
        </p:nvGraphicFramePr>
        <p:xfrm>
          <a:off x="4939626" y="3528216"/>
          <a:ext cx="3815716" cy="2209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0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0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162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Composition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David" panose="020E0502060401010101" pitchFamily="34" charset="-79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mole ratio </a:t>
                      </a:r>
                      <a:endParaRPr lang="en-US" sz="1700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DOPC/DPPC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100/0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DOPC/DPPC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70/30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DOPC/DPPC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50/50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DOPC/DPPC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30/70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DOPC/DPPC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0/100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61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7683890"/>
              </p:ext>
            </p:extLst>
          </p:nvPr>
        </p:nvGraphicFramePr>
        <p:xfrm>
          <a:off x="3390512" y="1860874"/>
          <a:ext cx="5357460" cy="3280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27038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Proof for Coating- Zeta Potential</a:t>
            </a:r>
          </a:p>
        </p:txBody>
      </p:sp>
      <p:pic>
        <p:nvPicPr>
          <p:cNvPr id="5" name="תמונה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25" y="2418973"/>
            <a:ext cx="2344632" cy="224827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ectangle 1"/>
          <p:cNvSpPr/>
          <p:nvPr/>
        </p:nvSpPr>
        <p:spPr>
          <a:xfrm>
            <a:off x="415291" y="4711184"/>
            <a:ext cx="2680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David" panose="020E0502060401010101" pitchFamily="34" charset="-79"/>
                <a:cs typeface="David" panose="020E0502060401010101" pitchFamily="34" charset="-79"/>
              </a:rPr>
              <a:t>Determining</a:t>
            </a:r>
            <a:r>
              <a:rPr lang="en-US" sz="1600" b="1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1600" b="1" dirty="0">
                <a:latin typeface="David" panose="020E0502060401010101" pitchFamily="34" charset="-79"/>
                <a:cs typeface="David" panose="020E0502060401010101" pitchFamily="34" charset="-79"/>
              </a:rPr>
              <a:t>the vesicles surface potential by Zeta Potential</a:t>
            </a:r>
            <a:endParaRPr lang="he-IL" sz="16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5822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06532" y="1034371"/>
            <a:ext cx="5618110" cy="2195734"/>
            <a:chOff x="942661" y="923222"/>
            <a:chExt cx="5618110" cy="219573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661" y="1443028"/>
              <a:ext cx="4743192" cy="1675928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3658950" y="923222"/>
              <a:ext cx="2901821" cy="13995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694377" y="1080395"/>
              <a:ext cx="830966" cy="13995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023134" y="1294397"/>
              <a:ext cx="1849331" cy="1136504"/>
              <a:chOff x="1677003" y="1385822"/>
              <a:chExt cx="1849331" cy="1136504"/>
            </a:xfrm>
          </p:grpSpPr>
          <p:pic>
            <p:nvPicPr>
              <p:cNvPr id="16" name="Picture 6" descr="תוצאת תמונה עבור ‪lissamine rhodamine B sulfonyl‬‏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7003" y="1385822"/>
                <a:ext cx="1849331" cy="1136504"/>
              </a:xfrm>
              <a:prstGeom prst="rect">
                <a:avLst/>
              </a:prstGeom>
              <a:noFill/>
              <a:effectLst>
                <a:glow rad="63500">
                  <a:srgbClr val="F2A19B"/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Rectangle 3"/>
              <p:cNvSpPr/>
              <p:nvPr/>
            </p:nvSpPr>
            <p:spPr>
              <a:xfrm>
                <a:off x="2820194" y="2069252"/>
                <a:ext cx="336550" cy="1963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712244" y="2044312"/>
                <a:ext cx="476412" cy="246221"/>
              </a:xfrm>
              <a:prstGeom prst="rect">
                <a:avLst/>
              </a:prstGeom>
              <a:noFill/>
              <a:ln>
                <a:noFill/>
              </a:ln>
              <a:effectLst>
                <a:glow rad="838200">
                  <a:srgbClr val="F2A19B">
                    <a:alpha val="40000"/>
                  </a:srgbClr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>
                    <a:effectLst>
                      <a:glow rad="635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</a:rPr>
                  <a:t>So</a:t>
                </a:r>
                <a:r>
                  <a:rPr lang="en-GB" sz="1000" baseline="-25000" dirty="0">
                    <a:effectLst>
                      <a:glow rad="635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</a:rPr>
                  <a:t>3</a:t>
                </a:r>
                <a:r>
                  <a:rPr lang="en-GB" sz="1000" dirty="0">
                    <a:effectLst>
                      <a:glow rad="635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</a:rPr>
                  <a:t>-</a:t>
                </a:r>
                <a:endParaRPr lang="en-US" sz="1000" dirty="0"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>
              <a:off x="4948571" y="2392925"/>
              <a:ext cx="0" cy="1151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0" y="19937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Proof for Coating by </a:t>
            </a:r>
            <a:r>
              <a:rPr lang="en-US" sz="3600" b="1" dirty="0" err="1">
                <a:solidFill>
                  <a:srgbClr val="C00000"/>
                </a:solidFill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Rhodamin</a:t>
            </a:r>
            <a:r>
              <a:rPr lang="en-US" sz="3600" b="1" dirty="0">
                <a:solidFill>
                  <a:srgbClr val="C00000"/>
                </a:solidFill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 Emission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250792"/>
              </p:ext>
            </p:extLst>
          </p:nvPr>
        </p:nvGraphicFramePr>
        <p:xfrm>
          <a:off x="51522" y="3516423"/>
          <a:ext cx="3557662" cy="279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4236682684"/>
                    </a:ext>
                  </a:extLst>
                </a:gridCol>
                <a:gridCol w="1375245">
                  <a:extLst>
                    <a:ext uri="{9D8B030D-6E8A-4147-A177-3AD203B41FA5}">
                      <a16:colId xmlns:a16="http://schemas.microsoft.com/office/drawing/2014/main" val="332285187"/>
                    </a:ext>
                  </a:extLst>
                </a:gridCol>
                <a:gridCol w="1583612">
                  <a:extLst>
                    <a:ext uri="{9D8B030D-6E8A-4147-A177-3AD203B41FA5}">
                      <a16:colId xmlns:a16="http://schemas.microsoft.com/office/drawing/2014/main" val="3862937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% Of the </a:t>
                      </a:r>
                      <a:r>
                        <a:rPr lang="en-GB" sz="14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lipid</a:t>
                      </a:r>
                      <a:r>
                        <a:rPr lang="en-US" sz="14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 in the coating</a:t>
                      </a:r>
                      <a:r>
                        <a:rPr lang="he-IL" sz="14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 </a:t>
                      </a:r>
                      <a:r>
                        <a:rPr lang="en-GB" sz="14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DOPC/POPC</a:t>
                      </a:r>
                      <a:endParaRPr lang="en-US" sz="1400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  <a:p>
                      <a:pPr algn="ctr"/>
                      <a:r>
                        <a:rPr lang="en-US" sz="14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composition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% Of the </a:t>
                      </a:r>
                      <a:r>
                        <a:rPr lang="en-GB" sz="14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lipid</a:t>
                      </a:r>
                      <a:r>
                        <a:rPr lang="en-US" sz="14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 in the coating</a:t>
                      </a:r>
                      <a:r>
                        <a:rPr lang="he-IL" sz="14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 </a:t>
                      </a:r>
                      <a:r>
                        <a:rPr lang="en-GB" sz="14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DOPC/DPPC</a:t>
                      </a:r>
                      <a:endParaRPr lang="en-US" sz="1400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  <a:p>
                      <a:pPr algn="ctr"/>
                      <a:r>
                        <a:rPr lang="en-US" sz="14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composition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313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100/0</a:t>
                      </a:r>
                      <a:endParaRPr lang="en-US" sz="1400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6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64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905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70/30</a:t>
                      </a:r>
                      <a:endParaRPr lang="en-US" sz="1400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6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48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3955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50/50</a:t>
                      </a:r>
                      <a:endParaRPr lang="en-US" sz="1400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71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2661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30/70</a:t>
                      </a:r>
                      <a:endParaRPr lang="en-US" sz="1400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9854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0/100</a:t>
                      </a:r>
                      <a:endParaRPr lang="en-US" sz="1400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6586104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357048" y="4600972"/>
            <a:ext cx="1584854" cy="1536384"/>
            <a:chOff x="6543708" y="1577468"/>
            <a:chExt cx="1584854" cy="1536384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88" t="5278" r="9700" b="5204"/>
            <a:stretch/>
          </p:blipFill>
          <p:spPr bwMode="auto">
            <a:xfrm>
              <a:off x="6543708" y="1577468"/>
              <a:ext cx="1584854" cy="1536384"/>
            </a:xfrm>
            <a:prstGeom prst="flowChartConnector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Oval 14"/>
            <p:cNvSpPr/>
            <p:nvPr/>
          </p:nvSpPr>
          <p:spPr>
            <a:xfrm>
              <a:off x="7017065" y="2046773"/>
              <a:ext cx="640452" cy="59750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6943724" y="1689624"/>
              <a:ext cx="96626" cy="100091"/>
            </a:xfrm>
            <a:prstGeom prst="ellipse">
              <a:avLst/>
            </a:prstGeom>
            <a:solidFill>
              <a:srgbClr val="F2A19B"/>
            </a:solidFill>
            <a:ln w="9525">
              <a:solidFill>
                <a:srgbClr val="A206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824787" y="1833290"/>
              <a:ext cx="96626" cy="100091"/>
            </a:xfrm>
            <a:prstGeom prst="ellipse">
              <a:avLst/>
            </a:prstGeom>
            <a:solidFill>
              <a:srgbClr val="F2A19B"/>
            </a:solidFill>
            <a:ln w="9525">
              <a:solidFill>
                <a:srgbClr val="A206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870719" y="2687368"/>
              <a:ext cx="96626" cy="100091"/>
            </a:xfrm>
            <a:prstGeom prst="ellipse">
              <a:avLst/>
            </a:prstGeom>
            <a:solidFill>
              <a:srgbClr val="F2A19B"/>
            </a:solidFill>
            <a:ln w="9525">
              <a:solidFill>
                <a:srgbClr val="A206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589465" y="2398172"/>
              <a:ext cx="96626" cy="100091"/>
            </a:xfrm>
            <a:prstGeom prst="ellipse">
              <a:avLst/>
            </a:prstGeom>
            <a:solidFill>
              <a:srgbClr val="F2A19B"/>
            </a:solidFill>
            <a:ln w="9525">
              <a:solidFill>
                <a:srgbClr val="A206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938962" y="2884668"/>
              <a:ext cx="96626" cy="100091"/>
            </a:xfrm>
            <a:prstGeom prst="ellipse">
              <a:avLst/>
            </a:prstGeom>
            <a:solidFill>
              <a:srgbClr val="F2A19B"/>
            </a:solidFill>
            <a:ln w="9525">
              <a:solidFill>
                <a:srgbClr val="A206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655136" y="2368637"/>
              <a:ext cx="96626" cy="100091"/>
            </a:xfrm>
            <a:prstGeom prst="ellipse">
              <a:avLst/>
            </a:prstGeom>
            <a:solidFill>
              <a:srgbClr val="F2A19B"/>
            </a:solidFill>
            <a:ln w="9525">
              <a:solidFill>
                <a:srgbClr val="A206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7162171" y="2621481"/>
              <a:ext cx="96626" cy="100091"/>
            </a:xfrm>
            <a:prstGeom prst="ellipse">
              <a:avLst/>
            </a:prstGeom>
            <a:solidFill>
              <a:srgbClr val="F2A19B"/>
            </a:solidFill>
            <a:ln w="9525">
              <a:solidFill>
                <a:srgbClr val="A206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959031" y="2124661"/>
              <a:ext cx="96626" cy="100091"/>
            </a:xfrm>
            <a:prstGeom prst="ellipse">
              <a:avLst/>
            </a:prstGeom>
            <a:solidFill>
              <a:srgbClr val="F2A19B"/>
            </a:solidFill>
            <a:ln w="9525">
              <a:solidFill>
                <a:srgbClr val="A206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-53059" y="1945799"/>
            <a:ext cx="3575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latin typeface="David" panose="020E0502060401010101" pitchFamily="34" charset="-79"/>
                <a:cs typeface="David" panose="020E0502060401010101" pitchFamily="34" charset="-79"/>
              </a:rPr>
              <a:t>N_Rhodamin_PE</a:t>
            </a:r>
            <a:r>
              <a:rPr lang="en-US" sz="1400" b="1" dirty="0">
                <a:latin typeface="David" panose="020E0502060401010101" pitchFamily="34" charset="-79"/>
                <a:cs typeface="David" panose="020E0502060401010101" pitchFamily="34" charset="-79"/>
              </a:rPr>
              <a:t> dye</a:t>
            </a:r>
          </a:p>
          <a:p>
            <a:pPr algn="ctr"/>
            <a:r>
              <a:rPr lang="en-US" sz="1400" b="1" dirty="0">
                <a:latin typeface="David" panose="020E0502060401010101" pitchFamily="34" charset="-79"/>
                <a:cs typeface="David" panose="020E0502060401010101" pitchFamily="34" charset="-79"/>
              </a:rPr>
              <a:t>Located on bilayer membrane surface</a:t>
            </a:r>
            <a:endParaRPr lang="he-IL" sz="14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222246" y="4236282"/>
            <a:ext cx="2377794" cy="2209737"/>
            <a:chOff x="4861395" y="1951683"/>
            <a:chExt cx="2377794" cy="2209737"/>
          </a:xfrm>
        </p:grpSpPr>
        <p:sp>
          <p:nvSpPr>
            <p:cNvPr id="8" name="Rectangle 7"/>
            <p:cNvSpPr/>
            <p:nvPr/>
          </p:nvSpPr>
          <p:spPr>
            <a:xfrm>
              <a:off x="4879910" y="2214230"/>
              <a:ext cx="429208" cy="3142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5249362" y="2322317"/>
              <a:ext cx="1584854" cy="1536384"/>
              <a:chOff x="6543708" y="1577468"/>
              <a:chExt cx="1584854" cy="1536384"/>
            </a:xfrm>
          </p:grpSpPr>
          <p:pic>
            <p:nvPicPr>
              <p:cNvPr id="35" name="Picture 2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88" t="5278" r="9700" b="5204"/>
              <a:stretch/>
            </p:blipFill>
            <p:spPr bwMode="auto">
              <a:xfrm>
                <a:off x="6543708" y="1577468"/>
                <a:ext cx="1584854" cy="1536384"/>
              </a:xfrm>
              <a:prstGeom prst="flowChartConnector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" name="Oval 35"/>
              <p:cNvSpPr/>
              <p:nvPr/>
            </p:nvSpPr>
            <p:spPr>
              <a:xfrm>
                <a:off x="7017065" y="2046773"/>
                <a:ext cx="640452" cy="59750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6943724" y="1689624"/>
                <a:ext cx="96626" cy="100091"/>
              </a:xfrm>
              <a:prstGeom prst="ellipse">
                <a:avLst/>
              </a:prstGeom>
              <a:solidFill>
                <a:srgbClr val="F2A19B"/>
              </a:solidFill>
              <a:ln w="9525">
                <a:solidFill>
                  <a:srgbClr val="A206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824787" y="1833290"/>
                <a:ext cx="96626" cy="100091"/>
              </a:xfrm>
              <a:prstGeom prst="ellipse">
                <a:avLst/>
              </a:prstGeom>
              <a:solidFill>
                <a:srgbClr val="F2A19B"/>
              </a:solidFill>
              <a:ln w="9525">
                <a:solidFill>
                  <a:srgbClr val="A206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7870719" y="2687368"/>
                <a:ext cx="96626" cy="100091"/>
              </a:xfrm>
              <a:prstGeom prst="ellipse">
                <a:avLst/>
              </a:prstGeom>
              <a:solidFill>
                <a:srgbClr val="F2A19B"/>
              </a:solidFill>
              <a:ln w="9525">
                <a:solidFill>
                  <a:srgbClr val="A206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6589465" y="2398172"/>
                <a:ext cx="96626" cy="100091"/>
              </a:xfrm>
              <a:prstGeom prst="ellipse">
                <a:avLst/>
              </a:prstGeom>
              <a:solidFill>
                <a:srgbClr val="F2A19B"/>
              </a:solidFill>
              <a:ln w="9525">
                <a:solidFill>
                  <a:srgbClr val="A206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938962" y="2884668"/>
                <a:ext cx="96626" cy="100091"/>
              </a:xfrm>
              <a:prstGeom prst="ellipse">
                <a:avLst/>
              </a:prstGeom>
              <a:solidFill>
                <a:srgbClr val="F2A19B"/>
              </a:solidFill>
              <a:ln w="9525">
                <a:solidFill>
                  <a:srgbClr val="A206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655136" y="2368637"/>
                <a:ext cx="96626" cy="100091"/>
              </a:xfrm>
              <a:prstGeom prst="ellipse">
                <a:avLst/>
              </a:prstGeom>
              <a:solidFill>
                <a:srgbClr val="F2A19B"/>
              </a:solidFill>
              <a:ln w="9525">
                <a:solidFill>
                  <a:srgbClr val="A206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7162171" y="2621481"/>
                <a:ext cx="96626" cy="100091"/>
              </a:xfrm>
              <a:prstGeom prst="ellipse">
                <a:avLst/>
              </a:prstGeom>
              <a:solidFill>
                <a:srgbClr val="F2A19B"/>
              </a:solidFill>
              <a:ln w="9525">
                <a:solidFill>
                  <a:srgbClr val="A206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959031" y="2124661"/>
                <a:ext cx="96626" cy="100091"/>
              </a:xfrm>
              <a:prstGeom prst="ellipse">
                <a:avLst/>
              </a:prstGeom>
              <a:solidFill>
                <a:srgbClr val="F2A19B"/>
              </a:solidFill>
              <a:ln w="9525">
                <a:solidFill>
                  <a:srgbClr val="A206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9C95BA"/>
                </a:clrFrom>
                <a:clrTo>
                  <a:srgbClr val="9C95BA">
                    <a:alpha val="0"/>
                  </a:srgbClr>
                </a:clrTo>
              </a:clrChange>
            </a:blip>
            <a:srcRect r="30151"/>
            <a:stretch/>
          </p:blipFill>
          <p:spPr>
            <a:xfrm rot="-4680000">
              <a:off x="5594847" y="3828714"/>
              <a:ext cx="127872" cy="232739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9C95BA"/>
                </a:clrFrom>
                <a:clrTo>
                  <a:srgbClr val="9C95BA">
                    <a:alpha val="0"/>
                  </a:srgbClr>
                </a:clrTo>
              </a:clrChange>
            </a:blip>
            <a:srcRect r="30151"/>
            <a:stretch/>
          </p:blipFill>
          <p:spPr>
            <a:xfrm rot="3360000">
              <a:off x="4913829" y="2817977"/>
              <a:ext cx="127872" cy="232739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9C95BA"/>
                </a:clrFrom>
                <a:clrTo>
                  <a:srgbClr val="9C95BA">
                    <a:alpha val="0"/>
                  </a:srgbClr>
                </a:clrTo>
              </a:clrChange>
            </a:blip>
            <a:srcRect r="30151"/>
            <a:stretch/>
          </p:blipFill>
          <p:spPr>
            <a:xfrm rot="2400000">
              <a:off x="6527230" y="3742331"/>
              <a:ext cx="127872" cy="232739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9C95BA"/>
                </a:clrFrom>
                <a:clrTo>
                  <a:srgbClr val="9C95BA">
                    <a:alpha val="0"/>
                  </a:srgbClr>
                </a:clrTo>
              </a:clrChange>
            </a:blip>
            <a:srcRect r="30151"/>
            <a:stretch/>
          </p:blipFill>
          <p:spPr>
            <a:xfrm rot="4500000">
              <a:off x="6790067" y="2263996"/>
              <a:ext cx="127872" cy="232739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9C95BA"/>
                </a:clrFrom>
                <a:clrTo>
                  <a:srgbClr val="9C95BA">
                    <a:alpha val="0"/>
                  </a:srgbClr>
                </a:clrTo>
              </a:clrChange>
            </a:blip>
            <a:srcRect r="30151"/>
            <a:stretch/>
          </p:blipFill>
          <p:spPr>
            <a:xfrm rot="3420000">
              <a:off x="6068204" y="3929239"/>
              <a:ext cx="127872" cy="232739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9C95BA"/>
                </a:clrFrom>
                <a:clrTo>
                  <a:srgbClr val="9C95BA">
                    <a:alpha val="0"/>
                  </a:srgbClr>
                </a:clrTo>
              </a:clrChange>
            </a:blip>
            <a:srcRect r="30151"/>
            <a:stretch/>
          </p:blipFill>
          <p:spPr>
            <a:xfrm rot="5340000">
              <a:off x="5218698" y="3620330"/>
              <a:ext cx="127872" cy="232739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9C95BA"/>
                </a:clrFrom>
                <a:clrTo>
                  <a:srgbClr val="9C95BA">
                    <a:alpha val="0"/>
                  </a:srgbClr>
                </a:clrTo>
              </a:clrChange>
            </a:blip>
            <a:srcRect r="30151"/>
            <a:stretch/>
          </p:blipFill>
          <p:spPr>
            <a:xfrm rot="-1800000">
              <a:off x="5085274" y="2444412"/>
              <a:ext cx="127872" cy="232739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9C95BA"/>
                </a:clrFrom>
                <a:clrTo>
                  <a:srgbClr val="9C95BA">
                    <a:alpha val="0"/>
                  </a:srgbClr>
                </a:clrTo>
              </a:clrChange>
            </a:blip>
            <a:srcRect r="30151"/>
            <a:stretch/>
          </p:blipFill>
          <p:spPr>
            <a:xfrm rot="1920000">
              <a:off x="6823193" y="3650494"/>
              <a:ext cx="127872" cy="232739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9C95BA"/>
                </a:clrFrom>
                <a:clrTo>
                  <a:srgbClr val="9C95BA">
                    <a:alpha val="0"/>
                  </a:srgbClr>
                </a:clrTo>
              </a:clrChange>
            </a:blip>
            <a:srcRect r="30151"/>
            <a:stretch/>
          </p:blipFill>
          <p:spPr>
            <a:xfrm>
              <a:off x="6806496" y="3184085"/>
              <a:ext cx="127872" cy="232739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9C95BA"/>
                </a:clrFrom>
                <a:clrTo>
                  <a:srgbClr val="9C95BA">
                    <a:alpha val="0"/>
                  </a:srgbClr>
                </a:clrTo>
              </a:clrChange>
            </a:blip>
            <a:srcRect r="30151"/>
            <a:stretch/>
          </p:blipFill>
          <p:spPr>
            <a:xfrm rot="-4500000">
              <a:off x="6934368" y="2791622"/>
              <a:ext cx="127872" cy="232739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9C95BA"/>
                </a:clrFrom>
                <a:clrTo>
                  <a:srgbClr val="9C95BA">
                    <a:alpha val="0"/>
                  </a:srgbClr>
                </a:clrTo>
              </a:clrChange>
            </a:blip>
            <a:srcRect r="30151"/>
            <a:stretch/>
          </p:blipFill>
          <p:spPr>
            <a:xfrm rot="-1800000">
              <a:off x="5008048" y="3191704"/>
              <a:ext cx="127872" cy="232739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9C95BA"/>
                </a:clrFrom>
                <a:clrTo>
                  <a:srgbClr val="9C95BA">
                    <a:alpha val="0"/>
                  </a:srgbClr>
                </a:clrTo>
              </a:clrChange>
            </a:blip>
            <a:srcRect r="30151"/>
            <a:stretch/>
          </p:blipFill>
          <p:spPr>
            <a:xfrm rot="-4920000">
              <a:off x="5315645" y="2217058"/>
              <a:ext cx="127872" cy="232739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9C95BA"/>
                </a:clrFrom>
                <a:clrTo>
                  <a:srgbClr val="9C95BA">
                    <a:alpha val="0"/>
                  </a:srgbClr>
                </a:clrTo>
              </a:clrChange>
            </a:blip>
            <a:srcRect r="30151"/>
            <a:stretch/>
          </p:blipFill>
          <p:spPr>
            <a:xfrm rot="2880000">
              <a:off x="5628993" y="2027279"/>
              <a:ext cx="105119" cy="206693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9C95BA"/>
                </a:clrFrom>
                <a:clrTo>
                  <a:srgbClr val="9C95BA">
                    <a:alpha val="0"/>
                  </a:srgbClr>
                </a:clrTo>
              </a:clrChange>
            </a:blip>
            <a:srcRect r="30151"/>
            <a:stretch/>
          </p:blipFill>
          <p:spPr>
            <a:xfrm rot="-4680000">
              <a:off x="5747247" y="3981114"/>
              <a:ext cx="127872" cy="232739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9C95BA"/>
                </a:clrFrom>
                <a:clrTo>
                  <a:srgbClr val="9C95BA">
                    <a:alpha val="0"/>
                  </a:srgbClr>
                </a:clrTo>
              </a:clrChange>
            </a:blip>
            <a:srcRect r="30151"/>
            <a:stretch/>
          </p:blipFill>
          <p:spPr>
            <a:xfrm rot="3360000">
              <a:off x="6494516" y="2081925"/>
              <a:ext cx="127872" cy="232739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9C95BA"/>
                </a:clrFrom>
                <a:clrTo>
                  <a:srgbClr val="9C95BA">
                    <a:alpha val="0"/>
                  </a:srgbClr>
                </a:clrTo>
              </a:clrChange>
            </a:blip>
            <a:srcRect r="30151"/>
            <a:stretch/>
          </p:blipFill>
          <p:spPr>
            <a:xfrm rot="2400000">
              <a:off x="6180992" y="1951683"/>
              <a:ext cx="127872" cy="232739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9C95BA"/>
                </a:clrFrom>
                <a:clrTo>
                  <a:srgbClr val="9C95BA">
                    <a:alpha val="0"/>
                  </a:srgbClr>
                </a:clrTo>
              </a:clrChange>
            </a:blip>
            <a:srcRect r="30151"/>
            <a:stretch/>
          </p:blipFill>
          <p:spPr>
            <a:xfrm rot="3420000">
              <a:off x="7058884" y="3315847"/>
              <a:ext cx="127872" cy="232739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9C95BA"/>
                </a:clrFrom>
                <a:clrTo>
                  <a:srgbClr val="9C95BA">
                    <a:alpha val="0"/>
                  </a:srgbClr>
                </a:clrTo>
              </a:clrChange>
            </a:blip>
            <a:srcRect r="30151"/>
            <a:stretch/>
          </p:blipFill>
          <p:spPr>
            <a:xfrm rot="-1800000">
              <a:off x="5350543" y="3782666"/>
              <a:ext cx="127872" cy="232739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9C95BA"/>
                </a:clrFrom>
                <a:clrTo>
                  <a:srgbClr val="9C95BA">
                    <a:alpha val="0"/>
                  </a:srgbClr>
                </a:clrTo>
              </a:clrChange>
            </a:blip>
            <a:srcRect r="30151"/>
            <a:stretch/>
          </p:blipFill>
          <p:spPr>
            <a:xfrm rot="-4920000">
              <a:off x="5098971" y="2620748"/>
              <a:ext cx="127872" cy="23273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9C95BA"/>
                </a:clrFrom>
                <a:clrTo>
                  <a:srgbClr val="9C95BA">
                    <a:alpha val="0"/>
                  </a:srgbClr>
                </a:clrTo>
              </a:clrChange>
            </a:blip>
            <a:srcRect r="30151"/>
            <a:stretch/>
          </p:blipFill>
          <p:spPr>
            <a:xfrm rot="2880000">
              <a:off x="5781393" y="2179679"/>
              <a:ext cx="105119" cy="206693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9C95BA"/>
                </a:clrFrom>
                <a:clrTo>
                  <a:srgbClr val="9C95BA">
                    <a:alpha val="0"/>
                  </a:srgbClr>
                </a:clrTo>
              </a:clrChange>
            </a:blip>
            <a:srcRect r="30151"/>
            <a:stretch/>
          </p:blipFill>
          <p:spPr>
            <a:xfrm rot="-4680000">
              <a:off x="5747247" y="3981114"/>
              <a:ext cx="127872" cy="232739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9C95BA"/>
                </a:clrFrom>
                <a:clrTo>
                  <a:srgbClr val="9C95BA">
                    <a:alpha val="0"/>
                  </a:srgbClr>
                </a:clrTo>
              </a:clrChange>
            </a:blip>
            <a:srcRect r="30151"/>
            <a:stretch/>
          </p:blipFill>
          <p:spPr>
            <a:xfrm>
              <a:off x="6806496" y="2573343"/>
              <a:ext cx="127872" cy="232739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9C95BA"/>
                </a:clrFrom>
                <a:clrTo>
                  <a:srgbClr val="9C95BA">
                    <a:alpha val="0"/>
                  </a:srgbClr>
                </a:clrTo>
              </a:clrChange>
            </a:blip>
            <a:srcRect r="30151"/>
            <a:stretch/>
          </p:blipFill>
          <p:spPr>
            <a:xfrm rot="-4500000">
              <a:off x="6325073" y="3810730"/>
              <a:ext cx="127872" cy="232739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9C95BA"/>
                </a:clrFrom>
                <a:clrTo>
                  <a:srgbClr val="9C95BA">
                    <a:alpha val="0"/>
                  </a:srgbClr>
                </a:clrTo>
              </a:clrChange>
            </a:blip>
            <a:srcRect r="30151"/>
            <a:stretch/>
          </p:blipFill>
          <p:spPr>
            <a:xfrm rot="-1800000">
              <a:off x="5160448" y="3344104"/>
              <a:ext cx="127872" cy="232739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9C95BA"/>
                </a:clrFrom>
                <a:clrTo>
                  <a:srgbClr val="9C95BA">
                    <a:alpha val="0"/>
                  </a:srgbClr>
                </a:clrTo>
              </a:clrChange>
            </a:blip>
            <a:srcRect r="30151"/>
            <a:stretch/>
          </p:blipFill>
          <p:spPr>
            <a:xfrm rot="-4920000">
              <a:off x="5169487" y="2054351"/>
              <a:ext cx="105944" cy="232739"/>
            </a:xfrm>
            <a:prstGeom prst="rect">
              <a:avLst/>
            </a:prstGeom>
          </p:spPr>
        </p:pic>
        <p:sp>
          <p:nvSpPr>
            <p:cNvPr id="81" name="Oval 80"/>
            <p:cNvSpPr/>
            <p:nvPr/>
          </p:nvSpPr>
          <p:spPr>
            <a:xfrm>
              <a:off x="4975745" y="2847936"/>
              <a:ext cx="96626" cy="100091"/>
            </a:xfrm>
            <a:prstGeom prst="ellipse">
              <a:avLst/>
            </a:prstGeom>
            <a:solidFill>
              <a:srgbClr val="F2A19B"/>
            </a:solidFill>
            <a:ln w="9525">
              <a:solidFill>
                <a:srgbClr val="A206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6896627" y="2837750"/>
              <a:ext cx="96626" cy="100091"/>
            </a:xfrm>
            <a:prstGeom prst="ellipse">
              <a:avLst/>
            </a:prstGeom>
            <a:solidFill>
              <a:srgbClr val="F2A19B"/>
            </a:solidFill>
            <a:ln w="9525">
              <a:solidFill>
                <a:srgbClr val="A206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5672694" y="2047028"/>
              <a:ext cx="96626" cy="100091"/>
            </a:xfrm>
            <a:prstGeom prst="ellipse">
              <a:avLst/>
            </a:prstGeom>
            <a:solidFill>
              <a:srgbClr val="F2A19B"/>
            </a:solidFill>
            <a:ln w="9525">
              <a:solidFill>
                <a:srgbClr val="A206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6866598" y="3660502"/>
              <a:ext cx="96626" cy="100091"/>
            </a:xfrm>
            <a:prstGeom prst="ellipse">
              <a:avLst/>
            </a:prstGeom>
            <a:solidFill>
              <a:srgbClr val="F2A19B"/>
            </a:solidFill>
            <a:ln w="9525">
              <a:solidFill>
                <a:srgbClr val="A206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6555896" y="2116513"/>
              <a:ext cx="96626" cy="100091"/>
            </a:xfrm>
            <a:prstGeom prst="ellipse">
              <a:avLst/>
            </a:prstGeom>
            <a:solidFill>
              <a:srgbClr val="F2A19B"/>
            </a:solidFill>
            <a:ln w="9525">
              <a:solidFill>
                <a:srgbClr val="A206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5119232" y="2121265"/>
              <a:ext cx="96626" cy="100091"/>
            </a:xfrm>
            <a:prstGeom prst="ellipse">
              <a:avLst/>
            </a:prstGeom>
            <a:solidFill>
              <a:srgbClr val="F2A19B"/>
            </a:solidFill>
            <a:ln w="9525">
              <a:solidFill>
                <a:srgbClr val="A206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123592" y="849899"/>
            <a:ext cx="7141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The amount of lipids in the coating is determined by </a:t>
            </a:r>
            <a:r>
              <a:rPr lang="en-US" dirty="0" err="1">
                <a:latin typeface="David" panose="020E0502060401010101" pitchFamily="34" charset="-79"/>
                <a:cs typeface="David" panose="020E0502060401010101" pitchFamily="34" charset="-79"/>
              </a:rPr>
              <a:t>Rhodamin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 emission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39891" y="3622701"/>
            <a:ext cx="2000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David" panose="020E0502060401010101" pitchFamily="34" charset="-79"/>
                <a:cs typeface="David" panose="020E0502060401010101" pitchFamily="34" charset="-79"/>
              </a:rPr>
              <a:t>Before cleaning</a:t>
            </a:r>
            <a:br>
              <a:rPr lang="en-GB" sz="1400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GB" sz="1400" dirty="0">
                <a:latin typeface="David" panose="020E0502060401010101" pitchFamily="34" charset="-79"/>
                <a:cs typeface="David" panose="020E0502060401010101" pitchFamily="34" charset="-79"/>
              </a:rPr>
              <a:t>free lipids in the solution </a:t>
            </a:r>
            <a:endParaRPr lang="en-US" sz="1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071702" y="3574319"/>
            <a:ext cx="2000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David" panose="020E0502060401010101" pitchFamily="34" charset="-79"/>
                <a:cs typeface="David" panose="020E0502060401010101" pitchFamily="34" charset="-79"/>
              </a:rPr>
              <a:t>after cleaning</a:t>
            </a:r>
            <a:br>
              <a:rPr lang="en-GB" sz="1400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GB" sz="1400" dirty="0">
                <a:latin typeface="David" panose="020E0502060401010101" pitchFamily="34" charset="-79"/>
                <a:cs typeface="David" panose="020E0502060401010101" pitchFamily="34" charset="-79"/>
              </a:rPr>
              <a:t>free lipids in the solution </a:t>
            </a:r>
            <a:endParaRPr lang="en-US" sz="1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10213" y="2209800"/>
            <a:ext cx="278672" cy="49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094288" y="1438781"/>
            <a:ext cx="370321" cy="147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 flipV="1">
            <a:off x="4179635" y="1451531"/>
            <a:ext cx="370321" cy="93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5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3" grpId="0"/>
      <p:bldP spid="17" grpId="0"/>
      <p:bldP spid="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4300" y="115185"/>
            <a:ext cx="9144000" cy="780288"/>
          </a:xfrm>
        </p:spPr>
        <p:txBody>
          <a:bodyPr>
            <a:normAutofit/>
          </a:bodyPr>
          <a:lstStyle/>
          <a:p>
            <a:r>
              <a:rPr lang="en-US" sz="3400" b="1" dirty="0">
                <a:solidFill>
                  <a:srgbClr val="C0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Fluorescence Anisotropy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42702" y="1255916"/>
            <a:ext cx="74820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err="1">
                <a:latin typeface="David" panose="020E0502060401010101" pitchFamily="34" charset="-79"/>
                <a:cs typeface="David" panose="020E0502060401010101" pitchFamily="34" charset="-79"/>
              </a:rPr>
              <a:t>Masurement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GB" dirty="0">
                <a:latin typeface="David" panose="020E0502060401010101" pitchFamily="34" charset="-79"/>
                <a:cs typeface="David" panose="020E0502060401010101" pitchFamily="34" charset="-79"/>
              </a:rPr>
              <a:t>of the b</a:t>
            </a:r>
            <a:r>
              <a:rPr lang="en-US" dirty="0" err="1">
                <a:latin typeface="David" panose="020E0502060401010101" pitchFamily="34" charset="-79"/>
                <a:cs typeface="David" panose="020E0502060401010101" pitchFamily="34" charset="-79"/>
              </a:rPr>
              <a:t>ilayer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 fluidity through anisotropy of TMA-DPH and DPH probes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24688" y="4701995"/>
            <a:ext cx="3323749" cy="937685"/>
            <a:chOff x="-197278" y="4829231"/>
            <a:chExt cx="5908889" cy="1250245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1523792" y="4848372"/>
              <a:ext cx="2579427" cy="22677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-197278" y="4829231"/>
              <a:ext cx="2196785" cy="123110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>
                  <a:latin typeface="David" pitchFamily="34" charset="-79"/>
                  <a:cs typeface="David" pitchFamily="34" charset="-79"/>
                </a:rPr>
                <a:t>0</a:t>
              </a:r>
            </a:p>
            <a:p>
              <a:pPr algn="ctr"/>
              <a:r>
                <a:rPr lang="en-US" dirty="0">
                  <a:latin typeface="David" pitchFamily="34" charset="-79"/>
                  <a:cs typeface="David" pitchFamily="34" charset="-79"/>
                </a:rPr>
                <a:t>Fluid membrane</a:t>
              </a:r>
              <a:endParaRPr lang="he-IL" dirty="0">
                <a:latin typeface="David" pitchFamily="34" charset="-79"/>
                <a:cs typeface="David" pitchFamily="34" charset="-79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68199" y="4848372"/>
              <a:ext cx="2243412" cy="123110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>
                  <a:latin typeface="David" pitchFamily="34" charset="-79"/>
                  <a:cs typeface="David" pitchFamily="34" charset="-79"/>
                </a:rPr>
                <a:t>0.4</a:t>
              </a:r>
            </a:p>
            <a:p>
              <a:pPr algn="ctr"/>
              <a:r>
                <a:rPr lang="en-US" dirty="0">
                  <a:latin typeface="David" pitchFamily="34" charset="-79"/>
                  <a:cs typeface="David" pitchFamily="34" charset="-79"/>
                </a:rPr>
                <a:t>Rigid</a:t>
              </a:r>
              <a:r>
                <a:rPr lang="en-US" dirty="0">
                  <a:latin typeface="Gabriola" panose="04040605051002020D02" pitchFamily="82" charset="0"/>
                </a:rPr>
                <a:t> </a:t>
              </a:r>
              <a:r>
                <a:rPr lang="en-US" dirty="0">
                  <a:latin typeface="David" pitchFamily="34" charset="-79"/>
                  <a:cs typeface="David" pitchFamily="34" charset="-79"/>
                </a:rPr>
                <a:t>membrane</a:t>
              </a:r>
              <a:endParaRPr lang="he-IL" dirty="0">
                <a:latin typeface="David" pitchFamily="34" charset="-79"/>
                <a:cs typeface="David" pitchFamily="34" charset="-79"/>
              </a:endParaRPr>
            </a:p>
          </p:txBody>
        </p:sp>
      </p:grpSp>
      <p:sp>
        <p:nvSpPr>
          <p:cNvPr id="25" name="Rounded Rectangular Callout 24"/>
          <p:cNvSpPr/>
          <p:nvPr/>
        </p:nvSpPr>
        <p:spPr>
          <a:xfrm>
            <a:off x="2627483" y="2552700"/>
            <a:ext cx="1079686" cy="301137"/>
          </a:xfrm>
          <a:prstGeom prst="wedgeRoundRectCallout">
            <a:avLst>
              <a:gd name="adj1" fmla="val -20925"/>
              <a:gd name="adj2" fmla="val 180891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David" panose="020E0502060401010101" pitchFamily="34" charset="-79"/>
                <a:cs typeface="David" panose="020E0502060401010101" pitchFamily="34" charset="-79"/>
              </a:rPr>
              <a:t>TMA-DPH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/>
          <a:srcRect l="4771"/>
          <a:stretch/>
        </p:blipFill>
        <p:spPr>
          <a:xfrm>
            <a:off x="1626394" y="3223637"/>
            <a:ext cx="1945755" cy="1236639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2886519" y="3299836"/>
            <a:ext cx="71283" cy="321566"/>
            <a:chOff x="7315191" y="914401"/>
            <a:chExt cx="304809" cy="761999"/>
          </a:xfrm>
        </p:grpSpPr>
        <p:sp>
          <p:nvSpPr>
            <p:cNvPr id="28" name="Isosceles Triangle 27"/>
            <p:cNvSpPr/>
            <p:nvPr/>
          </p:nvSpPr>
          <p:spPr>
            <a:xfrm>
              <a:off x="7315200" y="1295400"/>
              <a:ext cx="304800" cy="381000"/>
            </a:xfrm>
            <a:prstGeom prst="triangl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9" name="Isosceles Triangle 28"/>
            <p:cNvSpPr/>
            <p:nvPr/>
          </p:nvSpPr>
          <p:spPr>
            <a:xfrm rot="10800000">
              <a:off x="7315191" y="914401"/>
              <a:ext cx="304801" cy="381001"/>
            </a:xfrm>
            <a:prstGeom prst="triangl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9" name="Rounded Rectangular Callout 18"/>
          <p:cNvSpPr/>
          <p:nvPr/>
        </p:nvSpPr>
        <p:spPr>
          <a:xfrm>
            <a:off x="1790701" y="2676525"/>
            <a:ext cx="599764" cy="276537"/>
          </a:xfrm>
          <a:prstGeom prst="wedgeRoundRectCallout">
            <a:avLst>
              <a:gd name="adj1" fmla="val -9102"/>
              <a:gd name="adj2" fmla="val 304248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David" panose="020E0502060401010101" pitchFamily="34" charset="-79"/>
                <a:cs typeface="David" panose="020E0502060401010101" pitchFamily="34" charset="-79"/>
              </a:rPr>
              <a:t>DPH</a:t>
            </a:r>
          </a:p>
        </p:txBody>
      </p:sp>
      <p:sp>
        <p:nvSpPr>
          <p:cNvPr id="20" name="Isosceles Triangle 19"/>
          <p:cNvSpPr/>
          <p:nvPr/>
        </p:nvSpPr>
        <p:spPr>
          <a:xfrm>
            <a:off x="1989100" y="3662594"/>
            <a:ext cx="71281" cy="160783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" name="Isosceles Triangle 20"/>
          <p:cNvSpPr/>
          <p:nvPr/>
        </p:nvSpPr>
        <p:spPr>
          <a:xfrm rot="10800000">
            <a:off x="1989098" y="3501811"/>
            <a:ext cx="71281" cy="160784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32" name="תמונה 4"/>
          <p:cNvPicPr/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226"/>
          <a:stretch/>
        </p:blipFill>
        <p:spPr bwMode="auto">
          <a:xfrm>
            <a:off x="5135062" y="4242259"/>
            <a:ext cx="3114183" cy="177883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6924675" y="2312225"/>
            <a:ext cx="1123950" cy="35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885606" y="4240867"/>
            <a:ext cx="561975" cy="35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55379" y="2473168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David" panose="020E0502060401010101" pitchFamily="34" charset="-79"/>
                <a:cs typeface="David" panose="020E0502060401010101" pitchFamily="34" charset="-79"/>
              </a:rPr>
              <a:t>DPH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02434" y="4505773"/>
            <a:ext cx="1186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David" panose="020E0502060401010101" pitchFamily="34" charset="-79"/>
                <a:cs typeface="David" panose="020E0502060401010101" pitchFamily="34" charset="-79"/>
              </a:rPr>
              <a:t>TMA-DPH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832360" y="5757247"/>
            <a:ext cx="561975" cy="35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0" r="27436" b="76724"/>
          <a:stretch/>
        </p:blipFill>
        <p:spPr bwMode="auto">
          <a:xfrm>
            <a:off x="5123937" y="2774061"/>
            <a:ext cx="3030623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75854" r="6198"/>
          <a:stretch/>
        </p:blipFill>
        <p:spPr>
          <a:xfrm>
            <a:off x="3417228" y="3234725"/>
            <a:ext cx="366714" cy="123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3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806"/>
    </mc:Choice>
    <mc:Fallback xmlns="">
      <p:transition spd="slow" advTm="618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9" grpId="0" animBg="1"/>
      <p:bldP spid="20" grpId="0" animBg="1"/>
      <p:bldP spid="21" grpId="0" animBg="1"/>
      <p:bldP spid="4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15186"/>
            <a:ext cx="9144000" cy="78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C0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Fluorescence Anisotropy Results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0155716"/>
              </p:ext>
            </p:extLst>
          </p:nvPr>
        </p:nvGraphicFramePr>
        <p:xfrm>
          <a:off x="0" y="2144486"/>
          <a:ext cx="9078686" cy="3442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2743199" y="1801111"/>
            <a:ext cx="3457575" cy="78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TMA-DPH DOPC/POPC</a:t>
            </a:r>
          </a:p>
        </p:txBody>
      </p:sp>
    </p:spTree>
    <p:extLst>
      <p:ext uri="{BB962C8B-B14F-4D97-AF65-F5344CB8AC3E}">
        <p14:creationId xmlns:p14="http://schemas.microsoft.com/office/powerpoint/2010/main" val="1499251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162748"/>
            <a:ext cx="9144000" cy="624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DPH DOPC/POPC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7090168"/>
              </p:ext>
            </p:extLst>
          </p:nvPr>
        </p:nvGraphicFramePr>
        <p:xfrm>
          <a:off x="64800" y="1476932"/>
          <a:ext cx="9079200" cy="344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0" y="115186"/>
            <a:ext cx="9144000" cy="78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C0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Fluorescence Anisotropy Results</a:t>
            </a:r>
          </a:p>
        </p:txBody>
      </p:sp>
    </p:spTree>
    <p:extLst>
      <p:ext uri="{BB962C8B-B14F-4D97-AF65-F5344CB8AC3E}">
        <p14:creationId xmlns:p14="http://schemas.microsoft.com/office/powerpoint/2010/main" val="3012680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85725" y="1181795"/>
            <a:ext cx="9144000" cy="78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TMA-DPH DOPC/DPPC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7923306"/>
              </p:ext>
            </p:extLst>
          </p:nvPr>
        </p:nvGraphicFramePr>
        <p:xfrm>
          <a:off x="32400" y="1834167"/>
          <a:ext cx="9079200" cy="344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0" y="115186"/>
            <a:ext cx="9144000" cy="78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C0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Fluorescence Anisotropy Results</a:t>
            </a:r>
          </a:p>
        </p:txBody>
      </p:sp>
    </p:spTree>
    <p:extLst>
      <p:ext uri="{BB962C8B-B14F-4D97-AF65-F5344CB8AC3E}">
        <p14:creationId xmlns:p14="http://schemas.microsoft.com/office/powerpoint/2010/main" val="420203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6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855</TotalTime>
  <Words>358</Words>
  <Application>Microsoft Office PowerPoint</Application>
  <PresentationFormat>‫הצגה על המסך (4:3)</PresentationFormat>
  <Paragraphs>142</Paragraphs>
  <Slides>15</Slides>
  <Notes>14</Notes>
  <HiddenSlides>2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22" baseType="lpstr">
      <vt:lpstr>Andalus</vt:lpstr>
      <vt:lpstr>Arial</vt:lpstr>
      <vt:lpstr>Calibri</vt:lpstr>
      <vt:lpstr>Courier New</vt:lpstr>
      <vt:lpstr>David</vt:lpstr>
      <vt:lpstr>Gabriola</vt:lpstr>
      <vt:lpstr>Office Theme</vt:lpstr>
      <vt:lpstr>מצגת של PowerPoint‏</vt:lpstr>
      <vt:lpstr>מצגת של PowerPoint‏</vt:lpstr>
      <vt:lpstr>Lipid Compositions</vt:lpstr>
      <vt:lpstr>מצגת של PowerPoint‏</vt:lpstr>
      <vt:lpstr>מצגת של PowerPoint‏</vt:lpstr>
      <vt:lpstr>Fluorescence Anisotropy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daniel</cp:lastModifiedBy>
  <cp:revision>201</cp:revision>
  <dcterms:created xsi:type="dcterms:W3CDTF">2018-06-18T07:05:04Z</dcterms:created>
  <dcterms:modified xsi:type="dcterms:W3CDTF">2018-12-01T11:14:04Z</dcterms:modified>
</cp:coreProperties>
</file>