
<file path=[Content_Types].xml><?xml version="1.0" encoding="utf-8"?>
<Types xmlns="http://schemas.openxmlformats.org/package/2006/content-types">
  <Override PartName="/ppt/diagrams/drawing2.xml" ContentType="application/vnd.ms-office.drawingml.diagramDrawing+xml"/>
  <Override PartName="/ppt/charts/style15.xml" ContentType="application/vnd.ms-office.chartstyle+xml"/>
  <Override PartName="/ppt/slides/slide4.xml" ContentType="application/vnd.openxmlformats-officedocument.presentationml.slid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charts/colors6.xml" ContentType="application/vnd.ms-office.chartcolorstyl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charts/chart17.xml" ContentType="application/vnd.openxmlformats-officedocument.drawingml.chart+xml"/>
  <Override PartName="/ppt/charts/colors4.xml" ContentType="application/vnd.ms-office.chartcolorstyle+xml"/>
  <Override PartName="/ppt/charts/colors16.xml" ContentType="application/vnd.ms-office.chartcolorstyle+xml"/>
  <Override PartName="/ppt/charts/style11.xml" ContentType="application/vnd.ms-office.chartstyle+xml"/>
  <Override PartName="/ppt/charts/style20.xml" ContentType="application/vnd.ms-office.chartstyle+xml"/>
  <Default Extension="rels" ContentType="application/vnd.openxmlformats-package.relationships+xml"/>
  <Default Extension="xml" ContentType="application/xml"/>
  <Override PartName="/ppt/charts/chart13.xml" ContentType="application/vnd.openxmlformats-officedocument.drawingml.chart+xml"/>
  <Override PartName="/ppt/charts/chart15.xml" ContentType="application/vnd.openxmlformats-officedocument.drawingml.chart+xml"/>
  <Override PartName="/ppt/charts/colors2.xml" ContentType="application/vnd.ms-office.chartcolorstyle+xml"/>
  <Override PartName="/ppt/charts/colors14.xml" ContentType="application/vnd.ms-office.chartcolorstyle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harts/chart9.xml" ContentType="application/vnd.openxmlformats-officedocument.drawingml.chart+xml"/>
  <Override PartName="/ppt/charts/chart11.xml" ContentType="application/vnd.openxmlformats-officedocument.drawingml.chart+xml"/>
  <Override PartName="/ppt/charts/colors12.xml" ContentType="application/vnd.ms-office.chartcolorstyle+xml"/>
  <Override PartName="/ppt/charts/chart7.xml" ContentType="application/vnd.openxmlformats-officedocument.drawingml.chart+xml"/>
  <Override PartName="/ppt/charts/chart20.xml" ContentType="application/vnd.openxmlformats-officedocument.drawingml.chart+xml"/>
  <Override PartName="/ppt/charts/colors10.xml" ContentType="application/vnd.ms-office.chartcolorstyle+xml"/>
  <Override PartName="/ppt/charts/style7.xml" ContentType="application/vnd.ms-office.chartstyle+xml"/>
  <Override PartName="/ppt/charts/style9.xml" ContentType="application/vnd.ms-office.chartstyle+xml"/>
  <Override PartName="/ppt/charts/chart3.xml" ContentType="application/vnd.openxmlformats-officedocument.drawingml.chart+xml"/>
  <Override PartName="/ppt/charts/chart5.xml" ContentType="application/vnd.openxmlformats-officedocument.drawingml.char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charts/style5.xml" ContentType="application/vnd.ms-office.chartstyle+xml"/>
  <Override PartName="/ppt/charts/style18.xml" ContentType="application/vnd.ms-office.chartstyl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style3.xml" ContentType="application/vnd.ms-office.chartstyle+xml"/>
  <Override PartName="/ppt/charts/style16.xml" ContentType="application/vnd.ms-office.chartstyle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charts/style1.xml" ContentType="application/vnd.ms-office.chartstyle+xml"/>
  <Override PartName="/ppt/charts/style14.xml" ContentType="application/vnd.ms-office.chartstyle+xml"/>
  <Override PartName="/ppt/charts/colors9.xml" ContentType="application/vnd.ms-office.chartcolorstyl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rawings/drawing1.xml" ContentType="application/vnd.openxmlformats-officedocument.drawingml.chartshapes+xml"/>
  <Override PartName="/ppt/diagrams/drawing1.xml" ContentType="application/vnd.ms-office.drawingml.diagramDrawing+xml"/>
  <Override PartName="/ppt/charts/chart18.xml" ContentType="application/vnd.openxmlformats-officedocument.drawingml.chart+xml"/>
  <Override PartName="/ppt/charts/colors7.xml" ContentType="application/vnd.ms-office.chartcolorstyle+xml"/>
  <Override PartName="/ppt/charts/colors19.xml" ContentType="application/vnd.ms-office.chartcolorstyle+xml"/>
  <Override PartName="/ppt/charts/colors17.xml" ContentType="application/vnd.ms-office.chartcolorstyle+xml"/>
  <Override PartName="/ppt/charts/style12.xml" ContentType="application/vnd.ms-office.chartstyle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charts/chart16.xml" ContentType="application/vnd.openxmlformats-officedocument.drawingml.chart+xml"/>
  <Override PartName="/ppt/charts/style10.xml" ContentType="application/vnd.ms-office.chartstyle+xml"/>
  <Override PartName="/ppt/charts/colors5.xml" ContentType="application/vnd.ms-office.chartcolorstyle+xml"/>
  <Override PartName="/ppt/charts/colors15.xml" ContentType="application/vnd.ms-office.chartcolorstyle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charts/chart14.xml" ContentType="application/vnd.openxmlformats-officedocument.drawingml.chart+xml"/>
  <Override PartName="/docProps/app.xml" ContentType="application/vnd.openxmlformats-officedocument.extended-properties+xml"/>
  <Override PartName="/ppt/charts/colors3.xml" ContentType="application/vnd.ms-office.chartcolorstyle+xml"/>
  <Override PartName="/ppt/charts/colors13.xml" ContentType="application/vnd.ms-office.chartcolorstyle+xml"/>
  <Override PartName="/ppt/charts/chart8.xml" ContentType="application/vnd.openxmlformats-officedocument.drawingml.chart+xml"/>
  <Override PartName="/ppt/charts/chart12.xml" ContentType="application/vnd.openxmlformats-officedocument.drawingml.chart+xml"/>
  <Override PartName="/ppt/charts/colors1.xml" ContentType="application/vnd.ms-office.chartcolorstyle+xml"/>
  <Override PartName="/ppt/charts/colors11.xml" ContentType="application/vnd.ms-office.chartcolorstyle+xml"/>
  <Override PartName="/ppt/slideLayouts/slideLayout10.xml" ContentType="application/vnd.openxmlformats-officedocument.presentationml.slideLayout+xml"/>
  <Override PartName="/ppt/charts/chart6.xml" ContentType="application/vnd.openxmlformats-officedocument.drawingml.chart+xml"/>
  <Override PartName="/ppt/diagrams/layout2.xml" ContentType="application/vnd.openxmlformats-officedocument.drawingml.diagramLayout+xml"/>
  <Override PartName="/ppt/charts/chart10.xml" ContentType="application/vnd.openxmlformats-officedocument.drawingml.chart+xml"/>
  <Override PartName="/ppt/charts/style8.xml" ContentType="application/vnd.ms-office.chartstyle+xml"/>
  <Override PartName="/ppt/charts/colors20.xml" ContentType="application/vnd.ms-office.chartcolorstyle+xml"/>
  <Override PartName="/ppt/charts/chart4.xml" ContentType="application/vnd.openxmlformats-officedocument.drawingml.chart+xml"/>
  <Override PartName="/ppt/charts/style19.xml" ContentType="application/vnd.ms-office.chartstyle+xml"/>
  <Override PartName="/ppt/charts/style6.xml" ContentType="application/vnd.ms-office.chartstyle+xml"/>
  <Override PartName="/ppt/slides/slide8.xml" ContentType="application/vnd.openxmlformats-officedocument.presentationml.slide+xml"/>
  <Override PartName="/ppt/charts/chart2.xml" ContentType="application/vnd.openxmlformats-officedocument.drawingml.char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charts/style4.xml" ContentType="application/vnd.ms-office.chartstyle+xml"/>
  <Override PartName="/ppt/charts/style17.xml" ContentType="application/vnd.ms-office.chartstyle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charts/colors8.xml" ContentType="application/vnd.ms-office.chartcolorstyle+xml"/>
  <Override PartName="/ppt/charts/style2.xml" ContentType="application/vnd.ms-office.chartstyl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charts/chart19.xml" ContentType="application/vnd.openxmlformats-officedocument.drawingml.chart+xml"/>
  <Override PartName="/ppt/charts/colors18.xml" ContentType="application/vnd.ms-office.chartcolorstyle+xml"/>
  <Override PartName="/ppt/charts/style13.xml" ContentType="application/vnd.ms-office.chart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57" r:id="rId4"/>
    <p:sldId id="260" r:id="rId5"/>
    <p:sldId id="261" r:id="rId6"/>
    <p:sldId id="266" r:id="rId7"/>
    <p:sldId id="265" r:id="rId8"/>
    <p:sldId id="263" r:id="rId9"/>
    <p:sldId id="262" r:id="rId10"/>
    <p:sldId id="264" r:id="rId11"/>
  </p:sldIdLst>
  <p:sldSz cx="12192000" cy="6858000"/>
  <p:notesSz cx="6797675" cy="9929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-136" y="-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oleObject" Target="https://d.docs.live.net/5129127a4d8b12ed/CATCH-U-DNA/ddPCR_Results.xlsx" TargetMode="External"/></Relationships>
</file>

<file path=ppt/charts/_rels/chart10.xml.rels><?xml version="1.0" encoding="UTF-8" standalone="yes"?>
<Relationships xmlns="http://schemas.openxmlformats.org/package/2006/relationships"><Relationship Id="rId3" Type="http://schemas.microsoft.com/office/2011/relationships/chartStyle" Target="style10.xml"/><Relationship Id="rId2" Type="http://schemas.microsoft.com/office/2011/relationships/chartColorStyle" Target="colors10.xml"/><Relationship Id="rId1" Type="http://schemas.openxmlformats.org/officeDocument/2006/relationships/oleObject" Target="https://d.docs.live.net/5129127a4d8b12ed/CATCH-U-DNA/graphs%20extra.xlsx" TargetMode="External"/></Relationships>
</file>

<file path=ppt/charts/_rels/chart11.xml.rels><?xml version="1.0" encoding="UTF-8" standalone="yes"?>
<Relationships xmlns="http://schemas.openxmlformats.org/package/2006/relationships"><Relationship Id="rId3" Type="http://schemas.microsoft.com/office/2011/relationships/chartStyle" Target="style11.xml"/><Relationship Id="rId2" Type="http://schemas.microsoft.com/office/2011/relationships/chartColorStyle" Target="colors11.xml"/><Relationship Id="rId1" Type="http://schemas.openxmlformats.org/officeDocument/2006/relationships/oleObject" Target="https://d.docs.live.net/5129127a4d8b12ed/CATCH-U-DNA/graphs%20extra.xlsx" TargetMode="External"/></Relationships>
</file>

<file path=ppt/charts/_rels/chart12.xml.rels><?xml version="1.0" encoding="UTF-8" standalone="yes"?>
<Relationships xmlns="http://schemas.openxmlformats.org/package/2006/relationships"><Relationship Id="rId3" Type="http://schemas.microsoft.com/office/2011/relationships/chartStyle" Target="style12.xml"/><Relationship Id="rId2" Type="http://schemas.microsoft.com/office/2011/relationships/chartColorStyle" Target="colors12.xml"/><Relationship Id="rId1" Type="http://schemas.openxmlformats.org/officeDocument/2006/relationships/oleObject" Target="https://d.docs.live.net/5129127a4d8b12ed/CATCH-U-DNA/graphs%20extra.xlsx" TargetMode="External"/></Relationships>
</file>

<file path=ppt/charts/_rels/chart13.xml.rels><?xml version="1.0" encoding="UTF-8" standalone="yes"?>
<Relationships xmlns="http://schemas.openxmlformats.org/package/2006/relationships"><Relationship Id="rId3" Type="http://schemas.microsoft.com/office/2011/relationships/chartStyle" Target="style13.xml"/><Relationship Id="rId2" Type="http://schemas.microsoft.com/office/2011/relationships/chartColorStyle" Target="colors13.xml"/><Relationship Id="rId1" Type="http://schemas.openxmlformats.org/officeDocument/2006/relationships/oleObject" Target="https://d.docs.live.net/5129127a4d8b12ed/CATCH-U-DNA/21-50-75-157-ratios.xlsx" TargetMode="External"/></Relationships>
</file>

<file path=ppt/charts/_rels/chart14.xml.rels><?xml version="1.0" encoding="UTF-8" standalone="yes"?>
<Relationships xmlns="http://schemas.openxmlformats.org/package/2006/relationships"><Relationship Id="rId3" Type="http://schemas.microsoft.com/office/2011/relationships/chartStyle" Target="style14.xml"/><Relationship Id="rId2" Type="http://schemas.microsoft.com/office/2011/relationships/chartColorStyle" Target="colors14.xml"/><Relationship Id="rId1" Type="http://schemas.openxmlformats.org/officeDocument/2006/relationships/oleObject" Target="https://d.docs.live.net/5129127a4d8b12ed/CATCH-U-DNA/21-50-75-157-ratios.xlsx" TargetMode="External"/></Relationships>
</file>

<file path=ppt/charts/_rels/chart15.xml.rels><?xml version="1.0" encoding="UTF-8" standalone="yes"?>
<Relationships xmlns="http://schemas.openxmlformats.org/package/2006/relationships"><Relationship Id="rId3" Type="http://schemas.microsoft.com/office/2011/relationships/chartStyle" Target="style15.xml"/><Relationship Id="rId2" Type="http://schemas.microsoft.com/office/2011/relationships/chartColorStyle" Target="colors15.xml"/><Relationship Id="rId1" Type="http://schemas.openxmlformats.org/officeDocument/2006/relationships/oleObject" Target="https://d.docs.live.net/5129127a4d8b12ed/CATCH-U-DNA/21-50-75-157-ratios.xlsx" TargetMode="External"/></Relationships>
</file>

<file path=ppt/charts/_rels/chart16.xml.rels><?xml version="1.0" encoding="UTF-8" standalone="yes"?>
<Relationships xmlns="http://schemas.openxmlformats.org/package/2006/relationships"><Relationship Id="rId3" Type="http://schemas.microsoft.com/office/2011/relationships/chartStyle" Target="style16.xml"/><Relationship Id="rId2" Type="http://schemas.microsoft.com/office/2011/relationships/chartColorStyle" Target="colors16.xml"/><Relationship Id="rId1" Type="http://schemas.openxmlformats.org/officeDocument/2006/relationships/oleObject" Target="https://d.docs.live.net/5129127a4d8b12ed/CATCH-U-DNA/21-50-75-157-ratios.xlsx" TargetMode="External"/></Relationships>
</file>

<file path=ppt/charts/_rels/chart17.xml.rels><?xml version="1.0" encoding="UTF-8" standalone="yes"?>
<Relationships xmlns="http://schemas.openxmlformats.org/package/2006/relationships"><Relationship Id="rId3" Type="http://schemas.microsoft.com/office/2011/relationships/chartStyle" Target="style17.xml"/><Relationship Id="rId2" Type="http://schemas.microsoft.com/office/2011/relationships/chartColorStyle" Target="colors17.xml"/><Relationship Id="rId1" Type="http://schemas.openxmlformats.org/officeDocument/2006/relationships/oleObject" Target="https://d.docs.live.net/5129127a4d8b12ed/CATCH-U-DNA/21-50-75-157-ratios.xlsx" TargetMode="External"/></Relationships>
</file>

<file path=ppt/charts/_rels/chart18.xml.rels><?xml version="1.0" encoding="UTF-8" standalone="yes"?>
<Relationships xmlns="http://schemas.openxmlformats.org/package/2006/relationships"><Relationship Id="rId3" Type="http://schemas.microsoft.com/office/2011/relationships/chartStyle" Target="style18.xml"/><Relationship Id="rId2" Type="http://schemas.microsoft.com/office/2011/relationships/chartColorStyle" Target="colors18.xml"/><Relationship Id="rId1" Type="http://schemas.openxmlformats.org/officeDocument/2006/relationships/oleObject" Target="https://d.docs.live.net/5129127a4d8b12ed/CATCH-U-DNA/21-50-75-157-ratios.xlsx" TargetMode="External"/></Relationships>
</file>

<file path=ppt/charts/_rels/chart19.xml.rels><?xml version="1.0" encoding="UTF-8" standalone="yes"?>
<Relationships xmlns="http://schemas.openxmlformats.org/package/2006/relationships"><Relationship Id="rId3" Type="http://schemas.microsoft.com/office/2011/relationships/chartStyle" Target="style19.xml"/><Relationship Id="rId2" Type="http://schemas.microsoft.com/office/2011/relationships/chartColorStyle" Target="colors19.xml"/><Relationship Id="rId1" Type="http://schemas.openxmlformats.org/officeDocument/2006/relationships/oleObject" Target="https://d.docs.live.net/5129127a4d8b12ed/CATCH-U-DNA/21-50-75-157-ratios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Style" Target="style2.xml"/><Relationship Id="rId2" Type="http://schemas.microsoft.com/office/2011/relationships/chartColorStyle" Target="colors2.xml"/><Relationship Id="rId1" Type="http://schemas.openxmlformats.org/officeDocument/2006/relationships/oleObject" Target="https://d.docs.live.net/5129127a4d8b12ed/CATCH-U-DNA/ddPCR_Results.xlsx" TargetMode="External"/></Relationships>
</file>

<file path=ppt/charts/_rels/chart20.xml.rels><?xml version="1.0" encoding="UTF-8" standalone="yes"?>
<Relationships xmlns="http://schemas.openxmlformats.org/package/2006/relationships"><Relationship Id="rId3" Type="http://schemas.microsoft.com/office/2011/relationships/chartStyle" Target="style20.xml"/><Relationship Id="rId2" Type="http://schemas.microsoft.com/office/2011/relationships/chartColorStyle" Target="colors20.xml"/><Relationship Id="rId1" Type="http://schemas.openxmlformats.org/officeDocument/2006/relationships/oleObject" Target="https://d.docs.live.net/5129127a4d8b12ed/CATCH-U-DNA/21-50-75-157-ratios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Style" Target="style3.xml"/><Relationship Id="rId2" Type="http://schemas.microsoft.com/office/2011/relationships/chartColorStyle" Target="colors3.xml"/><Relationship Id="rId1" Type="http://schemas.openxmlformats.org/officeDocument/2006/relationships/oleObject" Target="https://d.docs.live.net/5129127a4d8b12ed/CATCH-U-DNA/ddPCR_Results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microsoft.com/office/2011/relationships/chartStyle" Target="style4.xml"/><Relationship Id="rId2" Type="http://schemas.microsoft.com/office/2011/relationships/chartColorStyle" Target="colors4.xml"/><Relationship Id="rId1" Type="http://schemas.openxmlformats.org/officeDocument/2006/relationships/oleObject" Target="https://d.docs.live.net/5129127a4d8b12ed/CATCH-U-DNA/ddPCR_Results.xlsx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microsoft.com/office/2011/relationships/chartColorStyle" Target="colors5.xml"/><Relationship Id="rId2" Type="http://schemas.openxmlformats.org/officeDocument/2006/relationships/chartUserShapes" Target="../drawings/drawing1.xml"/><Relationship Id="rId1" Type="http://schemas.openxmlformats.org/officeDocument/2006/relationships/oleObject" Target="file:///E:\Madrit.xlsx" TargetMode="External"/><Relationship Id="rId4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microsoft.com/office/2011/relationships/chartStyle" Target="style6.xml"/><Relationship Id="rId2" Type="http://schemas.microsoft.com/office/2011/relationships/chartColorStyle" Target="colors6.xml"/><Relationship Id="rId1" Type="http://schemas.openxmlformats.org/officeDocument/2006/relationships/oleObject" Target="https://d.docs.live.net/5129127a4d8b12ed/CATCH-U-DNA/beads_newLCR_65.xlsx" TargetMode="External"/></Relationships>
</file>

<file path=ppt/charts/_rels/chart7.xml.rels><?xml version="1.0" encoding="UTF-8" standalone="yes"?>
<Relationships xmlns="http://schemas.openxmlformats.org/package/2006/relationships"><Relationship Id="rId3" Type="http://schemas.microsoft.com/office/2011/relationships/chartStyle" Target="style7.xml"/><Relationship Id="rId2" Type="http://schemas.microsoft.com/office/2011/relationships/chartColorStyle" Target="colors7.xml"/><Relationship Id="rId1" Type="http://schemas.openxmlformats.org/officeDocument/2006/relationships/oleObject" Target="https://d.docs.live.net/5129127a4d8b12ed/CATCH-U-DNA/21-50-75-157-ratios.xlsx" TargetMode="External"/></Relationships>
</file>

<file path=ppt/charts/_rels/chart8.xml.rels><?xml version="1.0" encoding="UTF-8" standalone="yes"?>
<Relationships xmlns="http://schemas.openxmlformats.org/package/2006/relationships"><Relationship Id="rId3" Type="http://schemas.microsoft.com/office/2011/relationships/chartStyle" Target="style8.xml"/><Relationship Id="rId2" Type="http://schemas.microsoft.com/office/2011/relationships/chartColorStyle" Target="colors8.xml"/><Relationship Id="rId1" Type="http://schemas.openxmlformats.org/officeDocument/2006/relationships/oleObject" Target="https://d.docs.live.net/5129127a4d8b12ed/CATCH-U-DNA/21-50-75-157-ratios.xlsx" TargetMode="External"/></Relationships>
</file>

<file path=ppt/charts/_rels/chart9.xml.rels><?xml version="1.0" encoding="UTF-8" standalone="yes"?>
<Relationships xmlns="http://schemas.openxmlformats.org/package/2006/relationships"><Relationship Id="rId3" Type="http://schemas.microsoft.com/office/2011/relationships/chartStyle" Target="style9.xml"/><Relationship Id="rId2" Type="http://schemas.microsoft.com/office/2011/relationships/chartColorStyle" Target="colors9.xml"/><Relationship Id="rId1" Type="http://schemas.openxmlformats.org/officeDocument/2006/relationships/oleObject" Target="https://d.docs.live.net/5129127a4d8b12ed/CATCH-U-DNA/21-50-75-157-ratio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autoTitleDeleted val="1"/>
    <c:plotArea>
      <c:layout/>
      <c:scatterChart>
        <c:scatterStyle val="lineMarker"/>
        <c:ser>
          <c:idx val="0"/>
          <c:order val="0"/>
          <c:tx>
            <c:strRef>
              <c:f>Samples!$H$1</c:f>
              <c:strCache>
                <c:ptCount val="1"/>
                <c:pt idx="0">
                  <c:v>MUT copies/rxn</c:v>
                </c:pt>
              </c:strCache>
            </c:strRef>
          </c:tx>
          <c:spPr>
            <a:ln w="25400" cap="flat" cmpd="sng" algn="ctr">
              <a:noFill/>
              <a:prstDash val="sysDot"/>
              <a:round/>
            </a:ln>
            <a:effectLst/>
          </c:spPr>
          <c:marker>
            <c:symbol val="circle"/>
            <c:size val="5"/>
            <c:spPr>
              <a:gradFill rotWithShape="1">
                <a:gsLst>
                  <a:gs pos="0">
                    <a:schemeClr val="accent1"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1"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1">
                      <a:lumMod val="105000"/>
                      <a:satMod val="109000"/>
                      <a:tint val="81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1">
                    <a:shade val="95000"/>
                  </a:schemeClr>
                </a:solidFill>
                <a:round/>
              </a:ln>
              <a:effectLst/>
            </c:spPr>
          </c:marker>
          <c:xVal>
            <c:numRef>
              <c:f>Samples!$A$2:$A$67</c:f>
              <c:numCache>
                <c:formatCode>General</c:formatCode>
                <c:ptCount val="6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</c:numCache>
            </c:numRef>
          </c:xVal>
          <c:yVal>
            <c:numRef>
              <c:f>Samples!$H$2:$H$67</c:f>
              <c:numCache>
                <c:formatCode>General</c:formatCode>
                <c:ptCount val="66"/>
                <c:pt idx="0">
                  <c:v>1458</c:v>
                </c:pt>
                <c:pt idx="1">
                  <c:v>0</c:v>
                </c:pt>
                <c:pt idx="2">
                  <c:v>24.6</c:v>
                </c:pt>
                <c:pt idx="3">
                  <c:v>0</c:v>
                </c:pt>
                <c:pt idx="4">
                  <c:v>0</c:v>
                </c:pt>
                <c:pt idx="5">
                  <c:v>9.2800000000000011</c:v>
                </c:pt>
                <c:pt idx="6">
                  <c:v>0</c:v>
                </c:pt>
                <c:pt idx="7">
                  <c:v>0</c:v>
                </c:pt>
                <c:pt idx="8">
                  <c:v>1044</c:v>
                </c:pt>
                <c:pt idx="9">
                  <c:v>15.360000000000005</c:v>
                </c:pt>
                <c:pt idx="10">
                  <c:v>532</c:v>
                </c:pt>
                <c:pt idx="11">
                  <c:v>2.1800000000000002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5.1199999999999974</c:v>
                </c:pt>
                <c:pt idx="16">
                  <c:v>2.82</c:v>
                </c:pt>
                <c:pt idx="17">
                  <c:v>0</c:v>
                </c:pt>
                <c:pt idx="18">
                  <c:v>0</c:v>
                </c:pt>
                <c:pt idx="19">
                  <c:v>526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53</c:v>
                </c:pt>
                <c:pt idx="32">
                  <c:v>0</c:v>
                </c:pt>
                <c:pt idx="33">
                  <c:v>5.76</c:v>
                </c:pt>
                <c:pt idx="34">
                  <c:v>19.059999999999999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84.800000000000011</c:v>
                </c:pt>
                <c:pt idx="39">
                  <c:v>756</c:v>
                </c:pt>
                <c:pt idx="40">
                  <c:v>0</c:v>
                </c:pt>
                <c:pt idx="41">
                  <c:v>12.5</c:v>
                </c:pt>
                <c:pt idx="42">
                  <c:v>0</c:v>
                </c:pt>
                <c:pt idx="43">
                  <c:v>10.68</c:v>
                </c:pt>
                <c:pt idx="44">
                  <c:v>0</c:v>
                </c:pt>
                <c:pt idx="45">
                  <c:v>48.8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1352</c:v>
                </c:pt>
                <c:pt idx="53">
                  <c:v>3140</c:v>
                </c:pt>
                <c:pt idx="54">
                  <c:v>30.8</c:v>
                </c:pt>
                <c:pt idx="55">
                  <c:v>0</c:v>
                </c:pt>
                <c:pt idx="56">
                  <c:v>33.4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14.6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</c:numCache>
            </c:numRef>
          </c:yVal>
          <c:extLst xmlns:c16r2="http://schemas.microsoft.com/office/drawing/2015/06/chart">
            <c:ext xmlns:c16="http://schemas.microsoft.com/office/drawing/2014/chart" uri="{C3380CC4-5D6E-409C-BE32-E72D297353CC}">
              <c16:uniqueId val="{00000000-5AF2-4922-A62F-24DBB9DD0CCB}"/>
            </c:ext>
          </c:extLst>
        </c:ser>
        <c:ser>
          <c:idx val="1"/>
          <c:order val="1"/>
          <c:tx>
            <c:strRef>
              <c:f>Samples!$I$1</c:f>
              <c:strCache>
                <c:ptCount val="1"/>
                <c:pt idx="0">
                  <c:v>WT copies/rxn</c:v>
                </c:pt>
              </c:strCache>
            </c:strRef>
          </c:tx>
          <c:spPr>
            <a:ln w="25400" cap="flat" cmpd="sng" algn="ctr">
              <a:noFill/>
              <a:prstDash val="sysDot"/>
              <a:round/>
            </a:ln>
            <a:effectLst/>
          </c:spPr>
          <c:marker>
            <c:symbol val="circle"/>
            <c:size val="5"/>
            <c:spPr>
              <a:gradFill rotWithShape="1">
                <a:gsLst>
                  <a:gs pos="0">
                    <a:schemeClr val="accent2"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2"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2">
                      <a:lumMod val="105000"/>
                      <a:satMod val="109000"/>
                      <a:tint val="81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2">
                    <a:shade val="95000"/>
                  </a:schemeClr>
                </a:solidFill>
                <a:round/>
              </a:ln>
              <a:effectLst/>
            </c:spPr>
          </c:marker>
          <c:xVal>
            <c:numRef>
              <c:f>Samples!$A$2:$A$67</c:f>
              <c:numCache>
                <c:formatCode>General</c:formatCode>
                <c:ptCount val="6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</c:numCache>
            </c:numRef>
          </c:xVal>
          <c:yVal>
            <c:numRef>
              <c:f>Samples!$I$2:$I$67</c:f>
              <c:numCache>
                <c:formatCode>General</c:formatCode>
                <c:ptCount val="66"/>
                <c:pt idx="0">
                  <c:v>9200</c:v>
                </c:pt>
                <c:pt idx="1">
                  <c:v>234</c:v>
                </c:pt>
                <c:pt idx="2">
                  <c:v>504</c:v>
                </c:pt>
                <c:pt idx="3">
                  <c:v>115.8</c:v>
                </c:pt>
                <c:pt idx="4">
                  <c:v>998</c:v>
                </c:pt>
                <c:pt idx="5">
                  <c:v>978</c:v>
                </c:pt>
                <c:pt idx="6">
                  <c:v>182</c:v>
                </c:pt>
                <c:pt idx="7">
                  <c:v>632</c:v>
                </c:pt>
                <c:pt idx="8">
                  <c:v>4620</c:v>
                </c:pt>
                <c:pt idx="9">
                  <c:v>137.6</c:v>
                </c:pt>
                <c:pt idx="10">
                  <c:v>4680</c:v>
                </c:pt>
                <c:pt idx="11">
                  <c:v>2020</c:v>
                </c:pt>
                <c:pt idx="12">
                  <c:v>392</c:v>
                </c:pt>
                <c:pt idx="13">
                  <c:v>1982</c:v>
                </c:pt>
                <c:pt idx="14">
                  <c:v>1584</c:v>
                </c:pt>
                <c:pt idx="15">
                  <c:v>1386</c:v>
                </c:pt>
                <c:pt idx="16">
                  <c:v>620</c:v>
                </c:pt>
                <c:pt idx="17">
                  <c:v>412</c:v>
                </c:pt>
                <c:pt idx="18">
                  <c:v>770</c:v>
                </c:pt>
                <c:pt idx="19">
                  <c:v>12780</c:v>
                </c:pt>
                <c:pt idx="20">
                  <c:v>862</c:v>
                </c:pt>
                <c:pt idx="21">
                  <c:v>670</c:v>
                </c:pt>
                <c:pt idx="22">
                  <c:v>400</c:v>
                </c:pt>
                <c:pt idx="23">
                  <c:v>2040</c:v>
                </c:pt>
                <c:pt idx="24">
                  <c:v>1168</c:v>
                </c:pt>
                <c:pt idx="25">
                  <c:v>5300</c:v>
                </c:pt>
                <c:pt idx="26">
                  <c:v>458</c:v>
                </c:pt>
                <c:pt idx="27">
                  <c:v>330</c:v>
                </c:pt>
                <c:pt idx="28">
                  <c:v>332</c:v>
                </c:pt>
                <c:pt idx="29">
                  <c:v>1460</c:v>
                </c:pt>
                <c:pt idx="30">
                  <c:v>552</c:v>
                </c:pt>
                <c:pt idx="31">
                  <c:v>2440</c:v>
                </c:pt>
                <c:pt idx="32">
                  <c:v>0</c:v>
                </c:pt>
                <c:pt idx="33">
                  <c:v>914</c:v>
                </c:pt>
                <c:pt idx="34">
                  <c:v>2580</c:v>
                </c:pt>
                <c:pt idx="35">
                  <c:v>230</c:v>
                </c:pt>
                <c:pt idx="36">
                  <c:v>1768</c:v>
                </c:pt>
                <c:pt idx="37">
                  <c:v>312</c:v>
                </c:pt>
                <c:pt idx="38">
                  <c:v>1494</c:v>
                </c:pt>
                <c:pt idx="39">
                  <c:v>840</c:v>
                </c:pt>
                <c:pt idx="40">
                  <c:v>69</c:v>
                </c:pt>
                <c:pt idx="41">
                  <c:v>802</c:v>
                </c:pt>
                <c:pt idx="42">
                  <c:v>0</c:v>
                </c:pt>
                <c:pt idx="43">
                  <c:v>584</c:v>
                </c:pt>
                <c:pt idx="44">
                  <c:v>198.4</c:v>
                </c:pt>
                <c:pt idx="45">
                  <c:v>1212</c:v>
                </c:pt>
                <c:pt idx="46">
                  <c:v>1436</c:v>
                </c:pt>
                <c:pt idx="47">
                  <c:v>3500</c:v>
                </c:pt>
                <c:pt idx="48">
                  <c:v>300</c:v>
                </c:pt>
                <c:pt idx="49">
                  <c:v>722</c:v>
                </c:pt>
                <c:pt idx="50">
                  <c:v>432</c:v>
                </c:pt>
                <c:pt idx="51">
                  <c:v>181.4</c:v>
                </c:pt>
                <c:pt idx="52">
                  <c:v>3820</c:v>
                </c:pt>
                <c:pt idx="53">
                  <c:v>10900</c:v>
                </c:pt>
                <c:pt idx="54">
                  <c:v>1916</c:v>
                </c:pt>
                <c:pt idx="55">
                  <c:v>1004</c:v>
                </c:pt>
                <c:pt idx="56">
                  <c:v>630</c:v>
                </c:pt>
                <c:pt idx="57">
                  <c:v>544</c:v>
                </c:pt>
                <c:pt idx="58">
                  <c:v>398</c:v>
                </c:pt>
                <c:pt idx="59">
                  <c:v>123.2</c:v>
                </c:pt>
                <c:pt idx="60">
                  <c:v>546</c:v>
                </c:pt>
                <c:pt idx="61">
                  <c:v>47.400000000000006</c:v>
                </c:pt>
                <c:pt idx="62">
                  <c:v>36680</c:v>
                </c:pt>
                <c:pt idx="63">
                  <c:v>698</c:v>
                </c:pt>
                <c:pt idx="64">
                  <c:v>0</c:v>
                </c:pt>
                <c:pt idx="65">
                  <c:v>866</c:v>
                </c:pt>
              </c:numCache>
            </c:numRef>
          </c:yVal>
          <c:extLst xmlns:c16r2="http://schemas.microsoft.com/office/drawing/2015/06/chart">
            <c:ext xmlns:c16="http://schemas.microsoft.com/office/drawing/2014/chart" uri="{C3380CC4-5D6E-409C-BE32-E72D297353CC}">
              <c16:uniqueId val="{00000001-5AF2-4922-A62F-24DBB9DD0CCB}"/>
            </c:ext>
          </c:extLst>
        </c:ser>
        <c:axId val="65699840"/>
        <c:axId val="65700992"/>
      </c:scatterChart>
      <c:valAx>
        <c:axId val="65699840"/>
        <c:scaling>
          <c:orientation val="minMax"/>
        </c:scaling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Tested samples</a:t>
                </a:r>
              </a:p>
            </c:rich>
          </c:tx>
          <c:layout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tickLblPos val="nextTo"/>
        <c:spPr>
          <a:noFill/>
          <a:ln w="9525" cap="rnd">
            <a:solidFill>
              <a:schemeClr val="dk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700992"/>
        <c:crosses val="autoZero"/>
        <c:crossBetween val="midCat"/>
      </c:valAx>
      <c:valAx>
        <c:axId val="65700992"/>
        <c:scaling>
          <c:orientation val="minMax"/>
          <c:max val="50000"/>
          <c:min val="5000"/>
        </c:scaling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Copies/rxn</a:t>
                </a:r>
              </a:p>
            </c:rich>
          </c:tx>
          <c:layout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tickLblPos val="nextTo"/>
        <c:spPr>
          <a:noFill/>
          <a:ln w="9525" cap="rnd">
            <a:solidFill>
              <a:schemeClr val="dk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699840"/>
        <c:crosses val="autoZero"/>
        <c:crossBetween val="midCat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>
                <a:alpha val="0"/>
              </a:schemeClr>
            </a:gs>
          </a:gsLst>
          <a:lin ang="5400000" scaled="0"/>
        </a:gradFill>
        <a:ln>
          <a:noFill/>
        </a:ln>
        <a:effectLst/>
      </c:spPr>
    </c:plotArea>
    <c:legend>
      <c:legendPos val="b"/>
      <c:layout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</c:chart>
  <c:spPr>
    <a:solidFill>
      <a:schemeClr val="lt1"/>
    </a:solidFill>
    <a:ln>
      <a:noFill/>
    </a:ln>
    <a:effectLst/>
  </c:spPr>
  <c:txPr>
    <a:bodyPr/>
    <a:lstStyle/>
    <a:p>
      <a:pPr>
        <a:defRPr sz="1200" b="0"/>
      </a:pPr>
      <a:endParaRPr lang="en-US"/>
    </a:p>
  </c:txPr>
  <c:externalData r:id="rId1"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5 MHz</a:t>
            </a:r>
          </a:p>
        </c:rich>
      </c:tx>
      <c:layout/>
      <c:spPr>
        <a:noFill/>
        <a:ln>
          <a:noFill/>
        </a:ln>
        <a:effectLst/>
      </c:spPr>
    </c:title>
    <c:plotArea>
      <c:layout/>
      <c:barChart>
        <c:barDir val="col"/>
        <c:grouping val="clustered"/>
        <c:ser>
          <c:idx val="0"/>
          <c:order val="0"/>
          <c:spPr>
            <a:gradFill flip="none" rotWithShape="1">
              <a:gsLst>
                <a:gs pos="0">
                  <a:schemeClr val="accent1"/>
                </a:gs>
                <a:gs pos="75000">
                  <a:schemeClr val="accent1">
                    <a:lumMod val="60000"/>
                    <a:lumOff val="40000"/>
                  </a:schemeClr>
                </a:gs>
                <a:gs pos="51000">
                  <a:schemeClr val="accent1">
                    <a:alpha val="75000"/>
                  </a:schemeClr>
                </a:gs>
                <a:gs pos="100000">
                  <a:schemeClr val="accent1">
                    <a:lumMod val="20000"/>
                    <a:lumOff val="80000"/>
                    <a:alpha val="15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errBars>
            <c:errBarType val="both"/>
            <c:errValType val="cust"/>
            <c:plus>
              <c:numRef>
                <c:f>('https://d.docs.live.net/Users/biosensors/Documents/Biosensors_LAB_PhD_Nikol_new/Nikoletta_PhD/excel_graphs/[Madrit_graphs_V600E.xlsx]Sheet4'!$A$70,'https://d.docs.live.net/Users/biosensors/Documents/Biosensors_LAB_PhD_Nikol_new/Nikoletta_PhD/excel_graphs/[Madrit_graphs_V600E.xlsx]Sheet4'!$E$70,'https://d.docs.live.net/Users/biosensors/Documents/Biosensors_LAB_PhD_Nikol_new/Nikoletta_PhD/excel_graphs/[Madrit_graphs_V600E.xlsx]Sheet4'!$H$71)</c:f>
                <c:numCache>
                  <c:formatCode>General</c:formatCode>
                  <c:ptCount val="3"/>
                  <c:pt idx="0">
                    <c:v>0.76000000000000034</c:v>
                  </c:pt>
                  <c:pt idx="1">
                    <c:v>0.21000000000000008</c:v>
                  </c:pt>
                  <c:pt idx="2">
                    <c:v>9.0349494929406055E-2</c:v>
                  </c:pt>
                </c:numCache>
              </c:numRef>
            </c:plus>
            <c:minus>
              <c:numRef>
                <c:f>('https://d.docs.live.net/Users/biosensors/Documents/Biosensors_LAB_PhD_Nikol_new/Nikoletta_PhD/excel_graphs/[Madrit_graphs_V600E.xlsx]Sheet4'!$A$70,'https://d.docs.live.net/Users/biosensors/Documents/Biosensors_LAB_PhD_Nikol_new/Nikoletta_PhD/excel_graphs/[Madrit_graphs_V600E.xlsx]Sheet4'!$E$70,'https://d.docs.live.net/Users/biosensors/Documents/Biosensors_LAB_PhD_Nikol_new/Nikoletta_PhD/excel_graphs/[Madrit_graphs_V600E.xlsx]Sheet4'!$H$71)</c:f>
                <c:numCache>
                  <c:formatCode>General</c:formatCode>
                  <c:ptCount val="3"/>
                  <c:pt idx="0">
                    <c:v>0.76000000000000034</c:v>
                  </c:pt>
                  <c:pt idx="1">
                    <c:v>0.21000000000000008</c:v>
                  </c:pt>
                  <c:pt idx="2">
                    <c:v>9.0349494929406055E-2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('https://d.docs.live.net/Users/biosensors/Documents/Biosensors_LAB_PhD_Nikol_new/Nikoletta_PhD/excel_graphs/[Madrit_graphs_V600E.xlsx]Sheet4'!$A$71,'https://d.docs.live.net/Users/biosensors/Documents/Biosensors_LAB_PhD_Nikol_new/Nikoletta_PhD/excel_graphs/[Madrit_graphs_V600E.xlsx]Sheet4'!$E$71,'https://d.docs.live.net/Users/biosensors/Documents/Biosensors_LAB_PhD_Nikol_new/Nikoletta_PhD/excel_graphs/[Madrit_graphs_V600E.xlsx]Sheet4'!$H$72)</c:f>
              <c:strCache>
                <c:ptCount val="3"/>
                <c:pt idx="0">
                  <c:v>NAv</c:v>
                </c:pt>
                <c:pt idx="1">
                  <c:v>Nav on b-BSA</c:v>
                </c:pt>
                <c:pt idx="2">
                  <c:v>b-BSA</c:v>
                </c:pt>
              </c:strCache>
            </c:strRef>
          </c:cat>
          <c:val>
            <c:numRef>
              <c:f>'[graphs extra.xlsx]Sheet1'!$A$72:$A$74</c:f>
              <c:numCache>
                <c:formatCode>General</c:formatCode>
                <c:ptCount val="3"/>
                <c:pt idx="0">
                  <c:v>2.75</c:v>
                </c:pt>
                <c:pt idx="1">
                  <c:v>1.8</c:v>
                </c:pt>
                <c:pt idx="2">
                  <c:v>0.75603174603174605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3B35-4AA7-A21A-80067A4DA161}"/>
            </c:ext>
          </c:extLst>
        </c:ser>
        <c:gapWidth val="355"/>
        <c:overlap val="-70"/>
        <c:axId val="67314048"/>
        <c:axId val="67315584"/>
      </c:barChart>
      <c:catAx>
        <c:axId val="67314048"/>
        <c:scaling>
          <c:orientation val="minMax"/>
        </c:scaling>
        <c:axPos val="b"/>
        <c:numFmt formatCode="General" sourceLinked="0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315584"/>
        <c:crosses val="autoZero"/>
        <c:auto val="1"/>
        <c:lblAlgn val="ctr"/>
        <c:lblOffset val="100"/>
      </c:catAx>
      <c:valAx>
        <c:axId val="67315584"/>
        <c:scaling>
          <c:orientation val="minMax"/>
        </c:scaling>
        <c:axPos val="l"/>
        <c:majorGridlines>
          <c:spPr>
            <a:ln w="9525" cap="flat" cmpd="sng" algn="ctr">
              <a:gradFill>
                <a:gsLst>
                  <a:gs pos="100000">
                    <a:schemeClr val="tx1">
                      <a:lumMod val="5000"/>
                      <a:lumOff val="95000"/>
                    </a:schemeClr>
                  </a:gs>
                  <a:gs pos="0">
                    <a:schemeClr val="tx1">
                      <a:lumMod val="25000"/>
                      <a:lumOff val="7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l-GR" dirty="0"/>
                  <a:t>Δ</a:t>
                </a:r>
                <a:r>
                  <a:rPr lang="en-US" dirty="0"/>
                  <a:t>D (10</a:t>
                </a:r>
                <a:r>
                  <a:rPr lang="en-US" baseline="30000" dirty="0"/>
                  <a:t>-6</a:t>
                </a:r>
                <a:r>
                  <a:rPr lang="en-US" dirty="0"/>
                  <a:t> )</a:t>
                </a:r>
                <a:endParaRPr lang="el-GR" dirty="0"/>
              </a:p>
            </c:rich>
          </c:tx>
          <c:layout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3140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</c:chart>
  <c:spPr>
    <a:noFill/>
    <a:ln>
      <a:noFill/>
    </a:ln>
    <a:effectLst/>
  </c:spPr>
  <c:txPr>
    <a:bodyPr/>
    <a:lstStyle/>
    <a:p>
      <a:pPr>
        <a:defRPr sz="1200"/>
      </a:pPr>
      <a:endParaRPr lang="en-US"/>
    </a:p>
  </c:txPr>
  <c:externalData r:id="rId1"/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5 MHz</a:t>
            </a:r>
          </a:p>
        </c:rich>
      </c:tx>
      <c:layout/>
      <c:spPr>
        <a:noFill/>
        <a:ln>
          <a:noFill/>
        </a:ln>
        <a:effectLst/>
      </c:spPr>
    </c:title>
    <c:plotArea>
      <c:layout/>
      <c:barChart>
        <c:barDir val="col"/>
        <c:grouping val="clustered"/>
        <c:ser>
          <c:idx val="0"/>
          <c:order val="0"/>
          <c:spPr>
            <a:gradFill flip="none" rotWithShape="1">
              <a:gsLst>
                <a:gs pos="0">
                  <a:schemeClr val="accent1"/>
                </a:gs>
                <a:gs pos="75000">
                  <a:schemeClr val="accent1">
                    <a:lumMod val="60000"/>
                    <a:lumOff val="40000"/>
                  </a:schemeClr>
                </a:gs>
                <a:gs pos="51000">
                  <a:schemeClr val="accent1">
                    <a:alpha val="75000"/>
                  </a:schemeClr>
                </a:gs>
                <a:gs pos="100000">
                  <a:schemeClr val="accent1">
                    <a:lumMod val="20000"/>
                    <a:lumOff val="80000"/>
                    <a:alpha val="15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errBars>
            <c:errBarType val="both"/>
            <c:errValType val="cust"/>
            <c:plus>
              <c:numRef>
                <c:f>('https://d.docs.live.net/Users/biosensors/Documents/Biosensors_LAB_PhD_Nikol_new/Nikoletta_PhD/excel_graphs/[Madrit_graphs_V600E.xlsx]Sheet4'!$B$70,'https://d.docs.live.net/Users/biosensors/Documents/Biosensors_LAB_PhD_Nikol_new/Nikoletta_PhD/excel_graphs/[Madrit_graphs_V600E.xlsx]Sheet4'!$F$70,'https://d.docs.live.net/Users/biosensors/Documents/Biosensors_LAB_PhD_Nikol_new/Nikoletta_PhD/excel_graphs/[Madrit_graphs_V600E.xlsx]Sheet4'!$I$71)</c:f>
                <c:numCache>
                  <c:formatCode>General</c:formatCode>
                  <c:ptCount val="3"/>
                  <c:pt idx="0">
                    <c:v>162</c:v>
                  </c:pt>
                  <c:pt idx="1">
                    <c:v>22</c:v>
                  </c:pt>
                  <c:pt idx="2">
                    <c:v>11.935009193312069</c:v>
                  </c:pt>
                </c:numCache>
              </c:numRef>
            </c:plus>
            <c:minus>
              <c:numRef>
                <c:f>('https://d.docs.live.net/Users/biosensors/Documents/Biosensors_LAB_PhD_Nikol_new/Nikoletta_PhD/excel_graphs/[Madrit_graphs_V600E.xlsx]Sheet4'!$B$70,'https://d.docs.live.net/Users/biosensors/Documents/Biosensors_LAB_PhD_Nikol_new/Nikoletta_PhD/excel_graphs/[Madrit_graphs_V600E.xlsx]Sheet4'!$F$70,'https://d.docs.live.net/Users/biosensors/Documents/Biosensors_LAB_PhD_Nikol_new/Nikoletta_PhD/excel_graphs/[Madrit_graphs_V600E.xlsx]Sheet4'!$I$71)</c:f>
                <c:numCache>
                  <c:formatCode>General</c:formatCode>
                  <c:ptCount val="3"/>
                  <c:pt idx="0">
                    <c:v>162</c:v>
                  </c:pt>
                  <c:pt idx="1">
                    <c:v>22</c:v>
                  </c:pt>
                  <c:pt idx="2">
                    <c:v>11.935009193312069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('https://d.docs.live.net/Users/biosensors/Documents/Biosensors_LAB_PhD_Nikol_new/Nikoletta_PhD/excel_graphs/[Madrit_graphs_V600E.xlsx]Sheet4'!$A$71,'https://d.docs.live.net/Users/biosensors/Documents/Biosensors_LAB_PhD_Nikol_new/Nikoletta_PhD/excel_graphs/[Madrit_graphs_V600E.xlsx]Sheet4'!$E$71,'https://d.docs.live.net/Users/biosensors/Documents/Biosensors_LAB_PhD_Nikol_new/Nikoletta_PhD/excel_graphs/[Madrit_graphs_V600E.xlsx]Sheet4'!$H$72)</c:f>
              <c:strCache>
                <c:ptCount val="3"/>
                <c:pt idx="0">
                  <c:v>NAv</c:v>
                </c:pt>
                <c:pt idx="1">
                  <c:v>Nav on b-BSA</c:v>
                </c:pt>
                <c:pt idx="2">
                  <c:v>b-BSA</c:v>
                </c:pt>
              </c:strCache>
            </c:strRef>
          </c:cat>
          <c:val>
            <c:numRef>
              <c:f>'[graphs extra.xlsx]Sheet1'!$B$72:$B$74</c:f>
              <c:numCache>
                <c:formatCode>General</c:formatCode>
                <c:ptCount val="3"/>
                <c:pt idx="0">
                  <c:v>384.4</c:v>
                </c:pt>
                <c:pt idx="1">
                  <c:v>215</c:v>
                </c:pt>
                <c:pt idx="2">
                  <c:v>183.44444444444446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4A3D-4F78-AE51-3C4C3FA6D6A0}"/>
            </c:ext>
          </c:extLst>
        </c:ser>
        <c:gapWidth val="355"/>
        <c:overlap val="-70"/>
        <c:axId val="67352832"/>
        <c:axId val="65744896"/>
      </c:barChart>
      <c:catAx>
        <c:axId val="67352832"/>
        <c:scaling>
          <c:orientation val="minMax"/>
        </c:scaling>
        <c:axPos val="b"/>
        <c:numFmt formatCode="General" sourceLinked="0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744896"/>
        <c:crosses val="autoZero"/>
        <c:auto val="1"/>
        <c:lblAlgn val="ctr"/>
        <c:lblOffset val="100"/>
      </c:catAx>
      <c:valAx>
        <c:axId val="65744896"/>
        <c:scaling>
          <c:orientation val="minMax"/>
        </c:scaling>
        <c:axPos val="l"/>
        <c:majorGridlines>
          <c:spPr>
            <a:ln w="9525" cap="flat" cmpd="sng" algn="ctr">
              <a:gradFill>
                <a:gsLst>
                  <a:gs pos="100000">
                    <a:schemeClr val="tx1">
                      <a:lumMod val="5000"/>
                      <a:lumOff val="95000"/>
                    </a:schemeClr>
                  </a:gs>
                  <a:gs pos="0">
                    <a:schemeClr val="tx1">
                      <a:lumMod val="25000"/>
                      <a:lumOff val="7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l-GR"/>
                  <a:t>Δ</a:t>
                </a:r>
                <a:r>
                  <a:rPr lang="en-US"/>
                  <a:t>F (Hz)</a:t>
                </a:r>
              </a:p>
            </c:rich>
          </c:tx>
          <c:layout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3528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</c:chart>
  <c:spPr>
    <a:noFill/>
    <a:ln>
      <a:noFill/>
    </a:ln>
    <a:effectLst/>
  </c:spPr>
  <c:txPr>
    <a:bodyPr/>
    <a:lstStyle/>
    <a:p>
      <a:pPr>
        <a:defRPr sz="1200"/>
      </a:pPr>
      <a:endParaRPr lang="en-US"/>
    </a:p>
  </c:txPr>
  <c:externalData r:id="rId1"/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5 MHz</a:t>
            </a:r>
          </a:p>
        </c:rich>
      </c:tx>
      <c:layout>
        <c:manualLayout>
          <c:xMode val="edge"/>
          <c:yMode val="edge"/>
          <c:x val="0.42523600174978132"/>
          <c:y val="3.7037037037037056E-2"/>
        </c:manualLayout>
      </c:layout>
      <c:spPr>
        <a:noFill/>
        <a:ln>
          <a:noFill/>
        </a:ln>
        <a:effectLst/>
      </c:spPr>
    </c:title>
    <c:plotArea>
      <c:layout/>
      <c:barChart>
        <c:barDir val="col"/>
        <c:grouping val="clustered"/>
        <c:ser>
          <c:idx val="0"/>
          <c:order val="0"/>
          <c:spPr>
            <a:gradFill flip="none" rotWithShape="1">
              <a:gsLst>
                <a:gs pos="0">
                  <a:schemeClr val="accent1"/>
                </a:gs>
                <a:gs pos="75000">
                  <a:schemeClr val="accent1">
                    <a:lumMod val="60000"/>
                    <a:lumOff val="40000"/>
                  </a:schemeClr>
                </a:gs>
                <a:gs pos="51000">
                  <a:schemeClr val="accent1">
                    <a:alpha val="75000"/>
                  </a:schemeClr>
                </a:gs>
                <a:gs pos="100000">
                  <a:schemeClr val="accent1">
                    <a:lumMod val="20000"/>
                    <a:lumOff val="80000"/>
                    <a:alpha val="15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errBars>
            <c:errBarType val="both"/>
            <c:errValType val="cust"/>
            <c:plus>
              <c:numRef>
                <c:f>('https://d.docs.live.net/Users/biosensors/Documents/Biosensors_LAB_PhD_Nikol_new/Nikoletta_PhD/excel_graphs/[Madrit_graphs_V600E.xlsx]Sheet4'!$C$70,'https://d.docs.live.net/Users/biosensors/Documents/Biosensors_LAB_PhD_Nikol_new/Nikoletta_PhD/excel_graphs/[Madrit_graphs_V600E.xlsx]Sheet4'!$G$70,'https://d.docs.live.net/Users/biosensors/Documents/Biosensors_LAB_PhD_Nikol_new/Nikoletta_PhD/excel_graphs/[Madrit_graphs_V600E.xlsx]Sheet4'!$J$71)</c:f>
                <c:numCache>
                  <c:formatCode>General</c:formatCode>
                  <c:ptCount val="3"/>
                  <c:pt idx="0">
                    <c:v>3.4000000000000015E-3</c:v>
                  </c:pt>
                  <c:pt idx="1">
                    <c:v>8.0000000000000058E-4</c:v>
                  </c:pt>
                  <c:pt idx="2">
                    <c:v>4.2328996244183525E-4</c:v>
                  </c:pt>
                </c:numCache>
              </c:numRef>
            </c:plus>
            <c:minus>
              <c:numRef>
                <c:f>('https://d.docs.live.net/Users/biosensors/Documents/Biosensors_LAB_PhD_Nikol_new/Nikoletta_PhD/excel_graphs/[Madrit_graphs_V600E.xlsx]Sheet4'!$C$70,'https://d.docs.live.net/Users/biosensors/Documents/Biosensors_LAB_PhD_Nikol_new/Nikoletta_PhD/excel_graphs/[Madrit_graphs_V600E.xlsx]Sheet4'!$G$70,'https://d.docs.live.net/Users/biosensors/Documents/Biosensors_LAB_PhD_Nikol_new/Nikoletta_PhD/excel_graphs/[Madrit_graphs_V600E.xlsx]Sheet4'!$J$71)</c:f>
                <c:numCache>
                  <c:formatCode>General</c:formatCode>
                  <c:ptCount val="3"/>
                  <c:pt idx="0">
                    <c:v>3.4000000000000015E-3</c:v>
                  </c:pt>
                  <c:pt idx="1">
                    <c:v>8.0000000000000058E-4</c:v>
                  </c:pt>
                  <c:pt idx="2">
                    <c:v>4.2328996244183525E-4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'[graphs extra.xlsx]Sheet1'!$A$71,'[graphs extra.xlsx]Sheet1'!$E$71,'[graphs extra.xlsx]Sheet1'!$H$72</c:f>
              <c:strCache>
                <c:ptCount val="3"/>
                <c:pt idx="0">
                  <c:v>NAv</c:v>
                </c:pt>
                <c:pt idx="1">
                  <c:v>Nav on b-BSA</c:v>
                </c:pt>
                <c:pt idx="2">
                  <c:v>b-BSA</c:v>
                </c:pt>
              </c:strCache>
            </c:strRef>
          </c:cat>
          <c:val>
            <c:numRef>
              <c:f>'[graphs extra.xlsx]Sheet1'!$C$72:$C$74</c:f>
              <c:numCache>
                <c:formatCode>General</c:formatCode>
                <c:ptCount val="3"/>
                <c:pt idx="0">
                  <c:v>5.9000000000000042E-3</c:v>
                </c:pt>
                <c:pt idx="1">
                  <c:v>8.4000000000000047E-3</c:v>
                </c:pt>
                <c:pt idx="2">
                  <c:v>4.1223299373882886E-3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7F5A-4F8B-9870-F0CB8C83ACEF}"/>
            </c:ext>
          </c:extLst>
        </c:ser>
        <c:gapWidth val="355"/>
        <c:overlap val="-70"/>
        <c:axId val="65778048"/>
        <c:axId val="65779584"/>
      </c:barChart>
      <c:catAx>
        <c:axId val="65778048"/>
        <c:scaling>
          <c:orientation val="minMax"/>
        </c:scaling>
        <c:axPos val="b"/>
        <c:numFmt formatCode="General" sourceLinked="0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779584"/>
        <c:crosses val="autoZero"/>
        <c:auto val="1"/>
        <c:lblAlgn val="ctr"/>
        <c:lblOffset val="100"/>
      </c:catAx>
      <c:valAx>
        <c:axId val="65779584"/>
        <c:scaling>
          <c:orientation val="minMax"/>
        </c:scaling>
        <c:axPos val="l"/>
        <c:majorGridlines>
          <c:spPr>
            <a:ln w="9525" cap="flat" cmpd="sng" algn="ctr">
              <a:gradFill>
                <a:gsLst>
                  <a:gs pos="100000">
                    <a:schemeClr val="tx1">
                      <a:lumMod val="5000"/>
                      <a:lumOff val="95000"/>
                    </a:schemeClr>
                  </a:gs>
                  <a:gs pos="0">
                    <a:schemeClr val="tx1">
                      <a:lumMod val="25000"/>
                      <a:lumOff val="7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10-6/Hz</a:t>
                </a:r>
              </a:p>
            </c:rich>
          </c:tx>
          <c:layout>
            <c:manualLayout>
              <c:xMode val="edge"/>
              <c:yMode val="edge"/>
              <c:x val="1.9444444444444445E-2"/>
              <c:y val="0.44652996500437503"/>
            </c:manualLayout>
          </c:layout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7780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</c:chart>
  <c:spPr>
    <a:noFill/>
    <a:ln>
      <a:noFill/>
    </a:ln>
    <a:effectLst/>
  </c:spPr>
  <c:txPr>
    <a:bodyPr/>
    <a:lstStyle/>
    <a:p>
      <a:pPr>
        <a:defRPr sz="1200"/>
      </a:pPr>
      <a:endParaRPr lang="en-US"/>
    </a:p>
  </c:txPr>
  <c:externalData r:id="rId1"/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5 MHz</a:t>
            </a:r>
          </a:p>
        </c:rich>
      </c:tx>
      <c:layout/>
      <c:spPr>
        <a:noFill/>
        <a:ln>
          <a:noFill/>
        </a:ln>
        <a:effectLst/>
      </c:spPr>
    </c:title>
    <c:plotArea>
      <c:layout/>
      <c:scatterChart>
        <c:scatterStyle val="lineMarker"/>
        <c:ser>
          <c:idx val="0"/>
          <c:order val="0"/>
          <c:tx>
            <c:strRef>
              <c:f>'[21-50-75-157-ratios.xlsx]Sheet3 (2)'!$G$21</c:f>
              <c:strCache>
                <c:ptCount val="1"/>
                <c:pt idx="0">
                  <c:v>157bp</c:v>
                </c:pt>
              </c:strCache>
            </c:strRef>
          </c:tx>
          <c:spPr>
            <a:ln w="25400" cap="rnd">
              <a:noFill/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circle"/>
            <c:size val="5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 w="9525">
                <a:solidFill>
                  <a:schemeClr val="accent1"/>
                </a:solidFill>
                <a:round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</c:marker>
          <c:xVal>
            <c:numRef>
              <c:f>'[21-50-75-157-ratios.xlsx]Sheet3 (2)'!$E$3:$E$7</c:f>
              <c:numCache>
                <c:formatCode>General</c:formatCode>
                <c:ptCount val="5"/>
                <c:pt idx="0">
                  <c:v>2.25</c:v>
                </c:pt>
                <c:pt idx="1">
                  <c:v>4.5</c:v>
                </c:pt>
                <c:pt idx="2">
                  <c:v>9</c:v>
                </c:pt>
                <c:pt idx="3">
                  <c:v>13.5</c:v>
                </c:pt>
                <c:pt idx="4">
                  <c:v>18</c:v>
                </c:pt>
              </c:numCache>
            </c:numRef>
          </c:xVal>
          <c:yVal>
            <c:numRef>
              <c:f>'[21-50-75-157-ratios.xlsx]Sheet3 (2)'!$I$3:$I$7</c:f>
              <c:numCache>
                <c:formatCode>General</c:formatCode>
                <c:ptCount val="5"/>
                <c:pt idx="0">
                  <c:v>9</c:v>
                </c:pt>
                <c:pt idx="1">
                  <c:v>19</c:v>
                </c:pt>
                <c:pt idx="2">
                  <c:v>35.5</c:v>
                </c:pt>
                <c:pt idx="3">
                  <c:v>65</c:v>
                </c:pt>
                <c:pt idx="4">
                  <c:v>65</c:v>
                </c:pt>
              </c:numCache>
            </c:numRef>
          </c:yVal>
          <c:extLst xmlns:c16r2="http://schemas.microsoft.com/office/drawing/2015/06/chart">
            <c:ext xmlns:c16="http://schemas.microsoft.com/office/drawing/2014/chart" uri="{C3380CC4-5D6E-409C-BE32-E72D297353CC}">
              <c16:uniqueId val="{00000000-DD51-4CA8-B351-EBA9C68F85FE}"/>
            </c:ext>
          </c:extLst>
        </c:ser>
        <c:ser>
          <c:idx val="1"/>
          <c:order val="1"/>
          <c:tx>
            <c:strRef>
              <c:f>'[21-50-75-157-ratios.xlsx]Sheet3 (2)'!$G$29</c:f>
              <c:strCache>
                <c:ptCount val="1"/>
                <c:pt idx="0">
                  <c:v>50bp</c:v>
                </c:pt>
              </c:strCache>
            </c:strRef>
          </c:tx>
          <c:spPr>
            <a:ln w="25400" cap="rnd">
              <a:noFill/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circle"/>
            <c:size val="5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 w="9525">
                <a:solidFill>
                  <a:schemeClr val="accent2"/>
                </a:solidFill>
                <a:round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</c:marker>
          <c:xVal>
            <c:numRef>
              <c:f>'[21-50-75-157-ratios.xlsx]Sheet3 (2)'!$E$13:$E$17</c:f>
              <c:numCache>
                <c:formatCode>General</c:formatCode>
                <c:ptCount val="5"/>
                <c:pt idx="0">
                  <c:v>25</c:v>
                </c:pt>
                <c:pt idx="1">
                  <c:v>50</c:v>
                </c:pt>
                <c:pt idx="2">
                  <c:v>100</c:v>
                </c:pt>
                <c:pt idx="3">
                  <c:v>150</c:v>
                </c:pt>
                <c:pt idx="4">
                  <c:v>200</c:v>
                </c:pt>
              </c:numCache>
            </c:numRef>
          </c:xVal>
          <c:yVal>
            <c:numRef>
              <c:f>'[21-50-75-157-ratios.xlsx]Sheet3 (2)'!$H$13:$H$16</c:f>
              <c:numCache>
                <c:formatCode>General</c:formatCode>
                <c:ptCount val="4"/>
                <c:pt idx="0">
                  <c:v>22</c:v>
                </c:pt>
                <c:pt idx="1">
                  <c:v>85.45</c:v>
                </c:pt>
                <c:pt idx="2">
                  <c:v>138</c:v>
                </c:pt>
              </c:numCache>
            </c:numRef>
          </c:yVal>
          <c:extLst xmlns:c16r2="http://schemas.microsoft.com/office/drawing/2015/06/chart">
            <c:ext xmlns:c16="http://schemas.microsoft.com/office/drawing/2014/chart" uri="{C3380CC4-5D6E-409C-BE32-E72D297353CC}">
              <c16:uniqueId val="{00000001-DD51-4CA8-B351-EBA9C68F85FE}"/>
            </c:ext>
          </c:extLst>
        </c:ser>
        <c:axId val="69814144"/>
        <c:axId val="69828992"/>
      </c:scatterChart>
      <c:valAx>
        <c:axId val="69814144"/>
        <c:scaling>
          <c:orientation val="minMax"/>
          <c:max val="600"/>
        </c:scaling>
        <c:axPos val="b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>
              <a:solidFill>
                <a:schemeClr val="tx2">
                  <a:lumMod val="5000"/>
                  <a:lumOff val="95000"/>
                </a:schemeClr>
              </a:solidFill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DNA concentration (nM)</a:t>
                </a:r>
              </a:p>
            </c:rich>
          </c:tx>
          <c:layout/>
          <c:spPr>
            <a:noFill/>
            <a:ln>
              <a:noFill/>
            </a:ln>
            <a:effectLst/>
          </c:spPr>
        </c:title>
        <c:numFmt formatCode="General" sourceLinked="1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828992"/>
        <c:crosses val="autoZero"/>
        <c:crossBetween val="midCat"/>
      </c:valAx>
      <c:valAx>
        <c:axId val="69828992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>
              <a:solidFill>
                <a:schemeClr val="tx2">
                  <a:lumMod val="5000"/>
                  <a:lumOff val="95000"/>
                </a:schemeClr>
              </a:solidFill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l-GR"/>
                  <a:t>Δ</a:t>
                </a:r>
                <a:r>
                  <a:rPr lang="en-US"/>
                  <a:t>F (Hz)</a:t>
                </a:r>
              </a:p>
            </c:rich>
          </c:tx>
          <c:layout/>
          <c:spPr>
            <a:noFill/>
            <a:ln>
              <a:noFill/>
            </a:ln>
            <a:effectLst/>
          </c:spPr>
        </c:title>
        <c:numFmt formatCode="General" sourceLinked="1"/>
        <c:tickLblPos val="nextTo"/>
        <c:spPr>
          <a:noFill/>
          <a:ln>
            <a:solidFill>
              <a:schemeClr val="tx2">
                <a:lumMod val="40000"/>
                <a:lumOff val="6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81414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</c:chart>
  <c:spPr>
    <a:noFill/>
    <a:ln>
      <a:noFill/>
    </a:ln>
    <a:effectLst/>
  </c:spPr>
  <c:txPr>
    <a:bodyPr/>
    <a:lstStyle/>
    <a:p>
      <a:pPr>
        <a:defRPr sz="1200"/>
      </a:pPr>
      <a:endParaRPr lang="en-US"/>
    </a:p>
  </c:txPr>
  <c:externalData r:id="rId1"/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150 MHz</a:t>
            </a:r>
          </a:p>
        </c:rich>
      </c:tx>
      <c:layout/>
      <c:spPr>
        <a:noFill/>
        <a:ln>
          <a:noFill/>
        </a:ln>
        <a:effectLst/>
      </c:spPr>
    </c:title>
    <c:plotArea>
      <c:layout/>
      <c:scatterChart>
        <c:scatterStyle val="lineMarker"/>
        <c:ser>
          <c:idx val="0"/>
          <c:order val="0"/>
          <c:tx>
            <c:strRef>
              <c:f>'[21-50-75-157-ratios.xlsx]Sheet3 (2)'!$G$21</c:f>
              <c:strCache>
                <c:ptCount val="1"/>
                <c:pt idx="0">
                  <c:v>157bp</c:v>
                </c:pt>
              </c:strCache>
            </c:strRef>
          </c:tx>
          <c:spPr>
            <a:ln w="25400" cap="rnd">
              <a:noFill/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circle"/>
            <c:size val="5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 w="9525">
                <a:solidFill>
                  <a:schemeClr val="accent1"/>
                </a:solidFill>
                <a:round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</c:marker>
          <c:xVal>
            <c:numRef>
              <c:f>'[21-50-75-157-ratios.xlsx]Sheet3 (2)'!$E$22:$E$26</c:f>
              <c:numCache>
                <c:formatCode>General</c:formatCode>
                <c:ptCount val="5"/>
                <c:pt idx="0">
                  <c:v>8.3000000000000007</c:v>
                </c:pt>
                <c:pt idx="1">
                  <c:v>17</c:v>
                </c:pt>
                <c:pt idx="2">
                  <c:v>15</c:v>
                </c:pt>
                <c:pt idx="3">
                  <c:v>30</c:v>
                </c:pt>
                <c:pt idx="4">
                  <c:v>42</c:v>
                </c:pt>
              </c:numCache>
            </c:numRef>
          </c:xVal>
          <c:yVal>
            <c:numRef>
              <c:f>'[21-50-75-157-ratios.xlsx]Sheet3 (2)'!$H$22:$H$26</c:f>
              <c:numCache>
                <c:formatCode>General</c:formatCode>
                <c:ptCount val="5"/>
                <c:pt idx="0">
                  <c:v>0</c:v>
                </c:pt>
                <c:pt idx="1">
                  <c:v>1700</c:v>
                </c:pt>
                <c:pt idx="2">
                  <c:v>1863</c:v>
                </c:pt>
                <c:pt idx="3">
                  <c:v>5537</c:v>
                </c:pt>
                <c:pt idx="4">
                  <c:v>4046.6</c:v>
                </c:pt>
              </c:numCache>
            </c:numRef>
          </c:yVal>
          <c:extLst xmlns:c16r2="http://schemas.microsoft.com/office/drawing/2015/06/chart">
            <c:ext xmlns:c16="http://schemas.microsoft.com/office/drawing/2014/chart" uri="{C3380CC4-5D6E-409C-BE32-E72D297353CC}">
              <c16:uniqueId val="{00000000-6610-4F13-A59F-086957220D2B}"/>
            </c:ext>
          </c:extLst>
        </c:ser>
        <c:ser>
          <c:idx val="1"/>
          <c:order val="1"/>
          <c:tx>
            <c:strRef>
              <c:f>'[21-50-75-157-ratios.xlsx]Sheet3 (2)'!$G$29</c:f>
              <c:strCache>
                <c:ptCount val="1"/>
                <c:pt idx="0">
                  <c:v>50bp</c:v>
                </c:pt>
              </c:strCache>
            </c:strRef>
          </c:tx>
          <c:spPr>
            <a:ln w="25400" cap="rnd">
              <a:noFill/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circle"/>
            <c:size val="5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 w="9525">
                <a:solidFill>
                  <a:schemeClr val="accent2"/>
                </a:solidFill>
                <a:round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</c:marker>
          <c:xVal>
            <c:numRef>
              <c:f>'[21-50-75-157-ratios.xlsx]Sheet3 (2)'!$E$30:$E$33</c:f>
              <c:numCache>
                <c:formatCode>General</c:formatCode>
                <c:ptCount val="4"/>
                <c:pt idx="0">
                  <c:v>10</c:v>
                </c:pt>
                <c:pt idx="1">
                  <c:v>100</c:v>
                </c:pt>
                <c:pt idx="2">
                  <c:v>330</c:v>
                </c:pt>
                <c:pt idx="3">
                  <c:v>500</c:v>
                </c:pt>
              </c:numCache>
            </c:numRef>
          </c:xVal>
          <c:yVal>
            <c:numRef>
              <c:f>'[21-50-75-157-ratios.xlsx]Sheet3 (2)'!$G$30:$G$33</c:f>
              <c:numCache>
                <c:formatCode>General</c:formatCode>
                <c:ptCount val="4"/>
                <c:pt idx="0">
                  <c:v>0</c:v>
                </c:pt>
                <c:pt idx="1">
                  <c:v>11725</c:v>
                </c:pt>
                <c:pt idx="2">
                  <c:v>17822</c:v>
                </c:pt>
                <c:pt idx="3">
                  <c:v>20721</c:v>
                </c:pt>
              </c:numCache>
            </c:numRef>
          </c:yVal>
          <c:extLst xmlns:c16r2="http://schemas.microsoft.com/office/drawing/2015/06/chart">
            <c:ext xmlns:c16="http://schemas.microsoft.com/office/drawing/2014/chart" uri="{C3380CC4-5D6E-409C-BE32-E72D297353CC}">
              <c16:uniqueId val="{00000001-6610-4F13-A59F-086957220D2B}"/>
            </c:ext>
          </c:extLst>
        </c:ser>
        <c:axId val="69855488"/>
        <c:axId val="67445120"/>
      </c:scatterChart>
      <c:valAx>
        <c:axId val="69855488"/>
        <c:scaling>
          <c:orientation val="minMax"/>
        </c:scaling>
        <c:axPos val="b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>
              <a:solidFill>
                <a:schemeClr val="tx2">
                  <a:lumMod val="5000"/>
                  <a:lumOff val="95000"/>
                </a:schemeClr>
              </a:solidFill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DNA concentration (nM)</a:t>
                </a:r>
              </a:p>
            </c:rich>
          </c:tx>
          <c:layout/>
          <c:spPr>
            <a:noFill/>
            <a:ln>
              <a:noFill/>
            </a:ln>
            <a:effectLst/>
          </c:spPr>
        </c:title>
        <c:numFmt formatCode="General" sourceLinked="1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445120"/>
        <c:crosses val="autoZero"/>
        <c:crossBetween val="midCat"/>
      </c:valAx>
      <c:valAx>
        <c:axId val="67445120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>
              <a:solidFill>
                <a:schemeClr val="tx2">
                  <a:lumMod val="5000"/>
                  <a:lumOff val="95000"/>
                </a:schemeClr>
              </a:solidFill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l-GR"/>
                  <a:t>Δ</a:t>
                </a:r>
                <a:r>
                  <a:rPr lang="en-US"/>
                  <a:t>F (Hz)</a:t>
                </a:r>
              </a:p>
            </c:rich>
          </c:tx>
          <c:layout/>
          <c:spPr>
            <a:noFill/>
            <a:ln>
              <a:noFill/>
            </a:ln>
            <a:effectLst/>
          </c:spPr>
        </c:title>
        <c:numFmt formatCode="General" sourceLinked="1"/>
        <c:tickLblPos val="nextTo"/>
        <c:spPr>
          <a:noFill/>
          <a:ln>
            <a:solidFill>
              <a:schemeClr val="tx2">
                <a:lumMod val="40000"/>
                <a:lumOff val="6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85548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</c:chart>
  <c:spPr>
    <a:noFill/>
    <a:ln>
      <a:noFill/>
    </a:ln>
    <a:effectLst/>
  </c:spPr>
  <c:txPr>
    <a:bodyPr/>
    <a:lstStyle/>
    <a:p>
      <a:pPr>
        <a:defRPr sz="1200"/>
      </a:pPr>
      <a:endParaRPr lang="en-US"/>
    </a:p>
  </c:txPr>
  <c:externalData r:id="rId1"/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150 MHz</a:t>
            </a:r>
          </a:p>
        </c:rich>
      </c:tx>
      <c:layout/>
      <c:spPr>
        <a:noFill/>
        <a:ln>
          <a:noFill/>
        </a:ln>
        <a:effectLst/>
      </c:spPr>
    </c:title>
    <c:plotArea>
      <c:layout/>
      <c:scatterChart>
        <c:scatterStyle val="lineMarker"/>
        <c:ser>
          <c:idx val="0"/>
          <c:order val="0"/>
          <c:tx>
            <c:strRef>
              <c:f>'[21-50-75-157-ratios.xlsx]Sheet3 (2)'!$G$21</c:f>
              <c:strCache>
                <c:ptCount val="1"/>
                <c:pt idx="0">
                  <c:v>157bp</c:v>
                </c:pt>
              </c:strCache>
            </c:strRef>
          </c:tx>
          <c:spPr>
            <a:ln w="25400" cap="rnd">
              <a:noFill/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circle"/>
            <c:size val="5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 w="9525">
                <a:solidFill>
                  <a:schemeClr val="accent1"/>
                </a:solidFill>
                <a:round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</c:marker>
          <c:xVal>
            <c:numRef>
              <c:f>'[21-50-75-157-ratios.xlsx]Sheet3 (2)'!$E$22:$E$26</c:f>
              <c:numCache>
                <c:formatCode>General</c:formatCode>
                <c:ptCount val="5"/>
                <c:pt idx="0">
                  <c:v>8.3000000000000007</c:v>
                </c:pt>
                <c:pt idx="1">
                  <c:v>17</c:v>
                </c:pt>
                <c:pt idx="2">
                  <c:v>15</c:v>
                </c:pt>
                <c:pt idx="3">
                  <c:v>30</c:v>
                </c:pt>
                <c:pt idx="4">
                  <c:v>42</c:v>
                </c:pt>
              </c:numCache>
            </c:numRef>
          </c:xVal>
          <c:yVal>
            <c:numRef>
              <c:f>'[21-50-75-157-ratios.xlsx]Sheet3 (2)'!$G$22:$G$26</c:f>
              <c:numCache>
                <c:formatCode>General</c:formatCode>
                <c:ptCount val="5"/>
                <c:pt idx="0">
                  <c:v>0</c:v>
                </c:pt>
                <c:pt idx="1">
                  <c:v>27.7</c:v>
                </c:pt>
                <c:pt idx="2">
                  <c:v>39</c:v>
                </c:pt>
                <c:pt idx="3">
                  <c:v>56.8</c:v>
                </c:pt>
                <c:pt idx="4">
                  <c:v>61.9</c:v>
                </c:pt>
              </c:numCache>
            </c:numRef>
          </c:yVal>
          <c:extLst xmlns:c16r2="http://schemas.microsoft.com/office/drawing/2015/06/chart">
            <c:ext xmlns:c16="http://schemas.microsoft.com/office/drawing/2014/chart" uri="{C3380CC4-5D6E-409C-BE32-E72D297353CC}">
              <c16:uniqueId val="{00000000-484F-41AF-B9C0-81E319E0ECD8}"/>
            </c:ext>
          </c:extLst>
        </c:ser>
        <c:ser>
          <c:idx val="1"/>
          <c:order val="1"/>
          <c:tx>
            <c:strRef>
              <c:f>'[21-50-75-157-ratios.xlsx]Sheet3 (2)'!$G$29</c:f>
              <c:strCache>
                <c:ptCount val="1"/>
                <c:pt idx="0">
                  <c:v>50bp</c:v>
                </c:pt>
              </c:strCache>
            </c:strRef>
          </c:tx>
          <c:spPr>
            <a:ln w="25400" cap="rnd">
              <a:noFill/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circle"/>
            <c:size val="5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 w="9525">
                <a:solidFill>
                  <a:schemeClr val="accent2"/>
                </a:solidFill>
                <a:round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</c:marker>
          <c:xVal>
            <c:numRef>
              <c:f>'[21-50-75-157-ratios.xlsx]Sheet3 (2)'!$E$30:$E$33</c:f>
              <c:numCache>
                <c:formatCode>General</c:formatCode>
                <c:ptCount val="4"/>
                <c:pt idx="0">
                  <c:v>10</c:v>
                </c:pt>
                <c:pt idx="1">
                  <c:v>100</c:v>
                </c:pt>
                <c:pt idx="2">
                  <c:v>330</c:v>
                </c:pt>
                <c:pt idx="3">
                  <c:v>500</c:v>
                </c:pt>
              </c:numCache>
            </c:numRef>
          </c:xVal>
          <c:yVal>
            <c:numRef>
              <c:f>'[21-50-75-157-ratios.xlsx]Sheet3 (2)'!$H$30:$H$33</c:f>
              <c:numCache>
                <c:formatCode>General</c:formatCode>
                <c:ptCount val="4"/>
                <c:pt idx="0">
                  <c:v>0</c:v>
                </c:pt>
                <c:pt idx="1">
                  <c:v>77</c:v>
                </c:pt>
                <c:pt idx="2">
                  <c:v>112.9</c:v>
                </c:pt>
                <c:pt idx="3">
                  <c:v>110</c:v>
                </c:pt>
              </c:numCache>
            </c:numRef>
          </c:yVal>
          <c:extLst xmlns:c16r2="http://schemas.microsoft.com/office/drawing/2015/06/chart">
            <c:ext xmlns:c16="http://schemas.microsoft.com/office/drawing/2014/chart" uri="{C3380CC4-5D6E-409C-BE32-E72D297353CC}">
              <c16:uniqueId val="{00000001-484F-41AF-B9C0-81E319E0ECD8}"/>
            </c:ext>
          </c:extLst>
        </c:ser>
        <c:axId val="67490944"/>
        <c:axId val="67493248"/>
      </c:scatterChart>
      <c:valAx>
        <c:axId val="67490944"/>
        <c:scaling>
          <c:orientation val="minMax"/>
        </c:scaling>
        <c:axPos val="b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>
              <a:solidFill>
                <a:schemeClr val="tx2">
                  <a:lumMod val="5000"/>
                  <a:lumOff val="95000"/>
                </a:schemeClr>
              </a:solidFill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DNA concentration (nM)</a:t>
                </a:r>
              </a:p>
            </c:rich>
          </c:tx>
          <c:layout/>
          <c:spPr>
            <a:noFill/>
            <a:ln>
              <a:noFill/>
            </a:ln>
            <a:effectLst/>
          </c:spPr>
        </c:title>
        <c:numFmt formatCode="General" sourceLinked="1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493248"/>
        <c:crosses val="autoZero"/>
        <c:crossBetween val="midCat"/>
      </c:valAx>
      <c:valAx>
        <c:axId val="67493248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>
              <a:solidFill>
                <a:schemeClr val="tx2">
                  <a:lumMod val="5000"/>
                  <a:lumOff val="95000"/>
                </a:schemeClr>
              </a:solidFill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l-GR" dirty="0"/>
                  <a:t>Δ</a:t>
                </a:r>
                <a:r>
                  <a:rPr lang="en-US" dirty="0"/>
                  <a:t>D (10</a:t>
                </a:r>
                <a:r>
                  <a:rPr lang="en-US" baseline="30000" dirty="0"/>
                  <a:t>-6</a:t>
                </a:r>
                <a:r>
                  <a:rPr lang="en-US" dirty="0"/>
                  <a:t>)</a:t>
                </a:r>
              </a:p>
            </c:rich>
          </c:tx>
          <c:layout/>
          <c:spPr>
            <a:noFill/>
            <a:ln>
              <a:noFill/>
            </a:ln>
            <a:effectLst/>
          </c:spPr>
        </c:title>
        <c:numFmt formatCode="General" sourceLinked="1"/>
        <c:tickLblPos val="nextTo"/>
        <c:spPr>
          <a:noFill/>
          <a:ln>
            <a:solidFill>
              <a:schemeClr val="tx2">
                <a:lumMod val="40000"/>
                <a:lumOff val="6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49094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</c:chart>
  <c:spPr>
    <a:noFill/>
    <a:ln>
      <a:noFill/>
    </a:ln>
    <a:effectLst/>
  </c:spPr>
  <c:txPr>
    <a:bodyPr/>
    <a:lstStyle/>
    <a:p>
      <a:pPr>
        <a:defRPr sz="1200"/>
      </a:pPr>
      <a:endParaRPr lang="en-US"/>
    </a:p>
  </c:txPr>
  <c:externalData r:id="rId1"/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5 MHz</a:t>
            </a:r>
          </a:p>
        </c:rich>
      </c:tx>
      <c:layout/>
      <c:spPr>
        <a:noFill/>
        <a:ln>
          <a:noFill/>
        </a:ln>
        <a:effectLst/>
      </c:spPr>
    </c:title>
    <c:plotArea>
      <c:layout/>
      <c:scatterChart>
        <c:scatterStyle val="lineMarker"/>
        <c:ser>
          <c:idx val="0"/>
          <c:order val="0"/>
          <c:tx>
            <c:strRef>
              <c:f>'[21-50-75-157-ratios.xlsx]Sheet3 (2)'!$G$21</c:f>
              <c:strCache>
                <c:ptCount val="1"/>
                <c:pt idx="0">
                  <c:v>157bp</c:v>
                </c:pt>
              </c:strCache>
            </c:strRef>
          </c:tx>
          <c:spPr>
            <a:ln w="25400" cap="rnd">
              <a:noFill/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circle"/>
            <c:size val="5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 w="9525">
                <a:solidFill>
                  <a:schemeClr val="accent1"/>
                </a:solidFill>
                <a:round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</c:marker>
          <c:xVal>
            <c:numRef>
              <c:f>'[21-50-75-157-ratios.xlsx]Sheet3 (2)'!$E$3:$E$7</c:f>
              <c:numCache>
                <c:formatCode>General</c:formatCode>
                <c:ptCount val="5"/>
                <c:pt idx="0">
                  <c:v>2.25</c:v>
                </c:pt>
                <c:pt idx="1">
                  <c:v>4.5</c:v>
                </c:pt>
                <c:pt idx="2">
                  <c:v>9</c:v>
                </c:pt>
                <c:pt idx="3">
                  <c:v>13.5</c:v>
                </c:pt>
                <c:pt idx="4">
                  <c:v>18</c:v>
                </c:pt>
              </c:numCache>
            </c:numRef>
          </c:xVal>
          <c:yVal>
            <c:numRef>
              <c:f>'[21-50-75-157-ratios.xlsx]Sheet3 (2)'!$H$3:$H$7</c:f>
              <c:numCache>
                <c:formatCode>General</c:formatCode>
                <c:ptCount val="5"/>
                <c:pt idx="0">
                  <c:v>0.32000000000000017</c:v>
                </c:pt>
                <c:pt idx="1">
                  <c:v>0.61000000000000032</c:v>
                </c:pt>
                <c:pt idx="2">
                  <c:v>1.44</c:v>
                </c:pt>
                <c:pt idx="3">
                  <c:v>2.4499999999999997</c:v>
                </c:pt>
                <c:pt idx="4">
                  <c:v>2.5</c:v>
                </c:pt>
              </c:numCache>
            </c:numRef>
          </c:yVal>
          <c:extLst xmlns:c16r2="http://schemas.microsoft.com/office/drawing/2015/06/chart">
            <c:ext xmlns:c16="http://schemas.microsoft.com/office/drawing/2014/chart" uri="{C3380CC4-5D6E-409C-BE32-E72D297353CC}">
              <c16:uniqueId val="{00000000-2E44-49E0-8E73-932DCDEB917F}"/>
            </c:ext>
          </c:extLst>
        </c:ser>
        <c:ser>
          <c:idx val="1"/>
          <c:order val="1"/>
          <c:tx>
            <c:strRef>
              <c:f>'[21-50-75-157-ratios.xlsx]Sheet3 (2)'!$G$29</c:f>
              <c:strCache>
                <c:ptCount val="1"/>
                <c:pt idx="0">
                  <c:v>50bp</c:v>
                </c:pt>
              </c:strCache>
            </c:strRef>
          </c:tx>
          <c:spPr>
            <a:ln w="25400" cap="rnd">
              <a:noFill/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circle"/>
            <c:size val="5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 w="9525">
                <a:solidFill>
                  <a:schemeClr val="accent2"/>
                </a:solidFill>
                <a:round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</c:marker>
          <c:xVal>
            <c:numRef>
              <c:f>'[21-50-75-157-ratios.xlsx]Sheet3 (2)'!$E$13:$E$15</c:f>
              <c:numCache>
                <c:formatCode>General</c:formatCode>
                <c:ptCount val="3"/>
                <c:pt idx="0">
                  <c:v>25</c:v>
                </c:pt>
                <c:pt idx="1">
                  <c:v>50</c:v>
                </c:pt>
                <c:pt idx="2">
                  <c:v>100</c:v>
                </c:pt>
              </c:numCache>
            </c:numRef>
          </c:xVal>
          <c:yVal>
            <c:numRef>
              <c:f>'[21-50-75-157-ratios.xlsx]Sheet3 (2)'!$G$13:$G$15</c:f>
              <c:numCache>
                <c:formatCode>General</c:formatCode>
                <c:ptCount val="3"/>
                <c:pt idx="0">
                  <c:v>0.37000000000000016</c:v>
                </c:pt>
                <c:pt idx="1">
                  <c:v>1.53</c:v>
                </c:pt>
                <c:pt idx="2">
                  <c:v>2.3099999999999987</c:v>
                </c:pt>
              </c:numCache>
            </c:numRef>
          </c:yVal>
          <c:extLst xmlns:c16r2="http://schemas.microsoft.com/office/drawing/2015/06/chart">
            <c:ext xmlns:c16="http://schemas.microsoft.com/office/drawing/2014/chart" uri="{C3380CC4-5D6E-409C-BE32-E72D297353CC}">
              <c16:uniqueId val="{00000001-2E44-49E0-8E73-932DCDEB917F}"/>
            </c:ext>
          </c:extLst>
        </c:ser>
        <c:axId val="71004928"/>
        <c:axId val="71007232"/>
      </c:scatterChart>
      <c:valAx>
        <c:axId val="71004928"/>
        <c:scaling>
          <c:orientation val="minMax"/>
          <c:max val="600"/>
        </c:scaling>
        <c:axPos val="b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>
              <a:solidFill>
                <a:schemeClr val="tx2">
                  <a:lumMod val="5000"/>
                  <a:lumOff val="95000"/>
                </a:schemeClr>
              </a:solidFill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DNA concentration (nM)</a:t>
                </a:r>
              </a:p>
            </c:rich>
          </c:tx>
          <c:layout/>
          <c:spPr>
            <a:noFill/>
            <a:ln>
              <a:noFill/>
            </a:ln>
            <a:effectLst/>
          </c:spPr>
        </c:title>
        <c:numFmt formatCode="General" sourceLinked="1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007232"/>
        <c:crosses val="autoZero"/>
        <c:crossBetween val="midCat"/>
      </c:valAx>
      <c:valAx>
        <c:axId val="71007232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>
              <a:solidFill>
                <a:schemeClr val="tx2">
                  <a:lumMod val="5000"/>
                  <a:lumOff val="95000"/>
                </a:schemeClr>
              </a:solidFill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l-GR" dirty="0"/>
                  <a:t>Δ</a:t>
                </a:r>
                <a:r>
                  <a:rPr lang="en-US" dirty="0"/>
                  <a:t>D (10</a:t>
                </a:r>
                <a:r>
                  <a:rPr lang="en-US" baseline="30000" dirty="0"/>
                  <a:t>-6</a:t>
                </a:r>
                <a:r>
                  <a:rPr lang="en-US" dirty="0"/>
                  <a:t>)</a:t>
                </a:r>
              </a:p>
            </c:rich>
          </c:tx>
          <c:layout/>
          <c:spPr>
            <a:noFill/>
            <a:ln>
              <a:noFill/>
            </a:ln>
            <a:effectLst/>
          </c:spPr>
        </c:title>
        <c:numFmt formatCode="General" sourceLinked="1"/>
        <c:tickLblPos val="nextTo"/>
        <c:spPr>
          <a:noFill/>
          <a:ln>
            <a:solidFill>
              <a:schemeClr val="tx2">
                <a:lumMod val="40000"/>
                <a:lumOff val="6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00492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</c:chart>
  <c:spPr>
    <a:noFill/>
    <a:ln>
      <a:noFill/>
    </a:ln>
    <a:effectLst/>
  </c:spPr>
  <c:txPr>
    <a:bodyPr/>
    <a:lstStyle/>
    <a:p>
      <a:pPr>
        <a:defRPr sz="1200"/>
      </a:pPr>
      <a:endParaRPr lang="en-US"/>
    </a:p>
  </c:txPr>
  <c:externalData r:id="rId1"/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150 MHz</a:t>
            </a:r>
          </a:p>
        </c:rich>
      </c:tx>
      <c:layout/>
      <c:spPr>
        <a:noFill/>
        <a:ln>
          <a:noFill/>
        </a:ln>
        <a:effectLst/>
      </c:spPr>
    </c:title>
    <c:plotArea>
      <c:layout/>
      <c:scatterChart>
        <c:scatterStyle val="lineMarker"/>
        <c:ser>
          <c:idx val="0"/>
          <c:order val="0"/>
          <c:tx>
            <c:strRef>
              <c:f>'[21-50-75-157-ratios.xlsx]Sheet3 (2)'!$G$21</c:f>
              <c:strCache>
                <c:ptCount val="1"/>
                <c:pt idx="0">
                  <c:v>157bp</c:v>
                </c:pt>
              </c:strCache>
            </c:strRef>
          </c:tx>
          <c:spPr>
            <a:ln w="25400" cap="rnd">
              <a:noFill/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circle"/>
            <c:size val="5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 w="9525">
                <a:solidFill>
                  <a:schemeClr val="accent1"/>
                </a:solidFill>
                <a:round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</c:marker>
          <c:xVal>
            <c:numRef>
              <c:f>'[21-50-75-157-ratios.xlsx]Sheet3 (2)'!$E$22:$E$26</c:f>
              <c:numCache>
                <c:formatCode>General</c:formatCode>
                <c:ptCount val="5"/>
                <c:pt idx="0">
                  <c:v>8.3000000000000007</c:v>
                </c:pt>
                <c:pt idx="1">
                  <c:v>17</c:v>
                </c:pt>
                <c:pt idx="2">
                  <c:v>15</c:v>
                </c:pt>
                <c:pt idx="3">
                  <c:v>30</c:v>
                </c:pt>
                <c:pt idx="4">
                  <c:v>42</c:v>
                </c:pt>
              </c:numCache>
            </c:numRef>
          </c:xVal>
          <c:yVal>
            <c:numRef>
              <c:f>'[21-50-75-157-ratios.xlsx]Sheet3 (2)'!$I$22:$I$26</c:f>
              <c:numCache>
                <c:formatCode>General</c:formatCode>
                <c:ptCount val="5"/>
                <c:pt idx="1">
                  <c:v>1.6294117647058834E-2</c:v>
                </c:pt>
                <c:pt idx="2">
                  <c:v>2.0933977455716613E-2</c:v>
                </c:pt>
                <c:pt idx="3">
                  <c:v>1.0258262597074215E-2</c:v>
                </c:pt>
                <c:pt idx="4">
                  <c:v>1.5296792368902289E-2</c:v>
                </c:pt>
              </c:numCache>
            </c:numRef>
          </c:yVal>
          <c:extLst xmlns:c16r2="http://schemas.microsoft.com/office/drawing/2015/06/chart">
            <c:ext xmlns:c16="http://schemas.microsoft.com/office/drawing/2014/chart" uri="{C3380CC4-5D6E-409C-BE32-E72D297353CC}">
              <c16:uniqueId val="{00000000-932E-4E89-A9B0-9CE4D676F308}"/>
            </c:ext>
          </c:extLst>
        </c:ser>
        <c:ser>
          <c:idx val="1"/>
          <c:order val="1"/>
          <c:tx>
            <c:strRef>
              <c:f>'[21-50-75-157-ratios.xlsx]Sheet3 (2)'!$G$29</c:f>
              <c:strCache>
                <c:ptCount val="1"/>
                <c:pt idx="0">
                  <c:v>50bp</c:v>
                </c:pt>
              </c:strCache>
            </c:strRef>
          </c:tx>
          <c:spPr>
            <a:ln w="25400" cap="rnd">
              <a:noFill/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circle"/>
            <c:size val="5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 w="9525">
                <a:solidFill>
                  <a:schemeClr val="accent2"/>
                </a:solidFill>
                <a:round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</c:marker>
          <c:xVal>
            <c:numRef>
              <c:f>'[21-50-75-157-ratios.xlsx]Sheet3 (2)'!$E$30:$E$33</c:f>
              <c:numCache>
                <c:formatCode>General</c:formatCode>
                <c:ptCount val="4"/>
                <c:pt idx="0">
                  <c:v>10</c:v>
                </c:pt>
                <c:pt idx="1">
                  <c:v>100</c:v>
                </c:pt>
                <c:pt idx="2">
                  <c:v>330</c:v>
                </c:pt>
                <c:pt idx="3">
                  <c:v>500</c:v>
                </c:pt>
              </c:numCache>
            </c:numRef>
          </c:xVal>
          <c:yVal>
            <c:numRef>
              <c:f>'[21-50-75-157-ratios.xlsx]Sheet3 (2)'!$I$30:$I$33</c:f>
              <c:numCache>
                <c:formatCode>General</c:formatCode>
                <c:ptCount val="4"/>
                <c:pt idx="1">
                  <c:v>6.5671641791044772E-3</c:v>
                </c:pt>
                <c:pt idx="2">
                  <c:v>6.3348670182919991E-3</c:v>
                </c:pt>
                <c:pt idx="3">
                  <c:v>5.3086241011534229E-3</c:v>
                </c:pt>
              </c:numCache>
            </c:numRef>
          </c:yVal>
          <c:extLst xmlns:c16r2="http://schemas.microsoft.com/office/drawing/2015/06/chart">
            <c:ext xmlns:c16="http://schemas.microsoft.com/office/drawing/2014/chart" uri="{C3380CC4-5D6E-409C-BE32-E72D297353CC}">
              <c16:uniqueId val="{00000001-932E-4E89-A9B0-9CE4D676F308}"/>
            </c:ext>
          </c:extLst>
        </c:ser>
        <c:axId val="71065984"/>
        <c:axId val="71068288"/>
      </c:scatterChart>
      <c:valAx>
        <c:axId val="71065984"/>
        <c:scaling>
          <c:orientation val="minMax"/>
        </c:scaling>
        <c:axPos val="b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>
              <a:solidFill>
                <a:schemeClr val="tx2">
                  <a:lumMod val="5000"/>
                  <a:lumOff val="95000"/>
                </a:schemeClr>
              </a:solidFill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DNA concentration (nM)</a:t>
                </a:r>
              </a:p>
            </c:rich>
          </c:tx>
          <c:layout/>
          <c:spPr>
            <a:noFill/>
            <a:ln>
              <a:noFill/>
            </a:ln>
            <a:effectLst/>
          </c:spPr>
        </c:title>
        <c:numFmt formatCode="General" sourceLinked="1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068288"/>
        <c:crosses val="autoZero"/>
        <c:crossBetween val="midCat"/>
      </c:valAx>
      <c:valAx>
        <c:axId val="71068288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>
              <a:solidFill>
                <a:schemeClr val="tx2">
                  <a:lumMod val="5000"/>
                  <a:lumOff val="95000"/>
                </a:schemeClr>
              </a:solidFill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l-GR"/>
                  <a:t>Δ</a:t>
                </a:r>
                <a:r>
                  <a:rPr lang="en-US"/>
                  <a:t>F/</a:t>
                </a:r>
                <a:r>
                  <a:rPr lang="el-GR"/>
                  <a:t>Δ</a:t>
                </a:r>
                <a:r>
                  <a:rPr lang="en-US"/>
                  <a:t>D</a:t>
                </a:r>
              </a:p>
            </c:rich>
          </c:tx>
          <c:layout/>
          <c:spPr>
            <a:noFill/>
            <a:ln>
              <a:noFill/>
            </a:ln>
            <a:effectLst/>
          </c:spPr>
        </c:title>
        <c:numFmt formatCode="General" sourceLinked="1"/>
        <c:tickLblPos val="nextTo"/>
        <c:spPr>
          <a:noFill/>
          <a:ln>
            <a:solidFill>
              <a:schemeClr val="tx2">
                <a:lumMod val="40000"/>
                <a:lumOff val="6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06598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</c:chart>
  <c:spPr>
    <a:noFill/>
    <a:ln>
      <a:noFill/>
    </a:ln>
    <a:effectLst/>
  </c:spPr>
  <c:txPr>
    <a:bodyPr/>
    <a:lstStyle/>
    <a:p>
      <a:pPr>
        <a:defRPr sz="1200"/>
      </a:pPr>
      <a:endParaRPr lang="en-US"/>
    </a:p>
  </c:txPr>
  <c:externalData r:id="rId1"/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5 MHz</a:t>
            </a:r>
          </a:p>
        </c:rich>
      </c:tx>
      <c:layout/>
      <c:spPr>
        <a:noFill/>
        <a:ln>
          <a:noFill/>
        </a:ln>
        <a:effectLst/>
      </c:spPr>
    </c:title>
    <c:plotArea>
      <c:layout/>
      <c:scatterChart>
        <c:scatterStyle val="lineMarker"/>
        <c:ser>
          <c:idx val="0"/>
          <c:order val="0"/>
          <c:tx>
            <c:strRef>
              <c:f>'[21-50-75-157-ratios.xlsx]Sheet3 (2)'!$G$21</c:f>
              <c:strCache>
                <c:ptCount val="1"/>
                <c:pt idx="0">
                  <c:v>157bp</c:v>
                </c:pt>
              </c:strCache>
            </c:strRef>
          </c:tx>
          <c:spPr>
            <a:ln w="25400" cap="rnd">
              <a:noFill/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circle"/>
            <c:size val="5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 w="9525">
                <a:solidFill>
                  <a:schemeClr val="accent1"/>
                </a:solidFill>
                <a:round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</c:marker>
          <c:xVal>
            <c:numRef>
              <c:f>'[21-50-75-157-ratios.xlsx]Sheet3 (2)'!$E$3:$E$7</c:f>
              <c:numCache>
                <c:formatCode>General</c:formatCode>
                <c:ptCount val="5"/>
                <c:pt idx="0">
                  <c:v>2.25</c:v>
                </c:pt>
                <c:pt idx="1">
                  <c:v>4.5</c:v>
                </c:pt>
                <c:pt idx="2">
                  <c:v>9</c:v>
                </c:pt>
                <c:pt idx="3">
                  <c:v>13.5</c:v>
                </c:pt>
                <c:pt idx="4">
                  <c:v>18</c:v>
                </c:pt>
              </c:numCache>
            </c:numRef>
          </c:xVal>
          <c:yVal>
            <c:numRef>
              <c:f>'[21-50-75-157-ratios.xlsx]Sheet3 (2)'!$K$3:$K$7</c:f>
              <c:numCache>
                <c:formatCode>General</c:formatCode>
                <c:ptCount val="5"/>
                <c:pt idx="0">
                  <c:v>3.5555555555555556E-2</c:v>
                </c:pt>
                <c:pt idx="1">
                  <c:v>3.2105263157894755E-2</c:v>
                </c:pt>
                <c:pt idx="2">
                  <c:v>4.0563380281690153E-2</c:v>
                </c:pt>
                <c:pt idx="3">
                  <c:v>3.7692307692307712E-2</c:v>
                </c:pt>
                <c:pt idx="4">
                  <c:v>3.8461538461538464E-2</c:v>
                </c:pt>
              </c:numCache>
            </c:numRef>
          </c:yVal>
          <c:extLst xmlns:c16r2="http://schemas.microsoft.com/office/drawing/2015/06/chart">
            <c:ext xmlns:c16="http://schemas.microsoft.com/office/drawing/2014/chart" uri="{C3380CC4-5D6E-409C-BE32-E72D297353CC}">
              <c16:uniqueId val="{00000000-3C4B-4070-9C3B-2B61A599E0A4}"/>
            </c:ext>
          </c:extLst>
        </c:ser>
        <c:ser>
          <c:idx val="1"/>
          <c:order val="1"/>
          <c:tx>
            <c:strRef>
              <c:f>'[21-50-75-157-ratios.xlsx]Sheet3 (2)'!$G$29</c:f>
              <c:strCache>
                <c:ptCount val="1"/>
                <c:pt idx="0">
                  <c:v>50bp</c:v>
                </c:pt>
              </c:strCache>
            </c:strRef>
          </c:tx>
          <c:spPr>
            <a:ln w="25400" cap="rnd">
              <a:noFill/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circle"/>
            <c:size val="5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 w="9525">
                <a:solidFill>
                  <a:schemeClr val="accent2"/>
                </a:solidFill>
                <a:round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</c:marker>
          <c:xVal>
            <c:numRef>
              <c:f>'[21-50-75-157-ratios.xlsx]Sheet3 (2)'!$E$13:$E$15</c:f>
              <c:numCache>
                <c:formatCode>General</c:formatCode>
                <c:ptCount val="3"/>
                <c:pt idx="0">
                  <c:v>25</c:v>
                </c:pt>
                <c:pt idx="1">
                  <c:v>50</c:v>
                </c:pt>
                <c:pt idx="2">
                  <c:v>100</c:v>
                </c:pt>
              </c:numCache>
            </c:numRef>
          </c:xVal>
          <c:yVal>
            <c:numRef>
              <c:f>'[21-50-75-157-ratios.xlsx]Sheet3 (2)'!$K$13:$K$15</c:f>
              <c:numCache>
                <c:formatCode>General</c:formatCode>
                <c:ptCount val="3"/>
                <c:pt idx="0">
                  <c:v>1.6818181818181829E-2</c:v>
                </c:pt>
                <c:pt idx="1">
                  <c:v>1.7905207723815101E-2</c:v>
                </c:pt>
                <c:pt idx="2">
                  <c:v>1.6739130434782621E-2</c:v>
                </c:pt>
              </c:numCache>
            </c:numRef>
          </c:yVal>
          <c:extLst xmlns:c16r2="http://schemas.microsoft.com/office/drawing/2015/06/chart">
            <c:ext xmlns:c16="http://schemas.microsoft.com/office/drawing/2014/chart" uri="{C3380CC4-5D6E-409C-BE32-E72D297353CC}">
              <c16:uniqueId val="{00000001-3C4B-4070-9C3B-2B61A599E0A4}"/>
            </c:ext>
          </c:extLst>
        </c:ser>
        <c:axId val="71188480"/>
        <c:axId val="71190784"/>
      </c:scatterChart>
      <c:valAx>
        <c:axId val="71188480"/>
        <c:scaling>
          <c:orientation val="minMax"/>
          <c:max val="600"/>
        </c:scaling>
        <c:axPos val="b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>
              <a:solidFill>
                <a:schemeClr val="tx2">
                  <a:lumMod val="5000"/>
                  <a:lumOff val="95000"/>
                </a:schemeClr>
              </a:solidFill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DNA concentration (nM)</a:t>
                </a:r>
              </a:p>
            </c:rich>
          </c:tx>
          <c:layout/>
          <c:spPr>
            <a:noFill/>
            <a:ln>
              <a:noFill/>
            </a:ln>
            <a:effectLst/>
          </c:spPr>
        </c:title>
        <c:numFmt formatCode="General" sourceLinked="1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190784"/>
        <c:crosses val="autoZero"/>
        <c:crossBetween val="midCat"/>
      </c:valAx>
      <c:valAx>
        <c:axId val="71190784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>
              <a:solidFill>
                <a:schemeClr val="tx2">
                  <a:lumMod val="5000"/>
                  <a:lumOff val="95000"/>
                </a:schemeClr>
              </a:solidFill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l-GR"/>
                  <a:t>Δ</a:t>
                </a:r>
                <a:r>
                  <a:rPr lang="en-US"/>
                  <a:t>F/</a:t>
                </a:r>
                <a:r>
                  <a:rPr lang="el-GR"/>
                  <a:t>Δ</a:t>
                </a:r>
                <a:r>
                  <a:rPr lang="en-US"/>
                  <a:t>D</a:t>
                </a:r>
              </a:p>
            </c:rich>
          </c:tx>
          <c:layout/>
          <c:spPr>
            <a:noFill/>
            <a:ln>
              <a:noFill/>
            </a:ln>
            <a:effectLst/>
          </c:spPr>
        </c:title>
        <c:numFmt formatCode="General" sourceLinked="1"/>
        <c:tickLblPos val="nextTo"/>
        <c:spPr>
          <a:noFill/>
          <a:ln>
            <a:solidFill>
              <a:schemeClr val="tx2">
                <a:lumMod val="40000"/>
                <a:lumOff val="6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18848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</c:chart>
  <c:spPr>
    <a:noFill/>
    <a:ln>
      <a:noFill/>
    </a:ln>
    <a:effectLst/>
  </c:spPr>
  <c:txPr>
    <a:bodyPr/>
    <a:lstStyle/>
    <a:p>
      <a:pPr>
        <a:defRPr sz="1200"/>
      </a:pPr>
      <a:endParaRPr lang="en-US"/>
    </a:p>
  </c:txPr>
  <c:externalData r:id="rId1"/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POPC 200 nm</a:t>
            </a:r>
          </a:p>
        </c:rich>
      </c:tx>
      <c:layout/>
      <c:spPr>
        <a:noFill/>
        <a:ln>
          <a:noFill/>
        </a:ln>
        <a:effectLst/>
      </c:spPr>
    </c:title>
    <c:plotArea>
      <c:layout/>
      <c:scatterChart>
        <c:scatterStyle val="lineMarker"/>
        <c:ser>
          <c:idx val="0"/>
          <c:order val="0"/>
          <c:tx>
            <c:v>21 bp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25400">
                <a:solidFill>
                  <a:schemeClr val="accent1"/>
                </a:solidFill>
                <a:round/>
              </a:ln>
              <a:effectLst/>
            </c:spPr>
          </c:marker>
          <c:errBars>
            <c:errDir val="y"/>
            <c:errBarType val="both"/>
            <c:errValType val="cust"/>
            <c:plus>
              <c:numRef>
                <c:f>'[21-50-75-157-ratios.xlsx]Sheet6'!$K$7,'[21-50-75-157-ratios.xlsx]Sheet6'!$K$9,'[21-50-75-157-ratios.xlsx]Sheet6'!$K$11</c:f>
                <c:numCache>
                  <c:formatCode>General</c:formatCode>
                  <c:ptCount val="3"/>
                  <c:pt idx="0">
                    <c:v>20</c:v>
                  </c:pt>
                  <c:pt idx="1">
                    <c:v>34</c:v>
                  </c:pt>
                  <c:pt idx="2">
                    <c:v>23.9</c:v>
                  </c:pt>
                </c:numCache>
              </c:numRef>
            </c:plus>
            <c:minus>
              <c:numRef>
                <c:f>'[21-50-75-157-ratios.xlsx]Sheet6'!$K$7,'[21-50-75-157-ratios.xlsx]Sheet6'!$K$9,'[21-50-75-157-ratios.xlsx]Sheet6'!$K$11</c:f>
                <c:numCache>
                  <c:formatCode>General</c:formatCode>
                  <c:ptCount val="3"/>
                  <c:pt idx="0">
                    <c:v>20</c:v>
                  </c:pt>
                  <c:pt idx="1">
                    <c:v>34</c:v>
                  </c:pt>
                  <c:pt idx="2">
                    <c:v>23.9</c:v>
                  </c:pt>
                </c:numCache>
              </c:numRef>
            </c:minus>
            <c:spPr>
              <a:noFill/>
              <a:ln w="9525">
                <a:solidFill>
                  <a:schemeClr val="tx2">
                    <a:lumMod val="75000"/>
                  </a:schemeClr>
                </a:solidFill>
                <a:round/>
              </a:ln>
              <a:effectLst/>
            </c:spPr>
          </c:errBars>
          <c:xVal>
            <c:numRef>
              <c:f>'[21-50-75-157-ratios.xlsx]Sheet6'!$D$16:$D$18</c:f>
              <c:numCache>
                <c:formatCode>General</c:formatCode>
                <c:ptCount val="3"/>
                <c:pt idx="0">
                  <c:v>17</c:v>
                </c:pt>
                <c:pt idx="1">
                  <c:v>83.3</c:v>
                </c:pt>
                <c:pt idx="2">
                  <c:v>500</c:v>
                </c:pt>
              </c:numCache>
            </c:numRef>
          </c:xVal>
          <c:yVal>
            <c:numRef>
              <c:f>'[21-50-75-157-ratios.xlsx]Sheet6'!$F$16:$F$18</c:f>
              <c:numCache>
                <c:formatCode>General</c:formatCode>
                <c:ptCount val="3"/>
                <c:pt idx="0">
                  <c:v>24</c:v>
                </c:pt>
                <c:pt idx="1">
                  <c:v>330.75</c:v>
                </c:pt>
                <c:pt idx="2">
                  <c:v>368.75</c:v>
                </c:pt>
              </c:numCache>
            </c:numRef>
          </c:yVal>
          <c:extLst xmlns:c16r2="http://schemas.microsoft.com/office/drawing/2015/06/chart">
            <c:ext xmlns:c16="http://schemas.microsoft.com/office/drawing/2014/chart" uri="{C3380CC4-5D6E-409C-BE32-E72D297353CC}">
              <c16:uniqueId val="{00000000-3A11-414C-8CC3-18B8123AECF8}"/>
            </c:ext>
          </c:extLst>
        </c:ser>
        <c:ser>
          <c:idx val="1"/>
          <c:order val="1"/>
          <c:tx>
            <c:v>50 bp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25400">
                <a:solidFill>
                  <a:schemeClr val="accent2"/>
                </a:solidFill>
                <a:round/>
              </a:ln>
              <a:effectLst/>
            </c:spPr>
          </c:marker>
          <c:errBars>
            <c:errDir val="y"/>
            <c:errBarType val="both"/>
            <c:errValType val="cust"/>
            <c:plus>
              <c:numRef>
                <c:f>'[21-50-75-157-ratios.xlsx]Sheet6'!$L$7,'[21-50-75-157-ratios.xlsx]Sheet6'!$L$9,'[21-50-75-157-ratios.xlsx]Sheet6'!$L$11</c:f>
                <c:numCache>
                  <c:formatCode>General</c:formatCode>
                  <c:ptCount val="3"/>
                  <c:pt idx="0">
                    <c:v>9.89</c:v>
                  </c:pt>
                  <c:pt idx="1">
                    <c:v>73</c:v>
                  </c:pt>
                  <c:pt idx="2">
                    <c:v>51.2</c:v>
                  </c:pt>
                </c:numCache>
              </c:numRef>
            </c:plus>
            <c:minus>
              <c:numRef>
                <c:f>'[21-50-75-157-ratios.xlsx]Sheet6'!$L$7,'[21-50-75-157-ratios.xlsx]Sheet6'!$L$9,'[21-50-75-157-ratios.xlsx]Sheet6'!$L$11</c:f>
                <c:numCache>
                  <c:formatCode>General</c:formatCode>
                  <c:ptCount val="3"/>
                  <c:pt idx="0">
                    <c:v>9.89</c:v>
                  </c:pt>
                  <c:pt idx="1">
                    <c:v>73</c:v>
                  </c:pt>
                  <c:pt idx="2">
                    <c:v>51.2</c:v>
                  </c:pt>
                </c:numCache>
              </c:numRef>
            </c:minus>
            <c:spPr>
              <a:noFill/>
              <a:ln w="9525">
                <a:solidFill>
                  <a:schemeClr val="tx2">
                    <a:lumMod val="75000"/>
                  </a:schemeClr>
                </a:solidFill>
                <a:round/>
              </a:ln>
              <a:effectLst/>
            </c:spPr>
          </c:errBars>
          <c:xVal>
            <c:numRef>
              <c:f>'[21-50-75-157-ratios.xlsx]Sheet6'!$D$16:$D$18</c:f>
              <c:numCache>
                <c:formatCode>General</c:formatCode>
                <c:ptCount val="3"/>
                <c:pt idx="0">
                  <c:v>17</c:v>
                </c:pt>
                <c:pt idx="1">
                  <c:v>83.3</c:v>
                </c:pt>
                <c:pt idx="2">
                  <c:v>500</c:v>
                </c:pt>
              </c:numCache>
            </c:numRef>
          </c:xVal>
          <c:yVal>
            <c:numRef>
              <c:f>'[21-50-75-157-ratios.xlsx]Sheet6'!$G$16:$G$18</c:f>
              <c:numCache>
                <c:formatCode>General</c:formatCode>
                <c:ptCount val="3"/>
                <c:pt idx="0">
                  <c:v>9</c:v>
                </c:pt>
                <c:pt idx="1">
                  <c:v>341</c:v>
                </c:pt>
                <c:pt idx="2">
                  <c:v>433</c:v>
                </c:pt>
              </c:numCache>
            </c:numRef>
          </c:yVal>
          <c:extLst xmlns:c16r2="http://schemas.microsoft.com/office/drawing/2015/06/chart">
            <c:ext xmlns:c16="http://schemas.microsoft.com/office/drawing/2014/chart" uri="{C3380CC4-5D6E-409C-BE32-E72D297353CC}">
              <c16:uniqueId val="{00000001-3A11-414C-8CC3-18B8123AECF8}"/>
            </c:ext>
          </c:extLst>
        </c:ser>
        <c:ser>
          <c:idx val="2"/>
          <c:order val="2"/>
          <c:tx>
            <c:v>75 bp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25400">
                <a:solidFill>
                  <a:schemeClr val="accent3"/>
                </a:solidFill>
                <a:round/>
              </a:ln>
              <a:effectLst/>
            </c:spPr>
          </c:marker>
          <c:errBars>
            <c:errDir val="y"/>
            <c:errBarType val="both"/>
            <c:errValType val="cust"/>
            <c:plus>
              <c:numRef>
                <c:f>'[21-50-75-157-ratios.xlsx]Sheet6'!$M$7,'[21-50-75-157-ratios.xlsx]Sheet6'!$M$9,'[21-50-75-157-ratios.xlsx]Sheet6'!$M$11</c:f>
                <c:numCache>
                  <c:formatCode>General</c:formatCode>
                  <c:ptCount val="3"/>
                  <c:pt idx="0">
                    <c:v>25.97999999999999</c:v>
                  </c:pt>
                  <c:pt idx="1">
                    <c:v>34</c:v>
                  </c:pt>
                  <c:pt idx="2">
                    <c:v>34</c:v>
                  </c:pt>
                </c:numCache>
              </c:numRef>
            </c:plus>
            <c:minus>
              <c:numRef>
                <c:f>'[21-50-75-157-ratios.xlsx]Sheet6'!$M$7,'[21-50-75-157-ratios.xlsx]Sheet6'!$M$9,'[21-50-75-157-ratios.xlsx]Sheet6'!$M$11</c:f>
                <c:numCache>
                  <c:formatCode>General</c:formatCode>
                  <c:ptCount val="3"/>
                  <c:pt idx="0">
                    <c:v>25.97999999999999</c:v>
                  </c:pt>
                  <c:pt idx="1">
                    <c:v>34</c:v>
                  </c:pt>
                  <c:pt idx="2">
                    <c:v>34</c:v>
                  </c:pt>
                </c:numCache>
              </c:numRef>
            </c:minus>
            <c:spPr>
              <a:noFill/>
              <a:ln w="9525">
                <a:solidFill>
                  <a:schemeClr val="tx2">
                    <a:lumMod val="75000"/>
                  </a:schemeClr>
                </a:solidFill>
                <a:round/>
              </a:ln>
              <a:effectLst/>
            </c:spPr>
          </c:errBars>
          <c:xVal>
            <c:numRef>
              <c:f>'[21-50-75-157-ratios.xlsx]Sheet6'!$D$16:$D$18</c:f>
              <c:numCache>
                <c:formatCode>General</c:formatCode>
                <c:ptCount val="3"/>
                <c:pt idx="0">
                  <c:v>17</c:v>
                </c:pt>
                <c:pt idx="1">
                  <c:v>83.3</c:v>
                </c:pt>
                <c:pt idx="2">
                  <c:v>500</c:v>
                </c:pt>
              </c:numCache>
            </c:numRef>
          </c:xVal>
          <c:yVal>
            <c:numRef>
              <c:f>'[21-50-75-157-ratios.xlsx]Sheet6'!$H$16:$H$18</c:f>
              <c:numCache>
                <c:formatCode>General</c:formatCode>
                <c:ptCount val="3"/>
                <c:pt idx="0">
                  <c:v>15</c:v>
                </c:pt>
                <c:pt idx="1">
                  <c:v>274</c:v>
                </c:pt>
                <c:pt idx="2">
                  <c:v>348</c:v>
                </c:pt>
              </c:numCache>
            </c:numRef>
          </c:yVal>
          <c:extLst xmlns:c16r2="http://schemas.microsoft.com/office/drawing/2015/06/chart">
            <c:ext xmlns:c16="http://schemas.microsoft.com/office/drawing/2014/chart" uri="{C3380CC4-5D6E-409C-BE32-E72D297353CC}">
              <c16:uniqueId val="{00000002-3A11-414C-8CC3-18B8123AECF8}"/>
            </c:ext>
          </c:extLst>
        </c:ser>
        <c:axId val="71168384"/>
        <c:axId val="71170304"/>
      </c:scatterChart>
      <c:valAx>
        <c:axId val="71168384"/>
        <c:scaling>
          <c:orientation val="minMax"/>
        </c:scaling>
        <c:axPos val="b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DNA concentration (nM)</a:t>
                </a:r>
              </a:p>
            </c:rich>
          </c:tx>
          <c:layout>
            <c:manualLayout>
              <c:xMode val="edge"/>
              <c:yMode val="edge"/>
              <c:x val="0.34061696769392175"/>
              <c:y val="0.90668849562121567"/>
            </c:manualLayout>
          </c:layout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tickLblPos val="nextTo"/>
        <c:spPr>
          <a:noFill/>
          <a:ln>
            <a:solidFill>
              <a:schemeClr val="tx2">
                <a:lumMod val="40000"/>
                <a:lumOff val="6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170304"/>
        <c:crosses val="autoZero"/>
        <c:crossBetween val="midCat"/>
      </c:valAx>
      <c:valAx>
        <c:axId val="71170304"/>
        <c:scaling>
          <c:orientation val="minMax"/>
          <c:max val="500"/>
          <c:min val="0"/>
        </c:scaling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 </a:t>
                </a:r>
                <a:r>
                  <a:rPr lang="el-GR" dirty="0"/>
                  <a:t>Δ</a:t>
                </a:r>
                <a:r>
                  <a:rPr lang="en-US" dirty="0"/>
                  <a:t>D (10</a:t>
                </a:r>
                <a:r>
                  <a:rPr lang="en-US" baseline="30000" dirty="0"/>
                  <a:t>-6</a:t>
                </a:r>
                <a:r>
                  <a:rPr lang="en-US" dirty="0"/>
                  <a:t>)</a:t>
                </a:r>
                <a:endParaRPr lang="el-GR" dirty="0"/>
              </a:p>
            </c:rich>
          </c:tx>
          <c:layout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tickLblPos val="nextTo"/>
        <c:spPr>
          <a:noFill/>
          <a:ln>
            <a:solidFill>
              <a:schemeClr val="tx2">
                <a:lumMod val="40000"/>
                <a:lumOff val="6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16838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layout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</c:chart>
  <c:spPr>
    <a:noFill/>
    <a:ln>
      <a:noFill/>
    </a:ln>
    <a:effectLst/>
  </c:spPr>
  <c:txPr>
    <a:bodyPr/>
    <a:lstStyle/>
    <a:p>
      <a:pPr>
        <a:defRPr sz="1400"/>
      </a:pPr>
      <a:endParaRPr lang="en-US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autoTitleDeleted val="1"/>
    <c:plotArea>
      <c:layout/>
      <c:scatterChart>
        <c:scatterStyle val="lineMarker"/>
        <c:ser>
          <c:idx val="0"/>
          <c:order val="0"/>
          <c:tx>
            <c:strRef>
              <c:f>Samples!$H$1</c:f>
              <c:strCache>
                <c:ptCount val="1"/>
                <c:pt idx="0">
                  <c:v>MUT copies/rxn</c:v>
                </c:pt>
              </c:strCache>
            </c:strRef>
          </c:tx>
          <c:spPr>
            <a:ln w="25400" cap="flat" cmpd="sng" algn="ctr">
              <a:noFill/>
              <a:prstDash val="sysDot"/>
              <a:round/>
            </a:ln>
            <a:effectLst/>
          </c:spPr>
          <c:marker>
            <c:symbol val="circle"/>
            <c:size val="5"/>
            <c:spPr>
              <a:gradFill rotWithShape="1">
                <a:gsLst>
                  <a:gs pos="0">
                    <a:schemeClr val="accent1"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1"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1">
                      <a:lumMod val="105000"/>
                      <a:satMod val="109000"/>
                      <a:tint val="81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1">
                    <a:shade val="95000"/>
                  </a:schemeClr>
                </a:solidFill>
                <a:round/>
              </a:ln>
              <a:effectLst/>
            </c:spPr>
          </c:marker>
          <c:xVal>
            <c:numRef>
              <c:f>Samples!$A$2:$A$67</c:f>
              <c:numCache>
                <c:formatCode>General</c:formatCode>
                <c:ptCount val="6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</c:numCache>
            </c:numRef>
          </c:xVal>
          <c:yVal>
            <c:numRef>
              <c:f>Samples!$H$2:$H$67</c:f>
              <c:numCache>
                <c:formatCode>General</c:formatCode>
                <c:ptCount val="66"/>
                <c:pt idx="0">
                  <c:v>1458</c:v>
                </c:pt>
                <c:pt idx="1">
                  <c:v>0</c:v>
                </c:pt>
                <c:pt idx="2">
                  <c:v>24.6</c:v>
                </c:pt>
                <c:pt idx="3">
                  <c:v>0</c:v>
                </c:pt>
                <c:pt idx="4">
                  <c:v>0</c:v>
                </c:pt>
                <c:pt idx="5">
                  <c:v>9.2800000000000011</c:v>
                </c:pt>
                <c:pt idx="6">
                  <c:v>0</c:v>
                </c:pt>
                <c:pt idx="7">
                  <c:v>0</c:v>
                </c:pt>
                <c:pt idx="8">
                  <c:v>1044</c:v>
                </c:pt>
                <c:pt idx="9">
                  <c:v>15.360000000000005</c:v>
                </c:pt>
                <c:pt idx="10">
                  <c:v>532</c:v>
                </c:pt>
                <c:pt idx="11">
                  <c:v>2.1800000000000002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5.1199999999999974</c:v>
                </c:pt>
                <c:pt idx="16">
                  <c:v>2.82</c:v>
                </c:pt>
                <c:pt idx="17">
                  <c:v>0</c:v>
                </c:pt>
                <c:pt idx="18">
                  <c:v>0</c:v>
                </c:pt>
                <c:pt idx="19">
                  <c:v>526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53</c:v>
                </c:pt>
                <c:pt idx="32">
                  <c:v>0</c:v>
                </c:pt>
                <c:pt idx="33">
                  <c:v>5.76</c:v>
                </c:pt>
                <c:pt idx="34">
                  <c:v>19.059999999999999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84.800000000000011</c:v>
                </c:pt>
                <c:pt idx="39">
                  <c:v>756</c:v>
                </c:pt>
                <c:pt idx="40">
                  <c:v>0</c:v>
                </c:pt>
                <c:pt idx="41">
                  <c:v>12.5</c:v>
                </c:pt>
                <c:pt idx="42">
                  <c:v>0</c:v>
                </c:pt>
                <c:pt idx="43">
                  <c:v>10.68</c:v>
                </c:pt>
                <c:pt idx="44">
                  <c:v>0</c:v>
                </c:pt>
                <c:pt idx="45">
                  <c:v>48.8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1352</c:v>
                </c:pt>
                <c:pt idx="53">
                  <c:v>3140</c:v>
                </c:pt>
                <c:pt idx="54">
                  <c:v>30.8</c:v>
                </c:pt>
                <c:pt idx="55">
                  <c:v>0</c:v>
                </c:pt>
                <c:pt idx="56">
                  <c:v>33.4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14.6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</c:numCache>
            </c:numRef>
          </c:yVal>
          <c:extLst xmlns:c16r2="http://schemas.microsoft.com/office/drawing/2015/06/chart">
            <c:ext xmlns:c16="http://schemas.microsoft.com/office/drawing/2014/chart" uri="{C3380CC4-5D6E-409C-BE32-E72D297353CC}">
              <c16:uniqueId val="{00000000-926F-49D8-AA21-5EDB03F279CE}"/>
            </c:ext>
          </c:extLst>
        </c:ser>
        <c:ser>
          <c:idx val="1"/>
          <c:order val="1"/>
          <c:tx>
            <c:strRef>
              <c:f>Samples!$I$1</c:f>
              <c:strCache>
                <c:ptCount val="1"/>
                <c:pt idx="0">
                  <c:v>WT copies/rxn</c:v>
                </c:pt>
              </c:strCache>
            </c:strRef>
          </c:tx>
          <c:spPr>
            <a:ln w="25400" cap="flat" cmpd="sng" algn="ctr">
              <a:noFill/>
              <a:prstDash val="sysDot"/>
              <a:round/>
            </a:ln>
            <a:effectLst/>
          </c:spPr>
          <c:marker>
            <c:symbol val="circle"/>
            <c:size val="5"/>
            <c:spPr>
              <a:gradFill rotWithShape="1">
                <a:gsLst>
                  <a:gs pos="0">
                    <a:schemeClr val="accent2"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2"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2">
                      <a:lumMod val="105000"/>
                      <a:satMod val="109000"/>
                      <a:tint val="81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2">
                    <a:shade val="95000"/>
                  </a:schemeClr>
                </a:solidFill>
                <a:round/>
              </a:ln>
              <a:effectLst/>
            </c:spPr>
          </c:marker>
          <c:xVal>
            <c:numRef>
              <c:f>Samples!$A$2:$A$67</c:f>
              <c:numCache>
                <c:formatCode>General</c:formatCode>
                <c:ptCount val="6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</c:numCache>
            </c:numRef>
          </c:xVal>
          <c:yVal>
            <c:numRef>
              <c:f>Samples!$I$2:$I$67</c:f>
              <c:numCache>
                <c:formatCode>General</c:formatCode>
                <c:ptCount val="66"/>
                <c:pt idx="0">
                  <c:v>9200</c:v>
                </c:pt>
                <c:pt idx="1">
                  <c:v>234</c:v>
                </c:pt>
                <c:pt idx="2">
                  <c:v>504</c:v>
                </c:pt>
                <c:pt idx="3">
                  <c:v>115.8</c:v>
                </c:pt>
                <c:pt idx="4">
                  <c:v>998</c:v>
                </c:pt>
                <c:pt idx="5">
                  <c:v>978</c:v>
                </c:pt>
                <c:pt idx="6">
                  <c:v>182</c:v>
                </c:pt>
                <c:pt idx="7">
                  <c:v>632</c:v>
                </c:pt>
                <c:pt idx="8">
                  <c:v>4620</c:v>
                </c:pt>
                <c:pt idx="9">
                  <c:v>137.6</c:v>
                </c:pt>
                <c:pt idx="10">
                  <c:v>4680</c:v>
                </c:pt>
                <c:pt idx="11">
                  <c:v>2020</c:v>
                </c:pt>
                <c:pt idx="12">
                  <c:v>392</c:v>
                </c:pt>
                <c:pt idx="13">
                  <c:v>1982</c:v>
                </c:pt>
                <c:pt idx="14">
                  <c:v>1584</c:v>
                </c:pt>
                <c:pt idx="15">
                  <c:v>1386</c:v>
                </c:pt>
                <c:pt idx="16">
                  <c:v>620</c:v>
                </c:pt>
                <c:pt idx="17">
                  <c:v>412</c:v>
                </c:pt>
                <c:pt idx="18">
                  <c:v>770</c:v>
                </c:pt>
                <c:pt idx="19">
                  <c:v>12780</c:v>
                </c:pt>
                <c:pt idx="20">
                  <c:v>862</c:v>
                </c:pt>
                <c:pt idx="21">
                  <c:v>670</c:v>
                </c:pt>
                <c:pt idx="22">
                  <c:v>400</c:v>
                </c:pt>
                <c:pt idx="23">
                  <c:v>2040</c:v>
                </c:pt>
                <c:pt idx="24">
                  <c:v>1168</c:v>
                </c:pt>
                <c:pt idx="25">
                  <c:v>5300</c:v>
                </c:pt>
                <c:pt idx="26">
                  <c:v>458</c:v>
                </c:pt>
                <c:pt idx="27">
                  <c:v>330</c:v>
                </c:pt>
                <c:pt idx="28">
                  <c:v>332</c:v>
                </c:pt>
                <c:pt idx="29">
                  <c:v>1460</c:v>
                </c:pt>
                <c:pt idx="30">
                  <c:v>552</c:v>
                </c:pt>
                <c:pt idx="31">
                  <c:v>2440</c:v>
                </c:pt>
                <c:pt idx="32">
                  <c:v>0</c:v>
                </c:pt>
                <c:pt idx="33">
                  <c:v>914</c:v>
                </c:pt>
                <c:pt idx="34">
                  <c:v>2580</c:v>
                </c:pt>
                <c:pt idx="35">
                  <c:v>230</c:v>
                </c:pt>
                <c:pt idx="36">
                  <c:v>1768</c:v>
                </c:pt>
                <c:pt idx="37">
                  <c:v>312</c:v>
                </c:pt>
                <c:pt idx="38">
                  <c:v>1494</c:v>
                </c:pt>
                <c:pt idx="39">
                  <c:v>840</c:v>
                </c:pt>
                <c:pt idx="40">
                  <c:v>69</c:v>
                </c:pt>
                <c:pt idx="41">
                  <c:v>802</c:v>
                </c:pt>
                <c:pt idx="42">
                  <c:v>0</c:v>
                </c:pt>
                <c:pt idx="43">
                  <c:v>584</c:v>
                </c:pt>
                <c:pt idx="44">
                  <c:v>198.4</c:v>
                </c:pt>
                <c:pt idx="45">
                  <c:v>1212</c:v>
                </c:pt>
                <c:pt idx="46">
                  <c:v>1436</c:v>
                </c:pt>
                <c:pt idx="47">
                  <c:v>3500</c:v>
                </c:pt>
                <c:pt idx="48">
                  <c:v>300</c:v>
                </c:pt>
                <c:pt idx="49">
                  <c:v>722</c:v>
                </c:pt>
                <c:pt idx="50">
                  <c:v>432</c:v>
                </c:pt>
                <c:pt idx="51">
                  <c:v>181.4</c:v>
                </c:pt>
                <c:pt idx="52">
                  <c:v>3820</c:v>
                </c:pt>
                <c:pt idx="53">
                  <c:v>10900</c:v>
                </c:pt>
                <c:pt idx="54">
                  <c:v>1916</c:v>
                </c:pt>
                <c:pt idx="55">
                  <c:v>1004</c:v>
                </c:pt>
                <c:pt idx="56">
                  <c:v>630</c:v>
                </c:pt>
                <c:pt idx="57">
                  <c:v>544</c:v>
                </c:pt>
                <c:pt idx="58">
                  <c:v>398</c:v>
                </c:pt>
                <c:pt idx="59">
                  <c:v>123.2</c:v>
                </c:pt>
                <c:pt idx="60">
                  <c:v>546</c:v>
                </c:pt>
                <c:pt idx="61">
                  <c:v>47.400000000000006</c:v>
                </c:pt>
                <c:pt idx="62">
                  <c:v>36680</c:v>
                </c:pt>
                <c:pt idx="63">
                  <c:v>698</c:v>
                </c:pt>
                <c:pt idx="64">
                  <c:v>0</c:v>
                </c:pt>
                <c:pt idx="65">
                  <c:v>866</c:v>
                </c:pt>
              </c:numCache>
            </c:numRef>
          </c:yVal>
          <c:extLst xmlns:c16r2="http://schemas.microsoft.com/office/drawing/2015/06/chart">
            <c:ext xmlns:c16="http://schemas.microsoft.com/office/drawing/2014/chart" uri="{C3380CC4-5D6E-409C-BE32-E72D297353CC}">
              <c16:uniqueId val="{00000001-926F-49D8-AA21-5EDB03F279CE}"/>
            </c:ext>
          </c:extLst>
        </c:ser>
        <c:axId val="65890176"/>
        <c:axId val="65900928"/>
      </c:scatterChart>
      <c:valAx>
        <c:axId val="65890176"/>
        <c:scaling>
          <c:orientation val="minMax"/>
        </c:scaling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Tested samples</a:t>
                </a:r>
              </a:p>
            </c:rich>
          </c:tx>
          <c:layout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tickLblPos val="nextTo"/>
        <c:spPr>
          <a:noFill/>
          <a:ln w="9525" cap="rnd">
            <a:solidFill>
              <a:schemeClr val="dk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900928"/>
        <c:crosses val="autoZero"/>
        <c:crossBetween val="midCat"/>
      </c:valAx>
      <c:valAx>
        <c:axId val="65900928"/>
        <c:scaling>
          <c:orientation val="minMax"/>
          <c:max val="5000"/>
          <c:min val="500"/>
        </c:scaling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Copies/rxn</a:t>
                </a:r>
              </a:p>
            </c:rich>
          </c:tx>
          <c:layout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tickLblPos val="nextTo"/>
        <c:spPr>
          <a:noFill/>
          <a:ln w="9525" cap="rnd">
            <a:solidFill>
              <a:schemeClr val="dk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890176"/>
        <c:crosses val="autoZero"/>
        <c:crossBetween val="midCat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>
                <a:alpha val="0"/>
              </a:schemeClr>
            </a:gs>
          </a:gsLst>
          <a:lin ang="5400000" scaled="0"/>
        </a:gradFill>
        <a:ln>
          <a:noFill/>
        </a:ln>
        <a:effectLst/>
      </c:spPr>
    </c:plotArea>
    <c:legend>
      <c:legendPos val="b"/>
      <c:layout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</c:chart>
  <c:spPr>
    <a:solidFill>
      <a:schemeClr val="lt1"/>
    </a:solidFill>
    <a:ln>
      <a:noFill/>
    </a:ln>
    <a:effectLst/>
  </c:spPr>
  <c:txPr>
    <a:bodyPr/>
    <a:lstStyle/>
    <a:p>
      <a:pPr>
        <a:defRPr sz="1200"/>
      </a:pPr>
      <a:endParaRPr lang="en-US"/>
    </a:p>
  </c:txPr>
  <c:externalData r:id="rId1"/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POPC 200 nm</a:t>
            </a:r>
          </a:p>
        </c:rich>
      </c:tx>
      <c:layout/>
      <c:spPr>
        <a:noFill/>
        <a:ln>
          <a:noFill/>
        </a:ln>
        <a:effectLst/>
      </c:spPr>
    </c:title>
    <c:plotArea>
      <c:layout/>
      <c:scatterChart>
        <c:scatterStyle val="lineMarker"/>
        <c:ser>
          <c:idx val="0"/>
          <c:order val="0"/>
          <c:tx>
            <c:v>21 bp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25400">
                <a:solidFill>
                  <a:schemeClr val="accent1"/>
                </a:solidFill>
                <a:round/>
              </a:ln>
              <a:effectLst/>
            </c:spPr>
          </c:marker>
          <c:errBars>
            <c:errDir val="y"/>
            <c:errBarType val="both"/>
            <c:errValType val="cust"/>
            <c:plus>
              <c:numRef>
                <c:f>'[21-50-75-157-ratios.xlsx]Sheet6'!$G$7,'[21-50-75-157-ratios.xlsx]Sheet6'!$G$9,'[21-50-75-157-ratios.xlsx]Sheet6'!$G$11</c:f>
                <c:numCache>
                  <c:formatCode>General</c:formatCode>
                  <c:ptCount val="3"/>
                  <c:pt idx="0">
                    <c:v>628</c:v>
                  </c:pt>
                  <c:pt idx="1">
                    <c:v>4226</c:v>
                  </c:pt>
                  <c:pt idx="2">
                    <c:v>3636</c:v>
                  </c:pt>
                </c:numCache>
              </c:numRef>
            </c:plus>
            <c:minus>
              <c:numRef>
                <c:f>'[21-50-75-157-ratios.xlsx]Sheet6'!$G$7,'[21-50-75-157-ratios.xlsx]Sheet6'!$G$9,'[21-50-75-157-ratios.xlsx]Sheet6'!$G$11</c:f>
                <c:numCache>
                  <c:formatCode>General</c:formatCode>
                  <c:ptCount val="3"/>
                  <c:pt idx="0">
                    <c:v>628</c:v>
                  </c:pt>
                  <c:pt idx="1">
                    <c:v>4226</c:v>
                  </c:pt>
                  <c:pt idx="2">
                    <c:v>3636</c:v>
                  </c:pt>
                </c:numCache>
              </c:numRef>
            </c:minus>
            <c:spPr>
              <a:noFill/>
              <a:ln w="9525">
                <a:solidFill>
                  <a:schemeClr val="tx2">
                    <a:lumMod val="75000"/>
                  </a:schemeClr>
                </a:solidFill>
                <a:round/>
              </a:ln>
              <a:effectLst/>
            </c:spPr>
          </c:errBars>
          <c:xVal>
            <c:numRef>
              <c:f>'[21-50-75-157-ratios.xlsx]Sheet6'!$D$16:$D$18</c:f>
              <c:numCache>
                <c:formatCode>General</c:formatCode>
                <c:ptCount val="3"/>
                <c:pt idx="0">
                  <c:v>17</c:v>
                </c:pt>
                <c:pt idx="1">
                  <c:v>83.3</c:v>
                </c:pt>
                <c:pt idx="2">
                  <c:v>500</c:v>
                </c:pt>
              </c:numCache>
            </c:numRef>
          </c:xVal>
          <c:yVal>
            <c:numRef>
              <c:f>'[21-50-75-157-ratios.xlsx]Sheet6'!$J$16:$J$18</c:f>
              <c:numCache>
                <c:formatCode>General</c:formatCode>
                <c:ptCount val="3"/>
                <c:pt idx="0">
                  <c:v>439</c:v>
                </c:pt>
                <c:pt idx="1">
                  <c:v>16237</c:v>
                </c:pt>
                <c:pt idx="2">
                  <c:v>19325</c:v>
                </c:pt>
              </c:numCache>
            </c:numRef>
          </c:yVal>
          <c:extLst xmlns:c16r2="http://schemas.microsoft.com/office/drawing/2015/06/chart">
            <c:ext xmlns:c16="http://schemas.microsoft.com/office/drawing/2014/chart" uri="{C3380CC4-5D6E-409C-BE32-E72D297353CC}">
              <c16:uniqueId val="{00000000-E8C0-46D9-BB07-BF25E78D49F1}"/>
            </c:ext>
          </c:extLst>
        </c:ser>
        <c:ser>
          <c:idx val="1"/>
          <c:order val="1"/>
          <c:tx>
            <c:v>50 bp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25400">
                <a:solidFill>
                  <a:schemeClr val="accent2"/>
                </a:solidFill>
                <a:round/>
              </a:ln>
              <a:effectLst/>
            </c:spPr>
          </c:marker>
          <c:errBars>
            <c:errDir val="y"/>
            <c:errBarType val="both"/>
            <c:errValType val="cust"/>
            <c:plus>
              <c:numRef>
                <c:f>'[21-50-75-157-ratios.xlsx]Sheet6'!$H$7,'[21-50-75-157-ratios.xlsx]Sheet6'!$H$9,'[21-50-75-157-ratios.xlsx]Sheet6'!$H$11</c:f>
                <c:numCache>
                  <c:formatCode>General</c:formatCode>
                  <c:ptCount val="3"/>
                  <c:pt idx="1">
                    <c:v>4000</c:v>
                  </c:pt>
                  <c:pt idx="2">
                    <c:v>9636</c:v>
                  </c:pt>
                </c:numCache>
              </c:numRef>
            </c:plus>
            <c:minus>
              <c:numRef>
                <c:f>'[21-50-75-157-ratios.xlsx]Sheet6'!$H$7,'[21-50-75-157-ratios.xlsx]Sheet6'!$H$9,'[21-50-75-157-ratios.xlsx]Sheet6'!$H$11</c:f>
                <c:numCache>
                  <c:formatCode>General</c:formatCode>
                  <c:ptCount val="3"/>
                  <c:pt idx="1">
                    <c:v>4000</c:v>
                  </c:pt>
                  <c:pt idx="2">
                    <c:v>9636</c:v>
                  </c:pt>
                </c:numCache>
              </c:numRef>
            </c:minus>
            <c:spPr>
              <a:noFill/>
              <a:ln w="9525">
                <a:solidFill>
                  <a:schemeClr val="tx2">
                    <a:lumMod val="75000"/>
                  </a:schemeClr>
                </a:solidFill>
                <a:round/>
              </a:ln>
              <a:effectLst/>
            </c:spPr>
          </c:errBars>
          <c:xVal>
            <c:numRef>
              <c:f>'[21-50-75-157-ratios.xlsx]Sheet6'!$D$16:$D$18</c:f>
              <c:numCache>
                <c:formatCode>General</c:formatCode>
                <c:ptCount val="3"/>
                <c:pt idx="0">
                  <c:v>17</c:v>
                </c:pt>
                <c:pt idx="1">
                  <c:v>83.3</c:v>
                </c:pt>
                <c:pt idx="2">
                  <c:v>500</c:v>
                </c:pt>
              </c:numCache>
            </c:numRef>
          </c:xVal>
          <c:yVal>
            <c:numRef>
              <c:f>'[21-50-75-157-ratios.xlsx]Sheet6'!$K$16:$K$18</c:f>
              <c:numCache>
                <c:formatCode>General</c:formatCode>
                <c:ptCount val="3"/>
                <c:pt idx="0">
                  <c:v>0</c:v>
                </c:pt>
                <c:pt idx="1">
                  <c:v>10157</c:v>
                </c:pt>
                <c:pt idx="2">
                  <c:v>14410</c:v>
                </c:pt>
              </c:numCache>
            </c:numRef>
          </c:yVal>
          <c:extLst xmlns:c16r2="http://schemas.microsoft.com/office/drawing/2015/06/chart">
            <c:ext xmlns:c16="http://schemas.microsoft.com/office/drawing/2014/chart" uri="{C3380CC4-5D6E-409C-BE32-E72D297353CC}">
              <c16:uniqueId val="{00000001-E8C0-46D9-BB07-BF25E78D49F1}"/>
            </c:ext>
          </c:extLst>
        </c:ser>
        <c:ser>
          <c:idx val="2"/>
          <c:order val="2"/>
          <c:tx>
            <c:v>75  bp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25400">
                <a:solidFill>
                  <a:schemeClr val="accent3"/>
                </a:solidFill>
                <a:round/>
              </a:ln>
              <a:effectLst/>
            </c:spPr>
          </c:marker>
          <c:errBars>
            <c:errDir val="y"/>
            <c:errBarType val="both"/>
            <c:errValType val="cust"/>
            <c:plus>
              <c:numRef>
                <c:f>'[21-50-75-157-ratios.xlsx]Sheet6'!$I$7,'[21-50-75-157-ratios.xlsx]Sheet6'!$I$9,'[21-50-75-157-ratios.xlsx]Sheet6'!$I$11</c:f>
                <c:numCache>
                  <c:formatCode>General</c:formatCode>
                  <c:ptCount val="3"/>
                  <c:pt idx="0">
                    <c:v>0</c:v>
                  </c:pt>
                  <c:pt idx="1">
                    <c:v>1500</c:v>
                  </c:pt>
                  <c:pt idx="2">
                    <c:v>1050</c:v>
                  </c:pt>
                </c:numCache>
              </c:numRef>
            </c:plus>
            <c:minus>
              <c:numRef>
                <c:f>'[21-50-75-157-ratios.xlsx]Sheet6'!$I$7,'[21-50-75-157-ratios.xlsx]Sheet6'!$I$9,'[21-50-75-157-ratios.xlsx]Sheet6'!$I$11</c:f>
                <c:numCache>
                  <c:formatCode>General</c:formatCode>
                  <c:ptCount val="3"/>
                  <c:pt idx="0">
                    <c:v>0</c:v>
                  </c:pt>
                  <c:pt idx="1">
                    <c:v>1500</c:v>
                  </c:pt>
                  <c:pt idx="2">
                    <c:v>1050</c:v>
                  </c:pt>
                </c:numCache>
              </c:numRef>
            </c:minus>
            <c:spPr>
              <a:noFill/>
              <a:ln w="9525">
                <a:solidFill>
                  <a:schemeClr val="tx2">
                    <a:lumMod val="75000"/>
                  </a:schemeClr>
                </a:solidFill>
                <a:round/>
              </a:ln>
              <a:effectLst/>
            </c:spPr>
          </c:errBars>
          <c:xVal>
            <c:numRef>
              <c:f>'[21-50-75-157-ratios.xlsx]Sheet6'!$D$16:$D$18</c:f>
              <c:numCache>
                <c:formatCode>General</c:formatCode>
                <c:ptCount val="3"/>
                <c:pt idx="0">
                  <c:v>17</c:v>
                </c:pt>
                <c:pt idx="1">
                  <c:v>83.3</c:v>
                </c:pt>
                <c:pt idx="2">
                  <c:v>500</c:v>
                </c:pt>
              </c:numCache>
            </c:numRef>
          </c:xVal>
          <c:yVal>
            <c:numRef>
              <c:f>'[21-50-75-157-ratios.xlsx]Sheet6'!$L$16:$L$18</c:f>
              <c:numCache>
                <c:formatCode>General</c:formatCode>
                <c:ptCount val="3"/>
                <c:pt idx="0">
                  <c:v>0</c:v>
                </c:pt>
                <c:pt idx="1">
                  <c:v>5900</c:v>
                </c:pt>
                <c:pt idx="2">
                  <c:v>8365</c:v>
                </c:pt>
              </c:numCache>
            </c:numRef>
          </c:yVal>
          <c:extLst xmlns:c16r2="http://schemas.microsoft.com/office/drawing/2015/06/chart">
            <c:ext xmlns:c16="http://schemas.microsoft.com/office/drawing/2014/chart" uri="{C3380CC4-5D6E-409C-BE32-E72D297353CC}">
              <c16:uniqueId val="{00000002-E8C0-46D9-BB07-BF25E78D49F1}"/>
            </c:ext>
          </c:extLst>
        </c:ser>
        <c:axId val="71362816"/>
        <c:axId val="67383680"/>
      </c:scatterChart>
      <c:valAx>
        <c:axId val="71362816"/>
        <c:scaling>
          <c:orientation val="minMax"/>
        </c:scaling>
        <c:axPos val="b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DNA concentration (nM)</a:t>
                </a:r>
              </a:p>
            </c:rich>
          </c:tx>
          <c:layout>
            <c:manualLayout>
              <c:xMode val="edge"/>
              <c:yMode val="edge"/>
              <c:x val="0.34713439391504652"/>
              <c:y val="0.90356117537425029"/>
            </c:manualLayout>
          </c:layout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tickLblPos val="nextTo"/>
        <c:spPr>
          <a:noFill/>
          <a:ln>
            <a:solidFill>
              <a:schemeClr val="tx2">
                <a:lumMod val="40000"/>
                <a:lumOff val="6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383680"/>
        <c:crosses val="autoZero"/>
        <c:crossBetween val="midCat"/>
      </c:valAx>
      <c:valAx>
        <c:axId val="67383680"/>
        <c:scaling>
          <c:orientation val="minMax"/>
          <c:min val="0"/>
        </c:scaling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l-GR"/>
                  <a:t>Δ</a:t>
                </a:r>
                <a:r>
                  <a:rPr lang="en-US"/>
                  <a:t>F (Hz)</a:t>
                </a:r>
              </a:p>
            </c:rich>
          </c:tx>
          <c:layout>
            <c:manualLayout>
              <c:xMode val="edge"/>
              <c:yMode val="edge"/>
              <c:x val="1.9444444444444445E-2"/>
              <c:y val="0.42734361329833781"/>
            </c:manualLayout>
          </c:layout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tickLblPos val="nextTo"/>
        <c:spPr>
          <a:noFill/>
          <a:ln>
            <a:solidFill>
              <a:schemeClr val="tx2">
                <a:lumMod val="40000"/>
                <a:lumOff val="6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36281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layout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</c:chart>
  <c:spPr>
    <a:noFill/>
    <a:ln>
      <a:noFill/>
    </a:ln>
    <a:effectLst/>
  </c:spPr>
  <c:txPr>
    <a:bodyPr/>
    <a:lstStyle/>
    <a:p>
      <a:pPr>
        <a:defRPr sz="1400"/>
      </a:pPr>
      <a:endParaRPr lang="en-US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autoTitleDeleted val="1"/>
    <c:plotArea>
      <c:layout/>
      <c:scatterChart>
        <c:scatterStyle val="lineMarker"/>
        <c:ser>
          <c:idx val="0"/>
          <c:order val="0"/>
          <c:tx>
            <c:strRef>
              <c:f>Samples!$H$1</c:f>
              <c:strCache>
                <c:ptCount val="1"/>
                <c:pt idx="0">
                  <c:v>MUT copies/rxn</c:v>
                </c:pt>
              </c:strCache>
            </c:strRef>
          </c:tx>
          <c:spPr>
            <a:ln w="25400" cap="flat" cmpd="sng" algn="ctr">
              <a:noFill/>
              <a:prstDash val="sysDot"/>
              <a:round/>
            </a:ln>
            <a:effectLst/>
          </c:spPr>
          <c:marker>
            <c:symbol val="circle"/>
            <c:size val="5"/>
            <c:spPr>
              <a:gradFill rotWithShape="1">
                <a:gsLst>
                  <a:gs pos="0">
                    <a:schemeClr val="accent1"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1"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1">
                      <a:lumMod val="105000"/>
                      <a:satMod val="109000"/>
                      <a:tint val="81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1">
                    <a:shade val="95000"/>
                  </a:schemeClr>
                </a:solidFill>
                <a:round/>
              </a:ln>
              <a:effectLst/>
            </c:spPr>
          </c:marker>
          <c:xVal>
            <c:numRef>
              <c:f>Samples!$A$2:$A$67</c:f>
              <c:numCache>
                <c:formatCode>General</c:formatCode>
                <c:ptCount val="6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</c:numCache>
            </c:numRef>
          </c:xVal>
          <c:yVal>
            <c:numRef>
              <c:f>Samples!$H$2:$H$67</c:f>
              <c:numCache>
                <c:formatCode>General</c:formatCode>
                <c:ptCount val="66"/>
                <c:pt idx="0">
                  <c:v>1458</c:v>
                </c:pt>
                <c:pt idx="1">
                  <c:v>0</c:v>
                </c:pt>
                <c:pt idx="2">
                  <c:v>24.6</c:v>
                </c:pt>
                <c:pt idx="3">
                  <c:v>0</c:v>
                </c:pt>
                <c:pt idx="4">
                  <c:v>0</c:v>
                </c:pt>
                <c:pt idx="5">
                  <c:v>9.2800000000000011</c:v>
                </c:pt>
                <c:pt idx="6">
                  <c:v>0</c:v>
                </c:pt>
                <c:pt idx="7">
                  <c:v>0</c:v>
                </c:pt>
                <c:pt idx="8">
                  <c:v>1044</c:v>
                </c:pt>
                <c:pt idx="9">
                  <c:v>15.360000000000005</c:v>
                </c:pt>
                <c:pt idx="10">
                  <c:v>532</c:v>
                </c:pt>
                <c:pt idx="11">
                  <c:v>2.1800000000000002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5.1199999999999974</c:v>
                </c:pt>
                <c:pt idx="16">
                  <c:v>2.82</c:v>
                </c:pt>
                <c:pt idx="17">
                  <c:v>0</c:v>
                </c:pt>
                <c:pt idx="18">
                  <c:v>0</c:v>
                </c:pt>
                <c:pt idx="19">
                  <c:v>526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53</c:v>
                </c:pt>
                <c:pt idx="32">
                  <c:v>0</c:v>
                </c:pt>
                <c:pt idx="33">
                  <c:v>5.76</c:v>
                </c:pt>
                <c:pt idx="34">
                  <c:v>19.059999999999999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84.800000000000011</c:v>
                </c:pt>
                <c:pt idx="39">
                  <c:v>756</c:v>
                </c:pt>
                <c:pt idx="40">
                  <c:v>0</c:v>
                </c:pt>
                <c:pt idx="41">
                  <c:v>12.5</c:v>
                </c:pt>
                <c:pt idx="42">
                  <c:v>0</c:v>
                </c:pt>
                <c:pt idx="43">
                  <c:v>10.68</c:v>
                </c:pt>
                <c:pt idx="44">
                  <c:v>0</c:v>
                </c:pt>
                <c:pt idx="45">
                  <c:v>48.8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1352</c:v>
                </c:pt>
                <c:pt idx="53">
                  <c:v>3140</c:v>
                </c:pt>
                <c:pt idx="54">
                  <c:v>30.8</c:v>
                </c:pt>
                <c:pt idx="55">
                  <c:v>0</c:v>
                </c:pt>
                <c:pt idx="56">
                  <c:v>33.4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14.6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</c:numCache>
            </c:numRef>
          </c:yVal>
          <c:extLst xmlns:c16r2="http://schemas.microsoft.com/office/drawing/2015/06/chart">
            <c:ext xmlns:c16="http://schemas.microsoft.com/office/drawing/2014/chart" uri="{C3380CC4-5D6E-409C-BE32-E72D297353CC}">
              <c16:uniqueId val="{00000000-BFFA-4B6C-AF50-53F4C1F40393}"/>
            </c:ext>
          </c:extLst>
        </c:ser>
        <c:ser>
          <c:idx val="1"/>
          <c:order val="1"/>
          <c:tx>
            <c:strRef>
              <c:f>Samples!$I$1</c:f>
              <c:strCache>
                <c:ptCount val="1"/>
                <c:pt idx="0">
                  <c:v>WT copies/rxn</c:v>
                </c:pt>
              </c:strCache>
            </c:strRef>
          </c:tx>
          <c:spPr>
            <a:ln w="25400" cap="flat" cmpd="sng" algn="ctr">
              <a:noFill/>
              <a:prstDash val="sysDot"/>
              <a:round/>
            </a:ln>
            <a:effectLst/>
          </c:spPr>
          <c:marker>
            <c:symbol val="circle"/>
            <c:size val="5"/>
            <c:spPr>
              <a:gradFill rotWithShape="1">
                <a:gsLst>
                  <a:gs pos="0">
                    <a:schemeClr val="accent2"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2"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2">
                      <a:lumMod val="105000"/>
                      <a:satMod val="109000"/>
                      <a:tint val="81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2">
                    <a:shade val="95000"/>
                  </a:schemeClr>
                </a:solidFill>
                <a:round/>
              </a:ln>
              <a:effectLst/>
            </c:spPr>
          </c:marker>
          <c:xVal>
            <c:numRef>
              <c:f>Samples!$A$2:$A$67</c:f>
              <c:numCache>
                <c:formatCode>General</c:formatCode>
                <c:ptCount val="6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</c:numCache>
            </c:numRef>
          </c:xVal>
          <c:yVal>
            <c:numRef>
              <c:f>Samples!$I$2:$I$67</c:f>
              <c:numCache>
                <c:formatCode>General</c:formatCode>
                <c:ptCount val="66"/>
                <c:pt idx="0">
                  <c:v>9200</c:v>
                </c:pt>
                <c:pt idx="1">
                  <c:v>234</c:v>
                </c:pt>
                <c:pt idx="2">
                  <c:v>504</c:v>
                </c:pt>
                <c:pt idx="3">
                  <c:v>115.8</c:v>
                </c:pt>
                <c:pt idx="4">
                  <c:v>998</c:v>
                </c:pt>
                <c:pt idx="5">
                  <c:v>978</c:v>
                </c:pt>
                <c:pt idx="6">
                  <c:v>182</c:v>
                </c:pt>
                <c:pt idx="7">
                  <c:v>632</c:v>
                </c:pt>
                <c:pt idx="8">
                  <c:v>4620</c:v>
                </c:pt>
                <c:pt idx="9">
                  <c:v>137.6</c:v>
                </c:pt>
                <c:pt idx="10">
                  <c:v>4680</c:v>
                </c:pt>
                <c:pt idx="11">
                  <c:v>2020</c:v>
                </c:pt>
                <c:pt idx="12">
                  <c:v>392</c:v>
                </c:pt>
                <c:pt idx="13">
                  <c:v>1982</c:v>
                </c:pt>
                <c:pt idx="14">
                  <c:v>1584</c:v>
                </c:pt>
                <c:pt idx="15">
                  <c:v>1386</c:v>
                </c:pt>
                <c:pt idx="16">
                  <c:v>620</c:v>
                </c:pt>
                <c:pt idx="17">
                  <c:v>412</c:v>
                </c:pt>
                <c:pt idx="18">
                  <c:v>770</c:v>
                </c:pt>
                <c:pt idx="19">
                  <c:v>12780</c:v>
                </c:pt>
                <c:pt idx="20">
                  <c:v>862</c:v>
                </c:pt>
                <c:pt idx="21">
                  <c:v>670</c:v>
                </c:pt>
                <c:pt idx="22">
                  <c:v>400</c:v>
                </c:pt>
                <c:pt idx="23">
                  <c:v>2040</c:v>
                </c:pt>
                <c:pt idx="24">
                  <c:v>1168</c:v>
                </c:pt>
                <c:pt idx="25">
                  <c:v>5300</c:v>
                </c:pt>
                <c:pt idx="26">
                  <c:v>458</c:v>
                </c:pt>
                <c:pt idx="27">
                  <c:v>330</c:v>
                </c:pt>
                <c:pt idx="28">
                  <c:v>332</c:v>
                </c:pt>
                <c:pt idx="29">
                  <c:v>1460</c:v>
                </c:pt>
                <c:pt idx="30">
                  <c:v>552</c:v>
                </c:pt>
                <c:pt idx="31">
                  <c:v>2440</c:v>
                </c:pt>
                <c:pt idx="32">
                  <c:v>0</c:v>
                </c:pt>
                <c:pt idx="33">
                  <c:v>914</c:v>
                </c:pt>
                <c:pt idx="34">
                  <c:v>2580</c:v>
                </c:pt>
                <c:pt idx="35">
                  <c:v>230</c:v>
                </c:pt>
                <c:pt idx="36">
                  <c:v>1768</c:v>
                </c:pt>
                <c:pt idx="37">
                  <c:v>312</c:v>
                </c:pt>
                <c:pt idx="38">
                  <c:v>1494</c:v>
                </c:pt>
                <c:pt idx="39">
                  <c:v>840</c:v>
                </c:pt>
                <c:pt idx="40">
                  <c:v>69</c:v>
                </c:pt>
                <c:pt idx="41">
                  <c:v>802</c:v>
                </c:pt>
                <c:pt idx="42">
                  <c:v>0</c:v>
                </c:pt>
                <c:pt idx="43">
                  <c:v>584</c:v>
                </c:pt>
                <c:pt idx="44">
                  <c:v>198.4</c:v>
                </c:pt>
                <c:pt idx="45">
                  <c:v>1212</c:v>
                </c:pt>
                <c:pt idx="46">
                  <c:v>1436</c:v>
                </c:pt>
                <c:pt idx="47">
                  <c:v>3500</c:v>
                </c:pt>
                <c:pt idx="48">
                  <c:v>300</c:v>
                </c:pt>
                <c:pt idx="49">
                  <c:v>722</c:v>
                </c:pt>
                <c:pt idx="50">
                  <c:v>432</c:v>
                </c:pt>
                <c:pt idx="51">
                  <c:v>181.4</c:v>
                </c:pt>
                <c:pt idx="52">
                  <c:v>3820</c:v>
                </c:pt>
                <c:pt idx="53">
                  <c:v>10900</c:v>
                </c:pt>
                <c:pt idx="54">
                  <c:v>1916</c:v>
                </c:pt>
                <c:pt idx="55">
                  <c:v>1004</c:v>
                </c:pt>
                <c:pt idx="56">
                  <c:v>630</c:v>
                </c:pt>
                <c:pt idx="57">
                  <c:v>544</c:v>
                </c:pt>
                <c:pt idx="58">
                  <c:v>398</c:v>
                </c:pt>
                <c:pt idx="59">
                  <c:v>123.2</c:v>
                </c:pt>
                <c:pt idx="60">
                  <c:v>546</c:v>
                </c:pt>
                <c:pt idx="61">
                  <c:v>47.400000000000006</c:v>
                </c:pt>
                <c:pt idx="62">
                  <c:v>36680</c:v>
                </c:pt>
                <c:pt idx="63">
                  <c:v>698</c:v>
                </c:pt>
                <c:pt idx="64">
                  <c:v>0</c:v>
                </c:pt>
                <c:pt idx="65">
                  <c:v>866</c:v>
                </c:pt>
              </c:numCache>
            </c:numRef>
          </c:yVal>
          <c:extLst xmlns:c16r2="http://schemas.microsoft.com/office/drawing/2015/06/chart">
            <c:ext xmlns:c16="http://schemas.microsoft.com/office/drawing/2014/chart" uri="{C3380CC4-5D6E-409C-BE32-E72D297353CC}">
              <c16:uniqueId val="{00000001-BFFA-4B6C-AF50-53F4C1F40393}"/>
            </c:ext>
          </c:extLst>
        </c:ser>
        <c:axId val="66671744"/>
        <c:axId val="66674048"/>
      </c:scatterChart>
      <c:valAx>
        <c:axId val="66671744"/>
        <c:scaling>
          <c:orientation val="minMax"/>
        </c:scaling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Tested samples</a:t>
                </a:r>
              </a:p>
            </c:rich>
          </c:tx>
          <c:layout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tickLblPos val="nextTo"/>
        <c:spPr>
          <a:noFill/>
          <a:ln w="9525" cap="rnd">
            <a:solidFill>
              <a:schemeClr val="dk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674048"/>
        <c:crosses val="autoZero"/>
        <c:crossBetween val="midCat"/>
      </c:valAx>
      <c:valAx>
        <c:axId val="66674048"/>
        <c:scaling>
          <c:orientation val="minMax"/>
          <c:max val="500"/>
          <c:min val="50"/>
        </c:scaling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Copies/rxn</a:t>
                </a:r>
              </a:p>
            </c:rich>
          </c:tx>
          <c:layout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tickLblPos val="nextTo"/>
        <c:spPr>
          <a:noFill/>
          <a:ln w="9525" cap="rnd">
            <a:solidFill>
              <a:schemeClr val="dk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671744"/>
        <c:crosses val="autoZero"/>
        <c:crossBetween val="midCat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>
                <a:alpha val="0"/>
              </a:schemeClr>
            </a:gs>
          </a:gsLst>
          <a:lin ang="5400000" scaled="0"/>
        </a:gradFill>
        <a:ln>
          <a:noFill/>
        </a:ln>
        <a:effectLst/>
      </c:spPr>
    </c:plotArea>
    <c:legend>
      <c:legendPos val="b"/>
      <c:layout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</c:chart>
  <c:spPr>
    <a:solidFill>
      <a:schemeClr val="lt1"/>
    </a:solidFill>
    <a:ln>
      <a:noFill/>
    </a:ln>
    <a:effectLst/>
  </c:spPr>
  <c:txPr>
    <a:bodyPr/>
    <a:lstStyle/>
    <a:p>
      <a:pPr>
        <a:defRPr sz="1200"/>
      </a:pPr>
      <a:endParaRPr lang="en-US"/>
    </a:p>
  </c:tx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autoTitleDeleted val="1"/>
    <c:plotArea>
      <c:layout/>
      <c:scatterChart>
        <c:scatterStyle val="lineMarker"/>
        <c:ser>
          <c:idx val="0"/>
          <c:order val="0"/>
          <c:tx>
            <c:strRef>
              <c:f>Samples!$H$1</c:f>
              <c:strCache>
                <c:ptCount val="1"/>
                <c:pt idx="0">
                  <c:v>MUT copies/rxn</c:v>
                </c:pt>
              </c:strCache>
            </c:strRef>
          </c:tx>
          <c:spPr>
            <a:ln w="25400" cap="flat" cmpd="sng" algn="ctr">
              <a:noFill/>
              <a:prstDash val="sysDot"/>
              <a:round/>
            </a:ln>
            <a:effectLst/>
          </c:spPr>
          <c:marker>
            <c:symbol val="circle"/>
            <c:size val="5"/>
            <c:spPr>
              <a:gradFill rotWithShape="1">
                <a:gsLst>
                  <a:gs pos="0">
                    <a:schemeClr val="accent1"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1"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1">
                      <a:lumMod val="105000"/>
                      <a:satMod val="109000"/>
                      <a:tint val="81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1">
                    <a:shade val="95000"/>
                  </a:schemeClr>
                </a:solidFill>
                <a:round/>
              </a:ln>
              <a:effectLst/>
            </c:spPr>
          </c:marker>
          <c:xVal>
            <c:numRef>
              <c:f>Samples!$A$2:$A$67</c:f>
              <c:numCache>
                <c:formatCode>General</c:formatCode>
                <c:ptCount val="6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</c:numCache>
            </c:numRef>
          </c:xVal>
          <c:yVal>
            <c:numRef>
              <c:f>Samples!$H$2:$H$67</c:f>
              <c:numCache>
                <c:formatCode>General</c:formatCode>
                <c:ptCount val="66"/>
                <c:pt idx="0">
                  <c:v>1458</c:v>
                </c:pt>
                <c:pt idx="1">
                  <c:v>0</c:v>
                </c:pt>
                <c:pt idx="2">
                  <c:v>24.6</c:v>
                </c:pt>
                <c:pt idx="3">
                  <c:v>0</c:v>
                </c:pt>
                <c:pt idx="4">
                  <c:v>0</c:v>
                </c:pt>
                <c:pt idx="5">
                  <c:v>9.2800000000000011</c:v>
                </c:pt>
                <c:pt idx="6">
                  <c:v>0</c:v>
                </c:pt>
                <c:pt idx="7">
                  <c:v>0</c:v>
                </c:pt>
                <c:pt idx="8">
                  <c:v>1044</c:v>
                </c:pt>
                <c:pt idx="9">
                  <c:v>15.360000000000005</c:v>
                </c:pt>
                <c:pt idx="10">
                  <c:v>532</c:v>
                </c:pt>
                <c:pt idx="11">
                  <c:v>2.1800000000000002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5.1199999999999974</c:v>
                </c:pt>
                <c:pt idx="16">
                  <c:v>2.82</c:v>
                </c:pt>
                <c:pt idx="17">
                  <c:v>0</c:v>
                </c:pt>
                <c:pt idx="18">
                  <c:v>0</c:v>
                </c:pt>
                <c:pt idx="19">
                  <c:v>526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53</c:v>
                </c:pt>
                <c:pt idx="32">
                  <c:v>0</c:v>
                </c:pt>
                <c:pt idx="33">
                  <c:v>5.76</c:v>
                </c:pt>
                <c:pt idx="34">
                  <c:v>19.059999999999999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84.800000000000011</c:v>
                </c:pt>
                <c:pt idx="39">
                  <c:v>756</c:v>
                </c:pt>
                <c:pt idx="40">
                  <c:v>0</c:v>
                </c:pt>
                <c:pt idx="41">
                  <c:v>12.5</c:v>
                </c:pt>
                <c:pt idx="42">
                  <c:v>0</c:v>
                </c:pt>
                <c:pt idx="43">
                  <c:v>10.68</c:v>
                </c:pt>
                <c:pt idx="44">
                  <c:v>0</c:v>
                </c:pt>
                <c:pt idx="45">
                  <c:v>48.8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1352</c:v>
                </c:pt>
                <c:pt idx="53">
                  <c:v>3140</c:v>
                </c:pt>
                <c:pt idx="54">
                  <c:v>30.8</c:v>
                </c:pt>
                <c:pt idx="55">
                  <c:v>0</c:v>
                </c:pt>
                <c:pt idx="56">
                  <c:v>33.4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14.6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</c:numCache>
            </c:numRef>
          </c:yVal>
          <c:extLst xmlns:c16r2="http://schemas.microsoft.com/office/drawing/2015/06/chart">
            <c:ext xmlns:c16="http://schemas.microsoft.com/office/drawing/2014/chart" uri="{C3380CC4-5D6E-409C-BE32-E72D297353CC}">
              <c16:uniqueId val="{00000000-03E5-4BA8-A1BA-E9924B95C31F}"/>
            </c:ext>
          </c:extLst>
        </c:ser>
        <c:ser>
          <c:idx val="1"/>
          <c:order val="1"/>
          <c:tx>
            <c:strRef>
              <c:f>Samples!$I$1</c:f>
              <c:strCache>
                <c:ptCount val="1"/>
                <c:pt idx="0">
                  <c:v>WT copies/rxn</c:v>
                </c:pt>
              </c:strCache>
            </c:strRef>
          </c:tx>
          <c:spPr>
            <a:ln w="25400" cap="flat" cmpd="sng" algn="ctr">
              <a:noFill/>
              <a:prstDash val="sysDot"/>
              <a:round/>
            </a:ln>
            <a:effectLst/>
          </c:spPr>
          <c:marker>
            <c:symbol val="circle"/>
            <c:size val="5"/>
            <c:spPr>
              <a:gradFill rotWithShape="1">
                <a:gsLst>
                  <a:gs pos="0">
                    <a:schemeClr val="accent2"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2"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2">
                      <a:lumMod val="105000"/>
                      <a:satMod val="109000"/>
                      <a:tint val="81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2">
                    <a:shade val="95000"/>
                  </a:schemeClr>
                </a:solidFill>
                <a:round/>
              </a:ln>
              <a:effectLst/>
            </c:spPr>
          </c:marker>
          <c:xVal>
            <c:numRef>
              <c:f>Samples!$A$2:$A$67</c:f>
              <c:numCache>
                <c:formatCode>General</c:formatCode>
                <c:ptCount val="6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</c:numCache>
            </c:numRef>
          </c:xVal>
          <c:yVal>
            <c:numRef>
              <c:f>Samples!$I$2:$I$67</c:f>
              <c:numCache>
                <c:formatCode>General</c:formatCode>
                <c:ptCount val="66"/>
                <c:pt idx="0">
                  <c:v>9200</c:v>
                </c:pt>
                <c:pt idx="1">
                  <c:v>234</c:v>
                </c:pt>
                <c:pt idx="2">
                  <c:v>504</c:v>
                </c:pt>
                <c:pt idx="3">
                  <c:v>115.8</c:v>
                </c:pt>
                <c:pt idx="4">
                  <c:v>998</c:v>
                </c:pt>
                <c:pt idx="5">
                  <c:v>978</c:v>
                </c:pt>
                <c:pt idx="6">
                  <c:v>182</c:v>
                </c:pt>
                <c:pt idx="7">
                  <c:v>632</c:v>
                </c:pt>
                <c:pt idx="8">
                  <c:v>4620</c:v>
                </c:pt>
                <c:pt idx="9">
                  <c:v>137.6</c:v>
                </c:pt>
                <c:pt idx="10">
                  <c:v>4680</c:v>
                </c:pt>
                <c:pt idx="11">
                  <c:v>2020</c:v>
                </c:pt>
                <c:pt idx="12">
                  <c:v>392</c:v>
                </c:pt>
                <c:pt idx="13">
                  <c:v>1982</c:v>
                </c:pt>
                <c:pt idx="14">
                  <c:v>1584</c:v>
                </c:pt>
                <c:pt idx="15">
                  <c:v>1386</c:v>
                </c:pt>
                <c:pt idx="16">
                  <c:v>620</c:v>
                </c:pt>
                <c:pt idx="17">
                  <c:v>412</c:v>
                </c:pt>
                <c:pt idx="18">
                  <c:v>770</c:v>
                </c:pt>
                <c:pt idx="19">
                  <c:v>12780</c:v>
                </c:pt>
                <c:pt idx="20">
                  <c:v>862</c:v>
                </c:pt>
                <c:pt idx="21">
                  <c:v>670</c:v>
                </c:pt>
                <c:pt idx="22">
                  <c:v>400</c:v>
                </c:pt>
                <c:pt idx="23">
                  <c:v>2040</c:v>
                </c:pt>
                <c:pt idx="24">
                  <c:v>1168</c:v>
                </c:pt>
                <c:pt idx="25">
                  <c:v>5300</c:v>
                </c:pt>
                <c:pt idx="26">
                  <c:v>458</c:v>
                </c:pt>
                <c:pt idx="27">
                  <c:v>330</c:v>
                </c:pt>
                <c:pt idx="28">
                  <c:v>332</c:v>
                </c:pt>
                <c:pt idx="29">
                  <c:v>1460</c:v>
                </c:pt>
                <c:pt idx="30">
                  <c:v>552</c:v>
                </c:pt>
                <c:pt idx="31">
                  <c:v>2440</c:v>
                </c:pt>
                <c:pt idx="32">
                  <c:v>0</c:v>
                </c:pt>
                <c:pt idx="33">
                  <c:v>914</c:v>
                </c:pt>
                <c:pt idx="34">
                  <c:v>2580</c:v>
                </c:pt>
                <c:pt idx="35">
                  <c:v>230</c:v>
                </c:pt>
                <c:pt idx="36">
                  <c:v>1768</c:v>
                </c:pt>
                <c:pt idx="37">
                  <c:v>312</c:v>
                </c:pt>
                <c:pt idx="38">
                  <c:v>1494</c:v>
                </c:pt>
                <c:pt idx="39">
                  <c:v>840</c:v>
                </c:pt>
                <c:pt idx="40">
                  <c:v>69</c:v>
                </c:pt>
                <c:pt idx="41">
                  <c:v>802</c:v>
                </c:pt>
                <c:pt idx="42">
                  <c:v>0</c:v>
                </c:pt>
                <c:pt idx="43">
                  <c:v>584</c:v>
                </c:pt>
                <c:pt idx="44">
                  <c:v>198.4</c:v>
                </c:pt>
                <c:pt idx="45">
                  <c:v>1212</c:v>
                </c:pt>
                <c:pt idx="46">
                  <c:v>1436</c:v>
                </c:pt>
                <c:pt idx="47">
                  <c:v>3500</c:v>
                </c:pt>
                <c:pt idx="48">
                  <c:v>300</c:v>
                </c:pt>
                <c:pt idx="49">
                  <c:v>722</c:v>
                </c:pt>
                <c:pt idx="50">
                  <c:v>432</c:v>
                </c:pt>
                <c:pt idx="51">
                  <c:v>181.4</c:v>
                </c:pt>
                <c:pt idx="52">
                  <c:v>3820</c:v>
                </c:pt>
                <c:pt idx="53">
                  <c:v>10900</c:v>
                </c:pt>
                <c:pt idx="54">
                  <c:v>1916</c:v>
                </c:pt>
                <c:pt idx="55">
                  <c:v>1004</c:v>
                </c:pt>
                <c:pt idx="56">
                  <c:v>630</c:v>
                </c:pt>
                <c:pt idx="57">
                  <c:v>544</c:v>
                </c:pt>
                <c:pt idx="58">
                  <c:v>398</c:v>
                </c:pt>
                <c:pt idx="59">
                  <c:v>123.2</c:v>
                </c:pt>
                <c:pt idx="60">
                  <c:v>546</c:v>
                </c:pt>
                <c:pt idx="61">
                  <c:v>47.400000000000006</c:v>
                </c:pt>
                <c:pt idx="62">
                  <c:v>36680</c:v>
                </c:pt>
                <c:pt idx="63">
                  <c:v>698</c:v>
                </c:pt>
                <c:pt idx="64">
                  <c:v>0</c:v>
                </c:pt>
                <c:pt idx="65">
                  <c:v>866</c:v>
                </c:pt>
              </c:numCache>
            </c:numRef>
          </c:yVal>
          <c:extLst xmlns:c16r2="http://schemas.microsoft.com/office/drawing/2015/06/chart">
            <c:ext xmlns:c16="http://schemas.microsoft.com/office/drawing/2014/chart" uri="{C3380CC4-5D6E-409C-BE32-E72D297353CC}">
              <c16:uniqueId val="{00000001-03E5-4BA8-A1BA-E9924B95C31F}"/>
            </c:ext>
          </c:extLst>
        </c:ser>
        <c:axId val="66711936"/>
        <c:axId val="66714240"/>
      </c:scatterChart>
      <c:valAx>
        <c:axId val="66711936"/>
        <c:scaling>
          <c:orientation val="minMax"/>
        </c:scaling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Tested samples</a:t>
                </a:r>
              </a:p>
            </c:rich>
          </c:tx>
          <c:layout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tickLblPos val="nextTo"/>
        <c:spPr>
          <a:noFill/>
          <a:ln w="9525" cap="rnd">
            <a:solidFill>
              <a:schemeClr val="dk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714240"/>
        <c:crosses val="autoZero"/>
        <c:crossBetween val="midCat"/>
      </c:valAx>
      <c:valAx>
        <c:axId val="66714240"/>
        <c:scaling>
          <c:orientation val="minMax"/>
          <c:max val="50"/>
        </c:scaling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Copies/rxn</a:t>
                </a:r>
              </a:p>
            </c:rich>
          </c:tx>
          <c:layout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tickLblPos val="nextTo"/>
        <c:spPr>
          <a:noFill/>
          <a:ln w="9525" cap="rnd">
            <a:solidFill>
              <a:schemeClr val="dk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711936"/>
        <c:crosses val="autoZero"/>
        <c:crossBetween val="midCat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>
                <a:alpha val="0"/>
              </a:schemeClr>
            </a:gs>
          </a:gsLst>
          <a:lin ang="5400000" scaled="0"/>
        </a:gradFill>
        <a:ln>
          <a:noFill/>
        </a:ln>
        <a:effectLst/>
      </c:spPr>
    </c:plotArea>
    <c:legend>
      <c:legendPos val="b"/>
      <c:layout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</c:chart>
  <c:spPr>
    <a:solidFill>
      <a:schemeClr val="lt1"/>
    </a:solidFill>
    <a:ln>
      <a:noFill/>
    </a:ln>
    <a:effectLst/>
  </c:spPr>
  <c:txPr>
    <a:bodyPr/>
    <a:lstStyle/>
    <a:p>
      <a:pPr>
        <a:defRPr sz="1200"/>
      </a:pPr>
      <a:endParaRPr lang="en-US"/>
    </a:p>
  </c:txPr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plotArea>
      <c:layout>
        <c:manualLayout>
          <c:layoutTarget val="inner"/>
          <c:xMode val="edge"/>
          <c:yMode val="edge"/>
          <c:x val="0.11183836345757753"/>
          <c:y val="9.5356397518779723E-2"/>
          <c:w val="0.84448739675176387"/>
          <c:h val="0.67153133803618925"/>
        </c:manualLayout>
      </c:layout>
      <c:barChart>
        <c:barDir val="col"/>
        <c:grouping val="clustered"/>
        <c:ser>
          <c:idx val="1"/>
          <c:order val="0"/>
          <c:tx>
            <c:v>Low[Nav]</c:v>
          </c:tx>
          <c:spPr>
            <a:gradFill flip="none" rotWithShape="1">
              <a:gsLst>
                <a:gs pos="0">
                  <a:schemeClr val="accent2"/>
                </a:gs>
                <a:gs pos="75000">
                  <a:schemeClr val="accent2">
                    <a:lumMod val="60000"/>
                    <a:lumOff val="40000"/>
                  </a:schemeClr>
                </a:gs>
                <a:gs pos="51000">
                  <a:schemeClr val="accent2">
                    <a:alpha val="75000"/>
                  </a:schemeClr>
                </a:gs>
                <a:gs pos="100000">
                  <a:schemeClr val="accent2">
                    <a:lumMod val="20000"/>
                    <a:lumOff val="80000"/>
                    <a:alpha val="15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dPt>
            <c:idx val="0"/>
            <c:spPr>
              <a:gradFill flip="none" rotWithShape="1">
                <a:gsLst>
                  <a:gs pos="0">
                    <a:schemeClr val="accent2"/>
                  </a:gs>
                  <a:gs pos="75000">
                    <a:schemeClr val="accent2">
                      <a:lumMod val="60000"/>
                      <a:lumOff val="40000"/>
                    </a:schemeClr>
                  </a:gs>
                  <a:gs pos="51000">
                    <a:schemeClr val="accent2">
                      <a:alpha val="75000"/>
                    </a:schemeClr>
                  </a:gs>
                  <a:gs pos="100000">
                    <a:schemeClr val="accent2">
                      <a:lumMod val="20000"/>
                      <a:lumOff val="80000"/>
                      <a:alpha val="15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4-0C1A-4F47-9CF8-B2634F3B1F73}"/>
              </c:ext>
            </c:extLst>
          </c:dPt>
          <c:errBars>
            <c:errBarType val="both"/>
            <c:errValType val="cust"/>
            <c:plus>
              <c:numRef>
                <c:f>V600E_detection!$Y$6:$Y$9</c:f>
                <c:numCache>
                  <c:formatCode>General</c:formatCode>
                  <c:ptCount val="4"/>
                  <c:pt idx="0">
                    <c:v>0.20970614360735082</c:v>
                  </c:pt>
                  <c:pt idx="1">
                    <c:v>0.35679125549822538</c:v>
                  </c:pt>
                  <c:pt idx="2">
                    <c:v>0.93552124508212731</c:v>
                  </c:pt>
                  <c:pt idx="3">
                    <c:v>3.2511075036055059</c:v>
                  </c:pt>
                </c:numCache>
              </c:numRef>
            </c:plus>
            <c:minus>
              <c:numRef>
                <c:f>V600E_detection!$Y$6:$Y$9</c:f>
                <c:numCache>
                  <c:formatCode>General</c:formatCode>
                  <c:ptCount val="4"/>
                  <c:pt idx="0">
                    <c:v>0.20970614360735082</c:v>
                  </c:pt>
                  <c:pt idx="1">
                    <c:v>0.35679125549822538</c:v>
                  </c:pt>
                  <c:pt idx="2">
                    <c:v>0.93552124508212731</c:v>
                  </c:pt>
                  <c:pt idx="3">
                    <c:v>3.2511075036055059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V600E_detection!$N$6:$N$9</c:f>
              <c:numCache>
                <c:formatCode>0.00E+00</c:formatCode>
                <c:ptCount val="4"/>
                <c:pt idx="0">
                  <c:v>1670000</c:v>
                </c:pt>
                <c:pt idx="1">
                  <c:v>167000</c:v>
                </c:pt>
                <c:pt idx="2">
                  <c:v>1670000</c:v>
                </c:pt>
                <c:pt idx="3">
                  <c:v>16700000</c:v>
                </c:pt>
              </c:numCache>
            </c:numRef>
          </c:cat>
          <c:val>
            <c:numRef>
              <c:f>V600E_detection!$X$6:$X$9</c:f>
              <c:numCache>
                <c:formatCode>General</c:formatCode>
                <c:ptCount val="4"/>
                <c:pt idx="0">
                  <c:v>0.4116666666666674</c:v>
                </c:pt>
                <c:pt idx="1">
                  <c:v>1.54</c:v>
                </c:pt>
                <c:pt idx="2">
                  <c:v>5.419999999999999</c:v>
                </c:pt>
                <c:pt idx="3">
                  <c:v>8.3000000000000025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5-0C1A-4F47-9CF8-B2634F3B1F73}"/>
            </c:ext>
          </c:extLst>
        </c:ser>
        <c:gapWidth val="355"/>
        <c:overlap val="-70"/>
        <c:axId val="66910848"/>
        <c:axId val="67019520"/>
      </c:barChart>
      <c:catAx>
        <c:axId val="66910848"/>
        <c:scaling>
          <c:orientation val="minMax"/>
        </c:scaling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 dirty="0" smtClean="0"/>
                  <a:t>DNA template copies</a:t>
                </a:r>
                <a:endParaRPr lang="en-US" b="1" dirty="0"/>
              </a:p>
            </c:rich>
          </c:tx>
          <c:layout>
            <c:manualLayout>
              <c:xMode val="edge"/>
              <c:yMode val="edge"/>
              <c:x val="0.33355173930812942"/>
              <c:y val="0.90049214428662827"/>
            </c:manualLayout>
          </c:layout>
          <c:spPr>
            <a:noFill/>
            <a:ln>
              <a:noFill/>
            </a:ln>
            <a:effectLst/>
          </c:spPr>
        </c:title>
        <c:numFmt formatCode="0.00E+00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019520"/>
        <c:crosses val="autoZero"/>
        <c:auto val="1"/>
        <c:lblAlgn val="ctr"/>
        <c:lblOffset val="100"/>
      </c:catAx>
      <c:valAx>
        <c:axId val="67019520"/>
        <c:scaling>
          <c:orientation val="minMax"/>
          <c:max val="13"/>
          <c:min val="0"/>
        </c:scaling>
        <c:axPos val="l"/>
        <c:majorGridlines>
          <c:spPr>
            <a:ln w="9525" cap="flat" cmpd="sng" algn="ctr">
              <a:gradFill>
                <a:gsLst>
                  <a:gs pos="100000">
                    <a:schemeClr val="tx1">
                      <a:lumMod val="5000"/>
                      <a:lumOff val="95000"/>
                    </a:schemeClr>
                  </a:gs>
                  <a:gs pos="0">
                    <a:schemeClr val="tx1">
                      <a:lumMod val="25000"/>
                      <a:lumOff val="7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l-GR" dirty="0" smtClean="0"/>
                  <a:t>Δ</a:t>
                </a:r>
                <a:r>
                  <a:rPr lang="en-US" dirty="0" smtClean="0"/>
                  <a:t>D (10</a:t>
                </a:r>
                <a:r>
                  <a:rPr lang="en-US" baseline="30000" dirty="0" smtClean="0"/>
                  <a:t>-6</a:t>
                </a:r>
                <a:r>
                  <a:rPr lang="en-US" dirty="0" smtClean="0"/>
                  <a:t>) </a:t>
                </a:r>
                <a:endParaRPr lang="en-US" dirty="0"/>
              </a:p>
            </c:rich>
          </c:tx>
          <c:layout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9108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/>
  <c:userShapes r:id="rId2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plotArea>
      <c:layout/>
      <c:barChart>
        <c:barDir val="col"/>
        <c:grouping val="clustered"/>
        <c:ser>
          <c:idx val="0"/>
          <c:order val="0"/>
          <c:spPr>
            <a:gradFill flip="none" rotWithShape="1">
              <a:gsLst>
                <a:gs pos="0">
                  <a:schemeClr val="accent1"/>
                </a:gs>
                <a:gs pos="75000">
                  <a:schemeClr val="accent1">
                    <a:lumMod val="60000"/>
                    <a:lumOff val="40000"/>
                  </a:schemeClr>
                </a:gs>
                <a:gs pos="51000">
                  <a:schemeClr val="accent1">
                    <a:alpha val="75000"/>
                  </a:schemeClr>
                </a:gs>
                <a:gs pos="100000">
                  <a:schemeClr val="accent1">
                    <a:lumMod val="20000"/>
                    <a:lumOff val="80000"/>
                    <a:alpha val="15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errBars>
            <c:errBarType val="both"/>
            <c:errValType val="cust"/>
            <c:plus>
              <c:numRef>
                <c:f>[beads_newLCR_65.xlsx]Sheet5!$E$2:$E$7</c:f>
                <c:numCache>
                  <c:formatCode>General</c:formatCode>
                  <c:ptCount val="6"/>
                  <c:pt idx="0">
                    <c:v>0.48790367901871556</c:v>
                  </c:pt>
                  <c:pt idx="2">
                    <c:v>0.53033008588991348</c:v>
                  </c:pt>
                  <c:pt idx="3">
                    <c:v>0.16010413278030416</c:v>
                  </c:pt>
                  <c:pt idx="4">
                    <c:v>0.30405591591021547</c:v>
                  </c:pt>
                </c:numCache>
              </c:numRef>
            </c:plus>
            <c:minus>
              <c:numRef>
                <c:f>[beads_newLCR_65.xlsx]Sheet5!$E$2:$E$7</c:f>
                <c:numCache>
                  <c:formatCode>General</c:formatCode>
                  <c:ptCount val="6"/>
                  <c:pt idx="0">
                    <c:v>0.48790367901871556</c:v>
                  </c:pt>
                  <c:pt idx="2">
                    <c:v>0.53033008588991348</c:v>
                  </c:pt>
                  <c:pt idx="3">
                    <c:v>0.16010413278030416</c:v>
                  </c:pt>
                  <c:pt idx="4">
                    <c:v>0.30405591591021547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[beads_newLCR_65.xlsx]Sheet5!$C$2:$C$7</c:f>
              <c:numCache>
                <c:formatCode>General</c:formatCode>
                <c:ptCount val="6"/>
                <c:pt idx="0">
                  <c:v>3340</c:v>
                </c:pt>
                <c:pt idx="1">
                  <c:v>167</c:v>
                </c:pt>
                <c:pt idx="2">
                  <c:v>3340</c:v>
                </c:pt>
                <c:pt idx="3">
                  <c:v>16700</c:v>
                </c:pt>
                <c:pt idx="4">
                  <c:v>167000</c:v>
                </c:pt>
                <c:pt idx="5">
                  <c:v>835000</c:v>
                </c:pt>
              </c:numCache>
            </c:numRef>
          </c:cat>
          <c:val>
            <c:numRef>
              <c:f>[beads_newLCR_65.xlsx]Sheet5!$D$2:$D$7</c:f>
              <c:numCache>
                <c:formatCode>General</c:formatCode>
                <c:ptCount val="6"/>
                <c:pt idx="0">
                  <c:v>2.6549999999999998</c:v>
                </c:pt>
                <c:pt idx="1">
                  <c:v>1.21</c:v>
                </c:pt>
                <c:pt idx="2">
                  <c:v>3.2349999999999999</c:v>
                </c:pt>
                <c:pt idx="3">
                  <c:v>4.8633333333333333</c:v>
                </c:pt>
                <c:pt idx="4">
                  <c:v>9.1050000000000004</c:v>
                </c:pt>
                <c:pt idx="5">
                  <c:v>11.8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30A9-42DD-8D71-7F7D3C2DEA83}"/>
            </c:ext>
          </c:extLst>
        </c:ser>
        <c:gapWidth val="355"/>
        <c:overlap val="-70"/>
        <c:axId val="66959232"/>
        <c:axId val="66961408"/>
      </c:barChart>
      <c:catAx>
        <c:axId val="66959232"/>
        <c:scaling>
          <c:orientation val="minMax"/>
        </c:scaling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 dirty="0" smtClean="0"/>
                  <a:t>DNA </a:t>
                </a:r>
                <a:r>
                  <a:rPr lang="en-US" b="1" dirty="0"/>
                  <a:t>template copies</a:t>
                </a:r>
              </a:p>
            </c:rich>
          </c:tx>
          <c:layout>
            <c:manualLayout>
              <c:xMode val="edge"/>
              <c:yMode val="edge"/>
              <c:x val="0.37903959200107368"/>
              <c:y val="0.89050925925925906"/>
            </c:manualLayout>
          </c:layout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961408"/>
        <c:crosses val="autoZero"/>
        <c:auto val="1"/>
        <c:lblAlgn val="ctr"/>
        <c:lblOffset val="100"/>
      </c:catAx>
      <c:valAx>
        <c:axId val="66961408"/>
        <c:scaling>
          <c:orientation val="minMax"/>
          <c:max val="12"/>
        </c:scaling>
        <c:axPos val="l"/>
        <c:majorGridlines>
          <c:spPr>
            <a:ln w="9525" cap="flat" cmpd="sng" algn="ctr">
              <a:gradFill>
                <a:gsLst>
                  <a:gs pos="100000">
                    <a:schemeClr val="tx1">
                      <a:lumMod val="5000"/>
                      <a:lumOff val="95000"/>
                    </a:schemeClr>
                  </a:gs>
                  <a:gs pos="0">
                    <a:schemeClr val="tx1">
                      <a:lumMod val="25000"/>
                      <a:lumOff val="7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l-GR"/>
                  <a:t>Δ</a:t>
                </a:r>
                <a:r>
                  <a:rPr lang="en-US"/>
                  <a:t>D (10</a:t>
                </a:r>
                <a:r>
                  <a:rPr lang="en-US" baseline="30000"/>
                  <a:t>-6</a:t>
                </a:r>
                <a:r>
                  <a:rPr lang="en-US"/>
                  <a:t>)</a:t>
                </a:r>
              </a:p>
            </c:rich>
          </c:tx>
          <c:layout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9592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</c:chart>
  <c:spPr>
    <a:noFill/>
    <a:ln>
      <a:noFill/>
    </a:ln>
    <a:effectLst/>
  </c:spPr>
  <c:txPr>
    <a:bodyPr/>
    <a:lstStyle/>
    <a:p>
      <a:pPr>
        <a:defRPr sz="1200"/>
      </a:pPr>
      <a:endParaRPr lang="en-US"/>
    </a:p>
  </c:txPr>
  <c:externalData r:id="rId1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150 MHz</a:t>
            </a:r>
            <a:endParaRPr lang="en-US" dirty="0"/>
          </a:p>
        </c:rich>
      </c:tx>
      <c:layout/>
      <c:spPr>
        <a:noFill/>
        <a:ln>
          <a:noFill/>
        </a:ln>
        <a:effectLst/>
      </c:spPr>
    </c:title>
    <c:plotArea>
      <c:layout/>
      <c:barChart>
        <c:barDir val="col"/>
        <c:grouping val="clustered"/>
        <c:ser>
          <c:idx val="0"/>
          <c:order val="0"/>
          <c:spPr>
            <a:gradFill flip="none" rotWithShape="1">
              <a:gsLst>
                <a:gs pos="0">
                  <a:schemeClr val="accent1"/>
                </a:gs>
                <a:gs pos="75000">
                  <a:schemeClr val="accent1">
                    <a:lumMod val="60000"/>
                    <a:lumOff val="40000"/>
                  </a:schemeClr>
                </a:gs>
                <a:gs pos="51000">
                  <a:schemeClr val="accent1">
                    <a:alpha val="75000"/>
                  </a:schemeClr>
                </a:gs>
                <a:gs pos="100000">
                  <a:schemeClr val="accent1">
                    <a:lumMod val="20000"/>
                    <a:lumOff val="80000"/>
                    <a:alpha val="15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errBars>
            <c:errBarType val="both"/>
            <c:errValType val="cust"/>
            <c:plus>
              <c:numRef>
                <c:f>'[21-50-75-157-ratios.xlsx]Sheet5'!$G$66,'[21-50-75-157-ratios.xlsx]Sheet5'!$G$68,'[21-50-75-157-ratios.xlsx]Sheet5'!$G$69</c:f>
                <c:numCache>
                  <c:formatCode>General</c:formatCode>
                  <c:ptCount val="3"/>
                  <c:pt idx="0">
                    <c:v>19.39</c:v>
                  </c:pt>
                  <c:pt idx="1">
                    <c:v>15</c:v>
                  </c:pt>
                  <c:pt idx="2">
                    <c:v>4.07</c:v>
                  </c:pt>
                </c:numCache>
              </c:numRef>
            </c:plus>
            <c:minus>
              <c:numRef>
                <c:f>'[21-50-75-157-ratios.xlsx]Sheet5'!$G$66,'[21-50-75-157-ratios.xlsx]Sheet5'!$G$68,'[21-50-75-157-ratios.xlsx]Sheet5'!$G$69</c:f>
                <c:numCache>
                  <c:formatCode>General</c:formatCode>
                  <c:ptCount val="3"/>
                  <c:pt idx="0">
                    <c:v>19.39</c:v>
                  </c:pt>
                  <c:pt idx="1">
                    <c:v>15</c:v>
                  </c:pt>
                  <c:pt idx="2">
                    <c:v>4.07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'[21-50-75-157-ratios.xlsx]Sheet5'!$C$71:$C$73</c:f>
              <c:strCache>
                <c:ptCount val="3"/>
                <c:pt idx="0">
                  <c:v>NAv</c:v>
                </c:pt>
                <c:pt idx="1">
                  <c:v>NAv on b-BSA</c:v>
                </c:pt>
                <c:pt idx="2">
                  <c:v>b-BSA</c:v>
                </c:pt>
              </c:strCache>
            </c:strRef>
          </c:cat>
          <c:val>
            <c:numRef>
              <c:f>'[21-50-75-157-ratios.xlsx]Sheet5'!$F$66,'[21-50-75-157-ratios.xlsx]Sheet5'!$F$68,'[21-50-75-157-ratios.xlsx]Sheet5'!$F$69</c:f>
              <c:numCache>
                <c:formatCode>General</c:formatCode>
                <c:ptCount val="3"/>
                <c:pt idx="0">
                  <c:v>67.518000000000001</c:v>
                </c:pt>
                <c:pt idx="1">
                  <c:v>51.86</c:v>
                </c:pt>
                <c:pt idx="2">
                  <c:v>27.88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3BEF-4E97-88F8-604BB1418079}"/>
            </c:ext>
          </c:extLst>
        </c:ser>
        <c:gapWidth val="355"/>
        <c:overlap val="-70"/>
        <c:axId val="66763008"/>
        <c:axId val="66928640"/>
      </c:barChart>
      <c:catAx>
        <c:axId val="66763008"/>
        <c:scaling>
          <c:orientation val="minMax"/>
        </c:scaling>
        <c:axPos val="b"/>
        <c:numFmt formatCode="General" sourceLinked="0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928640"/>
        <c:crosses val="autoZero"/>
        <c:auto val="1"/>
        <c:lblAlgn val="ctr"/>
        <c:lblOffset val="100"/>
      </c:catAx>
      <c:valAx>
        <c:axId val="66928640"/>
        <c:scaling>
          <c:orientation val="minMax"/>
        </c:scaling>
        <c:axPos val="l"/>
        <c:majorGridlines>
          <c:spPr>
            <a:ln w="9525" cap="flat" cmpd="sng" algn="ctr">
              <a:gradFill>
                <a:gsLst>
                  <a:gs pos="100000">
                    <a:schemeClr val="tx1">
                      <a:lumMod val="5000"/>
                      <a:lumOff val="95000"/>
                    </a:schemeClr>
                  </a:gs>
                  <a:gs pos="0">
                    <a:schemeClr val="tx1">
                      <a:lumMod val="25000"/>
                      <a:lumOff val="7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l-GR"/>
                  <a:t>δ</a:t>
                </a:r>
                <a:r>
                  <a:rPr lang="en-US"/>
                  <a:t>d (10</a:t>
                </a:r>
                <a:r>
                  <a:rPr lang="en-US" baseline="30000"/>
                  <a:t>-6</a:t>
                </a:r>
                <a:r>
                  <a:rPr lang="en-US"/>
                  <a:t>)</a:t>
                </a:r>
                <a:endParaRPr lang="el-GR"/>
              </a:p>
            </c:rich>
          </c:tx>
          <c:layout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7630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</c:chart>
  <c:spPr>
    <a:noFill/>
    <a:ln>
      <a:noFill/>
    </a:ln>
    <a:effectLst/>
  </c:spPr>
  <c:txPr>
    <a:bodyPr/>
    <a:lstStyle/>
    <a:p>
      <a:pPr>
        <a:defRPr sz="1200"/>
      </a:pPr>
      <a:endParaRPr lang="en-US"/>
    </a:p>
  </c:txPr>
  <c:externalData r:id="rId1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150</a:t>
            </a:r>
            <a:r>
              <a:rPr lang="en-US" baseline="0" dirty="0" smtClean="0"/>
              <a:t> MHz</a:t>
            </a:r>
            <a:endParaRPr lang="en-US" dirty="0"/>
          </a:p>
        </c:rich>
      </c:tx>
      <c:layout/>
      <c:spPr>
        <a:noFill/>
        <a:ln>
          <a:noFill/>
        </a:ln>
        <a:effectLst/>
      </c:spPr>
    </c:title>
    <c:plotArea>
      <c:layout/>
      <c:barChart>
        <c:barDir val="col"/>
        <c:grouping val="clustered"/>
        <c:ser>
          <c:idx val="0"/>
          <c:order val="0"/>
          <c:spPr>
            <a:gradFill flip="none" rotWithShape="1">
              <a:gsLst>
                <a:gs pos="0">
                  <a:schemeClr val="accent1"/>
                </a:gs>
                <a:gs pos="75000">
                  <a:schemeClr val="accent1">
                    <a:lumMod val="60000"/>
                    <a:lumOff val="40000"/>
                  </a:schemeClr>
                </a:gs>
                <a:gs pos="51000">
                  <a:schemeClr val="accent1">
                    <a:alpha val="75000"/>
                  </a:schemeClr>
                </a:gs>
                <a:gs pos="100000">
                  <a:schemeClr val="accent1">
                    <a:lumMod val="20000"/>
                    <a:lumOff val="80000"/>
                    <a:alpha val="15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errBars>
            <c:errBarType val="both"/>
            <c:errValType val="cust"/>
            <c:plus>
              <c:numRef>
                <c:f>'[21-50-75-157-ratios.xlsx]Sheet5'!$C$67,'[21-50-75-157-ratios.xlsx]Sheet5'!$D$68,'[21-50-75-157-ratios.xlsx]Sheet5'!$D$69</c:f>
                <c:numCache>
                  <c:formatCode>General</c:formatCode>
                  <c:ptCount val="3"/>
                  <c:pt idx="0">
                    <c:v>3589.1484802760683</c:v>
                  </c:pt>
                  <c:pt idx="1">
                    <c:v>3532</c:v>
                  </c:pt>
                  <c:pt idx="2">
                    <c:v>1239</c:v>
                  </c:pt>
                </c:numCache>
              </c:numRef>
            </c:plus>
            <c:minus>
              <c:numRef>
                <c:f>'[21-50-75-157-ratios.xlsx]Sheet5'!$C$67,'[21-50-75-157-ratios.xlsx]Sheet5'!$D$68,'[21-50-75-157-ratios.xlsx]Sheet5'!$D$69</c:f>
                <c:numCache>
                  <c:formatCode>General</c:formatCode>
                  <c:ptCount val="3"/>
                  <c:pt idx="0">
                    <c:v>3589.1484802760683</c:v>
                  </c:pt>
                  <c:pt idx="1">
                    <c:v>3532</c:v>
                  </c:pt>
                  <c:pt idx="2">
                    <c:v>1239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'[21-50-75-157-ratios.xlsx]Sheet5'!$C$71,'[21-50-75-157-ratios.xlsx]Sheet5'!$C$72,'[21-50-75-157-ratios.xlsx]Sheet5'!$C$73</c:f>
              <c:strCache>
                <c:ptCount val="3"/>
                <c:pt idx="0">
                  <c:v>NAv</c:v>
                </c:pt>
                <c:pt idx="1">
                  <c:v>NAv on b-BSA</c:v>
                </c:pt>
                <c:pt idx="2">
                  <c:v>b-BSA</c:v>
                </c:pt>
              </c:strCache>
            </c:strRef>
          </c:cat>
          <c:val>
            <c:numRef>
              <c:f>'[21-50-75-157-ratios.xlsx]Sheet5'!$C$66,'[21-50-75-157-ratios.xlsx]Sheet5'!$C$68,'[21-50-75-157-ratios.xlsx]Sheet5'!$C$69</c:f>
              <c:numCache>
                <c:formatCode>General</c:formatCode>
                <c:ptCount val="3"/>
                <c:pt idx="0">
                  <c:v>42626.763636363605</c:v>
                </c:pt>
                <c:pt idx="1">
                  <c:v>29918</c:v>
                </c:pt>
                <c:pt idx="2">
                  <c:v>14791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924D-4B44-B51C-5057B847A156}"/>
            </c:ext>
          </c:extLst>
        </c:ser>
        <c:gapWidth val="355"/>
        <c:overlap val="-70"/>
        <c:axId val="67047808"/>
        <c:axId val="67049344"/>
      </c:barChart>
      <c:catAx>
        <c:axId val="67047808"/>
        <c:scaling>
          <c:orientation val="minMax"/>
        </c:scaling>
        <c:axPos val="b"/>
        <c:numFmt formatCode="General" sourceLinked="0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049344"/>
        <c:crosses val="autoZero"/>
        <c:auto val="1"/>
        <c:lblAlgn val="ctr"/>
        <c:lblOffset val="100"/>
      </c:catAx>
      <c:valAx>
        <c:axId val="67049344"/>
        <c:scaling>
          <c:orientation val="minMax"/>
        </c:scaling>
        <c:axPos val="l"/>
        <c:majorGridlines>
          <c:spPr>
            <a:ln w="9525" cap="flat" cmpd="sng" algn="ctr">
              <a:gradFill>
                <a:gsLst>
                  <a:gs pos="100000">
                    <a:schemeClr val="tx1">
                      <a:lumMod val="5000"/>
                      <a:lumOff val="95000"/>
                    </a:schemeClr>
                  </a:gs>
                  <a:gs pos="0">
                    <a:schemeClr val="tx1">
                      <a:lumMod val="25000"/>
                      <a:lumOff val="7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l-GR"/>
                  <a:t>Δ</a:t>
                </a:r>
                <a:r>
                  <a:rPr lang="en-US"/>
                  <a:t>F (Hz)</a:t>
                </a:r>
              </a:p>
            </c:rich>
          </c:tx>
          <c:layout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0478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</c:chart>
  <c:spPr>
    <a:noFill/>
    <a:ln>
      <a:noFill/>
    </a:ln>
    <a:effectLst/>
  </c:spPr>
  <c:txPr>
    <a:bodyPr/>
    <a:lstStyle/>
    <a:p>
      <a:pPr>
        <a:defRPr sz="1200"/>
      </a:pPr>
      <a:endParaRPr lang="en-US"/>
    </a:p>
  </c:txPr>
  <c:externalData r:id="rId1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150 MHz</a:t>
            </a:r>
            <a:endParaRPr lang="en-US" dirty="0"/>
          </a:p>
        </c:rich>
      </c:tx>
      <c:layout/>
      <c:spPr>
        <a:noFill/>
        <a:ln>
          <a:noFill/>
        </a:ln>
        <a:effectLst/>
      </c:spPr>
    </c:title>
    <c:plotArea>
      <c:layout/>
      <c:barChart>
        <c:barDir val="col"/>
        <c:grouping val="clustered"/>
        <c:ser>
          <c:idx val="0"/>
          <c:order val="0"/>
          <c:spPr>
            <a:gradFill flip="none" rotWithShape="1">
              <a:gsLst>
                <a:gs pos="0">
                  <a:schemeClr val="accent1"/>
                </a:gs>
                <a:gs pos="75000">
                  <a:schemeClr val="accent1">
                    <a:lumMod val="60000"/>
                    <a:lumOff val="40000"/>
                  </a:schemeClr>
                </a:gs>
                <a:gs pos="51000">
                  <a:schemeClr val="accent1">
                    <a:alpha val="75000"/>
                  </a:schemeClr>
                </a:gs>
                <a:gs pos="100000">
                  <a:schemeClr val="accent1">
                    <a:lumMod val="20000"/>
                    <a:lumOff val="80000"/>
                    <a:alpha val="15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errBars>
            <c:errBarType val="both"/>
            <c:errValType val="cust"/>
            <c:plus>
              <c:numRef>
                <c:f>'[21-50-75-157-ratios.xlsx]Sheet5'!$F$72:$F$74</c:f>
                <c:numCache>
                  <c:formatCode>General</c:formatCode>
                  <c:ptCount val="3"/>
                  <c:pt idx="0">
                    <c:v>4.1600000000000003E-4</c:v>
                  </c:pt>
                  <c:pt idx="1">
                    <c:v>4.3700000000000039E-5</c:v>
                  </c:pt>
                  <c:pt idx="2">
                    <c:v>1.6800000000000013E-4</c:v>
                  </c:pt>
                </c:numCache>
              </c:numRef>
            </c:plus>
            <c:minus>
              <c:numRef>
                <c:f>'[21-50-75-157-ratios.xlsx]Sheet5'!$F$72:$F$74</c:f>
                <c:numCache>
                  <c:formatCode>General</c:formatCode>
                  <c:ptCount val="3"/>
                  <c:pt idx="0">
                    <c:v>4.1600000000000003E-4</c:v>
                  </c:pt>
                  <c:pt idx="1">
                    <c:v>4.3700000000000039E-5</c:v>
                  </c:pt>
                  <c:pt idx="2">
                    <c:v>1.6800000000000013E-4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'[21-50-75-157-ratios.xlsx]Sheet5'!$C$71:$C$73</c:f>
              <c:strCache>
                <c:ptCount val="3"/>
                <c:pt idx="0">
                  <c:v>NAv</c:v>
                </c:pt>
                <c:pt idx="1">
                  <c:v>NAv on b-BSA</c:v>
                </c:pt>
                <c:pt idx="2">
                  <c:v>b-BSA</c:v>
                </c:pt>
              </c:strCache>
            </c:strRef>
          </c:cat>
          <c:val>
            <c:numRef>
              <c:f>'[21-50-75-157-ratios.xlsx]Sheet5'!$E$72:$E$74</c:f>
              <c:numCache>
                <c:formatCode>General</c:formatCode>
                <c:ptCount val="3"/>
                <c:pt idx="0">
                  <c:v>1.5809999999999999E-3</c:v>
                </c:pt>
                <c:pt idx="1">
                  <c:v>1.7400000000000007E-3</c:v>
                </c:pt>
                <c:pt idx="2">
                  <c:v>1.8000000000000013E-3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2DA5-4B32-91A6-ED7769A4E2F7}"/>
            </c:ext>
          </c:extLst>
        </c:ser>
        <c:gapWidth val="355"/>
        <c:overlap val="-70"/>
        <c:axId val="67082496"/>
        <c:axId val="67096576"/>
      </c:barChart>
      <c:catAx>
        <c:axId val="67082496"/>
        <c:scaling>
          <c:orientation val="minMax"/>
        </c:scaling>
        <c:axPos val="b"/>
        <c:numFmt formatCode="General" sourceLinked="0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096576"/>
        <c:crosses val="autoZero"/>
        <c:auto val="1"/>
        <c:lblAlgn val="ctr"/>
        <c:lblOffset val="100"/>
      </c:catAx>
      <c:valAx>
        <c:axId val="67096576"/>
        <c:scaling>
          <c:orientation val="minMax"/>
          <c:max val="2.0000000000000026E-3"/>
        </c:scaling>
        <c:axPos val="l"/>
        <c:majorGridlines>
          <c:spPr>
            <a:ln w="9525" cap="flat" cmpd="sng" algn="ctr">
              <a:gradFill>
                <a:gsLst>
                  <a:gs pos="100000">
                    <a:schemeClr val="tx1">
                      <a:lumMod val="5000"/>
                      <a:lumOff val="95000"/>
                    </a:schemeClr>
                  </a:gs>
                  <a:gs pos="0">
                    <a:schemeClr val="tx1">
                      <a:lumMod val="25000"/>
                      <a:lumOff val="7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10</a:t>
                </a:r>
                <a:r>
                  <a:rPr lang="en-US" baseline="30000" dirty="0"/>
                  <a:t>-6</a:t>
                </a:r>
                <a:r>
                  <a:rPr lang="en-US" dirty="0"/>
                  <a:t>/Hz</a:t>
                </a:r>
              </a:p>
            </c:rich>
          </c:tx>
          <c:layout>
            <c:manualLayout>
              <c:xMode val="edge"/>
              <c:yMode val="edge"/>
              <c:x val="2.2222222222222247E-2"/>
              <c:y val="0.41043015456401283"/>
            </c:manualLayout>
          </c:layout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0824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</c:chart>
  <c:spPr>
    <a:noFill/>
    <a:ln>
      <a:noFill/>
    </a:ln>
    <a:effectLst/>
  </c:spPr>
  <c:txPr>
    <a:bodyPr/>
    <a:lstStyle/>
    <a:p>
      <a:pPr>
        <a:defRPr sz="1200"/>
      </a:pPr>
      <a:endParaRPr lang="en-US"/>
    </a:p>
  </c:txPr>
  <c:externalData r:id="rId1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rnd">
        <a:solidFill>
          <a:schemeClr val="dk1">
            <a:lumMod val="20000"/>
            <a:lumOff val="80000"/>
          </a:schemeClr>
        </a:solidFill>
        <a:round/>
      </a:ln>
    </cs:spPr>
    <cs:defRPr sz="900" kern="120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/>
    <cs:effectRef idx="1"/>
    <cs:fontRef idx="minor">
      <a:schemeClr val="dk1"/>
    </cs:fontRef>
    <cs:spPr>
      <a:ln w="9525" cap="flat" cmpd="sng" algn="ctr">
        <a:solidFill>
          <a:schemeClr val="phClr">
            <a:alpha val="70000"/>
          </a:schemeClr>
        </a:solidFill>
        <a:prstDash val="sysDot"/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rnd">
        <a:solidFill>
          <a:schemeClr val="dk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rnd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 spc="0" baseline="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>
              <a:alpha val="0"/>
            </a:schemeClr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rnd">
        <a:solidFill>
          <a:schemeClr val="dk1">
            <a:lumMod val="20000"/>
            <a:lumOff val="80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rnd">
        <a:solidFill>
          <a:schemeClr val="dk1">
            <a:lumMod val="25000"/>
            <a:lumOff val="75000"/>
          </a:schemeClr>
        </a:solidFill>
        <a:round/>
      </a:ln>
    </cs:spPr>
    <cs:defRPr sz="900" kern="1200" spc="0" baseline="0"/>
  </cs:valueAxis>
  <cs:wall>
    <cs:lnRef idx="0"/>
    <cs:fillRef idx="0"/>
    <cs:effectRef idx="0"/>
    <cs:fontRef idx="minor">
      <a:schemeClr val="dk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1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5000"/>
                <a:lumOff val="95000"/>
              </a:schemeClr>
            </a:gs>
            <a:gs pos="0">
              <a:schemeClr val="tx1">
                <a:lumMod val="25000"/>
                <a:lumOff val="7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5000"/>
                <a:lumOff val="95000"/>
              </a:schemeClr>
            </a:gs>
            <a:gs pos="0">
              <a:schemeClr val="tx1">
                <a:lumMod val="25000"/>
                <a:lumOff val="7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21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5000"/>
                <a:lumOff val="95000"/>
              </a:schemeClr>
            </a:gs>
            <a:gs pos="0">
              <a:schemeClr val="tx1">
                <a:lumMod val="25000"/>
                <a:lumOff val="7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5000"/>
                <a:lumOff val="95000"/>
              </a:schemeClr>
            </a:gs>
            <a:gs pos="0">
              <a:schemeClr val="tx1">
                <a:lumMod val="25000"/>
                <a:lumOff val="7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2.xml><?xml version="1.0" encoding="utf-8"?>
<cs:chartStyle xmlns:cs="http://schemas.microsoft.com/office/drawing/2012/chartStyle" xmlns:a="http://schemas.openxmlformats.org/drawingml/2006/main" id="21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5000"/>
                <a:lumOff val="95000"/>
              </a:schemeClr>
            </a:gs>
            <a:gs pos="0">
              <a:schemeClr val="tx1">
                <a:lumMod val="25000"/>
                <a:lumOff val="7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5000"/>
                <a:lumOff val="95000"/>
              </a:schemeClr>
            </a:gs>
            <a:gs pos="0">
              <a:schemeClr val="tx1">
                <a:lumMod val="25000"/>
                <a:lumOff val="7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3.xml><?xml version="1.0" encoding="utf-8"?>
<cs:chartStyle xmlns:cs="http://schemas.microsoft.com/office/drawing/2012/chartStyle" xmlns:a="http://schemas.openxmlformats.org/drawingml/2006/main" id="242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2"/>
    <cs:fontRef idx="minor">
      <a:schemeClr val="tx2"/>
    </cs:fontRef>
    <cs:spPr>
      <a:ln w="9525">
        <a:solidFill>
          <a:schemeClr val="phClr"/>
        </a:solidFill>
        <a:round/>
      </a:ln>
    </cs:spPr>
  </cs:dataPointMarker>
  <cs:dataPointMarkerLayout symbol="circle" size="5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spPr>
      <a:ln>
        <a:solidFill>
          <a:schemeClr val="tx2">
            <a:lumMod val="40000"/>
            <a:lumOff val="60000"/>
          </a:schemeClr>
        </a:solidFill>
      </a:ln>
    </cs:spPr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14.xml><?xml version="1.0" encoding="utf-8"?>
<cs:chartStyle xmlns:cs="http://schemas.microsoft.com/office/drawing/2012/chartStyle" xmlns:a="http://schemas.openxmlformats.org/drawingml/2006/main" id="242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2"/>
    <cs:fontRef idx="minor">
      <a:schemeClr val="tx2"/>
    </cs:fontRef>
    <cs:spPr>
      <a:ln w="9525">
        <a:solidFill>
          <a:schemeClr val="phClr"/>
        </a:solidFill>
        <a:round/>
      </a:ln>
    </cs:spPr>
  </cs:dataPointMarker>
  <cs:dataPointMarkerLayout symbol="circle" size="5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spPr>
      <a:ln>
        <a:solidFill>
          <a:schemeClr val="tx2">
            <a:lumMod val="40000"/>
            <a:lumOff val="60000"/>
          </a:schemeClr>
        </a:solidFill>
      </a:ln>
    </cs:spPr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15.xml><?xml version="1.0" encoding="utf-8"?>
<cs:chartStyle xmlns:cs="http://schemas.microsoft.com/office/drawing/2012/chartStyle" xmlns:a="http://schemas.openxmlformats.org/drawingml/2006/main" id="242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2"/>
    <cs:fontRef idx="minor">
      <a:schemeClr val="tx2"/>
    </cs:fontRef>
    <cs:spPr>
      <a:ln w="9525">
        <a:solidFill>
          <a:schemeClr val="phClr"/>
        </a:solidFill>
        <a:round/>
      </a:ln>
    </cs:spPr>
  </cs:dataPointMarker>
  <cs:dataPointMarkerLayout symbol="circle" size="5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spPr>
      <a:ln>
        <a:solidFill>
          <a:schemeClr val="tx2">
            <a:lumMod val="40000"/>
            <a:lumOff val="60000"/>
          </a:schemeClr>
        </a:solidFill>
      </a:ln>
    </cs:spPr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16.xml><?xml version="1.0" encoding="utf-8"?>
<cs:chartStyle xmlns:cs="http://schemas.microsoft.com/office/drawing/2012/chartStyle" xmlns:a="http://schemas.openxmlformats.org/drawingml/2006/main" id="242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2"/>
    <cs:fontRef idx="minor">
      <a:schemeClr val="tx2"/>
    </cs:fontRef>
    <cs:spPr>
      <a:ln w="9525">
        <a:solidFill>
          <a:schemeClr val="phClr"/>
        </a:solidFill>
        <a:round/>
      </a:ln>
    </cs:spPr>
  </cs:dataPointMarker>
  <cs:dataPointMarkerLayout symbol="circle" size="5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spPr>
      <a:ln>
        <a:solidFill>
          <a:schemeClr val="tx2">
            <a:lumMod val="40000"/>
            <a:lumOff val="60000"/>
          </a:schemeClr>
        </a:solidFill>
      </a:ln>
    </cs:spPr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17.xml><?xml version="1.0" encoding="utf-8"?>
<cs:chartStyle xmlns:cs="http://schemas.microsoft.com/office/drawing/2012/chartStyle" xmlns:a="http://schemas.openxmlformats.org/drawingml/2006/main" id="242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2"/>
    <cs:fontRef idx="minor">
      <a:schemeClr val="tx2"/>
    </cs:fontRef>
    <cs:spPr>
      <a:ln w="9525">
        <a:solidFill>
          <a:schemeClr val="phClr"/>
        </a:solidFill>
        <a:round/>
      </a:ln>
    </cs:spPr>
  </cs:dataPointMarker>
  <cs:dataPointMarkerLayout symbol="circle" size="5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spPr>
      <a:ln>
        <a:solidFill>
          <a:schemeClr val="tx2">
            <a:lumMod val="40000"/>
            <a:lumOff val="60000"/>
          </a:schemeClr>
        </a:solidFill>
      </a:ln>
    </cs:spPr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18.xml><?xml version="1.0" encoding="utf-8"?>
<cs:chartStyle xmlns:cs="http://schemas.microsoft.com/office/drawing/2012/chartStyle" xmlns:a="http://schemas.openxmlformats.org/drawingml/2006/main" id="242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2"/>
    <cs:fontRef idx="minor">
      <a:schemeClr val="tx2"/>
    </cs:fontRef>
    <cs:spPr>
      <a:ln w="9525">
        <a:solidFill>
          <a:schemeClr val="phClr"/>
        </a:solidFill>
        <a:round/>
      </a:ln>
    </cs:spPr>
  </cs:dataPointMarker>
  <cs:dataPointMarkerLayout symbol="circle" size="5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spPr>
      <a:ln>
        <a:solidFill>
          <a:schemeClr val="tx2">
            <a:lumMod val="40000"/>
            <a:lumOff val="60000"/>
          </a:schemeClr>
        </a:solidFill>
      </a:ln>
    </cs:spPr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19.xml><?xml version="1.0" encoding="utf-8"?>
<cs:chartStyle xmlns:cs="http://schemas.microsoft.com/office/drawing/2012/chartStyle" xmlns:a="http://schemas.openxmlformats.org/drawingml/2006/main" id="242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2"/>
    <cs:fontRef idx="minor">
      <a:schemeClr val="tx2"/>
    </cs:fontRef>
    <cs:spPr>
      <a:ln w="9525">
        <a:solidFill>
          <a:schemeClr val="phClr"/>
        </a:solidFill>
        <a:round/>
      </a:ln>
    </cs:spPr>
  </cs:dataPointMarker>
  <cs:dataPointMarkerLayout symbol="circle" size="5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spPr>
      <a:ln>
        <a:solidFill>
          <a:schemeClr val="tx2">
            <a:lumMod val="40000"/>
            <a:lumOff val="6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4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rnd">
        <a:solidFill>
          <a:schemeClr val="dk1">
            <a:lumMod val="20000"/>
            <a:lumOff val="80000"/>
          </a:schemeClr>
        </a:solidFill>
        <a:round/>
      </a:ln>
    </cs:spPr>
    <cs:defRPr sz="900" kern="120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/>
    <cs:effectRef idx="1"/>
    <cs:fontRef idx="minor">
      <a:schemeClr val="dk1"/>
    </cs:fontRef>
    <cs:spPr>
      <a:ln w="9525" cap="flat" cmpd="sng" algn="ctr">
        <a:solidFill>
          <a:schemeClr val="phClr">
            <a:alpha val="70000"/>
          </a:schemeClr>
        </a:solidFill>
        <a:prstDash val="sysDot"/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rnd">
        <a:solidFill>
          <a:schemeClr val="dk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rnd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 spc="0" baseline="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>
              <a:alpha val="0"/>
            </a:schemeClr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rnd">
        <a:solidFill>
          <a:schemeClr val="dk1">
            <a:lumMod val="20000"/>
            <a:lumOff val="80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rnd">
        <a:solidFill>
          <a:schemeClr val="dk1">
            <a:lumMod val="25000"/>
            <a:lumOff val="75000"/>
          </a:schemeClr>
        </a:solidFill>
        <a:round/>
      </a:ln>
    </cs:spPr>
    <cs:defRPr sz="900" kern="1200" spc="0" baseline="0"/>
  </cs:valueAxis>
  <cs:wall>
    <cs:lnRef idx="0"/>
    <cs:fillRef idx="0"/>
    <cs:effectRef idx="0"/>
    <cs:fontRef idx="minor">
      <a:schemeClr val="dk1"/>
    </cs:fontRef>
  </cs:wall>
</cs:chartStyle>
</file>

<file path=ppt/charts/style20.xml><?xml version="1.0" encoding="utf-8"?>
<cs:chartStyle xmlns:cs="http://schemas.microsoft.com/office/drawing/2012/chartStyle" xmlns:a="http://schemas.openxmlformats.org/drawingml/2006/main" id="242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2"/>
    <cs:fontRef idx="minor">
      <a:schemeClr val="tx2"/>
    </cs:fontRef>
    <cs:spPr>
      <a:ln w="9525">
        <a:solidFill>
          <a:schemeClr val="phClr"/>
        </a:solidFill>
        <a:round/>
      </a:ln>
    </cs:spPr>
  </cs:dataPointMarker>
  <cs:dataPointMarkerLayout symbol="circle" size="5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spPr>
      <a:ln>
        <a:solidFill>
          <a:schemeClr val="tx2">
            <a:lumMod val="40000"/>
            <a:lumOff val="6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4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rnd">
        <a:solidFill>
          <a:schemeClr val="dk1">
            <a:lumMod val="20000"/>
            <a:lumOff val="80000"/>
          </a:schemeClr>
        </a:solidFill>
        <a:round/>
      </a:ln>
    </cs:spPr>
    <cs:defRPr sz="900" kern="120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/>
    <cs:effectRef idx="1"/>
    <cs:fontRef idx="minor">
      <a:schemeClr val="dk1"/>
    </cs:fontRef>
    <cs:spPr>
      <a:ln w="9525" cap="flat" cmpd="sng" algn="ctr">
        <a:solidFill>
          <a:schemeClr val="phClr">
            <a:alpha val="70000"/>
          </a:schemeClr>
        </a:solidFill>
        <a:prstDash val="sysDot"/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rnd">
        <a:solidFill>
          <a:schemeClr val="dk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rnd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 spc="0" baseline="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>
              <a:alpha val="0"/>
            </a:schemeClr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rnd">
        <a:solidFill>
          <a:schemeClr val="dk1">
            <a:lumMod val="20000"/>
            <a:lumOff val="80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rnd">
        <a:solidFill>
          <a:schemeClr val="dk1">
            <a:lumMod val="25000"/>
            <a:lumOff val="75000"/>
          </a:schemeClr>
        </a:solidFill>
        <a:round/>
      </a:ln>
    </cs:spPr>
    <cs:defRPr sz="900" kern="1200" spc="0" baseline="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4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rnd">
        <a:solidFill>
          <a:schemeClr val="dk1">
            <a:lumMod val="20000"/>
            <a:lumOff val="80000"/>
          </a:schemeClr>
        </a:solidFill>
        <a:round/>
      </a:ln>
    </cs:spPr>
    <cs:defRPr sz="900" kern="120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/>
    <cs:effectRef idx="1"/>
    <cs:fontRef idx="minor">
      <a:schemeClr val="dk1"/>
    </cs:fontRef>
    <cs:spPr>
      <a:ln w="9525" cap="flat" cmpd="sng" algn="ctr">
        <a:solidFill>
          <a:schemeClr val="phClr">
            <a:alpha val="70000"/>
          </a:schemeClr>
        </a:solidFill>
        <a:prstDash val="sysDot"/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rnd">
        <a:solidFill>
          <a:schemeClr val="dk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rnd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 spc="0" baseline="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>
              <a:alpha val="0"/>
            </a:schemeClr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rnd">
        <a:solidFill>
          <a:schemeClr val="dk1">
            <a:lumMod val="20000"/>
            <a:lumOff val="80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rnd">
        <a:solidFill>
          <a:schemeClr val="dk1">
            <a:lumMod val="25000"/>
            <a:lumOff val="75000"/>
          </a:schemeClr>
        </a:solidFill>
        <a:round/>
      </a:ln>
    </cs:spPr>
    <cs:defRPr sz="900" kern="1200" spc="0" baseline="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1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5000"/>
                <a:lumOff val="95000"/>
              </a:schemeClr>
            </a:gs>
            <a:gs pos="0">
              <a:schemeClr val="tx1">
                <a:lumMod val="25000"/>
                <a:lumOff val="7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5000"/>
                <a:lumOff val="95000"/>
              </a:schemeClr>
            </a:gs>
            <a:gs pos="0">
              <a:schemeClr val="tx1">
                <a:lumMod val="25000"/>
                <a:lumOff val="7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1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5000"/>
                <a:lumOff val="95000"/>
              </a:schemeClr>
            </a:gs>
            <a:gs pos="0">
              <a:schemeClr val="tx1">
                <a:lumMod val="25000"/>
                <a:lumOff val="7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5000"/>
                <a:lumOff val="95000"/>
              </a:schemeClr>
            </a:gs>
            <a:gs pos="0">
              <a:schemeClr val="tx1">
                <a:lumMod val="25000"/>
                <a:lumOff val="7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1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5000"/>
                <a:lumOff val="95000"/>
              </a:schemeClr>
            </a:gs>
            <a:gs pos="0">
              <a:schemeClr val="tx1">
                <a:lumMod val="25000"/>
                <a:lumOff val="7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5000"/>
                <a:lumOff val="95000"/>
              </a:schemeClr>
            </a:gs>
            <a:gs pos="0">
              <a:schemeClr val="tx1">
                <a:lumMod val="25000"/>
                <a:lumOff val="7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1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5000"/>
                <a:lumOff val="95000"/>
              </a:schemeClr>
            </a:gs>
            <a:gs pos="0">
              <a:schemeClr val="tx1">
                <a:lumMod val="25000"/>
                <a:lumOff val="7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5000"/>
                <a:lumOff val="95000"/>
              </a:schemeClr>
            </a:gs>
            <a:gs pos="0">
              <a:schemeClr val="tx1">
                <a:lumMod val="25000"/>
                <a:lumOff val="7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1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5000"/>
                <a:lumOff val="95000"/>
              </a:schemeClr>
            </a:gs>
            <a:gs pos="0">
              <a:schemeClr val="tx1">
                <a:lumMod val="25000"/>
                <a:lumOff val="7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5000"/>
                <a:lumOff val="95000"/>
              </a:schemeClr>
            </a:gs>
            <a:gs pos="0">
              <a:schemeClr val="tx1">
                <a:lumMod val="25000"/>
                <a:lumOff val="7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B1D4D0-1260-4C0F-82AF-ECC7190B6652}" type="doc">
      <dgm:prSet loTypeId="urn:microsoft.com/office/officeart/2005/8/layout/arrow4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0576F7DB-0B49-422A-8A52-7145849B8DAF}">
      <dgm:prSet phldrT="[Text]" custT="1"/>
      <dgm:spPr/>
      <dgm:t>
        <a:bodyPr/>
        <a:lstStyle/>
        <a:p>
          <a:r>
            <a:rPr lang="en-US" sz="3000" dirty="0" smtClean="0"/>
            <a:t>Increase MUT</a:t>
          </a:r>
          <a:endParaRPr lang="en-US" sz="3000" dirty="0"/>
        </a:p>
      </dgm:t>
    </dgm:pt>
    <dgm:pt modelId="{AFCCCDE0-3427-435B-BB23-AA750F1FFE6F}" type="parTrans" cxnId="{70B47802-2A95-4558-B9B8-CE81A4BEAF7A}">
      <dgm:prSet/>
      <dgm:spPr/>
      <dgm:t>
        <a:bodyPr/>
        <a:lstStyle/>
        <a:p>
          <a:endParaRPr lang="en-US" sz="3000"/>
        </a:p>
      </dgm:t>
    </dgm:pt>
    <dgm:pt modelId="{5D9C8756-00AC-48CB-B5CB-DBA74E21DF39}" type="sibTrans" cxnId="{70B47802-2A95-4558-B9B8-CE81A4BEAF7A}">
      <dgm:prSet/>
      <dgm:spPr/>
      <dgm:t>
        <a:bodyPr/>
        <a:lstStyle/>
        <a:p>
          <a:endParaRPr lang="en-US" sz="3000"/>
        </a:p>
      </dgm:t>
    </dgm:pt>
    <dgm:pt modelId="{0D1C0B4C-77DC-4AEF-B149-654AC5979B0D}">
      <dgm:prSet phldrT="[Text]" custT="1"/>
      <dgm:spPr/>
      <dgm:t>
        <a:bodyPr/>
        <a:lstStyle/>
        <a:p>
          <a:r>
            <a:rPr lang="en-US" sz="3000" dirty="0" smtClean="0"/>
            <a:t>Eliminate WT</a:t>
          </a:r>
          <a:endParaRPr lang="en-US" sz="3000" dirty="0"/>
        </a:p>
      </dgm:t>
    </dgm:pt>
    <dgm:pt modelId="{4967498B-6356-4FC4-AC8A-7106EC99A801}" type="parTrans" cxnId="{C5E7DD99-26EE-4B07-911E-A93CAF2E3CFB}">
      <dgm:prSet/>
      <dgm:spPr/>
      <dgm:t>
        <a:bodyPr/>
        <a:lstStyle/>
        <a:p>
          <a:endParaRPr lang="en-US" sz="3000"/>
        </a:p>
      </dgm:t>
    </dgm:pt>
    <dgm:pt modelId="{ABE95657-C70E-41EE-892F-20702F60E9AB}" type="sibTrans" cxnId="{C5E7DD99-26EE-4B07-911E-A93CAF2E3CFB}">
      <dgm:prSet/>
      <dgm:spPr/>
      <dgm:t>
        <a:bodyPr/>
        <a:lstStyle/>
        <a:p>
          <a:endParaRPr lang="en-US" sz="3000"/>
        </a:p>
      </dgm:t>
    </dgm:pt>
    <dgm:pt modelId="{DCD401AA-647F-440D-BE35-6A6CADEA66F6}" type="pres">
      <dgm:prSet presAssocID="{CFB1D4D0-1260-4C0F-82AF-ECC7190B6652}" presName="compositeShape" presStyleCnt="0">
        <dgm:presLayoutVars>
          <dgm:chMax val="2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E3B89C7-E591-4530-9521-7EFAC3CDC145}" type="pres">
      <dgm:prSet presAssocID="{0576F7DB-0B49-422A-8A52-7145849B8DAF}" presName="upArrow" presStyleLbl="node1" presStyleIdx="0" presStyleCnt="2"/>
      <dgm:spPr/>
    </dgm:pt>
    <dgm:pt modelId="{43A11E51-A082-47F2-9E85-A72F720B0CD6}" type="pres">
      <dgm:prSet presAssocID="{0576F7DB-0B49-422A-8A52-7145849B8DAF}" presName="upArrowText" presStyleLbl="revTx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764DC3-9911-454D-8858-692046EEA2DC}" type="pres">
      <dgm:prSet presAssocID="{0D1C0B4C-77DC-4AEF-B149-654AC5979B0D}" presName="downArrow" presStyleLbl="node1" presStyleIdx="1" presStyleCnt="2"/>
      <dgm:spPr/>
    </dgm:pt>
    <dgm:pt modelId="{20E43355-DBFF-4432-84ED-2ED5EFBE4CA0}" type="pres">
      <dgm:prSet presAssocID="{0D1C0B4C-77DC-4AEF-B149-654AC5979B0D}" presName="downArrowText" presStyleLbl="revTx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839231D-F37C-4632-8751-B95C90CD98A1}" type="presOf" srcId="{CFB1D4D0-1260-4C0F-82AF-ECC7190B6652}" destId="{DCD401AA-647F-440D-BE35-6A6CADEA66F6}" srcOrd="0" destOrd="0" presId="urn:microsoft.com/office/officeart/2005/8/layout/arrow4"/>
    <dgm:cxn modelId="{C5E7DD99-26EE-4B07-911E-A93CAF2E3CFB}" srcId="{CFB1D4D0-1260-4C0F-82AF-ECC7190B6652}" destId="{0D1C0B4C-77DC-4AEF-B149-654AC5979B0D}" srcOrd="1" destOrd="0" parTransId="{4967498B-6356-4FC4-AC8A-7106EC99A801}" sibTransId="{ABE95657-C70E-41EE-892F-20702F60E9AB}"/>
    <dgm:cxn modelId="{E1FD6822-5DF9-48FF-9381-F7E6C9893C16}" type="presOf" srcId="{0D1C0B4C-77DC-4AEF-B149-654AC5979B0D}" destId="{20E43355-DBFF-4432-84ED-2ED5EFBE4CA0}" srcOrd="0" destOrd="0" presId="urn:microsoft.com/office/officeart/2005/8/layout/arrow4"/>
    <dgm:cxn modelId="{70B47802-2A95-4558-B9B8-CE81A4BEAF7A}" srcId="{CFB1D4D0-1260-4C0F-82AF-ECC7190B6652}" destId="{0576F7DB-0B49-422A-8A52-7145849B8DAF}" srcOrd="0" destOrd="0" parTransId="{AFCCCDE0-3427-435B-BB23-AA750F1FFE6F}" sibTransId="{5D9C8756-00AC-48CB-B5CB-DBA74E21DF39}"/>
    <dgm:cxn modelId="{8917EA7E-B747-4192-B05B-4F23AE309659}" type="presOf" srcId="{0576F7DB-0B49-422A-8A52-7145849B8DAF}" destId="{43A11E51-A082-47F2-9E85-A72F720B0CD6}" srcOrd="0" destOrd="0" presId="urn:microsoft.com/office/officeart/2005/8/layout/arrow4"/>
    <dgm:cxn modelId="{CF438D85-4A11-47F2-A80A-912B7896AF52}" type="presParOf" srcId="{DCD401AA-647F-440D-BE35-6A6CADEA66F6}" destId="{DE3B89C7-E591-4530-9521-7EFAC3CDC145}" srcOrd="0" destOrd="0" presId="urn:microsoft.com/office/officeart/2005/8/layout/arrow4"/>
    <dgm:cxn modelId="{F6F13DAE-C305-46A6-B70B-C3752E9F222C}" type="presParOf" srcId="{DCD401AA-647F-440D-BE35-6A6CADEA66F6}" destId="{43A11E51-A082-47F2-9E85-A72F720B0CD6}" srcOrd="1" destOrd="0" presId="urn:microsoft.com/office/officeart/2005/8/layout/arrow4"/>
    <dgm:cxn modelId="{BF09A6F2-AC99-4908-AD13-604C1288713A}" type="presParOf" srcId="{DCD401AA-647F-440D-BE35-6A6CADEA66F6}" destId="{D2764DC3-9911-454D-8858-692046EEA2DC}" srcOrd="2" destOrd="0" presId="urn:microsoft.com/office/officeart/2005/8/layout/arrow4"/>
    <dgm:cxn modelId="{421B6E7C-188D-4BBB-B550-AEE2781A1D78}" type="presParOf" srcId="{DCD401AA-647F-440D-BE35-6A6CADEA66F6}" destId="{20E43355-DBFF-4432-84ED-2ED5EFBE4CA0}" srcOrd="3" destOrd="0" presId="urn:microsoft.com/office/officeart/2005/8/layout/arrow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2EA6135-EF74-4F1C-9CBC-6FD9A360C69F}" type="doc">
      <dgm:prSet loTypeId="urn:microsoft.com/office/officeart/2009/3/layout/DescendingProcess" loCatId="process" qsTypeId="urn:microsoft.com/office/officeart/2005/8/quickstyle/simple1" qsCatId="simple" csTypeId="urn:microsoft.com/office/officeart/2005/8/colors/accent1_4" csCatId="accent1" phldr="1"/>
      <dgm:spPr/>
    </dgm:pt>
    <dgm:pt modelId="{0228D009-2C93-435B-B440-2174C97FFF52}">
      <dgm:prSet phldrT="[Text]"/>
      <dgm:spPr/>
      <dgm:t>
        <a:bodyPr/>
        <a:lstStyle/>
        <a:p>
          <a:r>
            <a:rPr lang="en-US" dirty="0" smtClean="0"/>
            <a:t>Liposomes</a:t>
          </a:r>
          <a:endParaRPr lang="en-US" dirty="0"/>
        </a:p>
      </dgm:t>
    </dgm:pt>
    <dgm:pt modelId="{63ECBEFF-ACB2-4D85-B6D9-AA15592D85A7}" type="parTrans" cxnId="{1EDB11B9-A50F-4132-B099-8407DDF78B7C}">
      <dgm:prSet/>
      <dgm:spPr/>
      <dgm:t>
        <a:bodyPr/>
        <a:lstStyle/>
        <a:p>
          <a:endParaRPr lang="en-US"/>
        </a:p>
      </dgm:t>
    </dgm:pt>
    <dgm:pt modelId="{DCFBFE6A-81B9-46E2-BBA5-7A9824CAADEB}" type="sibTrans" cxnId="{1EDB11B9-A50F-4132-B099-8407DDF78B7C}">
      <dgm:prSet/>
      <dgm:spPr/>
      <dgm:t>
        <a:bodyPr/>
        <a:lstStyle/>
        <a:p>
          <a:endParaRPr lang="en-US"/>
        </a:p>
      </dgm:t>
    </dgm:pt>
    <dgm:pt modelId="{186337E7-4BCE-488D-BEBE-06A454ADD215}">
      <dgm:prSet phldrT="[Text]"/>
      <dgm:spPr/>
      <dgm:t>
        <a:bodyPr/>
        <a:lstStyle/>
        <a:p>
          <a:r>
            <a:rPr lang="en-US" dirty="0" smtClean="0"/>
            <a:t>Biotin-BSA</a:t>
          </a:r>
          <a:endParaRPr lang="en-US" dirty="0"/>
        </a:p>
      </dgm:t>
    </dgm:pt>
    <dgm:pt modelId="{850BCF72-ABDC-4692-A46D-BF89C26CEDE3}" type="sibTrans" cxnId="{77011412-BF32-4077-B875-C8B0A71B0833}">
      <dgm:prSet/>
      <dgm:spPr/>
      <dgm:t>
        <a:bodyPr/>
        <a:lstStyle/>
        <a:p>
          <a:endParaRPr lang="en-US"/>
        </a:p>
      </dgm:t>
    </dgm:pt>
    <dgm:pt modelId="{3D941D30-EEED-437D-9091-13F0BC884784}" type="parTrans" cxnId="{77011412-BF32-4077-B875-C8B0A71B0833}">
      <dgm:prSet/>
      <dgm:spPr/>
      <dgm:t>
        <a:bodyPr/>
        <a:lstStyle/>
        <a:p>
          <a:endParaRPr lang="en-US"/>
        </a:p>
      </dgm:t>
    </dgm:pt>
    <dgm:pt modelId="{78B5907F-A922-4819-9617-B0BF6031C2B9}">
      <dgm:prSet phldrT="[Text]"/>
      <dgm:spPr/>
      <dgm:t>
        <a:bodyPr/>
        <a:lstStyle/>
        <a:p>
          <a:r>
            <a:rPr lang="en-US" dirty="0" err="1" smtClean="0"/>
            <a:t>NAv</a:t>
          </a:r>
          <a:endParaRPr lang="en-US" dirty="0"/>
        </a:p>
      </dgm:t>
    </dgm:pt>
    <dgm:pt modelId="{EE63EB65-1112-4637-BC12-52F9E4560517}" type="sibTrans" cxnId="{1149E32C-53E7-493E-983D-64B3632A3290}">
      <dgm:prSet/>
      <dgm:spPr/>
      <dgm:t>
        <a:bodyPr/>
        <a:lstStyle/>
        <a:p>
          <a:endParaRPr lang="en-US"/>
        </a:p>
      </dgm:t>
    </dgm:pt>
    <dgm:pt modelId="{BA6A54EC-5D6A-44FF-B718-4F004BF75FA9}" type="parTrans" cxnId="{1149E32C-53E7-493E-983D-64B3632A3290}">
      <dgm:prSet/>
      <dgm:spPr/>
      <dgm:t>
        <a:bodyPr/>
        <a:lstStyle/>
        <a:p>
          <a:endParaRPr lang="en-US"/>
        </a:p>
      </dgm:t>
    </dgm:pt>
    <dgm:pt modelId="{96C0D6D9-0B92-45CD-9BDD-17400C4D6176}">
      <dgm:prSet phldrT="[Text]"/>
      <dgm:spPr/>
      <dgm:t>
        <a:bodyPr/>
        <a:lstStyle/>
        <a:p>
          <a:r>
            <a:rPr lang="en-US" dirty="0" smtClean="0"/>
            <a:t>DNA</a:t>
          </a:r>
          <a:endParaRPr lang="en-US" dirty="0"/>
        </a:p>
      </dgm:t>
    </dgm:pt>
    <dgm:pt modelId="{706C862D-3470-4BE5-9387-C8BB7CF2F9FC}" type="sibTrans" cxnId="{857EE9AF-1D74-498E-AED2-AF5A13AAE5C4}">
      <dgm:prSet/>
      <dgm:spPr/>
      <dgm:t>
        <a:bodyPr/>
        <a:lstStyle/>
        <a:p>
          <a:endParaRPr lang="en-US"/>
        </a:p>
      </dgm:t>
    </dgm:pt>
    <dgm:pt modelId="{AF950B04-FFFE-4A44-9404-C0E2E509DBC2}" type="parTrans" cxnId="{857EE9AF-1D74-498E-AED2-AF5A13AAE5C4}">
      <dgm:prSet/>
      <dgm:spPr/>
      <dgm:t>
        <a:bodyPr/>
        <a:lstStyle/>
        <a:p>
          <a:endParaRPr lang="en-US"/>
        </a:p>
      </dgm:t>
    </dgm:pt>
    <dgm:pt modelId="{9A85E99F-D08A-4725-8B9A-229BF9881E26}" type="pres">
      <dgm:prSet presAssocID="{C2EA6135-EF74-4F1C-9CBC-6FD9A360C69F}" presName="Name0" presStyleCnt="0">
        <dgm:presLayoutVars>
          <dgm:chMax val="7"/>
          <dgm:chPref val="5"/>
        </dgm:presLayoutVars>
      </dgm:prSet>
      <dgm:spPr/>
    </dgm:pt>
    <dgm:pt modelId="{D78EAB88-2030-44D7-87FF-79260099BFF4}" type="pres">
      <dgm:prSet presAssocID="{C2EA6135-EF74-4F1C-9CBC-6FD9A360C69F}" presName="arrowNode" presStyleLbl="node1" presStyleIdx="0" presStyleCnt="1"/>
      <dgm:spPr/>
    </dgm:pt>
    <dgm:pt modelId="{F86FE279-5CD1-4C05-AA97-4E14A390BDAD}" type="pres">
      <dgm:prSet presAssocID="{186337E7-4BCE-488D-BEBE-06A454ADD215}" presName="txNode1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41F096-8243-4351-A1B8-7379AA54BCC5}" type="pres">
      <dgm:prSet presAssocID="{78B5907F-A922-4819-9617-B0BF6031C2B9}" presName="txNode2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34318C-B9A6-4FAC-BE23-96B374A9DE76}" type="pres">
      <dgm:prSet presAssocID="{EE63EB65-1112-4637-BC12-52F9E4560517}" presName="dotNode2" presStyleCnt="0"/>
      <dgm:spPr/>
    </dgm:pt>
    <dgm:pt modelId="{F27DB06A-BDA9-4C5B-BB7B-B27D684C1638}" type="pres">
      <dgm:prSet presAssocID="{EE63EB65-1112-4637-BC12-52F9E4560517}" presName="dotRepeatNode" presStyleLbl="fgShp" presStyleIdx="0" presStyleCnt="2"/>
      <dgm:spPr/>
      <dgm:t>
        <a:bodyPr/>
        <a:lstStyle/>
        <a:p>
          <a:endParaRPr lang="en-US"/>
        </a:p>
      </dgm:t>
    </dgm:pt>
    <dgm:pt modelId="{68907428-66F8-4200-BD56-95F1EE971CB7}" type="pres">
      <dgm:prSet presAssocID="{96C0D6D9-0B92-45CD-9BDD-17400C4D6176}" presName="txNode3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D838FE-FCE6-4A40-A9E1-ACBA2CD243B0}" type="pres">
      <dgm:prSet presAssocID="{706C862D-3470-4BE5-9387-C8BB7CF2F9FC}" presName="dotNode3" presStyleCnt="0"/>
      <dgm:spPr/>
    </dgm:pt>
    <dgm:pt modelId="{149D5A72-D5CE-451F-ACCD-DFA94FCD20EE}" type="pres">
      <dgm:prSet presAssocID="{706C862D-3470-4BE5-9387-C8BB7CF2F9FC}" presName="dotRepeatNode" presStyleLbl="fgShp" presStyleIdx="1" presStyleCnt="2"/>
      <dgm:spPr/>
      <dgm:t>
        <a:bodyPr/>
        <a:lstStyle/>
        <a:p>
          <a:endParaRPr lang="en-US"/>
        </a:p>
      </dgm:t>
    </dgm:pt>
    <dgm:pt modelId="{29FBEAFC-0B68-4C4F-BDA8-8B0334840A77}" type="pres">
      <dgm:prSet presAssocID="{0228D009-2C93-435B-B440-2174C97FFF52}" presName="txNode4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149E32C-53E7-493E-983D-64B3632A3290}" srcId="{C2EA6135-EF74-4F1C-9CBC-6FD9A360C69F}" destId="{78B5907F-A922-4819-9617-B0BF6031C2B9}" srcOrd="1" destOrd="0" parTransId="{BA6A54EC-5D6A-44FF-B718-4F004BF75FA9}" sibTransId="{EE63EB65-1112-4637-BC12-52F9E4560517}"/>
    <dgm:cxn modelId="{F859EA26-7702-40DB-932A-1CE8304B83A5}" type="presOf" srcId="{0228D009-2C93-435B-B440-2174C97FFF52}" destId="{29FBEAFC-0B68-4C4F-BDA8-8B0334840A77}" srcOrd="0" destOrd="0" presId="urn:microsoft.com/office/officeart/2009/3/layout/DescendingProcess"/>
    <dgm:cxn modelId="{1EDB11B9-A50F-4132-B099-8407DDF78B7C}" srcId="{C2EA6135-EF74-4F1C-9CBC-6FD9A360C69F}" destId="{0228D009-2C93-435B-B440-2174C97FFF52}" srcOrd="3" destOrd="0" parTransId="{63ECBEFF-ACB2-4D85-B6D9-AA15592D85A7}" sibTransId="{DCFBFE6A-81B9-46E2-BBA5-7A9824CAADEB}"/>
    <dgm:cxn modelId="{EA044293-3725-4ED4-ABD9-621BB929034A}" type="presOf" srcId="{186337E7-4BCE-488D-BEBE-06A454ADD215}" destId="{F86FE279-5CD1-4C05-AA97-4E14A390BDAD}" srcOrd="0" destOrd="0" presId="urn:microsoft.com/office/officeart/2009/3/layout/DescendingProcess"/>
    <dgm:cxn modelId="{857EE9AF-1D74-498E-AED2-AF5A13AAE5C4}" srcId="{C2EA6135-EF74-4F1C-9CBC-6FD9A360C69F}" destId="{96C0D6D9-0B92-45CD-9BDD-17400C4D6176}" srcOrd="2" destOrd="0" parTransId="{AF950B04-FFFE-4A44-9404-C0E2E509DBC2}" sibTransId="{706C862D-3470-4BE5-9387-C8BB7CF2F9FC}"/>
    <dgm:cxn modelId="{77011412-BF32-4077-B875-C8B0A71B0833}" srcId="{C2EA6135-EF74-4F1C-9CBC-6FD9A360C69F}" destId="{186337E7-4BCE-488D-BEBE-06A454ADD215}" srcOrd="0" destOrd="0" parTransId="{3D941D30-EEED-437D-9091-13F0BC884784}" sibTransId="{850BCF72-ABDC-4692-A46D-BF89C26CEDE3}"/>
    <dgm:cxn modelId="{677A3A1D-4C8D-48C4-A0E5-4E427ECB55B6}" type="presOf" srcId="{C2EA6135-EF74-4F1C-9CBC-6FD9A360C69F}" destId="{9A85E99F-D08A-4725-8B9A-229BF9881E26}" srcOrd="0" destOrd="0" presId="urn:microsoft.com/office/officeart/2009/3/layout/DescendingProcess"/>
    <dgm:cxn modelId="{699016A2-C370-4007-993F-C07B3A95F061}" type="presOf" srcId="{706C862D-3470-4BE5-9387-C8BB7CF2F9FC}" destId="{149D5A72-D5CE-451F-ACCD-DFA94FCD20EE}" srcOrd="0" destOrd="0" presId="urn:microsoft.com/office/officeart/2009/3/layout/DescendingProcess"/>
    <dgm:cxn modelId="{0531F808-FB76-409B-939A-8D71D04F3887}" type="presOf" srcId="{78B5907F-A922-4819-9617-B0BF6031C2B9}" destId="{8B41F096-8243-4351-A1B8-7379AA54BCC5}" srcOrd="0" destOrd="0" presId="urn:microsoft.com/office/officeart/2009/3/layout/DescendingProcess"/>
    <dgm:cxn modelId="{B8A90F26-7326-4D65-AEFE-00622ED4486F}" type="presOf" srcId="{96C0D6D9-0B92-45CD-9BDD-17400C4D6176}" destId="{68907428-66F8-4200-BD56-95F1EE971CB7}" srcOrd="0" destOrd="0" presId="urn:microsoft.com/office/officeart/2009/3/layout/DescendingProcess"/>
    <dgm:cxn modelId="{5EB263FC-0097-4879-953C-BCA42083228F}" type="presOf" srcId="{EE63EB65-1112-4637-BC12-52F9E4560517}" destId="{F27DB06A-BDA9-4C5B-BB7B-B27D684C1638}" srcOrd="0" destOrd="0" presId="urn:microsoft.com/office/officeart/2009/3/layout/DescendingProcess"/>
    <dgm:cxn modelId="{E3C40557-62B4-497B-B0F4-EADB88522ED4}" type="presParOf" srcId="{9A85E99F-D08A-4725-8B9A-229BF9881E26}" destId="{D78EAB88-2030-44D7-87FF-79260099BFF4}" srcOrd="0" destOrd="0" presId="urn:microsoft.com/office/officeart/2009/3/layout/DescendingProcess"/>
    <dgm:cxn modelId="{1B6230DB-D096-48A9-8B3F-F6E80FFF3680}" type="presParOf" srcId="{9A85E99F-D08A-4725-8B9A-229BF9881E26}" destId="{F86FE279-5CD1-4C05-AA97-4E14A390BDAD}" srcOrd="1" destOrd="0" presId="urn:microsoft.com/office/officeart/2009/3/layout/DescendingProcess"/>
    <dgm:cxn modelId="{ECAE1785-31A8-4DD6-BEAD-D23FF0639E4F}" type="presParOf" srcId="{9A85E99F-D08A-4725-8B9A-229BF9881E26}" destId="{8B41F096-8243-4351-A1B8-7379AA54BCC5}" srcOrd="2" destOrd="0" presId="urn:microsoft.com/office/officeart/2009/3/layout/DescendingProcess"/>
    <dgm:cxn modelId="{4D1FE6DF-FEF0-4C57-80ED-611B4F0402B7}" type="presParOf" srcId="{9A85E99F-D08A-4725-8B9A-229BF9881E26}" destId="{2F34318C-B9A6-4FAC-BE23-96B374A9DE76}" srcOrd="3" destOrd="0" presId="urn:microsoft.com/office/officeart/2009/3/layout/DescendingProcess"/>
    <dgm:cxn modelId="{06292867-4B94-4D07-8DC1-A5566F347893}" type="presParOf" srcId="{2F34318C-B9A6-4FAC-BE23-96B374A9DE76}" destId="{F27DB06A-BDA9-4C5B-BB7B-B27D684C1638}" srcOrd="0" destOrd="0" presId="urn:microsoft.com/office/officeart/2009/3/layout/DescendingProcess"/>
    <dgm:cxn modelId="{35AE3216-FB4D-4452-A42D-DF5E605088EC}" type="presParOf" srcId="{9A85E99F-D08A-4725-8B9A-229BF9881E26}" destId="{68907428-66F8-4200-BD56-95F1EE971CB7}" srcOrd="4" destOrd="0" presId="urn:microsoft.com/office/officeart/2009/3/layout/DescendingProcess"/>
    <dgm:cxn modelId="{3A0CFA5C-34E7-417B-B82E-A6DBE494919D}" type="presParOf" srcId="{9A85E99F-D08A-4725-8B9A-229BF9881E26}" destId="{F1D838FE-FCE6-4A40-A9E1-ACBA2CD243B0}" srcOrd="5" destOrd="0" presId="urn:microsoft.com/office/officeart/2009/3/layout/DescendingProcess"/>
    <dgm:cxn modelId="{65DEB825-0DDD-4782-BD30-64B7AD1BB265}" type="presParOf" srcId="{F1D838FE-FCE6-4A40-A9E1-ACBA2CD243B0}" destId="{149D5A72-D5CE-451F-ACCD-DFA94FCD20EE}" srcOrd="0" destOrd="0" presId="urn:microsoft.com/office/officeart/2009/3/layout/DescendingProcess"/>
    <dgm:cxn modelId="{9D5FB635-ADFE-417C-9D89-BFE0AB087CAA}" type="presParOf" srcId="{9A85E99F-D08A-4725-8B9A-229BF9881E26}" destId="{29FBEAFC-0B68-4C4F-BDA8-8B0334840A77}" srcOrd="6" destOrd="0" presId="urn:microsoft.com/office/officeart/2009/3/layout/DescendingProcess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E3B89C7-E591-4530-9521-7EFAC3CDC145}">
      <dsp:nvSpPr>
        <dsp:cNvPr id="0" name=""/>
        <dsp:cNvSpPr/>
      </dsp:nvSpPr>
      <dsp:spPr>
        <a:xfrm>
          <a:off x="2849" y="0"/>
          <a:ext cx="1709928" cy="1676584"/>
        </a:xfrm>
        <a:prstGeom prst="upArrow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A11E51-A082-47F2-9E85-A72F720B0CD6}">
      <dsp:nvSpPr>
        <dsp:cNvPr id="0" name=""/>
        <dsp:cNvSpPr/>
      </dsp:nvSpPr>
      <dsp:spPr>
        <a:xfrm>
          <a:off x="1764075" y="0"/>
          <a:ext cx="2901696" cy="1676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0" rIns="213360" bIns="21336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Increase MUT</a:t>
          </a:r>
          <a:endParaRPr lang="en-US" sz="3000" kern="1200" dirty="0"/>
        </a:p>
      </dsp:txBody>
      <dsp:txXfrm>
        <a:off x="1764075" y="0"/>
        <a:ext cx="2901696" cy="1676584"/>
      </dsp:txXfrm>
    </dsp:sp>
    <dsp:sp modelId="{D2764DC3-9911-454D-8858-692046EEA2DC}">
      <dsp:nvSpPr>
        <dsp:cNvPr id="0" name=""/>
        <dsp:cNvSpPr/>
      </dsp:nvSpPr>
      <dsp:spPr>
        <a:xfrm>
          <a:off x="515828" y="1816300"/>
          <a:ext cx="1709928" cy="1676584"/>
        </a:xfrm>
        <a:prstGeom prst="downArrow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E43355-DBFF-4432-84ED-2ED5EFBE4CA0}">
      <dsp:nvSpPr>
        <dsp:cNvPr id="0" name=""/>
        <dsp:cNvSpPr/>
      </dsp:nvSpPr>
      <dsp:spPr>
        <a:xfrm>
          <a:off x="2277054" y="1816300"/>
          <a:ext cx="2901696" cy="1676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0" rIns="213360" bIns="21336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Eliminate WT</a:t>
          </a:r>
          <a:endParaRPr lang="en-US" sz="3000" kern="1200" dirty="0"/>
        </a:p>
      </dsp:txBody>
      <dsp:txXfrm>
        <a:off x="2277054" y="1816300"/>
        <a:ext cx="2901696" cy="1676584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78EAB88-2030-44D7-87FF-79260099BFF4}">
      <dsp:nvSpPr>
        <dsp:cNvPr id="0" name=""/>
        <dsp:cNvSpPr/>
      </dsp:nvSpPr>
      <dsp:spPr>
        <a:xfrm rot="4396374">
          <a:off x="1953523" y="632719"/>
          <a:ext cx="2744838" cy="1914182"/>
        </a:xfrm>
        <a:prstGeom prst="swooshArrow">
          <a:avLst>
            <a:gd name="adj1" fmla="val 16310"/>
            <a:gd name="adj2" fmla="val 31370"/>
          </a:avLst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7DB06A-BDA9-4C5B-BB7B-B27D684C1638}">
      <dsp:nvSpPr>
        <dsp:cNvPr id="0" name=""/>
        <dsp:cNvSpPr/>
      </dsp:nvSpPr>
      <dsp:spPr>
        <a:xfrm>
          <a:off x="3098917" y="967876"/>
          <a:ext cx="69315" cy="69315"/>
        </a:xfrm>
        <a:prstGeom prst="ellipse">
          <a:avLst/>
        </a:prstGeom>
        <a:solidFill>
          <a:schemeClr val="accent1">
            <a:tint val="55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9D5A72-D5CE-451F-ACCD-DFA94FCD20EE}">
      <dsp:nvSpPr>
        <dsp:cNvPr id="0" name=""/>
        <dsp:cNvSpPr/>
      </dsp:nvSpPr>
      <dsp:spPr>
        <a:xfrm>
          <a:off x="3702600" y="1556424"/>
          <a:ext cx="69315" cy="69315"/>
        </a:xfrm>
        <a:prstGeom prst="ellipse">
          <a:avLst/>
        </a:prstGeom>
        <a:solidFill>
          <a:schemeClr val="accent1">
            <a:tint val="55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6FE279-5CD1-4C05-AA97-4E14A390BDAD}">
      <dsp:nvSpPr>
        <dsp:cNvPr id="0" name=""/>
        <dsp:cNvSpPr/>
      </dsp:nvSpPr>
      <dsp:spPr>
        <a:xfrm>
          <a:off x="1769517" y="0"/>
          <a:ext cx="1294106" cy="5087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b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Biotin-BSA</a:t>
          </a:r>
          <a:endParaRPr lang="en-US" sz="2200" kern="1200" dirty="0"/>
        </a:p>
      </dsp:txBody>
      <dsp:txXfrm>
        <a:off x="1769517" y="0"/>
        <a:ext cx="1294106" cy="508739"/>
      </dsp:txXfrm>
    </dsp:sp>
    <dsp:sp modelId="{8B41F096-8243-4351-A1B8-7379AA54BCC5}">
      <dsp:nvSpPr>
        <dsp:cNvPr id="0" name=""/>
        <dsp:cNvSpPr/>
      </dsp:nvSpPr>
      <dsp:spPr>
        <a:xfrm>
          <a:off x="3483333" y="748165"/>
          <a:ext cx="1783767" cy="5087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/>
            <a:t>NAv</a:t>
          </a:r>
          <a:endParaRPr lang="en-US" sz="2200" kern="1200" dirty="0"/>
        </a:p>
      </dsp:txBody>
      <dsp:txXfrm>
        <a:off x="3483333" y="748165"/>
        <a:ext cx="1783767" cy="508739"/>
      </dsp:txXfrm>
    </dsp:sp>
    <dsp:sp modelId="{68907428-66F8-4200-BD56-95F1EE971CB7}">
      <dsp:nvSpPr>
        <dsp:cNvPr id="0" name=""/>
        <dsp:cNvSpPr/>
      </dsp:nvSpPr>
      <dsp:spPr>
        <a:xfrm>
          <a:off x="1769517" y="1336713"/>
          <a:ext cx="1748792" cy="5087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DNA</a:t>
          </a:r>
          <a:endParaRPr lang="en-US" sz="2200" kern="1200" dirty="0"/>
        </a:p>
      </dsp:txBody>
      <dsp:txXfrm>
        <a:off x="1769517" y="1336713"/>
        <a:ext cx="1748792" cy="508739"/>
      </dsp:txXfrm>
    </dsp:sp>
    <dsp:sp modelId="{29FBEAFC-0B68-4C4F-BDA8-8B0334840A77}">
      <dsp:nvSpPr>
        <dsp:cNvPr id="0" name=""/>
        <dsp:cNvSpPr/>
      </dsp:nvSpPr>
      <dsp:spPr>
        <a:xfrm>
          <a:off x="3518309" y="2670882"/>
          <a:ext cx="1748792" cy="5087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t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Liposomes</a:t>
          </a:r>
          <a:endParaRPr lang="en-US" sz="2200" kern="1200" dirty="0"/>
        </a:p>
      </dsp:txBody>
      <dsp:txXfrm>
        <a:off x="3518309" y="2670882"/>
        <a:ext cx="1748792" cy="5087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4">
  <dgm:title val=""/>
  <dgm:desc val=""/>
  <dgm:catLst>
    <dgm:cat type="relationship" pri="8000"/>
    <dgm:cat type="process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b" for="ch" forName="upArrowText" refType="h" fact="0.48"/>
              <dgm:constr type="l" for="ch" forName="upArrowText" refType="w" refFor="ch" refForName="upArrow" fact="1.03"/>
            </dgm:constrLst>
          </dgm:if>
          <dgm:else name="Name4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b" for="ch" forName="upArrowText" refType="h" fact="0.48"/>
              <dgm:constr type="l" for="ch" forName="upArrowText" refType="w" refFor="ch" refForName="upArrow" fact="1.03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refFor="ch" refForName="downArrow" fact="0.3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 refType="w" refFor="ch" refForName="downArrow" fact="1.33"/>
            </dgm:constrLst>
          </dgm:else>
        </dgm:choose>
      </dgm:if>
      <dgm:else name="Name5">
        <dgm:choose name="Name6">
          <dgm:if name="Name7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t" for="ch" forName="upArrowText"/>
              <dgm:constr type="l" for="ch" forName="upArrowText" refType="w" fact="0.1"/>
            </dgm:constrLst>
          </dgm:if>
          <dgm:else name="Name8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t" for="ch" forName="upArrowText"/>
              <dgm:constr type="l" for="ch" forName="upArrowText" refType="w" fact="0.1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fact="0.57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/>
            </dgm:constrLst>
          </dgm:else>
        </dgm:choose>
      </dgm:else>
    </dgm:choose>
    <dgm:ruleLst/>
    <dgm:forEach name="Name9" axis="ch" ptType="node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chMax val="0"/>
          <dgm:bulletEnabled val="1"/>
        </dgm:varLst>
        <dgm:choose name="Name10">
          <dgm:if name="Name1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2">
            <dgm:choose name="Name13">
              <dgm:if name="Name14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15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  <dgm:forEach name="Name16" axis="ch" ptType="node" st="2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chMax val="0"/>
          <dgm:bulletEnabled val="1"/>
        </dgm:varLst>
        <dgm:choose name="Name17">
          <dgm:if name="Name18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9">
            <dgm:choose name="Name20">
              <dgm:if name="Name21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22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DescendingProcess">
  <dgm:title val=""/>
  <dgm:desc val=""/>
  <dgm:catLst>
    <dgm:cat type="process" pri="23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clrData>
  <dgm:layoutNode name="Name0">
    <dgm:varLst>
      <dgm:chMax val="7"/>
      <dgm:chPref val="5"/>
    </dgm:varLst>
    <dgm:alg type="composite">
      <dgm:param type="ar" val="1.1"/>
    </dgm:alg>
    <dgm:shape xmlns:r="http://schemas.openxmlformats.org/officeDocument/2006/relationships" r:blip="">
      <dgm:adjLst/>
    </dgm:shape>
    <dgm:choose name="Name1">
      <dgm:if name="Name2" axis="ch" ptType="node" func="cnt" op="equ" val="1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</dgm:constrLst>
      </dgm:if>
      <dgm:if name="Name3" axis="ch" ptType="node" func="cnt" op="equ" val="2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"/>
          <dgm:constr type="b" for="ch" forName="txNode2" refType="h"/>
          <dgm:constr type="r" for="ch" forName="txNode2" refType="w"/>
          <dgm:constr type="h" for="ch" forName="txNode2" refType="h" fact="0.16"/>
        </dgm:constrLst>
      </dgm:if>
      <dgm:if name="Name4" axis="ch" ptType="node" func="cnt" op="equ" val="3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6"/>
          <dgm:constr type="ctrY" for="ch" forName="txNode2" refType="h" fact="0.3992"/>
          <dgm:constr type="r" for="ch" forName="txNode2" refType="w"/>
          <dgm:constr type="h" for="ch" forName="txNode2" refType="h" fact="0.16"/>
          <dgm:constr type="l" for="ch" forName="txNode3" refType="w" fact="0.5"/>
          <dgm:constr type="b" for="ch" forName="txNode3" refType="h"/>
          <dgm:constr type="r" for="ch" forName="txNode3" refType="w"/>
          <dgm:constr type="h" for="ch" forName="txNode3" refType="h" fact="0.16"/>
          <dgm:constr type="ctrX" for="ch" forName="dotNode2" refType="w" fact="0.4782"/>
          <dgm:constr type="ctrY" for="ch" forName="dotNode2" refType="h" fact="0.3992"/>
          <dgm:constr type="h" for="ch" forName="dotNode2" refType="h" fact="0.0218"/>
          <dgm:constr type="w" for="ch" forName="dotNode2" refType="h" refFor="ch" refForName="dotNode2"/>
        </dgm:constrLst>
      </dgm:if>
      <dgm:if name="Name5" axis="ch" ptType="node" func="cnt" op="equ" val="4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9"/>
          <dgm:constr type="ctrY" for="ch" forName="txNode2" refType="h" fact="0.315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5004"/>
          <dgm:constr type="r" for="ch" forName="txNode3" refType="w" fact="0.5"/>
          <dgm:constr type="h" for="ch" forName="txNode3" refType="h" fact="0.16"/>
          <dgm:constr type="l" for="ch" forName="txNode4" refType="w" fact="0.5"/>
          <dgm:constr type="b" for="ch" forName="txNode4" refType="h"/>
          <dgm:constr type="r" for="ch" forName="txNode4" refType="w"/>
          <dgm:constr type="h" for="ch" forName="txNode4" refType="h" fact="0.16"/>
          <dgm:constr type="ctrX" for="ch" forName="dotNode2" refType="w" fact="0.39"/>
          <dgm:constr type="ctrY" for="ch" forName="dotNode2" refType="h" fact="0.315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5626"/>
          <dgm:constr type="ctrY" for="ch" forName="dotNode3" refType="h" fact="0.5004"/>
          <dgm:constr type="h" for="ch" forName="dotNode3" refType="h" fact="0.0218"/>
          <dgm:constr type="w" for="ch" forName="dotNode3" refType="h" refFor="ch" refForName="dotNode3"/>
        </dgm:constrLst>
      </dgm:if>
      <dgm:if name="Name6" axis="ch" ptType="node" func="cnt" op="equ" val="5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6"/>
          <dgm:constr type="ctrY" for="ch" forName="txNode2" refType="h" fact="0.2885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4089"/>
          <dgm:constr type="r" for="ch" forName="txNode3" refType="w" fact="0.43"/>
          <dgm:constr type="h" for="ch" forName="txNode3" refType="h" fact="0.16"/>
          <dgm:constr type="l" for="ch" forName="txNode4" refType="w" fact="0.67"/>
          <dgm:constr type="ctrY" for="ch" forName="txNode4" refType="h" fact="0.5497"/>
          <dgm:constr type="r" for="ch" forName="txNode4" refType="w"/>
          <dgm:constr type="h" for="ch" forName="txNode4" refType="h" fact="0.16"/>
          <dgm:constr type="l" for="ch" forName="txNode5" refType="w" fact="0.5"/>
          <dgm:constr type="b" for="ch" forName="txNode5" refType="h"/>
          <dgm:constr type="r" for="ch" forName="txNode5" refType="w"/>
          <dgm:constr type="h" for="ch" forName="txNode5" refType="h" fact="0.16"/>
          <dgm:constr type="ctrX" for="ch" forName="dotNode2" refType="w" fact="0.3565"/>
          <dgm:constr type="ctrY" for="ch" forName="dotNode2" refType="h" fact="0.2885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922"/>
          <dgm:constr type="ctrY" for="ch" forName="dotNode3" refType="h" fact="0.4089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939"/>
          <dgm:constr type="ctrY" for="ch" forName="dotNode4" refType="h" fact="0.5497"/>
          <dgm:constr type="h" for="ch" forName="dotNode4" refType="h" fact="0.0218"/>
          <dgm:constr type="w" for="ch" forName="dotNode4" refType="h" refFor="ch" refForName="dotNode4"/>
        </dgm:constrLst>
      </dgm:if>
      <dgm:if name="Name7" axis="ch" ptType="node" func="cnt" op="equ" val="6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5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638"/>
          <dgm:constr type="r" for="ch" forName="txNode3" refType="w" fact="0.37"/>
          <dgm:constr type="h" for="ch" forName="txNode3" refType="h" fact="0.16"/>
          <dgm:constr type="l" for="ch" forName="txNode4" refType="w" fact="0.63"/>
          <dgm:constr type="ctrY" for="ch" forName="txNode4" refType="h" fact="0.4744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961"/>
          <dgm:constr type="r" for="ch" forName="txNode5" refType="w" fact="0.55"/>
          <dgm:constr type="h" for="ch" forName="txNode5" refType="h" fact="0.16"/>
          <dgm:constr type="l" for="ch" forName="txNode6" refType="w" fact="0.5"/>
          <dgm:constr type="b" for="ch" forName="txNode6" refType="h"/>
          <dgm:constr type="r" for="ch" forName="txNode6" refType="w"/>
          <dgm:constr type="h" for="ch" forName="txNode6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419"/>
          <dgm:constr type="ctrY" for="ch" forName="dotNode3" refType="h" fact="0.3638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425"/>
          <dgm:constr type="ctrY" for="ch" forName="dotNode4" refType="h" fact="0.4744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6153"/>
          <dgm:constr type="ctrY" for="ch" forName="dotNode5" refType="h" fact="0.5961"/>
          <dgm:constr type="h" for="ch" forName="dotNode5" refType="h" fact="0.0218"/>
          <dgm:constr type="w" for="ch" forName="dotNode5" refType="h" refFor="ch" refForName="dotNode5"/>
        </dgm:constrLst>
      </dgm:if>
      <dgm:else name="Name8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4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424"/>
          <dgm:constr type="r" for="ch" forName="txNode3" refType="w" fact="0.33"/>
          <dgm:constr type="h" for="ch" forName="txNode3" refType="h" fact="0.16"/>
          <dgm:constr type="l" for="ch" forName="txNode4" refType="w" fact="0.61"/>
          <dgm:constr type="ctrY" for="ch" forName="txNode4" refType="h" fact="0.4276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218"/>
          <dgm:constr type="r" for="ch" forName="txNode5" refType="w" fact="0.5"/>
          <dgm:constr type="h" for="ch" forName="txNode5" refType="h" fact="0.16"/>
          <dgm:constr type="l" for="ch" forName="txNode6" refType="w" fact="0.71"/>
          <dgm:constr type="ctrY" for="ch" forName="txNode6" refType="h" fact="0.6179"/>
          <dgm:constr type="r" for="ch" forName="txNode6" refType="w"/>
          <dgm:constr type="h" for="ch" forName="txNode6" refType="h" fact="0.16"/>
          <dgm:constr type="l" for="ch" forName="txNode7" refType="w" fact="0.5"/>
          <dgm:constr type="b" for="ch" forName="txNode7" refType="h"/>
          <dgm:constr type="r" for="ch" forName="txNode7" refType="w"/>
          <dgm:constr type="h" for="ch" forName="txNode7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25"/>
          <dgm:constr type="ctrY" for="ch" forName="dotNode3" refType="h" fact="0.3424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05"/>
          <dgm:constr type="ctrY" for="ch" forName="dotNode4" refType="h" fact="0.4276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5742"/>
          <dgm:constr type="ctrY" for="ch" forName="dotNode5" refType="h" fact="0.5218"/>
          <dgm:constr type="h" for="ch" forName="dotNode5" refType="h" fact="0.0218"/>
          <dgm:constr type="w" for="ch" forName="dotNode5" refType="h" refFor="ch" refForName="dotNode5"/>
          <dgm:constr type="ctrX" for="ch" forName="dotNode6" refType="w" fact="0.63"/>
          <dgm:constr type="ctrY" for="ch" forName="dotNode6" refType="h" fact="0.6179"/>
          <dgm:constr type="h" for="ch" forName="dotNode6" refType="h" fact="0.0218"/>
          <dgm:constr type="w" for="ch" forName="dotNode6" refType="h" refFor="ch" refForName="dotNode6"/>
        </dgm:constrLst>
      </dgm:else>
    </dgm:choose>
    <dgm:forEach name="Name9" axis="self" ptType="parTrans">
      <dgm:forEach name="Name10" axis="self" ptType="sibTrans" st="2">
        <dgm:forEach name="dotRepeat" axis="self">
          <dgm:layoutNode name="dotRepeatNode" styleLbl="fgShp">
            <dgm:alg type="sp"/>
            <dgm:shape xmlns:r="http://schemas.openxmlformats.org/officeDocument/2006/relationships" type="ellipse" r:blip="">
              <dgm:adjLst/>
            </dgm:shape>
            <dgm:presOf axis="self"/>
          </dgm:layoutNode>
        </dgm:forEach>
      </dgm:forEach>
    </dgm:forEach>
    <dgm:choose name="Name11">
      <dgm:if name="Name12" axis="ch" ptType="node" func="cnt" op="gte" val="1">
        <dgm:layoutNode name="arrowNode" styleLbl="node1">
          <dgm:alg type="sp"/>
          <dgm:shape xmlns:r="http://schemas.openxmlformats.org/officeDocument/2006/relationships" rot="73.2729" type="swooshArrow" r:blip="">
            <dgm:adjLst>
              <dgm:adj idx="1" val="0.1631"/>
              <dgm:adj idx="2" val="0.3137"/>
            </dgm:adjLst>
          </dgm:shape>
          <dgm:presOf/>
        </dgm:layoutNode>
      </dgm:if>
      <dgm:else name="Name13"/>
    </dgm:choose>
    <dgm:forEach name="Name14" axis="ch" ptType="node" cnt="1">
      <dgm:layoutNode name="txNode1" styleLbl="revTx">
        <dgm:varLst>
          <dgm:bulletEnabled val="1"/>
        </dgm:varLst>
        <dgm:alg type="tx">
          <dgm:param type="txAnchorVert" val="b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2" cnt="1">
      <dgm:layoutNode name="txNode2" styleLbl="revTx">
        <dgm:varLst>
          <dgm:bulletEnabled val="1"/>
        </dgm:varLst>
        <dgm:choose name="Name16">
          <dgm:if name="Name17" axis="self" ptType="node" func="revPos" op="equ" val="1">
            <dgm:alg type="tx">
              <dgm:param type="txAnchorVert" val="t"/>
            </dgm:alg>
          </dgm:if>
          <dgm:if name="Name18" axis="self" ptType="node" func="posOdd" op="equ" val="1">
            <dgm:alg type="tx">
              <dgm:param type="parTxLTRAlign" val="r"/>
              <dgm:param type="parTxRTLAlign" val="r"/>
            </dgm:alg>
          </dgm:if>
          <dgm:else name="Name1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20">
        <dgm:if name="Name21" axis="par ch" ptType="all node" func="cnt" op="neq" val="2">
          <dgm:forEach name="Name22" axis="follow" ptType="sibTrans" cnt="1">
            <dgm:layoutNode name="dotNode2">
              <dgm:alg type="sp"/>
              <dgm:shape xmlns:r="http://schemas.openxmlformats.org/officeDocument/2006/relationships" r:blip="">
                <dgm:adjLst/>
              </dgm:shape>
              <dgm:presOf/>
              <dgm:forEach name="Name23" ref="dotRepeat"/>
            </dgm:layoutNode>
          </dgm:forEach>
        </dgm:if>
        <dgm:else name="Name24"/>
      </dgm:choose>
    </dgm:forEach>
    <dgm:forEach name="Name25" axis="ch" ptType="node" st="3" cnt="1">
      <dgm:layoutNode name="txNode3" styleLbl="revTx">
        <dgm:varLst>
          <dgm:bulletEnabled val="1"/>
        </dgm:varLst>
        <dgm:choose name="Name26">
          <dgm:if name="Name27" axis="self" ptType="node" func="revPos" op="equ" val="1">
            <dgm:alg type="tx">
              <dgm:param type="txAnchorVert" val="t"/>
            </dgm:alg>
          </dgm:if>
          <dgm:if name="Name28" axis="self" ptType="node" func="posOdd" op="equ" val="1">
            <dgm:alg type="tx">
              <dgm:param type="parTxLTRAlign" val="r"/>
              <dgm:param type="parTxRTLAlign" val="r"/>
            </dgm:alg>
          </dgm:if>
          <dgm:else name="Name2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30">
        <dgm:if name="Name31" axis="par ch" ptType="all node" func="cnt" op="neq" val="3">
          <dgm:forEach name="Name32" axis="follow" ptType="sibTrans" cnt="1">
            <dgm:layoutNode name="dotNode3">
              <dgm:alg type="sp"/>
              <dgm:shape xmlns:r="http://schemas.openxmlformats.org/officeDocument/2006/relationships" r:blip="">
                <dgm:adjLst/>
              </dgm:shape>
              <dgm:presOf/>
              <dgm:forEach name="Name33" ref="dotRepeat"/>
            </dgm:layoutNode>
          </dgm:forEach>
        </dgm:if>
        <dgm:else name="Name34"/>
      </dgm:choose>
    </dgm:forEach>
    <dgm:forEach name="Name35" axis="ch" ptType="node" st="4" cnt="1">
      <dgm:layoutNode name="txNode4" styleLbl="revTx">
        <dgm:varLst>
          <dgm:bulletEnabled val="1"/>
        </dgm:varLst>
        <dgm:choose name="Name36">
          <dgm:if name="Name37" axis="self" ptType="node" func="revPos" op="equ" val="1">
            <dgm:alg type="tx">
              <dgm:param type="txAnchorVert" val="t"/>
            </dgm:alg>
          </dgm:if>
          <dgm:if name="Name38" axis="self" ptType="node" func="posOdd" op="equ" val="1">
            <dgm:alg type="tx">
              <dgm:param type="parTxLTRAlign" val="r"/>
              <dgm:param type="parTxRTLAlign" val="r"/>
            </dgm:alg>
          </dgm:if>
          <dgm:else name="Name3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40">
        <dgm:if name="Name41" axis="par ch" ptType="all node" func="cnt" op="neq" val="4">
          <dgm:forEach name="Name42" axis="follow" ptType="sibTrans" cnt="1">
            <dgm:layoutNode name="dotNode4">
              <dgm:alg type="sp"/>
              <dgm:shape xmlns:r="http://schemas.openxmlformats.org/officeDocument/2006/relationships" r:blip="">
                <dgm:adjLst/>
              </dgm:shape>
              <dgm:presOf/>
              <dgm:forEach name="Name43" ref="dotRepeat"/>
            </dgm:layoutNode>
          </dgm:forEach>
        </dgm:if>
        <dgm:else name="Name44"/>
      </dgm:choose>
    </dgm:forEach>
    <dgm:forEach name="Name45" axis="ch" ptType="node" st="5" cnt="1">
      <dgm:layoutNode name="txNode5" styleLbl="revTx">
        <dgm:varLst>
          <dgm:bulletEnabled val="1"/>
        </dgm:varLst>
        <dgm:choose name="Name46">
          <dgm:if name="Name47" axis="self" ptType="node" func="revPos" op="equ" val="1">
            <dgm:alg type="tx">
              <dgm:param type="txAnchorVert" val="t"/>
            </dgm:alg>
          </dgm:if>
          <dgm:if name="Name48" axis="self" ptType="node" func="posOdd" op="equ" val="1">
            <dgm:alg type="tx">
              <dgm:param type="parTxLTRAlign" val="r"/>
              <dgm:param type="parTxRTLAlign" val="r"/>
            </dgm:alg>
          </dgm:if>
          <dgm:else name="Name4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50">
        <dgm:if name="Name51" axis="par ch" ptType="all node" func="cnt" op="neq" val="5">
          <dgm:forEach name="Name52" axis="follow" ptType="sibTrans" cnt="1">
            <dgm:layoutNode name="dotNode5">
              <dgm:alg type="sp"/>
              <dgm:shape xmlns:r="http://schemas.openxmlformats.org/officeDocument/2006/relationships" r:blip="">
                <dgm:adjLst/>
              </dgm:shape>
              <dgm:presOf/>
              <dgm:forEach name="Name53" ref="dotRepeat"/>
            </dgm:layoutNode>
          </dgm:forEach>
        </dgm:if>
        <dgm:else name="Name54"/>
      </dgm:choose>
    </dgm:forEach>
    <dgm:forEach name="Name55" axis="ch" ptType="node" st="6" cnt="1">
      <dgm:layoutNode name="txNode6" styleLbl="revTx">
        <dgm:varLst>
          <dgm:bulletEnabled val="1"/>
        </dgm:varLst>
        <dgm:choose name="Name56">
          <dgm:if name="Name57" axis="self" ptType="node" func="revPos" op="equ" val="1">
            <dgm:alg type="tx">
              <dgm:param type="txAnchorVert" val="t"/>
            </dgm:alg>
          </dgm:if>
          <dgm:if name="Name58" axis="self" ptType="node" func="posOdd" op="equ" val="1">
            <dgm:alg type="tx">
              <dgm:param type="parTxLTRAlign" val="r"/>
              <dgm:param type="parTxRTLAlign" val="r"/>
            </dgm:alg>
          </dgm:if>
          <dgm:else name="Name5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60">
        <dgm:if name="Name61" axis="par ch" ptType="all node" func="cnt" op="neq" val="6">
          <dgm:forEach name="Name62" axis="follow" ptType="sibTrans" cnt="1">
            <dgm:layoutNode name="dotNode6">
              <dgm:alg type="sp"/>
              <dgm:shape xmlns:r="http://schemas.openxmlformats.org/officeDocument/2006/relationships" r:blip="">
                <dgm:adjLst/>
              </dgm:shape>
              <dgm:presOf/>
              <dgm:forEach name="Name63" ref="dotRepeat"/>
            </dgm:layoutNode>
          </dgm:forEach>
        </dgm:if>
        <dgm:else name="Name64"/>
      </dgm:choose>
    </dgm:forEach>
    <dgm:forEach name="Name65" axis="ch" ptType="node" st="7" cnt="1">
      <dgm:layoutNode name="txNode7" styleLbl="revTx">
        <dgm:varLst>
          <dgm:bulletEnabled val="1"/>
        </dgm:varLst>
        <dgm:alg type="tx">
          <dgm:param type="txAnchorVert" val="t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0.14849</cdr:x>
      <cdr:y>0.61406</cdr:y>
    </cdr:from>
    <cdr:to>
      <cdr:x>0.38652</cdr:x>
      <cdr:y>0.92491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570404" y="1806337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400" b="1" dirty="0" smtClean="0"/>
            <a:t>WT</a:t>
          </a:r>
          <a:endParaRPr lang="en-US" sz="1400" b="1" dirty="0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62F7F-B152-4B33-BE6A-B9632E7BBB75}" type="datetimeFigureOut">
              <a:rPr lang="en-US" smtClean="0"/>
              <a:pPr/>
              <a:t>5/18/2019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652CC-23D2-42DE-9E40-C31A605353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28740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62F7F-B152-4B33-BE6A-B9632E7BBB75}" type="datetimeFigureOut">
              <a:rPr lang="en-US" smtClean="0"/>
              <a:pPr/>
              <a:t>5/18/2019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652CC-23D2-42DE-9E40-C31A605353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77787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62F7F-B152-4B33-BE6A-B9632E7BBB75}" type="datetimeFigureOut">
              <a:rPr lang="en-US" smtClean="0"/>
              <a:pPr/>
              <a:t>5/18/2019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652CC-23D2-42DE-9E40-C31A605353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73535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62F7F-B152-4B33-BE6A-B9632E7BBB75}" type="datetimeFigureOut">
              <a:rPr lang="en-US" smtClean="0"/>
              <a:pPr/>
              <a:t>5/18/2019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652CC-23D2-42DE-9E40-C31A605353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38277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62F7F-B152-4B33-BE6A-B9632E7BBB75}" type="datetimeFigureOut">
              <a:rPr lang="en-US" smtClean="0"/>
              <a:pPr/>
              <a:t>5/18/2019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652CC-23D2-42DE-9E40-C31A605353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86901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62F7F-B152-4B33-BE6A-B9632E7BBB75}" type="datetimeFigureOut">
              <a:rPr lang="en-US" smtClean="0"/>
              <a:pPr/>
              <a:t>5/18/2019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652CC-23D2-42DE-9E40-C31A605353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07472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62F7F-B152-4B33-BE6A-B9632E7BBB75}" type="datetimeFigureOut">
              <a:rPr lang="en-US" smtClean="0"/>
              <a:pPr/>
              <a:t>5/18/2019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652CC-23D2-42DE-9E40-C31A605353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91120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62F7F-B152-4B33-BE6A-B9632E7BBB75}" type="datetimeFigureOut">
              <a:rPr lang="en-US" smtClean="0"/>
              <a:pPr/>
              <a:t>5/18/2019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652CC-23D2-42DE-9E40-C31A605353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75093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62F7F-B152-4B33-BE6A-B9632E7BBB75}" type="datetimeFigureOut">
              <a:rPr lang="en-US" smtClean="0"/>
              <a:pPr/>
              <a:t>5/18/2019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652CC-23D2-42DE-9E40-C31A605353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21561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62F7F-B152-4B33-BE6A-B9632E7BBB75}" type="datetimeFigureOut">
              <a:rPr lang="en-US" smtClean="0"/>
              <a:pPr/>
              <a:t>5/18/2019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652CC-23D2-42DE-9E40-C31A605353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21261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62F7F-B152-4B33-BE6A-B9632E7BBB75}" type="datetimeFigureOut">
              <a:rPr lang="en-US" smtClean="0"/>
              <a:pPr/>
              <a:t>5/18/2019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652CC-23D2-42DE-9E40-C31A605353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79856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362F7F-B152-4B33-BE6A-B9632E7BBB75}" type="datetimeFigureOut">
              <a:rPr lang="en-US" smtClean="0"/>
              <a:pPr/>
              <a:t>5/18/2019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5652CC-23D2-42DE-9E40-C31A605353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00448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0.xml"/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Relationship Id="rId4" Type="http://schemas.openxmlformats.org/officeDocument/2006/relationships/chart" Target="../charts/char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6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7" Type="http://schemas.openxmlformats.org/officeDocument/2006/relationships/chart" Target="../charts/chart12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6.xml"/><Relationship Id="rId6" Type="http://schemas.openxmlformats.org/officeDocument/2006/relationships/chart" Target="../charts/chart11.xml"/><Relationship Id="rId5" Type="http://schemas.openxmlformats.org/officeDocument/2006/relationships/chart" Target="../charts/chart10.xml"/><Relationship Id="rId4" Type="http://schemas.openxmlformats.org/officeDocument/2006/relationships/chart" Target="../charts/char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7" Type="http://schemas.openxmlformats.org/officeDocument/2006/relationships/chart" Target="../charts/chart18.xml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6.xml"/><Relationship Id="rId6" Type="http://schemas.openxmlformats.org/officeDocument/2006/relationships/chart" Target="../charts/chart17.xml"/><Relationship Id="rId5" Type="http://schemas.openxmlformats.org/officeDocument/2006/relationships/chart" Target="../charts/chart16.xml"/><Relationship Id="rId4" Type="http://schemas.openxmlformats.org/officeDocument/2006/relationships/chart" Target="../charts/char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827490" y="6086764"/>
            <a:ext cx="2191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FORTH</a:t>
            </a:r>
          </a:p>
          <a:p>
            <a:pPr algn="ctr"/>
            <a:r>
              <a:rPr lang="en-US" dirty="0" smtClean="0"/>
              <a:t>Valencia, 21/05/2019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-9525" y="-4763"/>
            <a:ext cx="12207875" cy="6873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5231030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327042" y="469763"/>
            <a:ext cx="6270947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400" dirty="0"/>
              <a:t>150 MHz array </a:t>
            </a:r>
            <a:r>
              <a:rPr lang="en-US" sz="3400" dirty="0" smtClean="0"/>
              <a:t>results (Liposomes)</a:t>
            </a:r>
            <a:endParaRPr lang="en-US" sz="3400" dirty="0"/>
          </a:p>
        </p:txBody>
      </p:sp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3762986054"/>
              </p:ext>
            </p:extLst>
          </p:nvPr>
        </p:nvGraphicFramePr>
        <p:xfrm>
          <a:off x="327042" y="1885146"/>
          <a:ext cx="5692758" cy="38044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763127058"/>
              </p:ext>
            </p:extLst>
          </p:nvPr>
        </p:nvGraphicFramePr>
        <p:xfrm>
          <a:off x="6124573" y="1885147"/>
          <a:ext cx="5752465" cy="38044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xmlns="" val="1901289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3 - Ομάδα"/>
          <p:cNvGrpSpPr/>
          <p:nvPr/>
        </p:nvGrpSpPr>
        <p:grpSpPr>
          <a:xfrm>
            <a:off x="3996412" y="1683138"/>
            <a:ext cx="4478086" cy="3785331"/>
            <a:chOff x="0" y="1196752"/>
            <a:chExt cx="3059832" cy="2410273"/>
          </a:xfrm>
        </p:grpSpPr>
        <p:grpSp>
          <p:nvGrpSpPr>
            <p:cNvPr id="4" name="36 - Ομάδα"/>
            <p:cNvGrpSpPr/>
            <p:nvPr/>
          </p:nvGrpSpPr>
          <p:grpSpPr>
            <a:xfrm>
              <a:off x="179512" y="1662809"/>
              <a:ext cx="2880320" cy="1944216"/>
              <a:chOff x="323528" y="1662809"/>
              <a:chExt cx="2880320" cy="1944216"/>
            </a:xfrm>
          </p:grpSpPr>
          <p:pic>
            <p:nvPicPr>
              <p:cNvPr id="6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 l="3063" t="12882" r="69670" b="11846"/>
              <a:stretch>
                <a:fillRect/>
              </a:stretch>
            </p:blipFill>
            <p:spPr bwMode="auto">
              <a:xfrm>
                <a:off x="323528" y="1950841"/>
                <a:ext cx="2880320" cy="16561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7" name="7 - TextBox"/>
              <p:cNvSpPr txBox="1"/>
              <p:nvPr/>
            </p:nvSpPr>
            <p:spPr>
              <a:xfrm>
                <a:off x="1187624" y="1662809"/>
                <a:ext cx="1010943" cy="4752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MUT:WT </a:t>
                </a:r>
                <a:r>
                  <a:rPr lang="en-US" sz="4000" dirty="0" smtClean="0"/>
                  <a:t>?</a:t>
                </a:r>
                <a:endParaRPr lang="el-GR" sz="4000" dirty="0"/>
              </a:p>
            </p:txBody>
          </p:sp>
        </p:grpSp>
        <p:pic>
          <p:nvPicPr>
            <p:cNvPr id="5" name="Picture 2" descr="C:\Users\George Papadakis\SkyDrive\Lab\CATCH-U-DNA\Sep15 proposal\workflow.jpg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2751" t="23179" r="81500" b="41269"/>
            <a:stretch>
              <a:fillRect/>
            </a:stretch>
          </p:blipFill>
          <p:spPr bwMode="auto">
            <a:xfrm>
              <a:off x="0" y="1196752"/>
              <a:ext cx="1115616" cy="1368152"/>
            </a:xfrm>
            <a:prstGeom prst="rect">
              <a:avLst/>
            </a:prstGeom>
            <a:noFill/>
          </p:spPr>
        </p:pic>
      </p:grpSp>
      <p:sp>
        <p:nvSpPr>
          <p:cNvPr id="8" name="Rectangle 7"/>
          <p:cNvSpPr/>
          <p:nvPr/>
        </p:nvSpPr>
        <p:spPr>
          <a:xfrm>
            <a:off x="288673" y="171340"/>
            <a:ext cx="480682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smtClean="0"/>
              <a:t>Protocol development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xmlns="" val="1667044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755983" y="1016000"/>
            <a:ext cx="10503144" cy="5842000"/>
            <a:chOff x="1898650" y="-12698"/>
            <a:chExt cx="10293350" cy="6870698"/>
          </a:xfrm>
        </p:grpSpPr>
        <p:graphicFrame>
          <p:nvGraphicFramePr>
            <p:cNvPr id="2" name="Chart 1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xmlns="" val="3529552585"/>
                </p:ext>
              </p:extLst>
            </p:nvPr>
          </p:nvGraphicFramePr>
          <p:xfrm>
            <a:off x="1898650" y="-12698"/>
            <a:ext cx="5146675" cy="343534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3" name="Chart 2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xmlns="" val="3830394601"/>
                </p:ext>
              </p:extLst>
            </p:nvPr>
          </p:nvGraphicFramePr>
          <p:xfrm>
            <a:off x="7045325" y="-12698"/>
            <a:ext cx="5146675" cy="343534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aphicFrame>
          <p:nvGraphicFramePr>
            <p:cNvPr id="4" name="Chart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xmlns="" val="415375078"/>
                </p:ext>
              </p:extLst>
            </p:nvPr>
          </p:nvGraphicFramePr>
          <p:xfrm>
            <a:off x="1898650" y="3422651"/>
            <a:ext cx="5146675" cy="343534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graphicFrame>
          <p:nvGraphicFramePr>
            <p:cNvPr id="5" name="Chart 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xmlns="" val="3333787853"/>
                </p:ext>
              </p:extLst>
            </p:nvPr>
          </p:nvGraphicFramePr>
          <p:xfrm>
            <a:off x="7045324" y="3422650"/>
            <a:ext cx="5146675" cy="343534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</p:grpSp>
      <p:sp>
        <p:nvSpPr>
          <p:cNvPr id="6" name="TextBox 5"/>
          <p:cNvSpPr txBox="1"/>
          <p:nvPr/>
        </p:nvSpPr>
        <p:spPr>
          <a:xfrm>
            <a:off x="4853707" y="3290667"/>
            <a:ext cx="2484583" cy="64633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WT: 50-5000 copies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MUT: 2-50 copies 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pPr algn="ctr"/>
            <a:r>
              <a:rPr lang="en-US" sz="3200" b="1" dirty="0" err="1" smtClean="0"/>
              <a:t>ddPCR</a:t>
            </a:r>
            <a:r>
              <a:rPr lang="en-US" sz="3200" b="1" dirty="0" smtClean="0"/>
              <a:t> results (</a:t>
            </a:r>
            <a:r>
              <a:rPr lang="en-US" sz="3200" b="1" dirty="0" err="1" smtClean="0"/>
              <a:t>UoC</a:t>
            </a:r>
            <a:r>
              <a:rPr lang="en-US" sz="3200" b="1" dirty="0" smtClean="0"/>
              <a:t>)</a:t>
            </a:r>
            <a:br>
              <a:rPr lang="en-US" sz="3200" b="1" dirty="0" smtClean="0"/>
            </a:br>
            <a:r>
              <a:rPr lang="en-US" sz="1800" dirty="0" smtClean="0"/>
              <a:t>66 samples – 1ml plasma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xmlns="" val="552336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Rectangle 167"/>
          <p:cNvSpPr/>
          <p:nvPr/>
        </p:nvSpPr>
        <p:spPr>
          <a:xfrm>
            <a:off x="7989455" y="487384"/>
            <a:ext cx="2900217" cy="2654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TextBox 161"/>
          <p:cNvSpPr txBox="1"/>
          <p:nvPr/>
        </p:nvSpPr>
        <p:spPr>
          <a:xfrm>
            <a:off x="7581159" y="177316"/>
            <a:ext cx="37503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2. New (non-optimized) LCR protocol </a:t>
            </a:r>
          </a:p>
          <a:p>
            <a:pPr algn="ctr"/>
            <a:r>
              <a:rPr lang="en-US" sz="1400" dirty="0" smtClean="0"/>
              <a:t>(cycles, ligation temp, thermal cycler)</a:t>
            </a:r>
            <a:endParaRPr lang="en-US" sz="1400" dirty="0"/>
          </a:p>
        </p:txBody>
      </p:sp>
      <p:sp>
        <p:nvSpPr>
          <p:cNvPr id="167" name="Rectangle 166"/>
          <p:cNvSpPr/>
          <p:nvPr/>
        </p:nvSpPr>
        <p:spPr>
          <a:xfrm>
            <a:off x="4313378" y="3946743"/>
            <a:ext cx="1173018" cy="4497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8" name="Picture 147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65760" y="1625350"/>
            <a:ext cx="6586105" cy="5132243"/>
          </a:xfrm>
          <a:prstGeom prst="rect">
            <a:avLst/>
          </a:prstGeom>
        </p:spPr>
      </p:pic>
      <p:grpSp>
        <p:nvGrpSpPr>
          <p:cNvPr id="158" name="Group 157"/>
          <p:cNvGrpSpPr/>
          <p:nvPr/>
        </p:nvGrpSpPr>
        <p:grpSpPr>
          <a:xfrm>
            <a:off x="7535613" y="793630"/>
            <a:ext cx="3841470" cy="2941617"/>
            <a:chOff x="8334949" y="127343"/>
            <a:chExt cx="3841470" cy="2941617"/>
          </a:xfrm>
        </p:grpSpPr>
        <p:sp>
          <p:nvSpPr>
            <p:cNvPr id="152" name="TextBox 151"/>
            <p:cNvSpPr txBox="1"/>
            <p:nvPr/>
          </p:nvSpPr>
          <p:spPr>
            <a:xfrm>
              <a:off x="9231748" y="940238"/>
              <a:ext cx="839589" cy="5232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99 cycles</a:t>
              </a:r>
            </a:p>
            <a:p>
              <a:pPr algn="ctr"/>
              <a:r>
                <a:rPr lang="en-US" sz="1400" dirty="0" smtClean="0"/>
                <a:t>75</a:t>
              </a:r>
              <a:r>
                <a:rPr lang="en-US" sz="1400" baseline="30000" dirty="0" smtClean="0"/>
                <a:t>o</a:t>
              </a:r>
              <a:r>
                <a:rPr lang="en-US" sz="1400" dirty="0" smtClean="0"/>
                <a:t>C</a:t>
              </a:r>
              <a:endParaRPr lang="en-US" sz="1400" dirty="0"/>
            </a:p>
          </p:txBody>
        </p:sp>
        <p:grpSp>
          <p:nvGrpSpPr>
            <p:cNvPr id="157" name="Group 156"/>
            <p:cNvGrpSpPr/>
            <p:nvPr/>
          </p:nvGrpSpPr>
          <p:grpSpPr>
            <a:xfrm>
              <a:off x="8334949" y="127343"/>
              <a:ext cx="3841470" cy="2941617"/>
              <a:chOff x="8334949" y="127343"/>
              <a:chExt cx="3841470" cy="2941617"/>
            </a:xfrm>
          </p:grpSpPr>
          <p:graphicFrame>
            <p:nvGraphicFramePr>
              <p:cNvPr id="147" name="Chart 146"/>
              <p:cNvGraphicFramePr/>
              <p:nvPr>
                <p:extLst>
                  <p:ext uri="{D42A27DB-BD31-4B8C-83A1-F6EECF244321}">
                    <p14:modId xmlns:p14="http://schemas.microsoft.com/office/powerpoint/2010/main" xmlns="" val="1985788738"/>
                  </p:ext>
                </p:extLst>
              </p:nvPr>
            </p:nvGraphicFramePr>
            <p:xfrm>
              <a:off x="8334949" y="127343"/>
              <a:ext cx="3841470" cy="2941617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  <p:sp>
            <p:nvSpPr>
              <p:cNvPr id="155" name="TextBox 154"/>
              <p:cNvSpPr txBox="1"/>
              <p:nvPr/>
            </p:nvSpPr>
            <p:spPr>
              <a:xfrm>
                <a:off x="9876737" y="195176"/>
                <a:ext cx="6527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2018</a:t>
                </a:r>
                <a:endParaRPr lang="en-US" b="1" dirty="0"/>
              </a:p>
            </p:txBody>
          </p:sp>
        </p:grpSp>
      </p:grpSp>
      <p:grpSp>
        <p:nvGrpSpPr>
          <p:cNvPr id="159" name="Group 158"/>
          <p:cNvGrpSpPr/>
          <p:nvPr/>
        </p:nvGrpSpPr>
        <p:grpSpPr>
          <a:xfrm>
            <a:off x="7593598" y="3808312"/>
            <a:ext cx="3725500" cy="2923527"/>
            <a:chOff x="8340359" y="3660510"/>
            <a:chExt cx="3725500" cy="2923527"/>
          </a:xfrm>
        </p:grpSpPr>
        <p:graphicFrame>
          <p:nvGraphicFramePr>
            <p:cNvPr id="150" name="Chart 149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xmlns="" val="870890280"/>
                </p:ext>
              </p:extLst>
            </p:nvPr>
          </p:nvGraphicFramePr>
          <p:xfrm>
            <a:off x="8340359" y="3840837"/>
            <a:ext cx="37255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151" name="TextBox 150"/>
            <p:cNvSpPr txBox="1"/>
            <p:nvPr/>
          </p:nvSpPr>
          <p:spPr>
            <a:xfrm>
              <a:off x="9022848" y="5154077"/>
              <a:ext cx="4331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WT</a:t>
              </a:r>
              <a:endParaRPr lang="en-US" sz="1400" b="1" dirty="0"/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9300393" y="4380030"/>
              <a:ext cx="839589" cy="5232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1400" dirty="0" smtClean="0"/>
                <a:t>30 cycles</a:t>
              </a:r>
            </a:p>
            <a:p>
              <a:pPr algn="ctr"/>
              <a:r>
                <a:rPr lang="en-US" sz="1400" dirty="0" smtClean="0"/>
                <a:t>65</a:t>
              </a:r>
              <a:r>
                <a:rPr lang="en-US" sz="1400" baseline="30000" dirty="0" smtClean="0"/>
                <a:t>o</a:t>
              </a:r>
              <a:r>
                <a:rPr lang="en-US" sz="1400" dirty="0" smtClean="0"/>
                <a:t>C</a:t>
              </a:r>
              <a:endParaRPr lang="en-US" sz="1400" dirty="0"/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9929312" y="3660510"/>
              <a:ext cx="65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2019</a:t>
              </a:r>
              <a:endParaRPr lang="en-US" b="1" dirty="0"/>
            </a:p>
          </p:txBody>
        </p:sp>
      </p:grpSp>
      <p:sp>
        <p:nvSpPr>
          <p:cNvPr id="161" name="TextBox 160"/>
          <p:cNvSpPr txBox="1"/>
          <p:nvPr/>
        </p:nvSpPr>
        <p:spPr>
          <a:xfrm>
            <a:off x="1268388" y="949407"/>
            <a:ext cx="4369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1. New (optimized) surface binding protocol</a:t>
            </a:r>
            <a:endParaRPr lang="en-US" b="1" dirty="0"/>
          </a:p>
        </p:txBody>
      </p:sp>
      <p:sp>
        <p:nvSpPr>
          <p:cNvPr id="163" name="Oval 162"/>
          <p:cNvSpPr/>
          <p:nvPr/>
        </p:nvSpPr>
        <p:spPr>
          <a:xfrm>
            <a:off x="8852206" y="3094177"/>
            <a:ext cx="725899" cy="2955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Oval 163"/>
          <p:cNvSpPr/>
          <p:nvPr/>
        </p:nvSpPr>
        <p:spPr>
          <a:xfrm>
            <a:off x="9093398" y="6109849"/>
            <a:ext cx="725899" cy="2955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Rectangle 165"/>
          <p:cNvSpPr/>
          <p:nvPr/>
        </p:nvSpPr>
        <p:spPr>
          <a:xfrm>
            <a:off x="288673" y="171340"/>
            <a:ext cx="431182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/>
              <a:t>Progress 2018-2019</a:t>
            </a:r>
          </a:p>
        </p:txBody>
      </p:sp>
    </p:spTree>
    <p:extLst>
      <p:ext uri="{BB962C8B-B14F-4D97-AF65-F5344CB8AC3E}">
        <p14:creationId xmlns:p14="http://schemas.microsoft.com/office/powerpoint/2010/main" xmlns="" val="1997273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2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Ongoing</a:t>
            </a:r>
            <a:r>
              <a:rPr lang="en-US" dirty="0"/>
              <a:t> </a:t>
            </a:r>
            <a:r>
              <a:rPr lang="en-US" dirty="0" smtClean="0"/>
              <a:t>work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xmlns="" val="4164640396"/>
              </p:ext>
            </p:extLst>
          </p:nvPr>
        </p:nvGraphicFramePr>
        <p:xfrm>
          <a:off x="3505200" y="2122824"/>
          <a:ext cx="5181600" cy="34928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1761724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025" y="379413"/>
            <a:ext cx="11788775" cy="6103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958918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xmlns="" val="2236641780"/>
              </p:ext>
            </p:extLst>
          </p:nvPr>
        </p:nvGraphicFramePr>
        <p:xfrm>
          <a:off x="3768434" y="2335252"/>
          <a:ext cx="7036619" cy="31796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/>
          <p:cNvSpPr/>
          <p:nvPr/>
        </p:nvSpPr>
        <p:spPr>
          <a:xfrm>
            <a:off x="3699874" y="1189141"/>
            <a:ext cx="4978479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200" dirty="0"/>
              <a:t>150 MHz array </a:t>
            </a:r>
            <a:r>
              <a:rPr lang="en-US" sz="4200" dirty="0" smtClean="0"/>
              <a:t>testing</a:t>
            </a:r>
            <a:endParaRPr lang="en-US" sz="4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705749" y="2814044"/>
            <a:ext cx="1722438" cy="237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716345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327042" y="469763"/>
            <a:ext cx="6804235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400" dirty="0"/>
              <a:t>150 MHz array </a:t>
            </a:r>
            <a:r>
              <a:rPr lang="en-US" sz="3400" dirty="0" smtClean="0"/>
              <a:t>results (Protein layers)</a:t>
            </a:r>
            <a:endParaRPr lang="en-US" sz="3400" dirty="0"/>
          </a:p>
        </p:txBody>
      </p:sp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2461723207"/>
              </p:ext>
            </p:extLst>
          </p:nvPr>
        </p:nvGraphicFramePr>
        <p:xfrm>
          <a:off x="73891" y="1085316"/>
          <a:ext cx="4079606" cy="2654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4288876374"/>
              </p:ext>
            </p:extLst>
          </p:nvPr>
        </p:nvGraphicFramePr>
        <p:xfrm>
          <a:off x="4153497" y="1085316"/>
          <a:ext cx="3963440" cy="2654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5" name="Chart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2935098830"/>
              </p:ext>
            </p:extLst>
          </p:nvPr>
        </p:nvGraphicFramePr>
        <p:xfrm>
          <a:off x="8007812" y="1085316"/>
          <a:ext cx="4038118" cy="2654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2660856133"/>
              </p:ext>
            </p:extLst>
          </p:nvPr>
        </p:nvGraphicFramePr>
        <p:xfrm>
          <a:off x="61788" y="3892836"/>
          <a:ext cx="4091708" cy="2654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4" name="Chart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3008911280"/>
              </p:ext>
            </p:extLst>
          </p:nvPr>
        </p:nvGraphicFramePr>
        <p:xfrm>
          <a:off x="4153496" y="3911887"/>
          <a:ext cx="3963441" cy="2654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6" name="Chart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2241995709"/>
              </p:ext>
            </p:extLst>
          </p:nvPr>
        </p:nvGraphicFramePr>
        <p:xfrm>
          <a:off x="8116937" y="3739616"/>
          <a:ext cx="3928993" cy="2807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xmlns="" val="225954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0" y="1636522"/>
            <a:ext cx="12117993" cy="5157885"/>
            <a:chOff x="0" y="1447800"/>
            <a:chExt cx="13600545" cy="5486400"/>
          </a:xfrm>
        </p:grpSpPr>
        <p:graphicFrame>
          <p:nvGraphicFramePr>
            <p:cNvPr id="4" name="Chart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xmlns="" val="722666617"/>
                </p:ext>
              </p:extLst>
            </p:nvPr>
          </p:nvGraphicFramePr>
          <p:xfrm>
            <a:off x="0" y="41910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5" name="Chart 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xmlns="" val="1632157919"/>
                </p:ext>
              </p:extLst>
            </p:nvPr>
          </p:nvGraphicFramePr>
          <p:xfrm>
            <a:off x="0" y="14478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aphicFrame>
          <p:nvGraphicFramePr>
            <p:cNvPr id="6" name="Chart 5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xmlns="" val="1125250796"/>
                </p:ext>
              </p:extLst>
            </p:nvPr>
          </p:nvGraphicFramePr>
          <p:xfrm>
            <a:off x="4456545" y="14478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graphicFrame>
          <p:nvGraphicFramePr>
            <p:cNvPr id="7" name="Chart 6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xmlns="" val="2101534723"/>
                </p:ext>
              </p:extLst>
            </p:nvPr>
          </p:nvGraphicFramePr>
          <p:xfrm>
            <a:off x="4456545" y="41910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graphicFrame>
          <p:nvGraphicFramePr>
            <p:cNvPr id="8" name="Chart 7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xmlns="" val="4174140335"/>
                </p:ext>
              </p:extLst>
            </p:nvPr>
          </p:nvGraphicFramePr>
          <p:xfrm>
            <a:off x="9028545" y="14478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6"/>
            </a:graphicData>
          </a:graphic>
        </p:graphicFrame>
        <p:graphicFrame>
          <p:nvGraphicFramePr>
            <p:cNvPr id="9" name="Chart 8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xmlns="" val="491395196"/>
                </p:ext>
              </p:extLst>
            </p:nvPr>
          </p:nvGraphicFramePr>
          <p:xfrm>
            <a:off x="9028545" y="41910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7"/>
            </a:graphicData>
          </a:graphic>
        </p:graphicFrame>
      </p:grpSp>
      <p:sp>
        <p:nvSpPr>
          <p:cNvPr id="13" name="Rectangle 12"/>
          <p:cNvSpPr/>
          <p:nvPr/>
        </p:nvSpPr>
        <p:spPr>
          <a:xfrm>
            <a:off x="327042" y="469763"/>
            <a:ext cx="5198539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400" dirty="0"/>
              <a:t>150 MHz array </a:t>
            </a:r>
            <a:r>
              <a:rPr lang="en-US" sz="3400" dirty="0" smtClean="0"/>
              <a:t>results (DNA)</a:t>
            </a:r>
            <a:endParaRPr lang="en-US" sz="3400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517643354"/>
              </p:ext>
            </p:extLst>
          </p:nvPr>
        </p:nvGraphicFramePr>
        <p:xfrm>
          <a:off x="5792619" y="143002"/>
          <a:ext cx="6094581" cy="1298814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1067579">
                  <a:extLst>
                    <a:ext uri="{9D8B030D-6E8A-4147-A177-3AD203B41FA5}">
                      <a16:colId xmlns:a16="http://schemas.microsoft.com/office/drawing/2014/main" xmlns="" val="4083965574"/>
                    </a:ext>
                  </a:extLst>
                </a:gridCol>
                <a:gridCol w="2505475">
                  <a:extLst>
                    <a:ext uri="{9D8B030D-6E8A-4147-A177-3AD203B41FA5}">
                      <a16:colId xmlns:a16="http://schemas.microsoft.com/office/drawing/2014/main" xmlns="" val="3472198292"/>
                    </a:ext>
                  </a:extLst>
                </a:gridCol>
                <a:gridCol w="2521527">
                  <a:extLst>
                    <a:ext uri="{9D8B030D-6E8A-4147-A177-3AD203B41FA5}">
                      <a16:colId xmlns:a16="http://schemas.microsoft.com/office/drawing/2014/main" xmlns="" val="3754850853"/>
                    </a:ext>
                  </a:extLst>
                </a:gridCol>
              </a:tblGrid>
              <a:tr h="27891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DNA (</a:t>
                      </a:r>
                      <a:r>
                        <a:rPr lang="en-US" sz="1600" dirty="0" err="1" smtClean="0"/>
                        <a:t>bp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 MHz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150MHZ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570249805"/>
                  </a:ext>
                </a:extLst>
              </a:tr>
              <a:tr h="481767">
                <a:tc>
                  <a:txBody>
                    <a:bodyPr/>
                    <a:lstStyle/>
                    <a:p>
                      <a:pPr algn="ctr"/>
                      <a:r>
                        <a:rPr lang="en-US" sz="1600" u="none" dirty="0" smtClean="0"/>
                        <a:t>50</a:t>
                      </a:r>
                      <a:endParaRPr lang="en-US" sz="1600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u="none" dirty="0" smtClean="0"/>
                        <a:t>5</a:t>
                      </a:r>
                      <a:r>
                        <a:rPr lang="en-US" sz="1600" u="none" dirty="0" smtClean="0"/>
                        <a:t> </a:t>
                      </a:r>
                      <a:r>
                        <a:rPr lang="en-US" sz="1600" u="none" dirty="0" err="1" smtClean="0"/>
                        <a:t>pmoles</a:t>
                      </a:r>
                      <a:r>
                        <a:rPr lang="en-US" sz="1600" u="none" dirty="0" smtClean="0"/>
                        <a:t>/200ul (25nM)</a:t>
                      </a:r>
                      <a:endParaRPr lang="en-US" sz="1600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u="none" dirty="0" smtClean="0"/>
                        <a:t>6</a:t>
                      </a:r>
                      <a:r>
                        <a:rPr lang="en-US" sz="1600" u="none" dirty="0" smtClean="0"/>
                        <a:t> </a:t>
                      </a:r>
                      <a:r>
                        <a:rPr lang="en-US" sz="1600" u="none" dirty="0" err="1" smtClean="0"/>
                        <a:t>pmoles</a:t>
                      </a:r>
                      <a:r>
                        <a:rPr lang="en-US" sz="1600" u="none" dirty="0" smtClean="0"/>
                        <a:t>/60ul (100nM)</a:t>
                      </a:r>
                      <a:endParaRPr lang="en-US" sz="1600" u="non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61169420"/>
                  </a:ext>
                </a:extLst>
              </a:tr>
              <a:tr h="481767">
                <a:tc>
                  <a:txBody>
                    <a:bodyPr/>
                    <a:lstStyle/>
                    <a:p>
                      <a:pPr algn="ctr"/>
                      <a:r>
                        <a:rPr lang="en-US" sz="1600" u="none" dirty="0" smtClean="0"/>
                        <a:t>157</a:t>
                      </a:r>
                      <a:endParaRPr lang="en-US" sz="1600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u="none" dirty="0" smtClean="0"/>
                        <a:t>0.5</a:t>
                      </a:r>
                      <a:r>
                        <a:rPr lang="en-US" sz="1600" u="none" dirty="0" smtClean="0"/>
                        <a:t> </a:t>
                      </a:r>
                      <a:r>
                        <a:rPr lang="en-US" sz="1600" u="none" dirty="0" err="1" smtClean="0"/>
                        <a:t>pmoles</a:t>
                      </a:r>
                      <a:r>
                        <a:rPr lang="en-US" sz="1600" u="none" dirty="0" smtClean="0"/>
                        <a:t>/200ul (2.25nM)</a:t>
                      </a:r>
                      <a:endParaRPr lang="en-US" sz="1600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u="none" dirty="0" smtClean="0"/>
                        <a:t>0.5</a:t>
                      </a:r>
                      <a:r>
                        <a:rPr lang="en-US" sz="1600" u="none" dirty="0" smtClean="0"/>
                        <a:t> </a:t>
                      </a:r>
                      <a:r>
                        <a:rPr lang="en-US" sz="1600" u="none" dirty="0" err="1" smtClean="0"/>
                        <a:t>pmoles</a:t>
                      </a:r>
                      <a:r>
                        <a:rPr lang="en-US" sz="1600" u="none" dirty="0" smtClean="0"/>
                        <a:t>/30ul (17nM)</a:t>
                      </a:r>
                      <a:endParaRPr lang="en-US" sz="1600" u="non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091677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489733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1121</TotalTime>
  <Words>283</Words>
  <Application>Microsoft Office PowerPoint</Application>
  <PresentationFormat>Προσαρμογή</PresentationFormat>
  <Paragraphs>87</Paragraphs>
  <Slides>10</Slides>
  <Notes>0</Notes>
  <HiddenSlides>0</HiddenSlides>
  <MMClips>0</MMClips>
  <ScaleCrop>false</ScaleCrop>
  <HeadingPairs>
    <vt:vector size="4" baseType="variant">
      <vt:variant>
        <vt:lpstr>Θέμα</vt:lpstr>
      </vt:variant>
      <vt:variant>
        <vt:i4>1</vt:i4>
      </vt:variant>
      <vt:variant>
        <vt:lpstr>Τίτλοι διαφανειών</vt:lpstr>
      </vt:variant>
      <vt:variant>
        <vt:i4>10</vt:i4>
      </vt:variant>
    </vt:vector>
  </HeadingPairs>
  <TitlesOfParts>
    <vt:vector size="11" baseType="lpstr">
      <vt:lpstr>Office Theme</vt:lpstr>
      <vt:lpstr>Διαφάνεια 1</vt:lpstr>
      <vt:lpstr>Διαφάνεια 2</vt:lpstr>
      <vt:lpstr>ddPCR results (UoC) 66 samples – 1ml plasma</vt:lpstr>
      <vt:lpstr>Διαφάνεια 4</vt:lpstr>
      <vt:lpstr>Ongoing work</vt:lpstr>
      <vt:lpstr>Διαφάνεια 6</vt:lpstr>
      <vt:lpstr>Διαφάνεια 7</vt:lpstr>
      <vt:lpstr>Διαφάνεια 8</vt:lpstr>
      <vt:lpstr>Διαφάνεια 9</vt:lpstr>
      <vt:lpstr>Διαφάνεια 10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George Papadakis</dc:creator>
  <cp:lastModifiedBy>George Papadakis</cp:lastModifiedBy>
  <cp:revision>70</cp:revision>
  <cp:lastPrinted>2019-05-14T06:15:41Z</cp:lastPrinted>
  <dcterms:created xsi:type="dcterms:W3CDTF">2019-05-13T07:15:42Z</dcterms:created>
  <dcterms:modified xsi:type="dcterms:W3CDTF">2019-05-18T13:08:56Z</dcterms:modified>
</cp:coreProperties>
</file>