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276" r:id="rId3"/>
    <p:sldId id="285" r:id="rId4"/>
    <p:sldId id="269" r:id="rId5"/>
    <p:sldId id="260" r:id="rId6"/>
    <p:sldId id="271" r:id="rId7"/>
    <p:sldId id="262" r:id="rId8"/>
    <p:sldId id="263" r:id="rId9"/>
    <p:sldId id="264" r:id="rId10"/>
    <p:sldId id="283" r:id="rId11"/>
    <p:sldId id="280" r:id="rId12"/>
    <p:sldId id="266" r:id="rId13"/>
    <p:sldId id="267" r:id="rId14"/>
    <p:sldId id="272" r:id="rId15"/>
    <p:sldId id="287" r:id="rId16"/>
    <p:sldId id="291" r:id="rId17"/>
    <p:sldId id="288" r:id="rId18"/>
    <p:sldId id="289" r:id="rId19"/>
    <p:sldId id="290" r:id="rId20"/>
  </p:sldIdLst>
  <p:sldSz cx="9144000" cy="6858000" type="screen4x3"/>
  <p:notesSz cx="6797675" cy="9929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644" autoAdjust="0"/>
  </p:normalViewPr>
  <p:slideViewPr>
    <p:cSldViewPr>
      <p:cViewPr>
        <p:scale>
          <a:sx n="93" d="100"/>
          <a:sy n="93" d="100"/>
        </p:scale>
        <p:origin x="-50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iosensors\Desktop\Madri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iosensors\Desktop\Madri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biosensors\Desktop\Madrit.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E:\Madri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Madri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l-GR"/>
  <c:style val="18"/>
  <c:chart>
    <c:title>
      <c:tx>
        <c:rich>
          <a:bodyPr/>
          <a:lstStyle/>
          <a:p>
            <a:pPr>
              <a:defRPr sz="1600"/>
            </a:pPr>
            <a:r>
              <a:rPr lang="el-GR" sz="1600"/>
              <a:t>Δ</a:t>
            </a:r>
            <a:r>
              <a:rPr lang="en-US" sz="1600"/>
              <a:t>D</a:t>
            </a:r>
          </a:p>
        </c:rich>
      </c:tx>
      <c:layout>
        <c:manualLayout>
          <c:xMode val="edge"/>
          <c:yMode val="edge"/>
          <c:x val="0.46990839964857234"/>
          <c:y val="5.1182844363885115E-2"/>
        </c:manualLayout>
      </c:layout>
    </c:title>
    <c:plotArea>
      <c:layout/>
      <c:barChart>
        <c:barDir val="col"/>
        <c:grouping val="clustered"/>
        <c:ser>
          <c:idx val="0"/>
          <c:order val="0"/>
          <c:spPr>
            <a:effectLst>
              <a:outerShdw blurRad="76200" dir="13500000" sy="23000" kx="1200000" algn="br" rotWithShape="0">
                <a:prstClr val="black">
                  <a:alpha val="20000"/>
                </a:prstClr>
              </a:outerShdw>
            </a:effectLst>
          </c:spPr>
          <c:errBars>
            <c:errBarType val="both"/>
            <c:errValType val="cust"/>
            <c:plus>
              <c:numRef>
                <c:f>(NAv_vs_BSA_NAv!$B$5,NAv_vs_BSA_NAv!$F$5,NAv_vs_BSA_NAv!$J$5)</c:f>
                <c:numCache>
                  <c:formatCode>General</c:formatCode>
                  <c:ptCount val="3"/>
                  <c:pt idx="0">
                    <c:v>0.76000000000000134</c:v>
                  </c:pt>
                  <c:pt idx="1">
                    <c:v>0.36730571761964159</c:v>
                  </c:pt>
                  <c:pt idx="2">
                    <c:v>0.21000000000000021</c:v>
                  </c:pt>
                </c:numCache>
              </c:numRef>
            </c:plus>
            <c:minus>
              <c:numRef>
                <c:f>(NAv_vs_BSA_NAv!$B$5,NAv_vs_BSA_NAv!$F$5,NAv_vs_BSA_NAv!$J$5)</c:f>
                <c:numCache>
                  <c:formatCode>General</c:formatCode>
                  <c:ptCount val="3"/>
                  <c:pt idx="0">
                    <c:v>0.76000000000000134</c:v>
                  </c:pt>
                  <c:pt idx="1">
                    <c:v>0.36730571761964159</c:v>
                  </c:pt>
                  <c:pt idx="2">
                    <c:v>0.21000000000000021</c:v>
                  </c:pt>
                </c:numCache>
              </c:numRef>
            </c:minus>
          </c:errBars>
          <c:cat>
            <c:strRef>
              <c:f>(NAv_vs_BSA_NAv!$B$6,NAv_vs_BSA_NAv!$F$6,NAv_vs_BSA_NAv!$J$6)</c:f>
              <c:strCache>
                <c:ptCount val="3"/>
                <c:pt idx="0">
                  <c:v>NAv</c:v>
                </c:pt>
                <c:pt idx="1">
                  <c:v>NAv_on_bBSA</c:v>
                </c:pt>
                <c:pt idx="2">
                  <c:v>1/4*NAv_on_bBSA</c:v>
                </c:pt>
              </c:strCache>
            </c:strRef>
          </c:cat>
          <c:val>
            <c:numRef>
              <c:f>(NAv_vs_BSA_NAv!$B$4,NAv_vs_BSA_NAv!$F$4,NAv_vs_BSA_NAv!$J$4)</c:f>
              <c:numCache>
                <c:formatCode>General</c:formatCode>
                <c:ptCount val="3"/>
                <c:pt idx="0">
                  <c:v>2.75</c:v>
                </c:pt>
                <c:pt idx="1">
                  <c:v>1.79843137254902</c:v>
                </c:pt>
                <c:pt idx="2">
                  <c:v>1.8</c:v>
                </c:pt>
              </c:numCache>
            </c:numRef>
          </c:val>
        </c:ser>
        <c:axId val="89884544"/>
        <c:axId val="89886080"/>
      </c:barChart>
      <c:catAx>
        <c:axId val="89884544"/>
        <c:scaling>
          <c:orientation val="minMax"/>
        </c:scaling>
        <c:axPos val="b"/>
        <c:tickLblPos val="nextTo"/>
        <c:txPr>
          <a:bodyPr/>
          <a:lstStyle/>
          <a:p>
            <a:pPr>
              <a:defRPr sz="1200"/>
            </a:pPr>
            <a:endParaRPr lang="el-GR"/>
          </a:p>
        </c:txPr>
        <c:crossAx val="89886080"/>
        <c:crosses val="autoZero"/>
        <c:auto val="1"/>
        <c:lblAlgn val="ctr"/>
        <c:lblOffset val="100"/>
      </c:catAx>
      <c:valAx>
        <c:axId val="89886080"/>
        <c:scaling>
          <c:orientation val="minMax"/>
        </c:scaling>
        <c:axPos val="l"/>
        <c:majorGridlines/>
        <c:title>
          <c:tx>
            <c:rich>
              <a:bodyPr rot="-5400000" vert="horz"/>
              <a:lstStyle/>
              <a:p>
                <a:pPr>
                  <a:defRPr sz="1200"/>
                </a:pPr>
                <a:r>
                  <a:rPr lang="en-US" sz="1200" b="1" i="0" u="none" strike="noStrike" baseline="0"/>
                  <a:t>10</a:t>
                </a:r>
                <a:r>
                  <a:rPr lang="en-US" sz="1200" b="1" i="0" u="none" strike="noStrike" baseline="30000"/>
                  <a:t>-6</a:t>
                </a:r>
                <a:endParaRPr lang="en-US" sz="1200"/>
              </a:p>
            </c:rich>
          </c:tx>
          <c:layout/>
        </c:title>
        <c:numFmt formatCode="General" sourceLinked="1"/>
        <c:tickLblPos val="nextTo"/>
        <c:txPr>
          <a:bodyPr/>
          <a:lstStyle/>
          <a:p>
            <a:pPr>
              <a:defRPr sz="1200"/>
            </a:pPr>
            <a:endParaRPr lang="el-GR"/>
          </a:p>
        </c:txPr>
        <c:crossAx val="89884544"/>
        <c:crosses val="autoZero"/>
        <c:crossBetween val="between"/>
        <c:majorUnit val="1"/>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l-GR"/>
  <c:style val="24"/>
  <c:chart>
    <c:title>
      <c:tx>
        <c:rich>
          <a:bodyPr/>
          <a:lstStyle/>
          <a:p>
            <a:pPr>
              <a:defRPr sz="1600"/>
            </a:pPr>
            <a:r>
              <a:rPr lang="el-GR" sz="1600"/>
              <a:t>Δ</a:t>
            </a:r>
            <a:r>
              <a:rPr lang="en-US" sz="1600"/>
              <a:t>F</a:t>
            </a:r>
          </a:p>
        </c:rich>
      </c:tx>
      <c:layout/>
    </c:title>
    <c:plotArea>
      <c:layout>
        <c:manualLayout>
          <c:layoutTarget val="inner"/>
          <c:xMode val="edge"/>
          <c:yMode val="edge"/>
          <c:x val="0.12519289290831118"/>
          <c:y val="0.18027197758659524"/>
          <c:w val="0.87238350525333253"/>
          <c:h val="0.67201735199766555"/>
        </c:manualLayout>
      </c:layout>
      <c:barChart>
        <c:barDir val="col"/>
        <c:grouping val="clustered"/>
        <c:ser>
          <c:idx val="0"/>
          <c:order val="0"/>
          <c:spPr>
            <a:gradFill flip="none" rotWithShape="1">
              <a:gsLst>
                <a:gs pos="0">
                  <a:srgbClr val="F79646">
                    <a:lumMod val="75000"/>
                    <a:shade val="30000"/>
                    <a:satMod val="115000"/>
                  </a:srgbClr>
                </a:gs>
                <a:gs pos="50000">
                  <a:srgbClr val="F79646">
                    <a:lumMod val="75000"/>
                    <a:shade val="67500"/>
                    <a:satMod val="115000"/>
                  </a:srgbClr>
                </a:gs>
                <a:gs pos="100000">
                  <a:srgbClr val="F79646">
                    <a:lumMod val="75000"/>
                    <a:shade val="100000"/>
                    <a:satMod val="115000"/>
                  </a:srgbClr>
                </a:gs>
              </a:gsLst>
              <a:path path="circle">
                <a:fillToRect l="100000" t="100000"/>
              </a:path>
              <a:tileRect r="-100000" b="-100000"/>
            </a:gradFill>
            <a:effectLst>
              <a:outerShdw blurRad="76200" dir="13500000" sy="23000" kx="1200000" algn="br" rotWithShape="0">
                <a:prstClr val="black">
                  <a:alpha val="20000"/>
                </a:prstClr>
              </a:outerShdw>
            </a:effectLst>
          </c:spPr>
          <c:errBars>
            <c:errBarType val="both"/>
            <c:errValType val="cust"/>
            <c:plus>
              <c:numRef>
                <c:f>(NAv_vs_BSA_NAv!$C$5,NAv_vs_BSA_NAv!$G$5,NAv_vs_BSA_NAv!$K$5)</c:f>
                <c:numCache>
                  <c:formatCode>General</c:formatCode>
                  <c:ptCount val="3"/>
                  <c:pt idx="0">
                    <c:v>162</c:v>
                  </c:pt>
                  <c:pt idx="1">
                    <c:v>21.541551275907427</c:v>
                  </c:pt>
                  <c:pt idx="2">
                    <c:v>22</c:v>
                  </c:pt>
                </c:numCache>
              </c:numRef>
            </c:plus>
            <c:minus>
              <c:numRef>
                <c:f>(NAv_vs_BSA_NAv!$C$5,NAv_vs_BSA_NAv!$G$5,NAv_vs_BSA_NAv!$K$5)</c:f>
                <c:numCache>
                  <c:formatCode>General</c:formatCode>
                  <c:ptCount val="3"/>
                  <c:pt idx="0">
                    <c:v>162</c:v>
                  </c:pt>
                  <c:pt idx="1">
                    <c:v>21.541551275907427</c:v>
                  </c:pt>
                  <c:pt idx="2">
                    <c:v>22</c:v>
                  </c:pt>
                </c:numCache>
              </c:numRef>
            </c:minus>
          </c:errBars>
          <c:cat>
            <c:strRef>
              <c:f>(NAv_vs_BSA_NAv!$B$6,NAv_vs_BSA_NAv!$F$6,NAv_vs_BSA_NAv!$J$6)</c:f>
              <c:strCache>
                <c:ptCount val="3"/>
                <c:pt idx="0">
                  <c:v>NAv</c:v>
                </c:pt>
                <c:pt idx="1">
                  <c:v>NAv_on_bBSA</c:v>
                </c:pt>
                <c:pt idx="2">
                  <c:v>1/4*NAv_on_bBSA</c:v>
                </c:pt>
              </c:strCache>
            </c:strRef>
          </c:cat>
          <c:val>
            <c:numRef>
              <c:f>(NAv_vs_BSA_NAv!$C$4,NAv_vs_BSA_NAv!$G$4,NAv_vs_BSA_NAv!$K$4)</c:f>
              <c:numCache>
                <c:formatCode>General</c:formatCode>
                <c:ptCount val="3"/>
                <c:pt idx="0">
                  <c:v>384.4</c:v>
                </c:pt>
                <c:pt idx="1">
                  <c:v>224.96100000000001</c:v>
                </c:pt>
                <c:pt idx="2">
                  <c:v>215</c:v>
                </c:pt>
              </c:numCache>
            </c:numRef>
          </c:val>
        </c:ser>
        <c:axId val="92048768"/>
        <c:axId val="92075136"/>
      </c:barChart>
      <c:catAx>
        <c:axId val="92048768"/>
        <c:scaling>
          <c:orientation val="minMax"/>
        </c:scaling>
        <c:axPos val="b"/>
        <c:numFmt formatCode="General" sourceLinked="1"/>
        <c:tickLblPos val="nextTo"/>
        <c:txPr>
          <a:bodyPr/>
          <a:lstStyle/>
          <a:p>
            <a:pPr>
              <a:defRPr sz="1200"/>
            </a:pPr>
            <a:endParaRPr lang="el-GR"/>
          </a:p>
        </c:txPr>
        <c:crossAx val="92075136"/>
        <c:crosses val="autoZero"/>
        <c:auto val="1"/>
        <c:lblAlgn val="ctr"/>
        <c:lblOffset val="100"/>
      </c:catAx>
      <c:valAx>
        <c:axId val="92075136"/>
        <c:scaling>
          <c:orientation val="minMax"/>
        </c:scaling>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sysClr val="windowText" lastClr="000000"/>
                    </a:solidFill>
                    <a:latin typeface="+mn-lt"/>
                    <a:ea typeface="+mn-ea"/>
                    <a:cs typeface="+mn-cs"/>
                  </a:defRPr>
                </a:pPr>
                <a:r>
                  <a:rPr lang="en-US" sz="1200" b="1" i="0" baseline="0"/>
                  <a:t>Hz</a:t>
                </a:r>
              </a:p>
            </c:rich>
          </c:tx>
          <c:layout/>
        </c:title>
        <c:numFmt formatCode="General" sourceLinked="1"/>
        <c:tickLblPos val="nextTo"/>
        <c:txPr>
          <a:bodyPr/>
          <a:lstStyle/>
          <a:p>
            <a:pPr>
              <a:defRPr sz="1200"/>
            </a:pPr>
            <a:endParaRPr lang="el-GR"/>
          </a:p>
        </c:txPr>
        <c:crossAx val="92048768"/>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600"/>
            </a:pPr>
            <a:r>
              <a:rPr lang="el-GR" sz="1600"/>
              <a:t>Δ</a:t>
            </a:r>
            <a:r>
              <a:rPr lang="en-US" sz="1600"/>
              <a:t>D/</a:t>
            </a:r>
            <a:r>
              <a:rPr lang="el-GR" sz="1600"/>
              <a:t>Δ</a:t>
            </a:r>
            <a:r>
              <a:rPr lang="en-US" sz="1600"/>
              <a:t>F</a:t>
            </a:r>
          </a:p>
        </c:rich>
      </c:tx>
      <c:layout/>
    </c:title>
    <c:plotArea>
      <c:layout/>
      <c:barChart>
        <c:barDir val="col"/>
        <c:grouping val="clustered"/>
        <c:ser>
          <c:idx val="0"/>
          <c:order val="0"/>
          <c:spPr>
            <a:gradFill flip="none" rotWithShape="1">
              <a:gsLst>
                <a:gs pos="0">
                  <a:sysClr val="window" lastClr="FFFFFF">
                    <a:lumMod val="65000"/>
                    <a:tint val="66000"/>
                    <a:satMod val="160000"/>
                    <a:shade val="30000"/>
                    <a:satMod val="115000"/>
                  </a:sysClr>
                </a:gs>
                <a:gs pos="50000">
                  <a:sysClr val="window" lastClr="FFFFFF">
                    <a:lumMod val="65000"/>
                    <a:tint val="66000"/>
                    <a:satMod val="160000"/>
                    <a:shade val="67500"/>
                    <a:satMod val="115000"/>
                  </a:sysClr>
                </a:gs>
                <a:gs pos="100000">
                  <a:sysClr val="window" lastClr="FFFFFF">
                    <a:lumMod val="65000"/>
                    <a:tint val="66000"/>
                    <a:satMod val="160000"/>
                    <a:shade val="100000"/>
                    <a:satMod val="115000"/>
                  </a:sysClr>
                </a:gs>
              </a:gsLst>
              <a:lin ang="16200000" scaled="1"/>
              <a:tileRect/>
            </a:gradFill>
            <a:effectLst>
              <a:outerShdw blurRad="76200" dir="13500000" sy="23000" kx="1200000" algn="br" rotWithShape="0">
                <a:prstClr val="black">
                  <a:alpha val="20000"/>
                </a:prstClr>
              </a:outerShdw>
            </a:effectLst>
          </c:spPr>
          <c:errBars>
            <c:errBarType val="both"/>
            <c:errValType val="cust"/>
            <c:plus>
              <c:numRef>
                <c:f>(NAv_vs_BSA_NAv!$D$5,NAv_vs_BSA_NAv!$H$5,NAv_vs_BSA_NAv!$L$5)</c:f>
                <c:numCache>
                  <c:formatCode>General</c:formatCode>
                  <c:ptCount val="3"/>
                  <c:pt idx="0">
                    <c:v>3.4000000000000076E-3</c:v>
                  </c:pt>
                  <c:pt idx="1">
                    <c:v>1.1999999999999999E-3</c:v>
                  </c:pt>
                  <c:pt idx="2">
                    <c:v>8.0000000000000253E-4</c:v>
                  </c:pt>
                </c:numCache>
              </c:numRef>
            </c:plus>
            <c:minus>
              <c:numRef>
                <c:f>(NAv_vs_BSA_NAv!$D$5,NAv_vs_BSA_NAv!$H$5,NAv_vs_BSA_NAv!$L$5)</c:f>
                <c:numCache>
                  <c:formatCode>General</c:formatCode>
                  <c:ptCount val="3"/>
                  <c:pt idx="0">
                    <c:v>3.4000000000000076E-3</c:v>
                  </c:pt>
                  <c:pt idx="1">
                    <c:v>1.1999999999999999E-3</c:v>
                  </c:pt>
                  <c:pt idx="2">
                    <c:v>8.0000000000000253E-4</c:v>
                  </c:pt>
                </c:numCache>
              </c:numRef>
            </c:minus>
          </c:errBars>
          <c:cat>
            <c:strRef>
              <c:f>(NAv_vs_BSA_NAv!$B$6,NAv_vs_BSA_NAv!$F$6,NAv_vs_BSA_NAv!$J$6)</c:f>
              <c:strCache>
                <c:ptCount val="3"/>
                <c:pt idx="0">
                  <c:v>NAv</c:v>
                </c:pt>
                <c:pt idx="1">
                  <c:v>NAv_on_bBSA</c:v>
                </c:pt>
                <c:pt idx="2">
                  <c:v>1/4*NAv_on_bBSA</c:v>
                </c:pt>
              </c:strCache>
            </c:strRef>
          </c:cat>
          <c:val>
            <c:numRef>
              <c:f>(NAv_vs_BSA_NAv!$D$4,NAv_vs_BSA_NAv!$H$4,NAv_vs_BSA_NAv!$L$4)</c:f>
              <c:numCache>
                <c:formatCode>General</c:formatCode>
                <c:ptCount val="3"/>
                <c:pt idx="0">
                  <c:v>5.9000000000000163E-3</c:v>
                </c:pt>
                <c:pt idx="1">
                  <c:v>7.9569470028898522E-3</c:v>
                </c:pt>
                <c:pt idx="2">
                  <c:v>8.4000000000000047E-3</c:v>
                </c:pt>
              </c:numCache>
            </c:numRef>
          </c:val>
        </c:ser>
        <c:axId val="92336896"/>
        <c:axId val="92338432"/>
      </c:barChart>
      <c:catAx>
        <c:axId val="92336896"/>
        <c:scaling>
          <c:orientation val="minMax"/>
        </c:scaling>
        <c:axPos val="b"/>
        <c:tickLblPos val="nextTo"/>
        <c:txPr>
          <a:bodyPr/>
          <a:lstStyle/>
          <a:p>
            <a:pPr>
              <a:defRPr sz="1200"/>
            </a:pPr>
            <a:endParaRPr lang="el-GR"/>
          </a:p>
        </c:txPr>
        <c:crossAx val="92338432"/>
        <c:crossesAt val="0"/>
        <c:auto val="1"/>
        <c:lblAlgn val="ctr"/>
        <c:lblOffset val="100"/>
      </c:catAx>
      <c:valAx>
        <c:axId val="92338432"/>
        <c:scaling>
          <c:orientation val="minMax"/>
        </c:scaling>
        <c:axPos val="l"/>
        <c:majorGridlines/>
        <c:title>
          <c:tx>
            <c:rich>
              <a:bodyPr rot="-5400000" vert="horz"/>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sysClr val="windowText" lastClr="000000"/>
                    </a:solidFill>
                    <a:latin typeface="+mn-lt"/>
                    <a:ea typeface="+mn-ea"/>
                    <a:cs typeface="+mn-cs"/>
                  </a:defRPr>
                </a:pPr>
                <a:r>
                  <a:rPr lang="en-US" sz="1200" b="1" i="0" baseline="0"/>
                  <a:t>10</a:t>
                </a:r>
                <a:r>
                  <a:rPr lang="en-US" sz="1200" b="1" i="0" baseline="30000"/>
                  <a:t>-6</a:t>
                </a:r>
                <a:r>
                  <a:rPr lang="en-US" sz="1200"/>
                  <a:t>/Hz</a:t>
                </a:r>
              </a:p>
            </c:rich>
          </c:tx>
          <c:layout>
            <c:manualLayout>
              <c:xMode val="edge"/>
              <c:yMode val="edge"/>
              <c:x val="1.9516727196328843E-2"/>
              <c:y val="0.42765453893553562"/>
            </c:manualLayout>
          </c:layout>
        </c:title>
        <c:numFmt formatCode="General" sourceLinked="1"/>
        <c:tickLblPos val="nextTo"/>
        <c:txPr>
          <a:bodyPr/>
          <a:lstStyle/>
          <a:p>
            <a:pPr>
              <a:defRPr sz="1200"/>
            </a:pPr>
            <a:endParaRPr lang="el-GR"/>
          </a:p>
        </c:txPr>
        <c:crossAx val="92336896"/>
        <c:crosses val="autoZero"/>
        <c:crossBetween val="between"/>
        <c:majorUnit val="2.0000000000000052E-3"/>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l-GR"/>
  <c:chart>
    <c:title>
      <c:tx>
        <c:rich>
          <a:bodyPr/>
          <a:lstStyle/>
          <a:p>
            <a:pPr>
              <a:defRPr sz="1400"/>
            </a:pPr>
            <a:r>
              <a:rPr lang="el-GR" sz="1400" dirty="0"/>
              <a:t>Δ</a:t>
            </a:r>
            <a:r>
              <a:rPr lang="en-US" sz="1400" dirty="0"/>
              <a:t>D; BRAF-V600E</a:t>
            </a:r>
          </a:p>
        </c:rich>
      </c:tx>
      <c:layout>
        <c:manualLayout>
          <c:xMode val="edge"/>
          <c:yMode val="edge"/>
          <c:x val="0.32128315904804639"/>
          <c:y val="7.0279781748623829E-2"/>
        </c:manualLayout>
      </c:layout>
    </c:title>
    <c:plotArea>
      <c:layout>
        <c:manualLayout>
          <c:layoutTarget val="inner"/>
          <c:xMode val="edge"/>
          <c:yMode val="edge"/>
          <c:x val="0.11183836345757757"/>
          <c:y val="0.16875128020270375"/>
          <c:w val="0.74200052484701318"/>
          <c:h val="0.64994459847198383"/>
        </c:manualLayout>
      </c:layout>
      <c:barChart>
        <c:barDir val="col"/>
        <c:grouping val="clustered"/>
        <c:ser>
          <c:idx val="0"/>
          <c:order val="0"/>
          <c:tx>
            <c:v>High[NAv]</c:v>
          </c:tx>
          <c:spPr>
            <a:solidFill>
              <a:schemeClr val="accent1">
                <a:lumMod val="75000"/>
              </a:schemeClr>
            </a:solidFill>
          </c:spPr>
          <c:dPt>
            <c:idx val="0"/>
            <c:spPr>
              <a:solidFill>
                <a:schemeClr val="accent5">
                  <a:lumMod val="60000"/>
                  <a:lumOff val="40000"/>
                </a:schemeClr>
              </a:solidFill>
            </c:spPr>
          </c:dPt>
          <c:errBars>
            <c:errBarType val="both"/>
            <c:errValType val="cust"/>
            <c:plus>
              <c:numRef>
                <c:f>(V600E_detection!$J$13,V600E_detection!$J$8:$J$10)</c:f>
                <c:numCache>
                  <c:formatCode>General</c:formatCode>
                  <c:ptCount val="4"/>
                  <c:pt idx="0">
                    <c:v>0.62489332422955901</c:v>
                  </c:pt>
                  <c:pt idx="1">
                    <c:v>0.66380217936771924</c:v>
                  </c:pt>
                  <c:pt idx="2">
                    <c:v>1.7818038612597062</c:v>
                  </c:pt>
                  <c:pt idx="3">
                    <c:v>2.8740839120201986</c:v>
                  </c:pt>
                </c:numCache>
              </c:numRef>
            </c:plus>
            <c:minus>
              <c:numRef>
                <c:f>(V600E_detection!$J$13,V600E_detection!$J$8:$J$10)</c:f>
                <c:numCache>
                  <c:formatCode>General</c:formatCode>
                  <c:ptCount val="4"/>
                  <c:pt idx="0">
                    <c:v>0.62489332422955901</c:v>
                  </c:pt>
                  <c:pt idx="1">
                    <c:v>0.66380217936771924</c:v>
                  </c:pt>
                  <c:pt idx="2">
                    <c:v>1.7818038612597062</c:v>
                  </c:pt>
                  <c:pt idx="3">
                    <c:v>2.8740839120201986</c:v>
                  </c:pt>
                </c:numCache>
              </c:numRef>
            </c:minus>
          </c:errBars>
          <c:cat>
            <c:numRef>
              <c:f>V600E_detection!$N$6:$N$9</c:f>
              <c:numCache>
                <c:formatCode>0.00E+00</c:formatCode>
                <c:ptCount val="4"/>
                <c:pt idx="0">
                  <c:v>1670000</c:v>
                </c:pt>
                <c:pt idx="1">
                  <c:v>167000</c:v>
                </c:pt>
                <c:pt idx="2">
                  <c:v>1670000</c:v>
                </c:pt>
                <c:pt idx="3">
                  <c:v>16700000</c:v>
                </c:pt>
              </c:numCache>
            </c:numRef>
          </c:cat>
          <c:val>
            <c:numRef>
              <c:f>(V600E_detection!$I$13,V600E_detection!$I$8:$I$10)</c:f>
              <c:numCache>
                <c:formatCode>General</c:formatCode>
                <c:ptCount val="4"/>
                <c:pt idx="0">
                  <c:v>1.4824999999999982</c:v>
                </c:pt>
                <c:pt idx="1">
                  <c:v>1.1233333333333333</c:v>
                </c:pt>
                <c:pt idx="2">
                  <c:v>2.6025</c:v>
                </c:pt>
                <c:pt idx="3">
                  <c:v>9.2525000000000048</c:v>
                </c:pt>
              </c:numCache>
            </c:numRef>
          </c:val>
        </c:ser>
        <c:ser>
          <c:idx val="1"/>
          <c:order val="1"/>
          <c:tx>
            <c:v>Low[Nav]</c:v>
          </c:tx>
          <c:spPr>
            <a:solidFill>
              <a:schemeClr val="accent6">
                <a:lumMod val="75000"/>
              </a:schemeClr>
            </a:solidFill>
          </c:spPr>
          <c:dPt>
            <c:idx val="0"/>
            <c:spPr>
              <a:solidFill>
                <a:schemeClr val="accent6">
                  <a:lumMod val="60000"/>
                  <a:lumOff val="40000"/>
                </a:schemeClr>
              </a:solidFill>
            </c:spPr>
          </c:dPt>
          <c:errBars>
            <c:errBarType val="both"/>
            <c:errValType val="cust"/>
            <c:plus>
              <c:numRef>
                <c:f>V600E_detection!$Y$6:$Y$9</c:f>
                <c:numCache>
                  <c:formatCode>General</c:formatCode>
                  <c:ptCount val="4"/>
                  <c:pt idx="0">
                    <c:v>0.20970614360735074</c:v>
                  </c:pt>
                  <c:pt idx="1">
                    <c:v>0.35679125549822555</c:v>
                  </c:pt>
                  <c:pt idx="2">
                    <c:v>0.93552124508212731</c:v>
                  </c:pt>
                  <c:pt idx="3">
                    <c:v>3.2511075036055059</c:v>
                  </c:pt>
                </c:numCache>
              </c:numRef>
            </c:plus>
            <c:minus>
              <c:numRef>
                <c:f>V600E_detection!$Y$6:$Y$9</c:f>
                <c:numCache>
                  <c:formatCode>General</c:formatCode>
                  <c:ptCount val="4"/>
                  <c:pt idx="0">
                    <c:v>0.20970614360735074</c:v>
                  </c:pt>
                  <c:pt idx="1">
                    <c:v>0.35679125549822555</c:v>
                  </c:pt>
                  <c:pt idx="2">
                    <c:v>0.93552124508212731</c:v>
                  </c:pt>
                  <c:pt idx="3">
                    <c:v>3.2511075036055059</c:v>
                  </c:pt>
                </c:numCache>
              </c:numRef>
            </c:minus>
          </c:errBars>
          <c:cat>
            <c:numRef>
              <c:f>V600E_detection!$N$6:$N$9</c:f>
              <c:numCache>
                <c:formatCode>0.00E+00</c:formatCode>
                <c:ptCount val="4"/>
                <c:pt idx="0">
                  <c:v>1670000</c:v>
                </c:pt>
                <c:pt idx="1">
                  <c:v>167000</c:v>
                </c:pt>
                <c:pt idx="2">
                  <c:v>1670000</c:v>
                </c:pt>
                <c:pt idx="3">
                  <c:v>16700000</c:v>
                </c:pt>
              </c:numCache>
            </c:numRef>
          </c:cat>
          <c:val>
            <c:numRef>
              <c:f>V600E_detection!$X$6:$X$9</c:f>
              <c:numCache>
                <c:formatCode>General</c:formatCode>
                <c:ptCount val="4"/>
                <c:pt idx="0">
                  <c:v>0.41166666666666718</c:v>
                </c:pt>
                <c:pt idx="1">
                  <c:v>1.54</c:v>
                </c:pt>
                <c:pt idx="2">
                  <c:v>5.419999999999999</c:v>
                </c:pt>
                <c:pt idx="3">
                  <c:v>8.3000000000000025</c:v>
                </c:pt>
              </c:numCache>
            </c:numRef>
          </c:val>
        </c:ser>
        <c:axId val="92128384"/>
        <c:axId val="92130304"/>
      </c:barChart>
      <c:catAx>
        <c:axId val="92128384"/>
        <c:scaling>
          <c:orientation val="minMax"/>
        </c:scaling>
        <c:axPos val="b"/>
        <c:title>
          <c:tx>
            <c:rich>
              <a:bodyPr/>
              <a:lstStyle/>
              <a:p>
                <a:pPr>
                  <a:defRPr sz="1200"/>
                </a:pPr>
                <a:r>
                  <a:rPr lang="en-US" sz="1200" dirty="0"/>
                  <a:t>Initial</a:t>
                </a:r>
                <a:r>
                  <a:rPr lang="en-US" sz="1200" baseline="0" dirty="0"/>
                  <a:t> number </a:t>
                </a:r>
                <a:r>
                  <a:rPr lang="en-US" sz="1200" baseline="0" dirty="0" smtClean="0"/>
                  <a:t>of DNA </a:t>
                </a:r>
                <a:r>
                  <a:rPr lang="en-US" sz="1200" baseline="0" dirty="0"/>
                  <a:t>molecules</a:t>
                </a:r>
                <a:endParaRPr lang="en-US" sz="1200" dirty="0"/>
              </a:p>
            </c:rich>
          </c:tx>
          <c:layout>
            <c:manualLayout>
              <c:xMode val="edge"/>
              <c:yMode val="edge"/>
              <c:x val="0.31040943172547092"/>
              <c:y val="0.90912684739429961"/>
            </c:manualLayout>
          </c:layout>
        </c:title>
        <c:numFmt formatCode="0.00E+00" sourceLinked="1"/>
        <c:tickLblPos val="nextTo"/>
        <c:txPr>
          <a:bodyPr/>
          <a:lstStyle/>
          <a:p>
            <a:pPr>
              <a:defRPr sz="1000"/>
            </a:pPr>
            <a:endParaRPr lang="el-GR"/>
          </a:p>
        </c:txPr>
        <c:crossAx val="92130304"/>
        <c:crosses val="autoZero"/>
        <c:auto val="1"/>
        <c:lblAlgn val="ctr"/>
        <c:lblOffset val="100"/>
      </c:catAx>
      <c:valAx>
        <c:axId val="92130304"/>
        <c:scaling>
          <c:orientation val="minMax"/>
          <c:max val="13"/>
          <c:min val="0"/>
        </c:scaling>
        <c:axPos val="l"/>
        <c:majorGridlines/>
        <c:title>
          <c:tx>
            <c:rich>
              <a:bodyPr rot="-5400000" vert="horz"/>
              <a:lstStyle/>
              <a:p>
                <a:pPr>
                  <a:defRPr sz="1200" b="1"/>
                </a:pPr>
                <a:r>
                  <a:rPr lang="en-US" sz="1200" b="1" i="0" u="none" strike="noStrike" baseline="0"/>
                  <a:t>10</a:t>
                </a:r>
                <a:r>
                  <a:rPr lang="en-US" sz="1200" b="1" i="0" u="none" strike="noStrike" baseline="30000"/>
                  <a:t>-6</a:t>
                </a:r>
                <a:r>
                  <a:rPr lang="en-US" sz="1200" b="1" i="0" u="none" strike="noStrike" baseline="0"/>
                  <a:t> </a:t>
                </a:r>
                <a:endParaRPr lang="en-US" sz="1200" b="1"/>
              </a:p>
            </c:rich>
          </c:tx>
          <c:layout/>
        </c:title>
        <c:numFmt formatCode="General" sourceLinked="1"/>
        <c:tickLblPos val="nextTo"/>
        <c:crossAx val="92128384"/>
        <c:crosses val="autoZero"/>
        <c:crossBetween val="between"/>
      </c:valAx>
    </c:plotArea>
    <c:legend>
      <c:legendPos val="r"/>
      <c:layout>
        <c:manualLayout>
          <c:xMode val="edge"/>
          <c:yMode val="edge"/>
          <c:x val="0.84865168436068394"/>
          <c:y val="0.47936127098081655"/>
          <c:w val="0.15134831563931794"/>
          <c:h val="0.1481587332513144"/>
        </c:manualLayout>
      </c:layout>
    </c:legend>
    <c:plotVisOnly val="1"/>
  </c:chart>
  <c:spPr>
    <a:ln>
      <a:noFill/>
    </a:ln>
  </c:spPr>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l-GR"/>
  <c:chart>
    <c:title>
      <c:tx>
        <c:rich>
          <a:bodyPr/>
          <a:lstStyle/>
          <a:p>
            <a:pPr>
              <a:defRPr sz="1400"/>
            </a:pPr>
            <a:r>
              <a:rPr lang="el-GR" sz="1400"/>
              <a:t>Δ</a:t>
            </a:r>
            <a:r>
              <a:rPr lang="en-US" sz="1400"/>
              <a:t>F;</a:t>
            </a:r>
            <a:r>
              <a:rPr lang="en-US" sz="1400" baseline="0"/>
              <a:t> BRAF-V600E</a:t>
            </a:r>
            <a:endParaRPr lang="en-US" sz="1400"/>
          </a:p>
        </c:rich>
      </c:tx>
      <c:layout/>
    </c:title>
    <c:plotArea>
      <c:layout/>
      <c:barChart>
        <c:barDir val="col"/>
        <c:grouping val="clustered"/>
        <c:ser>
          <c:idx val="0"/>
          <c:order val="0"/>
          <c:tx>
            <c:v>High[Nav]</c:v>
          </c:tx>
          <c:spPr>
            <a:solidFill>
              <a:schemeClr val="accent1">
                <a:lumMod val="75000"/>
              </a:schemeClr>
            </a:solidFill>
          </c:spPr>
          <c:dPt>
            <c:idx val="0"/>
            <c:spPr>
              <a:solidFill>
                <a:schemeClr val="accent5">
                  <a:lumMod val="60000"/>
                  <a:lumOff val="40000"/>
                </a:schemeClr>
              </a:solidFill>
            </c:spPr>
          </c:dPt>
          <c:errBars>
            <c:errBarType val="both"/>
            <c:errValType val="cust"/>
            <c:plus>
              <c:numRef>
                <c:f>(V600E_detection!$J$22,V600E_detection!$J$17:$J$19)</c:f>
                <c:numCache>
                  <c:formatCode>General</c:formatCode>
                  <c:ptCount val="4"/>
                  <c:pt idx="0">
                    <c:v>6.9598002844909344</c:v>
                  </c:pt>
                  <c:pt idx="1">
                    <c:v>3.118225991382495</c:v>
                  </c:pt>
                  <c:pt idx="2">
                    <c:v>12.298608322353648</c:v>
                  </c:pt>
                  <c:pt idx="3">
                    <c:v>29.359836511806396</c:v>
                  </c:pt>
                </c:numCache>
              </c:numRef>
            </c:plus>
            <c:minus>
              <c:numRef>
                <c:f>(V600E_detection!$J$22,V600E_detection!$J$17:$J$19)</c:f>
                <c:numCache>
                  <c:formatCode>General</c:formatCode>
                  <c:ptCount val="4"/>
                  <c:pt idx="0">
                    <c:v>6.9598002844909344</c:v>
                  </c:pt>
                  <c:pt idx="1">
                    <c:v>3.118225991382495</c:v>
                  </c:pt>
                  <c:pt idx="2">
                    <c:v>12.298608322353648</c:v>
                  </c:pt>
                  <c:pt idx="3">
                    <c:v>29.359836511806396</c:v>
                  </c:pt>
                </c:numCache>
              </c:numRef>
            </c:minus>
          </c:errBars>
          <c:cat>
            <c:numRef>
              <c:f>V600E_detection!$N$6:$N$9</c:f>
              <c:numCache>
                <c:formatCode>0.00E+00</c:formatCode>
                <c:ptCount val="4"/>
                <c:pt idx="0">
                  <c:v>1670000</c:v>
                </c:pt>
                <c:pt idx="1">
                  <c:v>167000</c:v>
                </c:pt>
                <c:pt idx="2">
                  <c:v>1670000</c:v>
                </c:pt>
                <c:pt idx="3">
                  <c:v>16700000</c:v>
                </c:pt>
              </c:numCache>
            </c:numRef>
          </c:cat>
          <c:val>
            <c:numRef>
              <c:f>(V600E_detection!$K$22,V600E_detection!$K$17:$K$19)</c:f>
              <c:numCache>
                <c:formatCode>General</c:formatCode>
                <c:ptCount val="4"/>
                <c:pt idx="0">
                  <c:v>10.158000000000001</c:v>
                </c:pt>
                <c:pt idx="1">
                  <c:v>7.4666666666666694</c:v>
                </c:pt>
                <c:pt idx="2">
                  <c:v>17.855</c:v>
                </c:pt>
                <c:pt idx="3">
                  <c:v>69</c:v>
                </c:pt>
              </c:numCache>
            </c:numRef>
          </c:val>
        </c:ser>
        <c:ser>
          <c:idx val="1"/>
          <c:order val="1"/>
          <c:tx>
            <c:v>Low[NAv]</c:v>
          </c:tx>
          <c:spPr>
            <a:solidFill>
              <a:schemeClr val="accent6">
                <a:lumMod val="75000"/>
              </a:schemeClr>
            </a:solidFill>
          </c:spPr>
          <c:dPt>
            <c:idx val="0"/>
            <c:spPr>
              <a:solidFill>
                <a:schemeClr val="accent6">
                  <a:lumMod val="60000"/>
                  <a:lumOff val="40000"/>
                </a:schemeClr>
              </a:solidFill>
            </c:spPr>
          </c:dPt>
          <c:errBars>
            <c:errBarType val="both"/>
            <c:errValType val="cust"/>
            <c:plus>
              <c:numRef>
                <c:f>(V600E_detection!$Y$20,V600E_detection!$Y$17:$Y$19)</c:f>
                <c:numCache>
                  <c:formatCode>General</c:formatCode>
                  <c:ptCount val="4"/>
                  <c:pt idx="0">
                    <c:v>2.2213479391276532</c:v>
                  </c:pt>
                  <c:pt idx="1">
                    <c:v>2.4380798455615231</c:v>
                  </c:pt>
                  <c:pt idx="2">
                    <c:v>8.5049005481153905</c:v>
                  </c:pt>
                  <c:pt idx="3">
                    <c:v>31.085902485424686</c:v>
                  </c:pt>
                </c:numCache>
              </c:numRef>
            </c:plus>
            <c:minus>
              <c:numRef>
                <c:f>(V600E_detection!$Y$20,V600E_detection!$Y$17:$Y$19)</c:f>
                <c:numCache>
                  <c:formatCode>General</c:formatCode>
                  <c:ptCount val="4"/>
                  <c:pt idx="0">
                    <c:v>2.2213479391276532</c:v>
                  </c:pt>
                  <c:pt idx="1">
                    <c:v>2.4380798455615231</c:v>
                  </c:pt>
                  <c:pt idx="2">
                    <c:v>8.5049005481153905</c:v>
                  </c:pt>
                  <c:pt idx="3">
                    <c:v>31.085902485424686</c:v>
                  </c:pt>
                </c:numCache>
              </c:numRef>
            </c:minus>
          </c:errBars>
          <c:cat>
            <c:numRef>
              <c:f>V600E_detection!$N$6:$N$9</c:f>
              <c:numCache>
                <c:formatCode>0.00E+00</c:formatCode>
                <c:ptCount val="4"/>
                <c:pt idx="0">
                  <c:v>1670000</c:v>
                </c:pt>
                <c:pt idx="1">
                  <c:v>167000</c:v>
                </c:pt>
                <c:pt idx="2">
                  <c:v>1670000</c:v>
                </c:pt>
                <c:pt idx="3">
                  <c:v>16700000</c:v>
                </c:pt>
              </c:numCache>
            </c:numRef>
          </c:cat>
          <c:val>
            <c:numRef>
              <c:f>(V600E_detection!$X$20,V600E_detection!$X$17:$X$19)</c:f>
              <c:numCache>
                <c:formatCode>General</c:formatCode>
                <c:ptCount val="4"/>
                <c:pt idx="0">
                  <c:v>3.5866666666666664</c:v>
                </c:pt>
                <c:pt idx="1">
                  <c:v>12.816666666666686</c:v>
                </c:pt>
                <c:pt idx="2">
                  <c:v>48.333333333333336</c:v>
                </c:pt>
                <c:pt idx="3">
                  <c:v>67.333333333333258</c:v>
                </c:pt>
              </c:numCache>
            </c:numRef>
          </c:val>
        </c:ser>
        <c:axId val="92386816"/>
        <c:axId val="92388736"/>
      </c:barChart>
      <c:catAx>
        <c:axId val="92386816"/>
        <c:scaling>
          <c:orientation val="minMax"/>
        </c:scaling>
        <c:axPos val="b"/>
        <c:title>
          <c:tx>
            <c:rich>
              <a:bodyPr/>
              <a:lstStyle/>
              <a:p>
                <a:pPr>
                  <a:defRPr sz="1200"/>
                </a:pPr>
                <a:r>
                  <a:rPr lang="en-US" sz="1200" b="1" i="0" baseline="0"/>
                  <a:t>Initial number of DNA molecules</a:t>
                </a:r>
              </a:p>
            </c:rich>
          </c:tx>
          <c:layout/>
        </c:title>
        <c:numFmt formatCode="0.00E+00" sourceLinked="1"/>
        <c:tickLblPos val="nextTo"/>
        <c:txPr>
          <a:bodyPr/>
          <a:lstStyle/>
          <a:p>
            <a:pPr>
              <a:defRPr sz="1000"/>
            </a:pPr>
            <a:endParaRPr lang="el-GR"/>
          </a:p>
        </c:txPr>
        <c:crossAx val="92388736"/>
        <c:crosses val="autoZero"/>
        <c:auto val="1"/>
        <c:lblAlgn val="ctr"/>
        <c:lblOffset val="100"/>
      </c:catAx>
      <c:valAx>
        <c:axId val="92388736"/>
        <c:scaling>
          <c:orientation val="minMax"/>
        </c:scaling>
        <c:axPos val="l"/>
        <c:majorGridlines/>
        <c:title>
          <c:tx>
            <c:rich>
              <a:bodyPr rot="-5400000" vert="horz"/>
              <a:lstStyle/>
              <a:p>
                <a:pPr>
                  <a:defRPr sz="1200"/>
                </a:pPr>
                <a:r>
                  <a:rPr lang="en-US" sz="1200"/>
                  <a:t>Hz</a:t>
                </a:r>
              </a:p>
            </c:rich>
          </c:tx>
          <c:layout/>
        </c:title>
        <c:numFmt formatCode="General" sourceLinked="1"/>
        <c:tickLblPos val="nextTo"/>
        <c:crossAx val="92386816"/>
        <c:crosses val="autoZero"/>
        <c:crossBetween val="between"/>
      </c:valAx>
    </c:plotArea>
    <c:legend>
      <c:legendPos val="r"/>
      <c:layout/>
    </c:legend>
    <c:plotVisOnly val="1"/>
  </c:chart>
  <c:spPr>
    <a:ln>
      <a:noFill/>
    </a:ln>
  </c:spPr>
  <c:externalData r:id="rId1"/>
</c:chartSpace>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image" Target="../media/image17.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45E745-451C-4CDF-B337-BEE45BE299E4}"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l-GR"/>
        </a:p>
      </dgm:t>
    </dgm:pt>
    <dgm:pt modelId="{277FA4A6-BE3A-46FC-AA61-D6AE5BF31DBC}">
      <dgm:prSet phldrT="[Text]" custT="1"/>
      <dgm:spPr>
        <a:solidFill>
          <a:schemeClr val="accent1"/>
        </a:solidFill>
      </dgm:spPr>
      <dgm:t>
        <a:bodyPr/>
        <a:lstStyle/>
        <a:p>
          <a:pPr defTabSz="666750">
            <a:lnSpc>
              <a:spcPct val="90000"/>
            </a:lnSpc>
            <a:spcBef>
              <a:spcPct val="0"/>
            </a:spcBef>
            <a:spcAft>
              <a:spcPct val="35000"/>
            </a:spcAft>
          </a:pPr>
          <a:r>
            <a:rPr lang="en-US" sz="2600" b="1" dirty="0" smtClean="0"/>
            <a:t>200 * 1 </a:t>
          </a:r>
          <a:r>
            <a:rPr lang="en-US" sz="2600" b="1" dirty="0" err="1" smtClean="0"/>
            <a:t>mL</a:t>
          </a:r>
          <a:r>
            <a:rPr lang="en-US" sz="2600" b="1" dirty="0" smtClean="0"/>
            <a:t> serum samples (150 cancer patients </a:t>
          </a:r>
        </a:p>
        <a:p>
          <a:pPr defTabSz="666750">
            <a:lnSpc>
              <a:spcPct val="90000"/>
            </a:lnSpc>
            <a:spcBef>
              <a:spcPct val="0"/>
            </a:spcBef>
            <a:spcAft>
              <a:spcPct val="35000"/>
            </a:spcAft>
          </a:pPr>
          <a:r>
            <a:rPr lang="en-US" sz="2600" b="1" dirty="0" smtClean="0"/>
            <a:t>+ 50 wt population)</a:t>
          </a:r>
        </a:p>
      </dgm:t>
    </dgm:pt>
    <dgm:pt modelId="{8FBE015E-5094-4826-B13B-2416DB6D3116}" type="parTrans" cxnId="{B626B151-8FF8-445C-90F7-1AFB5EC8A3BD}">
      <dgm:prSet/>
      <dgm:spPr/>
      <dgm:t>
        <a:bodyPr/>
        <a:lstStyle/>
        <a:p>
          <a:endParaRPr lang="el-GR"/>
        </a:p>
      </dgm:t>
    </dgm:pt>
    <dgm:pt modelId="{BD92A2AA-8F4C-4E6A-8016-08E471650B66}" type="sibTrans" cxnId="{B626B151-8FF8-445C-90F7-1AFB5EC8A3BD}">
      <dgm:prSet/>
      <dgm:spPr/>
      <dgm:t>
        <a:bodyPr/>
        <a:lstStyle/>
        <a:p>
          <a:endParaRPr lang="el-GR"/>
        </a:p>
      </dgm:t>
    </dgm:pt>
    <dgm:pt modelId="{BF4C33D0-30A7-42DE-91D6-6C50CB24DE3F}">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400" dirty="0" smtClean="0"/>
            <a:t>Focused on only 2 point mutations;</a:t>
          </a:r>
        </a:p>
      </dgm:t>
    </dgm:pt>
    <dgm:pt modelId="{08D08263-BB60-4488-8076-B19BD64EE306}" type="parTrans" cxnId="{E8AD5131-B6A3-46D3-909B-B4EF47FFA07D}">
      <dgm:prSet/>
      <dgm:spPr/>
      <dgm:t>
        <a:bodyPr/>
        <a:lstStyle/>
        <a:p>
          <a:endParaRPr lang="el-GR"/>
        </a:p>
      </dgm:t>
    </dgm:pt>
    <dgm:pt modelId="{DBB74165-B738-461F-8CAF-B5BAA4876321}" type="sibTrans" cxnId="{E8AD5131-B6A3-46D3-909B-B4EF47FFA07D}">
      <dgm:prSet/>
      <dgm:spPr/>
      <dgm:t>
        <a:bodyPr/>
        <a:lstStyle/>
        <a:p>
          <a:endParaRPr lang="el-GR"/>
        </a:p>
      </dgm:t>
    </dgm:pt>
    <dgm:pt modelId="{4A61C0B9-BFF0-4605-9FCA-A3A1E7BC4149}">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dirty="0" smtClean="0"/>
            <a:t>BRAF-V600E</a:t>
          </a:r>
        </a:p>
      </dgm:t>
    </dgm:pt>
    <dgm:pt modelId="{D4922729-CA7B-4E65-8894-F886D6F99C34}" type="parTrans" cxnId="{3648CC43-794A-498F-82EC-9736D24180BB}">
      <dgm:prSet/>
      <dgm:spPr/>
      <dgm:t>
        <a:bodyPr/>
        <a:lstStyle/>
        <a:p>
          <a:endParaRPr lang="el-GR"/>
        </a:p>
      </dgm:t>
    </dgm:pt>
    <dgm:pt modelId="{713E27B4-089D-4EA4-8DB0-3B350A975827}" type="sibTrans" cxnId="{3648CC43-794A-498F-82EC-9736D24180BB}">
      <dgm:prSet/>
      <dgm:spPr/>
      <dgm:t>
        <a:bodyPr/>
        <a:lstStyle/>
        <a:p>
          <a:endParaRPr lang="el-GR"/>
        </a:p>
      </dgm:t>
    </dgm:pt>
    <dgm:pt modelId="{1289978B-C1D8-4967-977F-611A35C95C60}">
      <dgm:prSet custT="1"/>
      <dgm:spPr/>
      <dgm:t>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800" b="1" dirty="0" smtClean="0"/>
            <a:t>1 KRAS</a:t>
          </a:r>
        </a:p>
      </dgm:t>
    </dgm:pt>
    <dgm:pt modelId="{E5C140C7-9619-4D59-AE0D-8AA04AF788E6}" type="parTrans" cxnId="{3975F8BE-2C6A-41E5-AF6A-AA322EBA3B28}">
      <dgm:prSet/>
      <dgm:spPr/>
      <dgm:t>
        <a:bodyPr/>
        <a:lstStyle/>
        <a:p>
          <a:endParaRPr lang="el-GR"/>
        </a:p>
      </dgm:t>
    </dgm:pt>
    <dgm:pt modelId="{A4A04962-8872-45DE-8B0A-479785561B91}" type="sibTrans" cxnId="{3975F8BE-2C6A-41E5-AF6A-AA322EBA3B28}">
      <dgm:prSet/>
      <dgm:spPr/>
      <dgm:t>
        <a:bodyPr/>
        <a:lstStyle/>
        <a:p>
          <a:endParaRPr lang="el-GR"/>
        </a:p>
      </dgm:t>
    </dgm:pt>
    <dgm:pt modelId="{E2C15448-B509-484B-B7AA-01D99C42D6A2}" type="pres">
      <dgm:prSet presAssocID="{1C45E745-451C-4CDF-B337-BEE45BE299E4}" presName="hierChild1" presStyleCnt="0">
        <dgm:presLayoutVars>
          <dgm:orgChart val="1"/>
          <dgm:chPref val="1"/>
          <dgm:dir/>
          <dgm:animOne val="branch"/>
          <dgm:animLvl val="lvl"/>
          <dgm:resizeHandles/>
        </dgm:presLayoutVars>
      </dgm:prSet>
      <dgm:spPr/>
      <dgm:t>
        <a:bodyPr/>
        <a:lstStyle/>
        <a:p>
          <a:endParaRPr lang="el-GR"/>
        </a:p>
      </dgm:t>
    </dgm:pt>
    <dgm:pt modelId="{C4386845-1054-48AB-80CE-F87A8720AEB7}" type="pres">
      <dgm:prSet presAssocID="{277FA4A6-BE3A-46FC-AA61-D6AE5BF31DBC}" presName="hierRoot1" presStyleCnt="0">
        <dgm:presLayoutVars>
          <dgm:hierBranch val="init"/>
        </dgm:presLayoutVars>
      </dgm:prSet>
      <dgm:spPr/>
    </dgm:pt>
    <dgm:pt modelId="{53BE5137-9B62-45C7-8CD8-573A586D5A0E}" type="pres">
      <dgm:prSet presAssocID="{277FA4A6-BE3A-46FC-AA61-D6AE5BF31DBC}" presName="rootComposite1" presStyleCnt="0"/>
      <dgm:spPr/>
    </dgm:pt>
    <dgm:pt modelId="{DCA9089E-D575-4A00-9F8D-75103C483619}" type="pres">
      <dgm:prSet presAssocID="{277FA4A6-BE3A-46FC-AA61-D6AE5BF31DBC}" presName="rootText1" presStyleLbl="node0" presStyleIdx="0" presStyleCnt="1" custScaleX="1314619" custScaleY="381054" custLinFactY="-115833" custLinFactNeighborX="9228" custLinFactNeighborY="-200000">
        <dgm:presLayoutVars>
          <dgm:chPref val="3"/>
        </dgm:presLayoutVars>
      </dgm:prSet>
      <dgm:spPr/>
      <dgm:t>
        <a:bodyPr/>
        <a:lstStyle/>
        <a:p>
          <a:endParaRPr lang="el-GR"/>
        </a:p>
      </dgm:t>
    </dgm:pt>
    <dgm:pt modelId="{577FDB10-EEBB-4C14-A2B8-1C15425A8F1A}" type="pres">
      <dgm:prSet presAssocID="{277FA4A6-BE3A-46FC-AA61-D6AE5BF31DBC}" presName="rootConnector1" presStyleLbl="node1" presStyleIdx="0" presStyleCnt="0"/>
      <dgm:spPr/>
      <dgm:t>
        <a:bodyPr/>
        <a:lstStyle/>
        <a:p>
          <a:endParaRPr lang="el-GR"/>
        </a:p>
      </dgm:t>
    </dgm:pt>
    <dgm:pt modelId="{322B2148-730D-4057-A0E8-5ACC99F1511F}" type="pres">
      <dgm:prSet presAssocID="{277FA4A6-BE3A-46FC-AA61-D6AE5BF31DBC}" presName="hierChild2" presStyleCnt="0"/>
      <dgm:spPr/>
    </dgm:pt>
    <dgm:pt modelId="{D28769B7-3D0F-4111-B16C-B09E76D936C1}" type="pres">
      <dgm:prSet presAssocID="{08D08263-BB60-4488-8076-B19BD64EE306}" presName="Name37" presStyleLbl="parChTrans1D2" presStyleIdx="0" presStyleCnt="3"/>
      <dgm:spPr/>
      <dgm:t>
        <a:bodyPr/>
        <a:lstStyle/>
        <a:p>
          <a:endParaRPr lang="el-GR"/>
        </a:p>
      </dgm:t>
    </dgm:pt>
    <dgm:pt modelId="{570894DB-CC2C-4456-A345-AE44FB79F61A}" type="pres">
      <dgm:prSet presAssocID="{BF4C33D0-30A7-42DE-91D6-6C50CB24DE3F}" presName="hierRoot2" presStyleCnt="0">
        <dgm:presLayoutVars>
          <dgm:hierBranch val="init"/>
        </dgm:presLayoutVars>
      </dgm:prSet>
      <dgm:spPr/>
    </dgm:pt>
    <dgm:pt modelId="{A4A979D3-D9FA-4227-AC44-5279DF37EA84}" type="pres">
      <dgm:prSet presAssocID="{BF4C33D0-30A7-42DE-91D6-6C50CB24DE3F}" presName="rootComposite" presStyleCnt="0"/>
      <dgm:spPr/>
    </dgm:pt>
    <dgm:pt modelId="{7A0D1C96-3546-4481-9968-A9E27A3EE276}" type="pres">
      <dgm:prSet presAssocID="{BF4C33D0-30A7-42DE-91D6-6C50CB24DE3F}" presName="rootText" presStyleLbl="node2" presStyleIdx="0" presStyleCnt="3" custScaleX="953870" custScaleY="211076" custLinFactX="103776" custLinFactY="-100000" custLinFactNeighborX="200000" custLinFactNeighborY="-130487">
        <dgm:presLayoutVars>
          <dgm:chPref val="3"/>
        </dgm:presLayoutVars>
      </dgm:prSet>
      <dgm:spPr/>
      <dgm:t>
        <a:bodyPr/>
        <a:lstStyle/>
        <a:p>
          <a:endParaRPr lang="el-GR"/>
        </a:p>
      </dgm:t>
    </dgm:pt>
    <dgm:pt modelId="{B39EBDF0-0A7C-4431-810C-B73B88AE543B}" type="pres">
      <dgm:prSet presAssocID="{BF4C33D0-30A7-42DE-91D6-6C50CB24DE3F}" presName="rootConnector" presStyleLbl="node2" presStyleIdx="0" presStyleCnt="3"/>
      <dgm:spPr/>
      <dgm:t>
        <a:bodyPr/>
        <a:lstStyle/>
        <a:p>
          <a:endParaRPr lang="el-GR"/>
        </a:p>
      </dgm:t>
    </dgm:pt>
    <dgm:pt modelId="{FA8C317E-AFA2-4FFE-9D8E-9378FDC7AA10}" type="pres">
      <dgm:prSet presAssocID="{BF4C33D0-30A7-42DE-91D6-6C50CB24DE3F}" presName="hierChild4" presStyleCnt="0"/>
      <dgm:spPr/>
    </dgm:pt>
    <dgm:pt modelId="{58FA03F8-62EB-4E9F-94EB-32D789122BA0}" type="pres">
      <dgm:prSet presAssocID="{BF4C33D0-30A7-42DE-91D6-6C50CB24DE3F}" presName="hierChild5" presStyleCnt="0"/>
      <dgm:spPr/>
    </dgm:pt>
    <dgm:pt modelId="{750F35B4-EE8D-47B7-B6DC-CE6C36C301BC}" type="pres">
      <dgm:prSet presAssocID="{E5C140C7-9619-4D59-AE0D-8AA04AF788E6}" presName="Name37" presStyleLbl="parChTrans1D2" presStyleIdx="1" presStyleCnt="3"/>
      <dgm:spPr/>
      <dgm:t>
        <a:bodyPr/>
        <a:lstStyle/>
        <a:p>
          <a:endParaRPr lang="el-GR"/>
        </a:p>
      </dgm:t>
    </dgm:pt>
    <dgm:pt modelId="{7711B6AD-90C5-4CD4-97AC-AEAE2FE8D588}" type="pres">
      <dgm:prSet presAssocID="{1289978B-C1D8-4967-977F-611A35C95C60}" presName="hierRoot2" presStyleCnt="0">
        <dgm:presLayoutVars>
          <dgm:hierBranch val="init"/>
        </dgm:presLayoutVars>
      </dgm:prSet>
      <dgm:spPr/>
    </dgm:pt>
    <dgm:pt modelId="{1D8B5C19-56EE-4CCB-9B94-4CB68DEE2682}" type="pres">
      <dgm:prSet presAssocID="{1289978B-C1D8-4967-977F-611A35C95C60}" presName="rootComposite" presStyleCnt="0"/>
      <dgm:spPr/>
    </dgm:pt>
    <dgm:pt modelId="{584217DC-0D56-4FB3-ACDC-B72DCC15CE32}" type="pres">
      <dgm:prSet presAssocID="{1289978B-C1D8-4967-977F-611A35C95C60}" presName="rootText" presStyleLbl="node2" presStyleIdx="1" presStyleCnt="3" custScaleX="272186" custScaleY="246707" custLinFactY="84508" custLinFactNeighborX="-20935" custLinFactNeighborY="100000">
        <dgm:presLayoutVars>
          <dgm:chPref val="3"/>
        </dgm:presLayoutVars>
      </dgm:prSet>
      <dgm:spPr/>
      <dgm:t>
        <a:bodyPr/>
        <a:lstStyle/>
        <a:p>
          <a:endParaRPr lang="el-GR"/>
        </a:p>
      </dgm:t>
    </dgm:pt>
    <dgm:pt modelId="{83BE8C2F-442F-4F20-9CD4-68CCD9089C48}" type="pres">
      <dgm:prSet presAssocID="{1289978B-C1D8-4967-977F-611A35C95C60}" presName="rootConnector" presStyleLbl="node2" presStyleIdx="1" presStyleCnt="3"/>
      <dgm:spPr/>
      <dgm:t>
        <a:bodyPr/>
        <a:lstStyle/>
        <a:p>
          <a:endParaRPr lang="el-GR"/>
        </a:p>
      </dgm:t>
    </dgm:pt>
    <dgm:pt modelId="{65A31232-860E-4509-A47B-92DA830A9C00}" type="pres">
      <dgm:prSet presAssocID="{1289978B-C1D8-4967-977F-611A35C95C60}" presName="hierChild4" presStyleCnt="0"/>
      <dgm:spPr/>
    </dgm:pt>
    <dgm:pt modelId="{32F62949-5F51-4F49-9001-5B9990317F93}" type="pres">
      <dgm:prSet presAssocID="{1289978B-C1D8-4967-977F-611A35C95C60}" presName="hierChild5" presStyleCnt="0"/>
      <dgm:spPr/>
    </dgm:pt>
    <dgm:pt modelId="{BF8AB5E5-6BA4-47EC-9B62-F5BDC1D3A4E8}" type="pres">
      <dgm:prSet presAssocID="{D4922729-CA7B-4E65-8894-F886D6F99C34}" presName="Name37" presStyleLbl="parChTrans1D2" presStyleIdx="2" presStyleCnt="3"/>
      <dgm:spPr/>
      <dgm:t>
        <a:bodyPr/>
        <a:lstStyle/>
        <a:p>
          <a:endParaRPr lang="el-GR"/>
        </a:p>
      </dgm:t>
    </dgm:pt>
    <dgm:pt modelId="{3B7CA4C1-8E20-4DDB-809F-C3C3692DB960}" type="pres">
      <dgm:prSet presAssocID="{4A61C0B9-BFF0-4605-9FCA-A3A1E7BC4149}" presName="hierRoot2" presStyleCnt="0">
        <dgm:presLayoutVars>
          <dgm:hierBranch val="init"/>
        </dgm:presLayoutVars>
      </dgm:prSet>
      <dgm:spPr/>
    </dgm:pt>
    <dgm:pt modelId="{0BBB1E2F-D6B4-4348-95EA-5B8BC18823C9}" type="pres">
      <dgm:prSet presAssocID="{4A61C0B9-BFF0-4605-9FCA-A3A1E7BC4149}" presName="rootComposite" presStyleCnt="0"/>
      <dgm:spPr/>
    </dgm:pt>
    <dgm:pt modelId="{255F25A9-1D80-4BFE-ACA4-9D006E70531E}" type="pres">
      <dgm:prSet presAssocID="{4A61C0B9-BFF0-4605-9FCA-A3A1E7BC4149}" presName="rootText" presStyleLbl="node2" presStyleIdx="2" presStyleCnt="3" custScaleX="280152" custScaleY="264982" custLinFactX="-422780" custLinFactY="83794" custLinFactNeighborX="-500000" custLinFactNeighborY="100000">
        <dgm:presLayoutVars>
          <dgm:chPref val="3"/>
        </dgm:presLayoutVars>
      </dgm:prSet>
      <dgm:spPr/>
      <dgm:t>
        <a:bodyPr/>
        <a:lstStyle/>
        <a:p>
          <a:endParaRPr lang="el-GR"/>
        </a:p>
      </dgm:t>
    </dgm:pt>
    <dgm:pt modelId="{23FD1260-E3AA-4A4D-9702-68FD481FFBBE}" type="pres">
      <dgm:prSet presAssocID="{4A61C0B9-BFF0-4605-9FCA-A3A1E7BC4149}" presName="rootConnector" presStyleLbl="node2" presStyleIdx="2" presStyleCnt="3"/>
      <dgm:spPr/>
      <dgm:t>
        <a:bodyPr/>
        <a:lstStyle/>
        <a:p>
          <a:endParaRPr lang="el-GR"/>
        </a:p>
      </dgm:t>
    </dgm:pt>
    <dgm:pt modelId="{0936CAF2-EFA2-468D-9EAB-6292544C8229}" type="pres">
      <dgm:prSet presAssocID="{4A61C0B9-BFF0-4605-9FCA-A3A1E7BC4149}" presName="hierChild4" presStyleCnt="0"/>
      <dgm:spPr/>
    </dgm:pt>
    <dgm:pt modelId="{DE9071EC-87A0-4A26-BF74-16CEA95E6561}" type="pres">
      <dgm:prSet presAssocID="{4A61C0B9-BFF0-4605-9FCA-A3A1E7BC4149}" presName="hierChild5" presStyleCnt="0"/>
      <dgm:spPr/>
    </dgm:pt>
    <dgm:pt modelId="{3347C0C7-1176-4223-BCE8-309158DB84C7}" type="pres">
      <dgm:prSet presAssocID="{277FA4A6-BE3A-46FC-AA61-D6AE5BF31DBC}" presName="hierChild3" presStyleCnt="0"/>
      <dgm:spPr/>
    </dgm:pt>
  </dgm:ptLst>
  <dgm:cxnLst>
    <dgm:cxn modelId="{EA760A13-A406-4C0B-83C6-683558E3F042}" type="presOf" srcId="{277FA4A6-BE3A-46FC-AA61-D6AE5BF31DBC}" destId="{577FDB10-EEBB-4C14-A2B8-1C15425A8F1A}" srcOrd="1" destOrd="0" presId="urn:microsoft.com/office/officeart/2005/8/layout/orgChart1"/>
    <dgm:cxn modelId="{3648CC43-794A-498F-82EC-9736D24180BB}" srcId="{277FA4A6-BE3A-46FC-AA61-D6AE5BF31DBC}" destId="{4A61C0B9-BFF0-4605-9FCA-A3A1E7BC4149}" srcOrd="2" destOrd="0" parTransId="{D4922729-CA7B-4E65-8894-F886D6F99C34}" sibTransId="{713E27B4-089D-4EA4-8DB0-3B350A975827}"/>
    <dgm:cxn modelId="{573AB359-5F2B-41D0-8620-DC5A140566DA}" type="presOf" srcId="{D4922729-CA7B-4E65-8894-F886D6F99C34}" destId="{BF8AB5E5-6BA4-47EC-9B62-F5BDC1D3A4E8}" srcOrd="0" destOrd="0" presId="urn:microsoft.com/office/officeart/2005/8/layout/orgChart1"/>
    <dgm:cxn modelId="{86513EAF-32C4-4AA9-9B77-B2BFC4A71A71}" type="presOf" srcId="{1289978B-C1D8-4967-977F-611A35C95C60}" destId="{584217DC-0D56-4FB3-ACDC-B72DCC15CE32}" srcOrd="0" destOrd="0" presId="urn:microsoft.com/office/officeart/2005/8/layout/orgChart1"/>
    <dgm:cxn modelId="{7D7EC812-E38D-446E-954F-91279727D69D}" type="presOf" srcId="{1C45E745-451C-4CDF-B337-BEE45BE299E4}" destId="{E2C15448-B509-484B-B7AA-01D99C42D6A2}" srcOrd="0" destOrd="0" presId="urn:microsoft.com/office/officeart/2005/8/layout/orgChart1"/>
    <dgm:cxn modelId="{E16F2172-75F1-48DD-8EBF-1F12563869C7}" type="presOf" srcId="{4A61C0B9-BFF0-4605-9FCA-A3A1E7BC4149}" destId="{23FD1260-E3AA-4A4D-9702-68FD481FFBBE}" srcOrd="1" destOrd="0" presId="urn:microsoft.com/office/officeart/2005/8/layout/orgChart1"/>
    <dgm:cxn modelId="{F09F0F0C-9415-40EA-A7DB-306E47B300BA}" type="presOf" srcId="{E5C140C7-9619-4D59-AE0D-8AA04AF788E6}" destId="{750F35B4-EE8D-47B7-B6DC-CE6C36C301BC}" srcOrd="0" destOrd="0" presId="urn:microsoft.com/office/officeart/2005/8/layout/orgChart1"/>
    <dgm:cxn modelId="{E8AD5131-B6A3-46D3-909B-B4EF47FFA07D}" srcId="{277FA4A6-BE3A-46FC-AA61-D6AE5BF31DBC}" destId="{BF4C33D0-30A7-42DE-91D6-6C50CB24DE3F}" srcOrd="0" destOrd="0" parTransId="{08D08263-BB60-4488-8076-B19BD64EE306}" sibTransId="{DBB74165-B738-461F-8CAF-B5BAA4876321}"/>
    <dgm:cxn modelId="{22E316D7-AACA-4AFC-B649-0B91FF7B24D3}" type="presOf" srcId="{1289978B-C1D8-4967-977F-611A35C95C60}" destId="{83BE8C2F-442F-4F20-9CD4-68CCD9089C48}" srcOrd="1" destOrd="0" presId="urn:microsoft.com/office/officeart/2005/8/layout/orgChart1"/>
    <dgm:cxn modelId="{D7323AE6-B0D0-49DD-890E-320453AE85E3}" type="presOf" srcId="{BF4C33D0-30A7-42DE-91D6-6C50CB24DE3F}" destId="{B39EBDF0-0A7C-4431-810C-B73B88AE543B}" srcOrd="1" destOrd="0" presId="urn:microsoft.com/office/officeart/2005/8/layout/orgChart1"/>
    <dgm:cxn modelId="{A19254AC-989D-4BA0-B4A9-1405C6FD8D6E}" type="presOf" srcId="{277FA4A6-BE3A-46FC-AA61-D6AE5BF31DBC}" destId="{DCA9089E-D575-4A00-9F8D-75103C483619}" srcOrd="0" destOrd="0" presId="urn:microsoft.com/office/officeart/2005/8/layout/orgChart1"/>
    <dgm:cxn modelId="{5CA69A5E-ACE6-4E4B-B604-7AB180F8B292}" type="presOf" srcId="{4A61C0B9-BFF0-4605-9FCA-A3A1E7BC4149}" destId="{255F25A9-1D80-4BFE-ACA4-9D006E70531E}" srcOrd="0" destOrd="0" presId="urn:microsoft.com/office/officeart/2005/8/layout/orgChart1"/>
    <dgm:cxn modelId="{424AF2DF-85F7-47AC-BE7D-37B2AEE024C1}" type="presOf" srcId="{08D08263-BB60-4488-8076-B19BD64EE306}" destId="{D28769B7-3D0F-4111-B16C-B09E76D936C1}" srcOrd="0" destOrd="0" presId="urn:microsoft.com/office/officeart/2005/8/layout/orgChart1"/>
    <dgm:cxn modelId="{3975F8BE-2C6A-41E5-AF6A-AA322EBA3B28}" srcId="{277FA4A6-BE3A-46FC-AA61-D6AE5BF31DBC}" destId="{1289978B-C1D8-4967-977F-611A35C95C60}" srcOrd="1" destOrd="0" parTransId="{E5C140C7-9619-4D59-AE0D-8AA04AF788E6}" sibTransId="{A4A04962-8872-45DE-8B0A-479785561B91}"/>
    <dgm:cxn modelId="{19B86ADB-0965-412F-AC71-051E5A954792}" type="presOf" srcId="{BF4C33D0-30A7-42DE-91D6-6C50CB24DE3F}" destId="{7A0D1C96-3546-4481-9968-A9E27A3EE276}" srcOrd="0" destOrd="0" presId="urn:microsoft.com/office/officeart/2005/8/layout/orgChart1"/>
    <dgm:cxn modelId="{B626B151-8FF8-445C-90F7-1AFB5EC8A3BD}" srcId="{1C45E745-451C-4CDF-B337-BEE45BE299E4}" destId="{277FA4A6-BE3A-46FC-AA61-D6AE5BF31DBC}" srcOrd="0" destOrd="0" parTransId="{8FBE015E-5094-4826-B13B-2416DB6D3116}" sibTransId="{BD92A2AA-8F4C-4E6A-8016-08E471650B66}"/>
    <dgm:cxn modelId="{AAAABC5C-1462-4FAF-8C5C-754DA3479A1F}" type="presParOf" srcId="{E2C15448-B509-484B-B7AA-01D99C42D6A2}" destId="{C4386845-1054-48AB-80CE-F87A8720AEB7}" srcOrd="0" destOrd="0" presId="urn:microsoft.com/office/officeart/2005/8/layout/orgChart1"/>
    <dgm:cxn modelId="{2514E426-E01D-4C56-A622-72F3D0ED2F89}" type="presParOf" srcId="{C4386845-1054-48AB-80CE-F87A8720AEB7}" destId="{53BE5137-9B62-45C7-8CD8-573A586D5A0E}" srcOrd="0" destOrd="0" presId="urn:microsoft.com/office/officeart/2005/8/layout/orgChart1"/>
    <dgm:cxn modelId="{E7302F63-7801-4E72-8D37-8C45717EA52D}" type="presParOf" srcId="{53BE5137-9B62-45C7-8CD8-573A586D5A0E}" destId="{DCA9089E-D575-4A00-9F8D-75103C483619}" srcOrd="0" destOrd="0" presId="urn:microsoft.com/office/officeart/2005/8/layout/orgChart1"/>
    <dgm:cxn modelId="{2FF44347-E656-4FBF-82D3-6C3811449B1B}" type="presParOf" srcId="{53BE5137-9B62-45C7-8CD8-573A586D5A0E}" destId="{577FDB10-EEBB-4C14-A2B8-1C15425A8F1A}" srcOrd="1" destOrd="0" presId="urn:microsoft.com/office/officeart/2005/8/layout/orgChart1"/>
    <dgm:cxn modelId="{2358EE9C-1DDA-4AFD-9DC0-46FCA9F1D492}" type="presParOf" srcId="{C4386845-1054-48AB-80CE-F87A8720AEB7}" destId="{322B2148-730D-4057-A0E8-5ACC99F1511F}" srcOrd="1" destOrd="0" presId="urn:microsoft.com/office/officeart/2005/8/layout/orgChart1"/>
    <dgm:cxn modelId="{5E013F46-754F-46B0-B311-78486413E2DB}" type="presParOf" srcId="{322B2148-730D-4057-A0E8-5ACC99F1511F}" destId="{D28769B7-3D0F-4111-B16C-B09E76D936C1}" srcOrd="0" destOrd="0" presId="urn:microsoft.com/office/officeart/2005/8/layout/orgChart1"/>
    <dgm:cxn modelId="{4311AA7F-4FC9-467D-8E9F-B977A02FA96D}" type="presParOf" srcId="{322B2148-730D-4057-A0E8-5ACC99F1511F}" destId="{570894DB-CC2C-4456-A345-AE44FB79F61A}" srcOrd="1" destOrd="0" presId="urn:microsoft.com/office/officeart/2005/8/layout/orgChart1"/>
    <dgm:cxn modelId="{9FEDA58E-A341-4D5C-ADFD-CFF0B0BAE594}" type="presParOf" srcId="{570894DB-CC2C-4456-A345-AE44FB79F61A}" destId="{A4A979D3-D9FA-4227-AC44-5279DF37EA84}" srcOrd="0" destOrd="0" presId="urn:microsoft.com/office/officeart/2005/8/layout/orgChart1"/>
    <dgm:cxn modelId="{235E7777-8851-4715-A6A0-2E1D1AC64D56}" type="presParOf" srcId="{A4A979D3-D9FA-4227-AC44-5279DF37EA84}" destId="{7A0D1C96-3546-4481-9968-A9E27A3EE276}" srcOrd="0" destOrd="0" presId="urn:microsoft.com/office/officeart/2005/8/layout/orgChart1"/>
    <dgm:cxn modelId="{FE74476D-064B-4BEC-9301-D7076FABA027}" type="presParOf" srcId="{A4A979D3-D9FA-4227-AC44-5279DF37EA84}" destId="{B39EBDF0-0A7C-4431-810C-B73B88AE543B}" srcOrd="1" destOrd="0" presId="urn:microsoft.com/office/officeart/2005/8/layout/orgChart1"/>
    <dgm:cxn modelId="{F97EB02B-3355-4961-BEE7-53947812BC7D}" type="presParOf" srcId="{570894DB-CC2C-4456-A345-AE44FB79F61A}" destId="{FA8C317E-AFA2-4FFE-9D8E-9378FDC7AA10}" srcOrd="1" destOrd="0" presId="urn:microsoft.com/office/officeart/2005/8/layout/orgChart1"/>
    <dgm:cxn modelId="{DA0D3913-E9EA-400D-939B-3CBBEFF922AD}" type="presParOf" srcId="{570894DB-CC2C-4456-A345-AE44FB79F61A}" destId="{58FA03F8-62EB-4E9F-94EB-32D789122BA0}" srcOrd="2" destOrd="0" presId="urn:microsoft.com/office/officeart/2005/8/layout/orgChart1"/>
    <dgm:cxn modelId="{44DDEEDF-460B-4F9A-BAC1-09B066A93CC3}" type="presParOf" srcId="{322B2148-730D-4057-A0E8-5ACC99F1511F}" destId="{750F35B4-EE8D-47B7-B6DC-CE6C36C301BC}" srcOrd="2" destOrd="0" presId="urn:microsoft.com/office/officeart/2005/8/layout/orgChart1"/>
    <dgm:cxn modelId="{F163ED8D-2DB2-468C-961F-AF45F8DF00F6}" type="presParOf" srcId="{322B2148-730D-4057-A0E8-5ACC99F1511F}" destId="{7711B6AD-90C5-4CD4-97AC-AEAE2FE8D588}" srcOrd="3" destOrd="0" presId="urn:microsoft.com/office/officeart/2005/8/layout/orgChart1"/>
    <dgm:cxn modelId="{A39D3A5D-2E72-4516-B000-AB6DDA74F0EF}" type="presParOf" srcId="{7711B6AD-90C5-4CD4-97AC-AEAE2FE8D588}" destId="{1D8B5C19-56EE-4CCB-9B94-4CB68DEE2682}" srcOrd="0" destOrd="0" presId="urn:microsoft.com/office/officeart/2005/8/layout/orgChart1"/>
    <dgm:cxn modelId="{27E2DDE8-833B-43A5-9A82-29999964AA4B}" type="presParOf" srcId="{1D8B5C19-56EE-4CCB-9B94-4CB68DEE2682}" destId="{584217DC-0D56-4FB3-ACDC-B72DCC15CE32}" srcOrd="0" destOrd="0" presId="urn:microsoft.com/office/officeart/2005/8/layout/orgChart1"/>
    <dgm:cxn modelId="{653D5692-65FE-4050-8CED-4D04C062CD5E}" type="presParOf" srcId="{1D8B5C19-56EE-4CCB-9B94-4CB68DEE2682}" destId="{83BE8C2F-442F-4F20-9CD4-68CCD9089C48}" srcOrd="1" destOrd="0" presId="urn:microsoft.com/office/officeart/2005/8/layout/orgChart1"/>
    <dgm:cxn modelId="{854A556A-34BF-4561-83AD-D02379472BF1}" type="presParOf" srcId="{7711B6AD-90C5-4CD4-97AC-AEAE2FE8D588}" destId="{65A31232-860E-4509-A47B-92DA830A9C00}" srcOrd="1" destOrd="0" presId="urn:microsoft.com/office/officeart/2005/8/layout/orgChart1"/>
    <dgm:cxn modelId="{51FD8E5C-0EDD-4A04-AF5D-8D6B91486386}" type="presParOf" srcId="{7711B6AD-90C5-4CD4-97AC-AEAE2FE8D588}" destId="{32F62949-5F51-4F49-9001-5B9990317F93}" srcOrd="2" destOrd="0" presId="urn:microsoft.com/office/officeart/2005/8/layout/orgChart1"/>
    <dgm:cxn modelId="{E3D39A06-B710-4D0B-B124-4527714D6AD9}" type="presParOf" srcId="{322B2148-730D-4057-A0E8-5ACC99F1511F}" destId="{BF8AB5E5-6BA4-47EC-9B62-F5BDC1D3A4E8}" srcOrd="4" destOrd="0" presId="urn:microsoft.com/office/officeart/2005/8/layout/orgChart1"/>
    <dgm:cxn modelId="{52D9114D-941E-4BFB-9148-53B268793F2F}" type="presParOf" srcId="{322B2148-730D-4057-A0E8-5ACC99F1511F}" destId="{3B7CA4C1-8E20-4DDB-809F-C3C3692DB960}" srcOrd="5" destOrd="0" presId="urn:microsoft.com/office/officeart/2005/8/layout/orgChart1"/>
    <dgm:cxn modelId="{63BE374F-9F35-421D-A80A-1EFBD784D657}" type="presParOf" srcId="{3B7CA4C1-8E20-4DDB-809F-C3C3692DB960}" destId="{0BBB1E2F-D6B4-4348-95EA-5B8BC18823C9}" srcOrd="0" destOrd="0" presId="urn:microsoft.com/office/officeart/2005/8/layout/orgChart1"/>
    <dgm:cxn modelId="{4459BA81-E335-49B1-ADE8-30D529BEFD5E}" type="presParOf" srcId="{0BBB1E2F-D6B4-4348-95EA-5B8BC18823C9}" destId="{255F25A9-1D80-4BFE-ACA4-9D006E70531E}" srcOrd="0" destOrd="0" presId="urn:microsoft.com/office/officeart/2005/8/layout/orgChart1"/>
    <dgm:cxn modelId="{3CC239B2-5D2B-408B-ACBE-814EEA2D8405}" type="presParOf" srcId="{0BBB1E2F-D6B4-4348-95EA-5B8BC18823C9}" destId="{23FD1260-E3AA-4A4D-9702-68FD481FFBBE}" srcOrd="1" destOrd="0" presId="urn:microsoft.com/office/officeart/2005/8/layout/orgChart1"/>
    <dgm:cxn modelId="{21905844-D57B-4787-90F7-51F9BBC08D83}" type="presParOf" srcId="{3B7CA4C1-8E20-4DDB-809F-C3C3692DB960}" destId="{0936CAF2-EFA2-468D-9EAB-6292544C8229}" srcOrd="1" destOrd="0" presId="urn:microsoft.com/office/officeart/2005/8/layout/orgChart1"/>
    <dgm:cxn modelId="{AB120C41-4AA2-416A-AC13-2F9C6F572083}" type="presParOf" srcId="{3B7CA4C1-8E20-4DDB-809F-C3C3692DB960}" destId="{DE9071EC-87A0-4A26-BF74-16CEA95E6561}" srcOrd="2" destOrd="0" presId="urn:microsoft.com/office/officeart/2005/8/layout/orgChart1"/>
    <dgm:cxn modelId="{D80A3C7B-1BD8-4BAF-BA50-AD67B96E5A82}" type="presParOf" srcId="{C4386845-1054-48AB-80CE-F87A8720AEB7}" destId="{3347C0C7-1176-4223-BCE8-309158DB84C7}"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B8E8EB-5DC2-45A4-AC60-8A718BA180E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l-GR"/>
        </a:p>
      </dgm:t>
    </dgm:pt>
    <dgm:pt modelId="{A8A9C0B6-781F-49E6-986A-F1D9321210B5}">
      <dgm:prSet phldrT="[Text]" custT="1"/>
      <dgm:spPr>
        <a:solidFill>
          <a:schemeClr val="accent6"/>
        </a:solidFill>
      </dgm:spPr>
      <dgm:t>
        <a:bodyPr/>
        <a:lstStyle/>
        <a:p>
          <a:pPr algn="ctr"/>
          <a:r>
            <a:rPr lang="en-US" sz="2600" dirty="0" err="1" smtClean="0"/>
            <a:t>ctDNA</a:t>
          </a:r>
          <a:r>
            <a:rPr lang="en-US" sz="2600" dirty="0" smtClean="0"/>
            <a:t> extraction from serum samples</a:t>
          </a:r>
          <a:endParaRPr lang="el-GR" sz="2600" dirty="0"/>
        </a:p>
      </dgm:t>
    </dgm:pt>
    <dgm:pt modelId="{B2C2756B-65BA-4BA8-9D0B-84537AEB81CC}" type="parTrans" cxnId="{536E749A-3973-4347-BA1B-998008708FC0}">
      <dgm:prSet/>
      <dgm:spPr/>
      <dgm:t>
        <a:bodyPr/>
        <a:lstStyle/>
        <a:p>
          <a:endParaRPr lang="el-GR"/>
        </a:p>
      </dgm:t>
    </dgm:pt>
    <dgm:pt modelId="{A4F772B7-19BA-4C5C-A12A-923AC9E7EDF9}" type="sibTrans" cxnId="{536E749A-3973-4347-BA1B-998008708FC0}">
      <dgm:prSet/>
      <dgm:spPr/>
      <dgm:t>
        <a:bodyPr/>
        <a:lstStyle/>
        <a:p>
          <a:endParaRPr lang="el-GR"/>
        </a:p>
      </dgm:t>
    </dgm:pt>
    <dgm:pt modelId="{30B821CF-86D7-4D89-90BD-349A8CFEBC21}">
      <dgm:prSet phldrT="[Text]" custT="1"/>
      <dgm:spPr>
        <a:solidFill>
          <a:schemeClr val="accent6"/>
        </a:solidFill>
      </dgm:spPr>
      <dgm:t>
        <a:bodyPr/>
        <a:lstStyle/>
        <a:p>
          <a:r>
            <a:rPr lang="en-US" sz="2400" i="1" dirty="0" smtClean="0"/>
            <a:t>2 x 1 </a:t>
          </a:r>
          <a:r>
            <a:rPr lang="en-US" sz="2400" i="1" dirty="0" err="1" smtClean="0"/>
            <a:t>mL</a:t>
          </a:r>
          <a:r>
            <a:rPr lang="en-US" sz="2400" i="1" dirty="0" smtClean="0"/>
            <a:t> of serum (2 to  4 hours ??)</a:t>
          </a:r>
          <a:endParaRPr lang="el-GR" sz="2400" i="1" dirty="0"/>
        </a:p>
      </dgm:t>
    </dgm:pt>
    <dgm:pt modelId="{3FA22780-9F58-41A3-9E03-1B53078A5C43}" type="parTrans" cxnId="{D989017B-F215-4C0F-8A39-7CB0517DE924}">
      <dgm:prSet/>
      <dgm:spPr/>
      <dgm:t>
        <a:bodyPr/>
        <a:lstStyle/>
        <a:p>
          <a:endParaRPr lang="el-GR"/>
        </a:p>
      </dgm:t>
    </dgm:pt>
    <dgm:pt modelId="{4AF4AD6F-FE9E-4AC7-8CBC-2B710C4FCA66}" type="sibTrans" cxnId="{D989017B-F215-4C0F-8A39-7CB0517DE924}">
      <dgm:prSet/>
      <dgm:spPr/>
      <dgm:t>
        <a:bodyPr/>
        <a:lstStyle/>
        <a:p>
          <a:endParaRPr lang="el-GR"/>
        </a:p>
      </dgm:t>
    </dgm:pt>
    <dgm:pt modelId="{1A78BEA8-9507-45BD-ADF3-4B632BA33C1B}">
      <dgm:prSet phldrT="[Text]" custT="1"/>
      <dgm:spPr>
        <a:solidFill>
          <a:schemeClr val="accent1"/>
        </a:solidFill>
      </dgm:spPr>
      <dgm:t>
        <a:bodyPr/>
        <a:lstStyle/>
        <a:p>
          <a:r>
            <a:rPr lang="en-US" sz="2600" dirty="0" err="1" smtClean="0"/>
            <a:t>Ligase</a:t>
          </a:r>
          <a:r>
            <a:rPr lang="en-US" sz="2600" dirty="0" smtClean="0"/>
            <a:t> Chain Reaction to amplify </a:t>
          </a:r>
          <a:r>
            <a:rPr lang="en-US" sz="2600" dirty="0" err="1" smtClean="0"/>
            <a:t>mt</a:t>
          </a:r>
          <a:r>
            <a:rPr lang="en-US" sz="2600" dirty="0" smtClean="0"/>
            <a:t> target &amp; Liposome preparation</a:t>
          </a:r>
          <a:endParaRPr lang="el-GR" sz="2600" dirty="0"/>
        </a:p>
      </dgm:t>
    </dgm:pt>
    <dgm:pt modelId="{884015A4-31A4-4613-9790-E78B2C5E37B9}" type="parTrans" cxnId="{B3FBFCAE-9EFA-4070-BAF5-C645CFF89E07}">
      <dgm:prSet/>
      <dgm:spPr/>
      <dgm:t>
        <a:bodyPr/>
        <a:lstStyle/>
        <a:p>
          <a:endParaRPr lang="el-GR"/>
        </a:p>
      </dgm:t>
    </dgm:pt>
    <dgm:pt modelId="{83008486-46F6-4D3E-AEE1-A8C9238D2E58}" type="sibTrans" cxnId="{B3FBFCAE-9EFA-4070-BAF5-C645CFF89E07}">
      <dgm:prSet/>
      <dgm:spPr/>
      <dgm:t>
        <a:bodyPr/>
        <a:lstStyle/>
        <a:p>
          <a:endParaRPr lang="el-GR"/>
        </a:p>
      </dgm:t>
    </dgm:pt>
    <dgm:pt modelId="{B7EA8985-117A-44B0-A234-9BFD2E926390}">
      <dgm:prSet phldrT="[Text]" custT="1"/>
      <dgm:spPr>
        <a:solidFill>
          <a:schemeClr val="accent1"/>
        </a:solidFill>
      </dgm:spPr>
      <dgm:t>
        <a:bodyPr/>
        <a:lstStyle/>
        <a:p>
          <a:r>
            <a:rPr lang="en-US" sz="2400" i="1" dirty="0" smtClean="0"/>
            <a:t>2.5 hours for LCR</a:t>
          </a:r>
          <a:endParaRPr lang="el-GR" sz="2400" i="1" dirty="0">
            <a:solidFill>
              <a:schemeClr val="tx1"/>
            </a:solidFill>
          </a:endParaRPr>
        </a:p>
      </dgm:t>
    </dgm:pt>
    <dgm:pt modelId="{C15B73FB-E316-441E-853E-C43B0AAAF937}" type="parTrans" cxnId="{D2C26714-76C1-4356-8C7F-E233393C2CBF}">
      <dgm:prSet/>
      <dgm:spPr/>
      <dgm:t>
        <a:bodyPr/>
        <a:lstStyle/>
        <a:p>
          <a:endParaRPr lang="el-GR"/>
        </a:p>
      </dgm:t>
    </dgm:pt>
    <dgm:pt modelId="{E8519262-D03F-4EEC-97AB-B8C0FC1F621D}" type="sibTrans" cxnId="{D2C26714-76C1-4356-8C7F-E233393C2CBF}">
      <dgm:prSet/>
      <dgm:spPr/>
      <dgm:t>
        <a:bodyPr/>
        <a:lstStyle/>
        <a:p>
          <a:endParaRPr lang="el-GR"/>
        </a:p>
      </dgm:t>
    </dgm:pt>
    <dgm:pt modelId="{B6B8F1CA-04D5-4CFF-8B26-9B3CB6F38149}">
      <dgm:prSet custT="1"/>
      <dgm:spPr/>
      <dgm:t>
        <a:bodyPr/>
        <a:lstStyle/>
        <a:p>
          <a:r>
            <a:rPr lang="en-US" sz="2600" b="0" dirty="0" smtClean="0"/>
            <a:t>Acoustic detection of LCRs using the AWS sensors and JOBST platforms</a:t>
          </a:r>
        </a:p>
        <a:p>
          <a:r>
            <a:rPr lang="en-US" sz="2400" b="0" i="1" dirty="0" smtClean="0"/>
            <a:t>~ 2 - 2.5 hours </a:t>
          </a:r>
        </a:p>
      </dgm:t>
    </dgm:pt>
    <dgm:pt modelId="{2B7F9319-D01D-408C-9F6A-1A76D531087C}" type="parTrans" cxnId="{AFB3AED5-7D1C-4F21-98E3-9E82EF16E929}">
      <dgm:prSet/>
      <dgm:spPr/>
      <dgm:t>
        <a:bodyPr/>
        <a:lstStyle/>
        <a:p>
          <a:endParaRPr lang="el-GR"/>
        </a:p>
      </dgm:t>
    </dgm:pt>
    <dgm:pt modelId="{2D1A07E7-5F30-41BF-A512-F1813C1CA71B}" type="sibTrans" cxnId="{AFB3AED5-7D1C-4F21-98E3-9E82EF16E929}">
      <dgm:prSet/>
      <dgm:spPr/>
      <dgm:t>
        <a:bodyPr/>
        <a:lstStyle/>
        <a:p>
          <a:endParaRPr lang="el-GR"/>
        </a:p>
      </dgm:t>
    </dgm:pt>
    <dgm:pt modelId="{907CA894-5DF7-432D-92A4-3AEAD3AE0ADB}">
      <dgm:prSet phldrT="[Text]" custT="1"/>
      <dgm:spPr>
        <a:solidFill>
          <a:schemeClr val="accent1"/>
        </a:solidFill>
      </dgm:spPr>
      <dgm:t>
        <a:bodyPr/>
        <a:lstStyle/>
        <a:p>
          <a:r>
            <a:rPr lang="en-US" sz="2400" i="1" dirty="0" smtClean="0"/>
            <a:t>2.5 </a:t>
          </a:r>
          <a:r>
            <a:rPr lang="en-US" sz="2400" i="1" dirty="0" smtClean="0"/>
            <a:t>hours for Liposome preparation</a:t>
          </a:r>
          <a:endParaRPr lang="el-GR" sz="2400" i="1" dirty="0"/>
        </a:p>
      </dgm:t>
    </dgm:pt>
    <dgm:pt modelId="{9BE6F6C9-669B-4C66-856F-AF13E9F57BD4}" type="parTrans" cxnId="{D32F46EB-FEDE-4B50-9097-36AE932669B2}">
      <dgm:prSet/>
      <dgm:spPr/>
      <dgm:t>
        <a:bodyPr/>
        <a:lstStyle/>
        <a:p>
          <a:endParaRPr lang="el-GR"/>
        </a:p>
      </dgm:t>
    </dgm:pt>
    <dgm:pt modelId="{B5A5836C-22DC-4DD4-8AA2-C85CFD154264}" type="sibTrans" cxnId="{D32F46EB-FEDE-4B50-9097-36AE932669B2}">
      <dgm:prSet/>
      <dgm:spPr/>
      <dgm:t>
        <a:bodyPr/>
        <a:lstStyle/>
        <a:p>
          <a:endParaRPr lang="el-GR"/>
        </a:p>
      </dgm:t>
    </dgm:pt>
    <dgm:pt modelId="{26A48CA2-D699-4FF3-BBBF-007B1D91C681}" type="pres">
      <dgm:prSet presAssocID="{7BB8E8EB-5DC2-45A4-AC60-8A718BA180E7}" presName="linearFlow" presStyleCnt="0">
        <dgm:presLayoutVars>
          <dgm:dir/>
          <dgm:resizeHandles val="exact"/>
        </dgm:presLayoutVars>
      </dgm:prSet>
      <dgm:spPr/>
      <dgm:t>
        <a:bodyPr/>
        <a:lstStyle/>
        <a:p>
          <a:endParaRPr lang="el-GR"/>
        </a:p>
      </dgm:t>
    </dgm:pt>
    <dgm:pt modelId="{99A4353B-C76B-45F7-98FB-9F1622970F0D}" type="pres">
      <dgm:prSet presAssocID="{A8A9C0B6-781F-49E6-986A-F1D9321210B5}" presName="composite" presStyleCnt="0"/>
      <dgm:spPr/>
    </dgm:pt>
    <dgm:pt modelId="{E42009B8-809F-4051-AAEA-5F4376338F8F}" type="pres">
      <dgm:prSet presAssocID="{A8A9C0B6-781F-49E6-986A-F1D9321210B5}" presName="imgShp" presStyleLbl="fgImgPlace1" presStyleIdx="0" presStyleCnt="3" custLinFactNeighborX="-37050" custLinFactNeighborY="1055"/>
      <dgm:spPr>
        <a:blipFill rotWithShape="0">
          <a:blip xmlns:r="http://schemas.openxmlformats.org/officeDocument/2006/relationships" r:embed="rId1"/>
          <a:stretch>
            <a:fillRect/>
          </a:stretch>
        </a:blipFill>
      </dgm:spPr>
    </dgm:pt>
    <dgm:pt modelId="{3397E20B-33C8-44D7-B3FC-B74DBDDD3800}" type="pres">
      <dgm:prSet presAssocID="{A8A9C0B6-781F-49E6-986A-F1D9321210B5}" presName="txShp" presStyleLbl="node1" presStyleIdx="0" presStyleCnt="3" custScaleX="113463" custScaleY="97557">
        <dgm:presLayoutVars>
          <dgm:bulletEnabled val="1"/>
        </dgm:presLayoutVars>
      </dgm:prSet>
      <dgm:spPr/>
      <dgm:t>
        <a:bodyPr/>
        <a:lstStyle/>
        <a:p>
          <a:endParaRPr lang="el-GR"/>
        </a:p>
      </dgm:t>
    </dgm:pt>
    <dgm:pt modelId="{F42EBC66-BD47-4B18-BF19-5240BE6C0500}" type="pres">
      <dgm:prSet presAssocID="{A4F772B7-19BA-4C5C-A12A-923AC9E7EDF9}" presName="spacing" presStyleCnt="0"/>
      <dgm:spPr/>
    </dgm:pt>
    <dgm:pt modelId="{DF97F4D8-7BC5-441E-9AB2-D23FC3C815B0}" type="pres">
      <dgm:prSet presAssocID="{1A78BEA8-9507-45BD-ADF3-4B632BA33C1B}" presName="composite" presStyleCnt="0"/>
      <dgm:spPr/>
    </dgm:pt>
    <dgm:pt modelId="{8B0A346B-FF76-44DC-B770-8DBA517D78FF}" type="pres">
      <dgm:prSet presAssocID="{1A78BEA8-9507-45BD-ADF3-4B632BA33C1B}" presName="imgShp" presStyleLbl="fgImgPlace1" presStyleIdx="1" presStyleCnt="3" custLinFactNeighborX="-34435" custLinFactNeighborY="-12571"/>
      <dgm:spPr>
        <a:blipFill rotWithShape="0">
          <a:blip xmlns:r="http://schemas.openxmlformats.org/officeDocument/2006/relationships" r:embed="rId2"/>
          <a:stretch>
            <a:fillRect/>
          </a:stretch>
        </a:blipFill>
      </dgm:spPr>
    </dgm:pt>
    <dgm:pt modelId="{9B038551-5AA6-4928-BCD4-FF351C26E63E}" type="pres">
      <dgm:prSet presAssocID="{1A78BEA8-9507-45BD-ADF3-4B632BA33C1B}" presName="txShp" presStyleLbl="node1" presStyleIdx="1" presStyleCnt="3" custScaleX="117775" custScaleY="168370" custLinFactNeighborX="-374" custLinFactNeighborY="-17901">
        <dgm:presLayoutVars>
          <dgm:bulletEnabled val="1"/>
        </dgm:presLayoutVars>
      </dgm:prSet>
      <dgm:spPr/>
      <dgm:t>
        <a:bodyPr/>
        <a:lstStyle/>
        <a:p>
          <a:endParaRPr lang="el-GR"/>
        </a:p>
      </dgm:t>
    </dgm:pt>
    <dgm:pt modelId="{E5F25547-BF9B-4EAA-BC11-F981C85419BE}" type="pres">
      <dgm:prSet presAssocID="{83008486-46F6-4D3E-AEE1-A8C9238D2E58}" presName="spacing" presStyleCnt="0"/>
      <dgm:spPr/>
    </dgm:pt>
    <dgm:pt modelId="{5DC93751-496A-4654-B933-3AFD57713FCB}" type="pres">
      <dgm:prSet presAssocID="{B6B8F1CA-04D5-4CFF-8B26-9B3CB6F38149}" presName="composite" presStyleCnt="0"/>
      <dgm:spPr/>
    </dgm:pt>
    <dgm:pt modelId="{9967AD11-AF0F-4FB2-A063-300155158763}" type="pres">
      <dgm:prSet presAssocID="{B6B8F1CA-04D5-4CFF-8B26-9B3CB6F38149}" presName="imgShp" presStyleLbl="fgImgPlace1" presStyleIdx="2" presStyleCnt="3" custLinFactNeighborX="-30980" custLinFactNeighborY="-45606"/>
      <dgm:spPr>
        <a:blipFill rotWithShape="0">
          <a:blip xmlns:r="http://schemas.openxmlformats.org/officeDocument/2006/relationships" r:embed="rId3"/>
          <a:stretch>
            <a:fillRect/>
          </a:stretch>
        </a:blipFill>
      </dgm:spPr>
      <dgm:t>
        <a:bodyPr/>
        <a:lstStyle/>
        <a:p>
          <a:endParaRPr lang="el-GR"/>
        </a:p>
      </dgm:t>
    </dgm:pt>
    <dgm:pt modelId="{F0061BAC-2DA6-4C5C-8833-CF42F124C275}" type="pres">
      <dgm:prSet presAssocID="{B6B8F1CA-04D5-4CFF-8B26-9B3CB6F38149}" presName="txShp" presStyleLbl="node1" presStyleIdx="2" presStyleCnt="3" custScaleX="115523" custScaleY="127776" custLinFactNeighborX="306" custLinFactNeighborY="-44889">
        <dgm:presLayoutVars>
          <dgm:bulletEnabled val="1"/>
        </dgm:presLayoutVars>
      </dgm:prSet>
      <dgm:spPr/>
      <dgm:t>
        <a:bodyPr/>
        <a:lstStyle/>
        <a:p>
          <a:endParaRPr lang="el-GR"/>
        </a:p>
      </dgm:t>
    </dgm:pt>
  </dgm:ptLst>
  <dgm:cxnLst>
    <dgm:cxn modelId="{ABBB6401-E15A-4342-A6A9-C6E8A80EE546}" type="presOf" srcId="{B6B8F1CA-04D5-4CFF-8B26-9B3CB6F38149}" destId="{F0061BAC-2DA6-4C5C-8833-CF42F124C275}" srcOrd="0" destOrd="0" presId="urn:microsoft.com/office/officeart/2005/8/layout/vList3"/>
    <dgm:cxn modelId="{FD14C8C0-A18D-4EC8-AAD0-4BBE4DE4EB84}" type="presOf" srcId="{1A78BEA8-9507-45BD-ADF3-4B632BA33C1B}" destId="{9B038551-5AA6-4928-BCD4-FF351C26E63E}" srcOrd="0" destOrd="0" presId="urn:microsoft.com/office/officeart/2005/8/layout/vList3"/>
    <dgm:cxn modelId="{536E749A-3973-4347-BA1B-998008708FC0}" srcId="{7BB8E8EB-5DC2-45A4-AC60-8A718BA180E7}" destId="{A8A9C0B6-781F-49E6-986A-F1D9321210B5}" srcOrd="0" destOrd="0" parTransId="{B2C2756B-65BA-4BA8-9D0B-84537AEB81CC}" sibTransId="{A4F772B7-19BA-4C5C-A12A-923AC9E7EDF9}"/>
    <dgm:cxn modelId="{95ADC573-DAEA-4BA0-890D-01C8155B0383}" type="presOf" srcId="{907CA894-5DF7-432D-92A4-3AEAD3AE0ADB}" destId="{9B038551-5AA6-4928-BCD4-FF351C26E63E}" srcOrd="0" destOrd="2" presId="urn:microsoft.com/office/officeart/2005/8/layout/vList3"/>
    <dgm:cxn modelId="{AFB3AED5-7D1C-4F21-98E3-9E82EF16E929}" srcId="{7BB8E8EB-5DC2-45A4-AC60-8A718BA180E7}" destId="{B6B8F1CA-04D5-4CFF-8B26-9B3CB6F38149}" srcOrd="2" destOrd="0" parTransId="{2B7F9319-D01D-408C-9F6A-1A76D531087C}" sibTransId="{2D1A07E7-5F30-41BF-A512-F1813C1CA71B}"/>
    <dgm:cxn modelId="{D32F46EB-FEDE-4B50-9097-36AE932669B2}" srcId="{1A78BEA8-9507-45BD-ADF3-4B632BA33C1B}" destId="{907CA894-5DF7-432D-92A4-3AEAD3AE0ADB}" srcOrd="1" destOrd="0" parTransId="{9BE6F6C9-669B-4C66-856F-AF13E9F57BD4}" sibTransId="{B5A5836C-22DC-4DD4-8AA2-C85CFD154264}"/>
    <dgm:cxn modelId="{25A506FA-A3BB-405F-B245-FA83662B24CD}" type="presOf" srcId="{B7EA8985-117A-44B0-A234-9BFD2E926390}" destId="{9B038551-5AA6-4928-BCD4-FF351C26E63E}" srcOrd="0" destOrd="1" presId="urn:microsoft.com/office/officeart/2005/8/layout/vList3"/>
    <dgm:cxn modelId="{050CF338-E193-4373-85A2-47300D25B71F}" type="presOf" srcId="{A8A9C0B6-781F-49E6-986A-F1D9321210B5}" destId="{3397E20B-33C8-44D7-B3FC-B74DBDDD3800}" srcOrd="0" destOrd="0" presId="urn:microsoft.com/office/officeart/2005/8/layout/vList3"/>
    <dgm:cxn modelId="{D2C26714-76C1-4356-8C7F-E233393C2CBF}" srcId="{1A78BEA8-9507-45BD-ADF3-4B632BA33C1B}" destId="{B7EA8985-117A-44B0-A234-9BFD2E926390}" srcOrd="0" destOrd="0" parTransId="{C15B73FB-E316-441E-853E-C43B0AAAF937}" sibTransId="{E8519262-D03F-4EEC-97AB-B8C0FC1F621D}"/>
    <dgm:cxn modelId="{B3FBFCAE-9EFA-4070-BAF5-C645CFF89E07}" srcId="{7BB8E8EB-5DC2-45A4-AC60-8A718BA180E7}" destId="{1A78BEA8-9507-45BD-ADF3-4B632BA33C1B}" srcOrd="1" destOrd="0" parTransId="{884015A4-31A4-4613-9790-E78B2C5E37B9}" sibTransId="{83008486-46F6-4D3E-AEE1-A8C9238D2E58}"/>
    <dgm:cxn modelId="{B9D12A93-B982-4446-ADA6-116847A18C72}" type="presOf" srcId="{7BB8E8EB-5DC2-45A4-AC60-8A718BA180E7}" destId="{26A48CA2-D699-4FF3-BBBF-007B1D91C681}" srcOrd="0" destOrd="0" presId="urn:microsoft.com/office/officeart/2005/8/layout/vList3"/>
    <dgm:cxn modelId="{D989017B-F215-4C0F-8A39-7CB0517DE924}" srcId="{A8A9C0B6-781F-49E6-986A-F1D9321210B5}" destId="{30B821CF-86D7-4D89-90BD-349A8CFEBC21}" srcOrd="0" destOrd="0" parTransId="{3FA22780-9F58-41A3-9E03-1B53078A5C43}" sibTransId="{4AF4AD6F-FE9E-4AC7-8CBC-2B710C4FCA66}"/>
    <dgm:cxn modelId="{75C50682-B1F7-4E82-B488-1A86ACD7B2EC}" type="presOf" srcId="{30B821CF-86D7-4D89-90BD-349A8CFEBC21}" destId="{3397E20B-33C8-44D7-B3FC-B74DBDDD3800}" srcOrd="0" destOrd="1" presId="urn:microsoft.com/office/officeart/2005/8/layout/vList3"/>
    <dgm:cxn modelId="{7DF7541E-85F3-40B4-B8DD-69E20807E294}" type="presParOf" srcId="{26A48CA2-D699-4FF3-BBBF-007B1D91C681}" destId="{99A4353B-C76B-45F7-98FB-9F1622970F0D}" srcOrd="0" destOrd="0" presId="urn:microsoft.com/office/officeart/2005/8/layout/vList3"/>
    <dgm:cxn modelId="{24470230-DE24-417E-AB5D-AF267CD9B31B}" type="presParOf" srcId="{99A4353B-C76B-45F7-98FB-9F1622970F0D}" destId="{E42009B8-809F-4051-AAEA-5F4376338F8F}" srcOrd="0" destOrd="0" presId="urn:microsoft.com/office/officeart/2005/8/layout/vList3"/>
    <dgm:cxn modelId="{7FBD25B2-0549-4C11-935B-D711D6CB77C4}" type="presParOf" srcId="{99A4353B-C76B-45F7-98FB-9F1622970F0D}" destId="{3397E20B-33C8-44D7-B3FC-B74DBDDD3800}" srcOrd="1" destOrd="0" presId="urn:microsoft.com/office/officeart/2005/8/layout/vList3"/>
    <dgm:cxn modelId="{E020CCA9-C87F-44C3-AD89-8472FB7BA72B}" type="presParOf" srcId="{26A48CA2-D699-4FF3-BBBF-007B1D91C681}" destId="{F42EBC66-BD47-4B18-BF19-5240BE6C0500}" srcOrd="1" destOrd="0" presId="urn:microsoft.com/office/officeart/2005/8/layout/vList3"/>
    <dgm:cxn modelId="{CF50ED0F-6C17-4C15-87B1-1A4C8184A2CD}" type="presParOf" srcId="{26A48CA2-D699-4FF3-BBBF-007B1D91C681}" destId="{DF97F4D8-7BC5-441E-9AB2-D23FC3C815B0}" srcOrd="2" destOrd="0" presId="urn:microsoft.com/office/officeart/2005/8/layout/vList3"/>
    <dgm:cxn modelId="{59B2E856-45B3-4E5B-9045-17BFC8B8939A}" type="presParOf" srcId="{DF97F4D8-7BC5-441E-9AB2-D23FC3C815B0}" destId="{8B0A346B-FF76-44DC-B770-8DBA517D78FF}" srcOrd="0" destOrd="0" presId="urn:microsoft.com/office/officeart/2005/8/layout/vList3"/>
    <dgm:cxn modelId="{190C7181-5336-464C-8F0F-3D940E71CD3A}" type="presParOf" srcId="{DF97F4D8-7BC5-441E-9AB2-D23FC3C815B0}" destId="{9B038551-5AA6-4928-BCD4-FF351C26E63E}" srcOrd="1" destOrd="0" presId="urn:microsoft.com/office/officeart/2005/8/layout/vList3"/>
    <dgm:cxn modelId="{B98F853F-F56D-41E2-812A-B81D16FE6023}" type="presParOf" srcId="{26A48CA2-D699-4FF3-BBBF-007B1D91C681}" destId="{E5F25547-BF9B-4EAA-BC11-F981C85419BE}" srcOrd="3" destOrd="0" presId="urn:microsoft.com/office/officeart/2005/8/layout/vList3"/>
    <dgm:cxn modelId="{EA231DC5-C3CD-451C-927F-335972C5882D}" type="presParOf" srcId="{26A48CA2-D699-4FF3-BBBF-007B1D91C681}" destId="{5DC93751-496A-4654-B933-3AFD57713FCB}" srcOrd="4" destOrd="0" presId="urn:microsoft.com/office/officeart/2005/8/layout/vList3"/>
    <dgm:cxn modelId="{D032FBAB-A4E3-4E76-9309-6DCDB82A6600}" type="presParOf" srcId="{5DC93751-496A-4654-B933-3AFD57713FCB}" destId="{9967AD11-AF0F-4FB2-A063-300155158763}" srcOrd="0" destOrd="0" presId="urn:microsoft.com/office/officeart/2005/8/layout/vList3"/>
    <dgm:cxn modelId="{33747163-1396-47B8-8512-E8FF5E8085E8}" type="presParOf" srcId="{5DC93751-496A-4654-B933-3AFD57713FCB}" destId="{F0061BAC-2DA6-4C5C-8833-CF42F124C275}"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9B486A-43A0-4374-B5D1-5F3345022F1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l-GR"/>
        </a:p>
      </dgm:t>
    </dgm:pt>
    <dgm:pt modelId="{6E8E15CB-133A-4377-B78E-C0664F1B436E}">
      <dgm:prSet phldrT="[Text]"/>
      <dgm:spPr>
        <a:solidFill>
          <a:schemeClr val="accent6"/>
        </a:solidFill>
      </dgm:spPr>
      <dgm:t>
        <a:bodyPr/>
        <a:lstStyle/>
        <a:p>
          <a:r>
            <a:rPr lang="en-US" dirty="0" smtClean="0"/>
            <a:t>Sample preparation from Curie should start 1-2 months</a:t>
          </a:r>
        </a:p>
        <a:p>
          <a:r>
            <a:rPr lang="en-US" dirty="0" smtClean="0"/>
            <a:t> earlier (at least 2 samples per day)</a:t>
          </a:r>
          <a:endParaRPr lang="el-GR" dirty="0"/>
        </a:p>
      </dgm:t>
    </dgm:pt>
    <dgm:pt modelId="{66F284AA-07AF-4CD7-AE89-D30648CA9251}" type="parTrans" cxnId="{F301D42D-1040-4D65-BCC3-FB4FE2A54805}">
      <dgm:prSet/>
      <dgm:spPr/>
      <dgm:t>
        <a:bodyPr/>
        <a:lstStyle/>
        <a:p>
          <a:endParaRPr lang="el-GR"/>
        </a:p>
      </dgm:t>
    </dgm:pt>
    <dgm:pt modelId="{6F23BB22-DBDC-482F-BDE5-2A74D8DB527E}" type="sibTrans" cxnId="{F301D42D-1040-4D65-BCC3-FB4FE2A54805}">
      <dgm:prSet/>
      <dgm:spPr/>
      <dgm:t>
        <a:bodyPr/>
        <a:lstStyle/>
        <a:p>
          <a:endParaRPr lang="el-GR"/>
        </a:p>
      </dgm:t>
    </dgm:pt>
    <dgm:pt modelId="{0272F83E-5170-419B-A2DD-29A5ADC74957}">
      <dgm:prSet phldrT="[Text]"/>
      <dgm:spPr/>
      <dgm:t>
        <a:bodyPr/>
        <a:lstStyle/>
        <a:p>
          <a:r>
            <a:rPr lang="en-US" dirty="0" smtClean="0"/>
            <a:t>Massive production of </a:t>
          </a:r>
          <a:r>
            <a:rPr lang="en-US" dirty="0" err="1" smtClean="0"/>
            <a:t>eg</a:t>
          </a:r>
          <a:r>
            <a:rPr lang="en-US" dirty="0" smtClean="0"/>
            <a:t> 20-40 LCRs at once followed by </a:t>
          </a:r>
        </a:p>
        <a:p>
          <a:r>
            <a:rPr lang="en-US" dirty="0" smtClean="0"/>
            <a:t>acoustic detection the following days </a:t>
          </a:r>
        </a:p>
      </dgm:t>
    </dgm:pt>
    <dgm:pt modelId="{427294C4-81D3-4C88-95FB-B25C01995968}" type="parTrans" cxnId="{4A89C5E9-D2DB-45F2-B839-79412C5F3A3F}">
      <dgm:prSet/>
      <dgm:spPr/>
      <dgm:t>
        <a:bodyPr/>
        <a:lstStyle/>
        <a:p>
          <a:endParaRPr lang="el-GR"/>
        </a:p>
      </dgm:t>
    </dgm:pt>
    <dgm:pt modelId="{C3B852B2-50E6-4889-B585-6CE310E8E69A}" type="sibTrans" cxnId="{4A89C5E9-D2DB-45F2-B839-79412C5F3A3F}">
      <dgm:prSet/>
      <dgm:spPr/>
      <dgm:t>
        <a:bodyPr/>
        <a:lstStyle/>
        <a:p>
          <a:endParaRPr lang="el-GR"/>
        </a:p>
      </dgm:t>
    </dgm:pt>
    <dgm:pt modelId="{97779ABA-9EFE-497E-88C8-7D6FE675AEB3}">
      <dgm:prSet phldrT="[Text]"/>
      <dgm:spPr/>
      <dgm:t>
        <a:bodyPr/>
        <a:lstStyle/>
        <a:p>
          <a:r>
            <a:rPr lang="en-US" dirty="0" smtClean="0"/>
            <a:t>2 x acoustic assays per day</a:t>
          </a:r>
          <a:endParaRPr lang="el-GR" dirty="0"/>
        </a:p>
      </dgm:t>
    </dgm:pt>
    <dgm:pt modelId="{F8D1038E-3FF6-4EB1-93BA-479A2B077D05}" type="parTrans" cxnId="{4C300F8B-8D94-4DD5-AA03-320AE27B3B06}">
      <dgm:prSet/>
      <dgm:spPr/>
      <dgm:t>
        <a:bodyPr/>
        <a:lstStyle/>
        <a:p>
          <a:endParaRPr lang="el-GR"/>
        </a:p>
      </dgm:t>
    </dgm:pt>
    <dgm:pt modelId="{8EB3B8C7-38ED-42AF-8762-3DD3CA8643E6}" type="sibTrans" cxnId="{4C300F8B-8D94-4DD5-AA03-320AE27B3B06}">
      <dgm:prSet/>
      <dgm:spPr/>
      <dgm:t>
        <a:bodyPr/>
        <a:lstStyle/>
        <a:p>
          <a:endParaRPr lang="el-GR"/>
        </a:p>
      </dgm:t>
    </dgm:pt>
    <dgm:pt modelId="{638B184C-84CE-45CB-BE54-5FD7B6C265A1}" type="pres">
      <dgm:prSet presAssocID="{309B486A-43A0-4374-B5D1-5F3345022F1F}" presName="linear" presStyleCnt="0">
        <dgm:presLayoutVars>
          <dgm:dir/>
          <dgm:animLvl val="lvl"/>
          <dgm:resizeHandles val="exact"/>
        </dgm:presLayoutVars>
      </dgm:prSet>
      <dgm:spPr/>
      <dgm:t>
        <a:bodyPr/>
        <a:lstStyle/>
        <a:p>
          <a:endParaRPr lang="el-GR"/>
        </a:p>
      </dgm:t>
    </dgm:pt>
    <dgm:pt modelId="{7AD8A369-58D6-407B-82EB-4C92EC1D2891}" type="pres">
      <dgm:prSet presAssocID="{6E8E15CB-133A-4377-B78E-C0664F1B436E}" presName="parentLin" presStyleCnt="0"/>
      <dgm:spPr/>
    </dgm:pt>
    <dgm:pt modelId="{633CDBDD-627B-42C1-A0EF-705BF3F16531}" type="pres">
      <dgm:prSet presAssocID="{6E8E15CB-133A-4377-B78E-C0664F1B436E}" presName="parentLeftMargin" presStyleLbl="node1" presStyleIdx="0" presStyleCnt="3"/>
      <dgm:spPr/>
      <dgm:t>
        <a:bodyPr/>
        <a:lstStyle/>
        <a:p>
          <a:endParaRPr lang="el-GR"/>
        </a:p>
      </dgm:t>
    </dgm:pt>
    <dgm:pt modelId="{D08CF756-6ED8-48A6-A659-009002EF15D0}" type="pres">
      <dgm:prSet presAssocID="{6E8E15CB-133A-4377-B78E-C0664F1B436E}" presName="parentText" presStyleLbl="node1" presStyleIdx="0" presStyleCnt="3" custScaleX="142857" custScaleY="146553">
        <dgm:presLayoutVars>
          <dgm:chMax val="0"/>
          <dgm:bulletEnabled val="1"/>
        </dgm:presLayoutVars>
      </dgm:prSet>
      <dgm:spPr/>
      <dgm:t>
        <a:bodyPr/>
        <a:lstStyle/>
        <a:p>
          <a:endParaRPr lang="el-GR"/>
        </a:p>
      </dgm:t>
    </dgm:pt>
    <dgm:pt modelId="{CC8C7D56-6A33-4B99-BA32-11900B884E79}" type="pres">
      <dgm:prSet presAssocID="{6E8E15CB-133A-4377-B78E-C0664F1B436E}" presName="negativeSpace" presStyleCnt="0"/>
      <dgm:spPr/>
    </dgm:pt>
    <dgm:pt modelId="{37C6110B-D6A2-450F-8770-9F608134AF69}" type="pres">
      <dgm:prSet presAssocID="{6E8E15CB-133A-4377-B78E-C0664F1B436E}" presName="childText" presStyleLbl="conFgAcc1" presStyleIdx="0" presStyleCnt="3">
        <dgm:presLayoutVars>
          <dgm:bulletEnabled val="1"/>
        </dgm:presLayoutVars>
      </dgm:prSet>
      <dgm:spPr/>
    </dgm:pt>
    <dgm:pt modelId="{03A18C10-5210-49A8-A5C4-08417D3BCAB9}" type="pres">
      <dgm:prSet presAssocID="{6F23BB22-DBDC-482F-BDE5-2A74D8DB527E}" presName="spaceBetweenRectangles" presStyleCnt="0"/>
      <dgm:spPr/>
    </dgm:pt>
    <dgm:pt modelId="{250405E8-E12D-4431-893E-DECD552DE43A}" type="pres">
      <dgm:prSet presAssocID="{0272F83E-5170-419B-A2DD-29A5ADC74957}" presName="parentLin" presStyleCnt="0"/>
      <dgm:spPr/>
    </dgm:pt>
    <dgm:pt modelId="{8F4991AB-7182-4CC2-BB44-1042C5911719}" type="pres">
      <dgm:prSet presAssocID="{0272F83E-5170-419B-A2DD-29A5ADC74957}" presName="parentLeftMargin" presStyleLbl="node1" presStyleIdx="0" presStyleCnt="3"/>
      <dgm:spPr/>
      <dgm:t>
        <a:bodyPr/>
        <a:lstStyle/>
        <a:p>
          <a:endParaRPr lang="el-GR"/>
        </a:p>
      </dgm:t>
    </dgm:pt>
    <dgm:pt modelId="{74B9E488-15FF-45F1-BDCA-71C1E5690266}" type="pres">
      <dgm:prSet presAssocID="{0272F83E-5170-419B-A2DD-29A5ADC74957}" presName="parentText" presStyleLbl="node1" presStyleIdx="1" presStyleCnt="3" custScaleX="142857" custScaleY="147749">
        <dgm:presLayoutVars>
          <dgm:chMax val="0"/>
          <dgm:bulletEnabled val="1"/>
        </dgm:presLayoutVars>
      </dgm:prSet>
      <dgm:spPr/>
      <dgm:t>
        <a:bodyPr/>
        <a:lstStyle/>
        <a:p>
          <a:endParaRPr lang="el-GR"/>
        </a:p>
      </dgm:t>
    </dgm:pt>
    <dgm:pt modelId="{09475B85-C0F5-4749-A747-6CC62BB02B9D}" type="pres">
      <dgm:prSet presAssocID="{0272F83E-5170-419B-A2DD-29A5ADC74957}" presName="negativeSpace" presStyleCnt="0"/>
      <dgm:spPr/>
    </dgm:pt>
    <dgm:pt modelId="{A28402B7-6DA6-4522-AA53-E4F43CB72CF1}" type="pres">
      <dgm:prSet presAssocID="{0272F83E-5170-419B-A2DD-29A5ADC74957}" presName="childText" presStyleLbl="conFgAcc1" presStyleIdx="1" presStyleCnt="3">
        <dgm:presLayoutVars>
          <dgm:bulletEnabled val="1"/>
        </dgm:presLayoutVars>
      </dgm:prSet>
      <dgm:spPr/>
    </dgm:pt>
    <dgm:pt modelId="{34034551-3F5D-4B0E-A368-B22BE7863CDD}" type="pres">
      <dgm:prSet presAssocID="{C3B852B2-50E6-4889-B585-6CE310E8E69A}" presName="spaceBetweenRectangles" presStyleCnt="0"/>
      <dgm:spPr/>
    </dgm:pt>
    <dgm:pt modelId="{A391AA35-DF04-4212-B9CA-72611EF176BF}" type="pres">
      <dgm:prSet presAssocID="{97779ABA-9EFE-497E-88C8-7D6FE675AEB3}" presName="parentLin" presStyleCnt="0"/>
      <dgm:spPr/>
    </dgm:pt>
    <dgm:pt modelId="{F3FFA457-900D-443A-9CDF-63961432FF29}" type="pres">
      <dgm:prSet presAssocID="{97779ABA-9EFE-497E-88C8-7D6FE675AEB3}" presName="parentLeftMargin" presStyleLbl="node1" presStyleIdx="1" presStyleCnt="3"/>
      <dgm:spPr/>
      <dgm:t>
        <a:bodyPr/>
        <a:lstStyle/>
        <a:p>
          <a:endParaRPr lang="el-GR"/>
        </a:p>
      </dgm:t>
    </dgm:pt>
    <dgm:pt modelId="{C5788219-2355-442E-81A0-C2D1C0FE5800}" type="pres">
      <dgm:prSet presAssocID="{97779ABA-9EFE-497E-88C8-7D6FE675AEB3}" presName="parentText" presStyleLbl="node1" presStyleIdx="2" presStyleCnt="3">
        <dgm:presLayoutVars>
          <dgm:chMax val="0"/>
          <dgm:bulletEnabled val="1"/>
        </dgm:presLayoutVars>
      </dgm:prSet>
      <dgm:spPr/>
      <dgm:t>
        <a:bodyPr/>
        <a:lstStyle/>
        <a:p>
          <a:endParaRPr lang="el-GR"/>
        </a:p>
      </dgm:t>
    </dgm:pt>
    <dgm:pt modelId="{CF950291-1E57-4309-99A8-46F7C003C816}" type="pres">
      <dgm:prSet presAssocID="{97779ABA-9EFE-497E-88C8-7D6FE675AEB3}" presName="negativeSpace" presStyleCnt="0"/>
      <dgm:spPr/>
    </dgm:pt>
    <dgm:pt modelId="{D2903C42-50AD-4C8B-8C9F-C2CBE80A1005}" type="pres">
      <dgm:prSet presAssocID="{97779ABA-9EFE-497E-88C8-7D6FE675AEB3}" presName="childText" presStyleLbl="conFgAcc1" presStyleIdx="2" presStyleCnt="3">
        <dgm:presLayoutVars>
          <dgm:bulletEnabled val="1"/>
        </dgm:presLayoutVars>
      </dgm:prSet>
      <dgm:spPr/>
    </dgm:pt>
  </dgm:ptLst>
  <dgm:cxnLst>
    <dgm:cxn modelId="{F301D42D-1040-4D65-BCC3-FB4FE2A54805}" srcId="{309B486A-43A0-4374-B5D1-5F3345022F1F}" destId="{6E8E15CB-133A-4377-B78E-C0664F1B436E}" srcOrd="0" destOrd="0" parTransId="{66F284AA-07AF-4CD7-AE89-D30648CA9251}" sibTransId="{6F23BB22-DBDC-482F-BDE5-2A74D8DB527E}"/>
    <dgm:cxn modelId="{64A29D26-6E63-41C2-B789-DC9CE749CD5C}" type="presOf" srcId="{97779ABA-9EFE-497E-88C8-7D6FE675AEB3}" destId="{C5788219-2355-442E-81A0-C2D1C0FE5800}" srcOrd="1" destOrd="0" presId="urn:microsoft.com/office/officeart/2005/8/layout/list1"/>
    <dgm:cxn modelId="{11F18A10-338A-44A7-9BB0-660AD15BB4F2}" type="presOf" srcId="{6E8E15CB-133A-4377-B78E-C0664F1B436E}" destId="{D08CF756-6ED8-48A6-A659-009002EF15D0}" srcOrd="1" destOrd="0" presId="urn:microsoft.com/office/officeart/2005/8/layout/list1"/>
    <dgm:cxn modelId="{21D1E4DE-DE86-4B1C-99F3-2040533229B3}" type="presOf" srcId="{0272F83E-5170-419B-A2DD-29A5ADC74957}" destId="{8F4991AB-7182-4CC2-BB44-1042C5911719}" srcOrd="0" destOrd="0" presId="urn:microsoft.com/office/officeart/2005/8/layout/list1"/>
    <dgm:cxn modelId="{1D66D944-82BB-4A13-A251-7778B6299E18}" type="presOf" srcId="{97779ABA-9EFE-497E-88C8-7D6FE675AEB3}" destId="{F3FFA457-900D-443A-9CDF-63961432FF29}" srcOrd="0" destOrd="0" presId="urn:microsoft.com/office/officeart/2005/8/layout/list1"/>
    <dgm:cxn modelId="{4A89C5E9-D2DB-45F2-B839-79412C5F3A3F}" srcId="{309B486A-43A0-4374-B5D1-5F3345022F1F}" destId="{0272F83E-5170-419B-A2DD-29A5ADC74957}" srcOrd="1" destOrd="0" parTransId="{427294C4-81D3-4C88-95FB-B25C01995968}" sibTransId="{C3B852B2-50E6-4889-B585-6CE310E8E69A}"/>
    <dgm:cxn modelId="{4C300F8B-8D94-4DD5-AA03-320AE27B3B06}" srcId="{309B486A-43A0-4374-B5D1-5F3345022F1F}" destId="{97779ABA-9EFE-497E-88C8-7D6FE675AEB3}" srcOrd="2" destOrd="0" parTransId="{F8D1038E-3FF6-4EB1-93BA-479A2B077D05}" sibTransId="{8EB3B8C7-38ED-42AF-8762-3DD3CA8643E6}"/>
    <dgm:cxn modelId="{2219F8F9-5096-4EF6-940A-134375BBBDBD}" type="presOf" srcId="{6E8E15CB-133A-4377-B78E-C0664F1B436E}" destId="{633CDBDD-627B-42C1-A0EF-705BF3F16531}" srcOrd="0" destOrd="0" presId="urn:microsoft.com/office/officeart/2005/8/layout/list1"/>
    <dgm:cxn modelId="{BCBA5F45-597C-42BA-8ADD-8AA7737C63B1}" type="presOf" srcId="{309B486A-43A0-4374-B5D1-5F3345022F1F}" destId="{638B184C-84CE-45CB-BE54-5FD7B6C265A1}" srcOrd="0" destOrd="0" presId="urn:microsoft.com/office/officeart/2005/8/layout/list1"/>
    <dgm:cxn modelId="{453EF7E5-E54D-442F-8DE6-BBB6750BCE9C}" type="presOf" srcId="{0272F83E-5170-419B-A2DD-29A5ADC74957}" destId="{74B9E488-15FF-45F1-BDCA-71C1E5690266}" srcOrd="1" destOrd="0" presId="urn:microsoft.com/office/officeart/2005/8/layout/list1"/>
    <dgm:cxn modelId="{A1100ACF-F4DC-4C23-9B0D-4BCC445D9408}" type="presParOf" srcId="{638B184C-84CE-45CB-BE54-5FD7B6C265A1}" destId="{7AD8A369-58D6-407B-82EB-4C92EC1D2891}" srcOrd="0" destOrd="0" presId="urn:microsoft.com/office/officeart/2005/8/layout/list1"/>
    <dgm:cxn modelId="{A722930A-3310-4050-8652-AAF7B160EB08}" type="presParOf" srcId="{7AD8A369-58D6-407B-82EB-4C92EC1D2891}" destId="{633CDBDD-627B-42C1-A0EF-705BF3F16531}" srcOrd="0" destOrd="0" presId="urn:microsoft.com/office/officeart/2005/8/layout/list1"/>
    <dgm:cxn modelId="{F741CE46-AEEB-4869-A8BD-CA8187A21FBD}" type="presParOf" srcId="{7AD8A369-58D6-407B-82EB-4C92EC1D2891}" destId="{D08CF756-6ED8-48A6-A659-009002EF15D0}" srcOrd="1" destOrd="0" presId="urn:microsoft.com/office/officeart/2005/8/layout/list1"/>
    <dgm:cxn modelId="{80B1C6C0-A985-4418-8760-C93FB4B2D1B9}" type="presParOf" srcId="{638B184C-84CE-45CB-BE54-5FD7B6C265A1}" destId="{CC8C7D56-6A33-4B99-BA32-11900B884E79}" srcOrd="1" destOrd="0" presId="urn:microsoft.com/office/officeart/2005/8/layout/list1"/>
    <dgm:cxn modelId="{6A76753F-5DE5-4BFF-B483-B8A480C02B7D}" type="presParOf" srcId="{638B184C-84CE-45CB-BE54-5FD7B6C265A1}" destId="{37C6110B-D6A2-450F-8770-9F608134AF69}" srcOrd="2" destOrd="0" presId="urn:microsoft.com/office/officeart/2005/8/layout/list1"/>
    <dgm:cxn modelId="{87188682-CFCA-41B9-82A0-EDBEA0C6D515}" type="presParOf" srcId="{638B184C-84CE-45CB-BE54-5FD7B6C265A1}" destId="{03A18C10-5210-49A8-A5C4-08417D3BCAB9}" srcOrd="3" destOrd="0" presId="urn:microsoft.com/office/officeart/2005/8/layout/list1"/>
    <dgm:cxn modelId="{4690E509-B186-4DAB-A3A9-C65D82022F88}" type="presParOf" srcId="{638B184C-84CE-45CB-BE54-5FD7B6C265A1}" destId="{250405E8-E12D-4431-893E-DECD552DE43A}" srcOrd="4" destOrd="0" presId="urn:microsoft.com/office/officeart/2005/8/layout/list1"/>
    <dgm:cxn modelId="{91E0BB8F-3BA0-4ACE-8156-0BBF2E9B8BD0}" type="presParOf" srcId="{250405E8-E12D-4431-893E-DECD552DE43A}" destId="{8F4991AB-7182-4CC2-BB44-1042C5911719}" srcOrd="0" destOrd="0" presId="urn:microsoft.com/office/officeart/2005/8/layout/list1"/>
    <dgm:cxn modelId="{EE314D41-5B94-438B-90AB-95DF0A4B84E1}" type="presParOf" srcId="{250405E8-E12D-4431-893E-DECD552DE43A}" destId="{74B9E488-15FF-45F1-BDCA-71C1E5690266}" srcOrd="1" destOrd="0" presId="urn:microsoft.com/office/officeart/2005/8/layout/list1"/>
    <dgm:cxn modelId="{6438A532-20F5-4F34-88A1-C30DB659692B}" type="presParOf" srcId="{638B184C-84CE-45CB-BE54-5FD7B6C265A1}" destId="{09475B85-C0F5-4749-A747-6CC62BB02B9D}" srcOrd="5" destOrd="0" presId="urn:microsoft.com/office/officeart/2005/8/layout/list1"/>
    <dgm:cxn modelId="{0184E1BC-F1A9-4CB4-AFAA-B800E3487924}" type="presParOf" srcId="{638B184C-84CE-45CB-BE54-5FD7B6C265A1}" destId="{A28402B7-6DA6-4522-AA53-E4F43CB72CF1}" srcOrd="6" destOrd="0" presId="urn:microsoft.com/office/officeart/2005/8/layout/list1"/>
    <dgm:cxn modelId="{8AA162E2-6F23-42B2-98CA-AC9A498EDCF6}" type="presParOf" srcId="{638B184C-84CE-45CB-BE54-5FD7B6C265A1}" destId="{34034551-3F5D-4B0E-A368-B22BE7863CDD}" srcOrd="7" destOrd="0" presId="urn:microsoft.com/office/officeart/2005/8/layout/list1"/>
    <dgm:cxn modelId="{BC52CB7B-5513-447A-8162-9EC8314D6969}" type="presParOf" srcId="{638B184C-84CE-45CB-BE54-5FD7B6C265A1}" destId="{A391AA35-DF04-4212-B9CA-72611EF176BF}" srcOrd="8" destOrd="0" presId="urn:microsoft.com/office/officeart/2005/8/layout/list1"/>
    <dgm:cxn modelId="{8A99806E-93D5-4124-B39C-0B28FBE6027C}" type="presParOf" srcId="{A391AA35-DF04-4212-B9CA-72611EF176BF}" destId="{F3FFA457-900D-443A-9CDF-63961432FF29}" srcOrd="0" destOrd="0" presId="urn:microsoft.com/office/officeart/2005/8/layout/list1"/>
    <dgm:cxn modelId="{E03A02AA-DA09-498C-B744-1C0C145537F9}" type="presParOf" srcId="{A391AA35-DF04-4212-B9CA-72611EF176BF}" destId="{C5788219-2355-442E-81A0-C2D1C0FE5800}" srcOrd="1" destOrd="0" presId="urn:microsoft.com/office/officeart/2005/8/layout/list1"/>
    <dgm:cxn modelId="{DF0BC2AA-71D7-4E91-9804-E473743814DB}" type="presParOf" srcId="{638B184C-84CE-45CB-BE54-5FD7B6C265A1}" destId="{CF950291-1E57-4309-99A8-46F7C003C816}" srcOrd="9" destOrd="0" presId="urn:microsoft.com/office/officeart/2005/8/layout/list1"/>
    <dgm:cxn modelId="{79309287-DFD8-442A-B515-235659668FA9}" type="presParOf" srcId="{638B184C-84CE-45CB-BE54-5FD7B6C265A1}" destId="{D2903C42-50AD-4C8B-8C9F-C2CBE80A1005}"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8AB5E5-6BA4-47EC-9B62-F5BDC1D3A4E8}">
      <dsp:nvSpPr>
        <dsp:cNvPr id="0" name=""/>
        <dsp:cNvSpPr/>
      </dsp:nvSpPr>
      <dsp:spPr>
        <a:xfrm>
          <a:off x="2529360" y="1542618"/>
          <a:ext cx="1551123" cy="1409709"/>
        </a:xfrm>
        <a:custGeom>
          <a:avLst/>
          <a:gdLst/>
          <a:ahLst/>
          <a:cxnLst/>
          <a:rect l="0" t="0" r="0" b="0"/>
          <a:pathLst>
            <a:path>
              <a:moveTo>
                <a:pt x="1551123" y="0"/>
              </a:moveTo>
              <a:lnTo>
                <a:pt x="1551123" y="1355051"/>
              </a:lnTo>
              <a:lnTo>
                <a:pt x="0" y="1355051"/>
              </a:lnTo>
              <a:lnTo>
                <a:pt x="0" y="14097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0F35B4-EE8D-47B7-B6DC-CE6C36C301BC}">
      <dsp:nvSpPr>
        <dsp:cNvPr id="0" name=""/>
        <dsp:cNvSpPr/>
      </dsp:nvSpPr>
      <dsp:spPr>
        <a:xfrm>
          <a:off x="4080483" y="1542618"/>
          <a:ext cx="1596494" cy="1411567"/>
        </a:xfrm>
        <a:custGeom>
          <a:avLst/>
          <a:gdLst/>
          <a:ahLst/>
          <a:cxnLst/>
          <a:rect l="0" t="0" r="0" b="0"/>
          <a:pathLst>
            <a:path>
              <a:moveTo>
                <a:pt x="0" y="0"/>
              </a:moveTo>
              <a:lnTo>
                <a:pt x="0" y="1356910"/>
              </a:lnTo>
              <a:lnTo>
                <a:pt x="1596494" y="1356910"/>
              </a:lnTo>
              <a:lnTo>
                <a:pt x="1596494" y="141156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8769B7-3D0F-4111-B16C-B09E76D936C1}">
      <dsp:nvSpPr>
        <dsp:cNvPr id="0" name=""/>
        <dsp:cNvSpPr/>
      </dsp:nvSpPr>
      <dsp:spPr>
        <a:xfrm>
          <a:off x="4021120" y="1542618"/>
          <a:ext cx="91440" cy="331447"/>
        </a:xfrm>
        <a:custGeom>
          <a:avLst/>
          <a:gdLst/>
          <a:ahLst/>
          <a:cxnLst/>
          <a:rect l="0" t="0" r="0" b="0"/>
          <a:pathLst>
            <a:path>
              <a:moveTo>
                <a:pt x="59363" y="0"/>
              </a:moveTo>
              <a:lnTo>
                <a:pt x="59363" y="276789"/>
              </a:lnTo>
              <a:lnTo>
                <a:pt x="45720" y="276789"/>
              </a:lnTo>
              <a:lnTo>
                <a:pt x="45720" y="33144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9089E-D575-4A00-9F8D-75103C483619}">
      <dsp:nvSpPr>
        <dsp:cNvPr id="0" name=""/>
        <dsp:cNvSpPr/>
      </dsp:nvSpPr>
      <dsp:spPr>
        <a:xfrm>
          <a:off x="658884" y="550837"/>
          <a:ext cx="6843198" cy="991780"/>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666750">
            <a:lnSpc>
              <a:spcPct val="90000"/>
            </a:lnSpc>
            <a:spcBef>
              <a:spcPct val="0"/>
            </a:spcBef>
            <a:spcAft>
              <a:spcPct val="35000"/>
            </a:spcAft>
          </a:pPr>
          <a:r>
            <a:rPr lang="en-US" sz="2600" b="1" kern="1200" dirty="0" smtClean="0"/>
            <a:t>200 * 1 </a:t>
          </a:r>
          <a:r>
            <a:rPr lang="en-US" sz="2600" b="1" kern="1200" dirty="0" err="1" smtClean="0"/>
            <a:t>mL</a:t>
          </a:r>
          <a:r>
            <a:rPr lang="en-US" sz="2600" b="1" kern="1200" dirty="0" smtClean="0"/>
            <a:t> serum samples (150 cancer patients </a:t>
          </a:r>
        </a:p>
        <a:p>
          <a:pPr lvl="0" algn="ctr" defTabSz="666750">
            <a:lnSpc>
              <a:spcPct val="90000"/>
            </a:lnSpc>
            <a:spcBef>
              <a:spcPct val="0"/>
            </a:spcBef>
            <a:spcAft>
              <a:spcPct val="35000"/>
            </a:spcAft>
          </a:pPr>
          <a:r>
            <a:rPr lang="en-US" sz="2600" b="1" kern="1200" dirty="0" smtClean="0"/>
            <a:t>+ 50 wt population)</a:t>
          </a:r>
        </a:p>
      </dsp:txBody>
      <dsp:txXfrm>
        <a:off x="658884" y="550837"/>
        <a:ext cx="6843198" cy="991780"/>
      </dsp:txXfrm>
    </dsp:sp>
    <dsp:sp modelId="{7A0D1C96-3546-4481-9968-A9E27A3EE276}">
      <dsp:nvSpPr>
        <dsp:cNvPr id="0" name=""/>
        <dsp:cNvSpPr/>
      </dsp:nvSpPr>
      <dsp:spPr>
        <a:xfrm>
          <a:off x="1584173" y="1874065"/>
          <a:ext cx="4965333" cy="54937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2400" kern="1200" dirty="0" smtClean="0"/>
            <a:t>Focused on only 2 point mutations;</a:t>
          </a:r>
        </a:p>
      </dsp:txBody>
      <dsp:txXfrm>
        <a:off x="1584173" y="1874065"/>
        <a:ext cx="4965333" cy="549373"/>
      </dsp:txXfrm>
    </dsp:sp>
    <dsp:sp modelId="{584217DC-0D56-4FB3-ACDC-B72DCC15CE32}">
      <dsp:nvSpPr>
        <dsp:cNvPr id="0" name=""/>
        <dsp:cNvSpPr/>
      </dsp:nvSpPr>
      <dsp:spPr>
        <a:xfrm>
          <a:off x="4968551" y="2954186"/>
          <a:ext cx="1416853" cy="64211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800" b="1" kern="1200" dirty="0" smtClean="0"/>
            <a:t>1 KRAS</a:t>
          </a:r>
        </a:p>
      </dsp:txBody>
      <dsp:txXfrm>
        <a:off x="4968551" y="2954186"/>
        <a:ext cx="1416853" cy="642111"/>
      </dsp:txXfrm>
    </dsp:sp>
    <dsp:sp modelId="{255F25A9-1D80-4BFE-ACA4-9D006E70531E}">
      <dsp:nvSpPr>
        <dsp:cNvPr id="0" name=""/>
        <dsp:cNvSpPr/>
      </dsp:nvSpPr>
      <dsp:spPr>
        <a:xfrm>
          <a:off x="1800200" y="2952327"/>
          <a:ext cx="1458320" cy="68967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800" b="1" kern="1200" dirty="0" smtClean="0"/>
            <a:t>BRAF-V600E</a:t>
          </a:r>
        </a:p>
      </dsp:txBody>
      <dsp:txXfrm>
        <a:off x="1800200" y="2952327"/>
        <a:ext cx="1458320" cy="68967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97E20B-33C8-44D7-B3FC-B74DBDDD3800}">
      <dsp:nvSpPr>
        <dsp:cNvPr id="0" name=""/>
        <dsp:cNvSpPr/>
      </dsp:nvSpPr>
      <dsp:spPr>
        <a:xfrm rot="10800000">
          <a:off x="1190973" y="13462"/>
          <a:ext cx="6899412" cy="1066662"/>
        </a:xfrm>
        <a:prstGeom prst="homePlat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147" tIns="99060" rIns="184912" bIns="99060" numCol="1" spcCol="1270" anchor="t" anchorCtr="0">
          <a:noAutofit/>
        </a:bodyPr>
        <a:lstStyle/>
        <a:p>
          <a:pPr lvl="0" algn="ctr" defTabSz="1155700">
            <a:lnSpc>
              <a:spcPct val="90000"/>
            </a:lnSpc>
            <a:spcBef>
              <a:spcPct val="0"/>
            </a:spcBef>
            <a:spcAft>
              <a:spcPct val="35000"/>
            </a:spcAft>
          </a:pPr>
          <a:r>
            <a:rPr lang="en-US" sz="2600" kern="1200" dirty="0" err="1" smtClean="0"/>
            <a:t>ctDNA</a:t>
          </a:r>
          <a:r>
            <a:rPr lang="en-US" sz="2600" kern="1200" dirty="0" smtClean="0"/>
            <a:t> extraction from serum samples</a:t>
          </a:r>
          <a:endParaRPr lang="el-GR" sz="2600" kern="1200" dirty="0"/>
        </a:p>
        <a:p>
          <a:pPr marL="228600" lvl="1" indent="-228600" algn="l" defTabSz="1066800">
            <a:lnSpc>
              <a:spcPct val="90000"/>
            </a:lnSpc>
            <a:spcBef>
              <a:spcPct val="0"/>
            </a:spcBef>
            <a:spcAft>
              <a:spcPct val="15000"/>
            </a:spcAft>
            <a:buChar char="••"/>
          </a:pPr>
          <a:r>
            <a:rPr lang="en-US" sz="2400" i="1" kern="1200" dirty="0" smtClean="0"/>
            <a:t>2 x 1 </a:t>
          </a:r>
          <a:r>
            <a:rPr lang="en-US" sz="2400" i="1" kern="1200" dirty="0" err="1" smtClean="0"/>
            <a:t>mL</a:t>
          </a:r>
          <a:r>
            <a:rPr lang="en-US" sz="2400" i="1" kern="1200" dirty="0" smtClean="0"/>
            <a:t> of serum (2 to  4 hours ??)</a:t>
          </a:r>
          <a:endParaRPr lang="el-GR" sz="2400" i="1" kern="1200" dirty="0"/>
        </a:p>
      </dsp:txBody>
      <dsp:txXfrm rot="10800000">
        <a:off x="1190973" y="13462"/>
        <a:ext cx="6899412" cy="1066662"/>
      </dsp:txXfrm>
    </dsp:sp>
    <dsp:sp modelId="{E42009B8-809F-4051-AAEA-5F4376338F8F}">
      <dsp:nvSpPr>
        <dsp:cNvPr id="0" name=""/>
        <dsp:cNvSpPr/>
      </dsp:nvSpPr>
      <dsp:spPr>
        <a:xfrm>
          <a:off x="648518" y="11641"/>
          <a:ext cx="1093373" cy="1093373"/>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038551-5AA6-4928-BCD4-FF351C26E63E}">
      <dsp:nvSpPr>
        <dsp:cNvPr id="0" name=""/>
        <dsp:cNvSpPr/>
      </dsp:nvSpPr>
      <dsp:spPr>
        <a:xfrm rot="10800000">
          <a:off x="971579" y="1224135"/>
          <a:ext cx="7161615" cy="1840912"/>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147" tIns="99060" rIns="184912" bIns="99060" numCol="1" spcCol="1270" anchor="t" anchorCtr="0">
          <a:noAutofit/>
        </a:bodyPr>
        <a:lstStyle/>
        <a:p>
          <a:pPr lvl="0" algn="l" defTabSz="1155700">
            <a:lnSpc>
              <a:spcPct val="90000"/>
            </a:lnSpc>
            <a:spcBef>
              <a:spcPct val="0"/>
            </a:spcBef>
            <a:spcAft>
              <a:spcPct val="35000"/>
            </a:spcAft>
          </a:pPr>
          <a:r>
            <a:rPr lang="en-US" sz="2600" kern="1200" dirty="0" err="1" smtClean="0"/>
            <a:t>Ligase</a:t>
          </a:r>
          <a:r>
            <a:rPr lang="en-US" sz="2600" kern="1200" dirty="0" smtClean="0"/>
            <a:t> Chain Reaction to amplify </a:t>
          </a:r>
          <a:r>
            <a:rPr lang="en-US" sz="2600" kern="1200" dirty="0" err="1" smtClean="0"/>
            <a:t>mt</a:t>
          </a:r>
          <a:r>
            <a:rPr lang="en-US" sz="2600" kern="1200" dirty="0" smtClean="0"/>
            <a:t> target &amp; Liposome preparation</a:t>
          </a:r>
          <a:endParaRPr lang="el-GR" sz="2600" kern="1200" dirty="0"/>
        </a:p>
        <a:p>
          <a:pPr marL="228600" lvl="1" indent="-228600" algn="l" defTabSz="1066800">
            <a:lnSpc>
              <a:spcPct val="90000"/>
            </a:lnSpc>
            <a:spcBef>
              <a:spcPct val="0"/>
            </a:spcBef>
            <a:spcAft>
              <a:spcPct val="15000"/>
            </a:spcAft>
            <a:buChar char="••"/>
          </a:pPr>
          <a:r>
            <a:rPr lang="en-US" sz="2400" i="1" kern="1200" dirty="0" smtClean="0"/>
            <a:t>2.5 hours for LCR</a:t>
          </a:r>
          <a:endParaRPr lang="el-GR" sz="2400" i="1" kern="1200" dirty="0">
            <a:solidFill>
              <a:schemeClr val="tx1"/>
            </a:solidFill>
          </a:endParaRPr>
        </a:p>
        <a:p>
          <a:pPr marL="228600" lvl="1" indent="-228600" algn="l" defTabSz="1066800">
            <a:lnSpc>
              <a:spcPct val="90000"/>
            </a:lnSpc>
            <a:spcBef>
              <a:spcPct val="0"/>
            </a:spcBef>
            <a:spcAft>
              <a:spcPct val="15000"/>
            </a:spcAft>
            <a:buChar char="••"/>
          </a:pPr>
          <a:r>
            <a:rPr lang="en-US" sz="2400" i="1" kern="1200" dirty="0" smtClean="0"/>
            <a:t>2.5 </a:t>
          </a:r>
          <a:r>
            <a:rPr lang="en-US" sz="2400" i="1" kern="1200" dirty="0" smtClean="0"/>
            <a:t>hours for Liposome preparation</a:t>
          </a:r>
          <a:endParaRPr lang="el-GR" sz="2400" i="1" kern="1200" dirty="0"/>
        </a:p>
      </dsp:txBody>
      <dsp:txXfrm rot="10800000">
        <a:off x="971579" y="1224135"/>
        <a:ext cx="7161615" cy="1840912"/>
      </dsp:txXfrm>
    </dsp:sp>
    <dsp:sp modelId="{8B0A346B-FF76-44DC-B770-8DBA517D78FF}">
      <dsp:nvSpPr>
        <dsp:cNvPr id="0" name=""/>
        <dsp:cNvSpPr/>
      </dsp:nvSpPr>
      <dsp:spPr>
        <a:xfrm>
          <a:off x="611559" y="1656181"/>
          <a:ext cx="1093373" cy="1093373"/>
        </a:xfrm>
        <a:prstGeom prst="ellipse">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061BAC-2DA6-4C5C-8833-CF42F124C275}">
      <dsp:nvSpPr>
        <dsp:cNvPr id="0" name=""/>
        <dsp:cNvSpPr/>
      </dsp:nvSpPr>
      <dsp:spPr>
        <a:xfrm rot="10800000">
          <a:off x="1115633" y="3096348"/>
          <a:ext cx="7024676" cy="139706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147" tIns="99060" rIns="184912" bIns="99060" numCol="1" spcCol="1270" anchor="ctr" anchorCtr="0">
          <a:noAutofit/>
        </a:bodyPr>
        <a:lstStyle/>
        <a:p>
          <a:pPr lvl="0" algn="ctr" defTabSz="1155700">
            <a:lnSpc>
              <a:spcPct val="90000"/>
            </a:lnSpc>
            <a:spcBef>
              <a:spcPct val="0"/>
            </a:spcBef>
            <a:spcAft>
              <a:spcPct val="35000"/>
            </a:spcAft>
          </a:pPr>
          <a:r>
            <a:rPr lang="en-US" sz="2600" b="0" kern="1200" dirty="0" smtClean="0"/>
            <a:t>Acoustic detection of LCRs using the AWS sensors and JOBST platforms</a:t>
          </a:r>
        </a:p>
        <a:p>
          <a:pPr lvl="0" algn="ctr" defTabSz="1155700">
            <a:lnSpc>
              <a:spcPct val="90000"/>
            </a:lnSpc>
            <a:spcBef>
              <a:spcPct val="0"/>
            </a:spcBef>
            <a:spcAft>
              <a:spcPct val="35000"/>
            </a:spcAft>
          </a:pPr>
          <a:r>
            <a:rPr lang="en-US" sz="2400" b="0" i="1" kern="1200" dirty="0" smtClean="0"/>
            <a:t>~ 2 - 2.5 hours </a:t>
          </a:r>
        </a:p>
      </dsp:txBody>
      <dsp:txXfrm rot="10800000">
        <a:off x="1115633" y="3096348"/>
        <a:ext cx="7024676" cy="1397068"/>
      </dsp:txXfrm>
    </dsp:sp>
    <dsp:sp modelId="{9967AD11-AF0F-4FB2-A063-300155158763}">
      <dsp:nvSpPr>
        <dsp:cNvPr id="0" name=""/>
        <dsp:cNvSpPr/>
      </dsp:nvSpPr>
      <dsp:spPr>
        <a:xfrm>
          <a:off x="683570" y="3240356"/>
          <a:ext cx="1093373" cy="1093373"/>
        </a:xfrm>
        <a:prstGeom prst="ellipse">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C6110B-D6A2-450F-8770-9F608134AF69}">
      <dsp:nvSpPr>
        <dsp:cNvPr id="0" name=""/>
        <dsp:cNvSpPr/>
      </dsp:nvSpPr>
      <dsp:spPr>
        <a:xfrm>
          <a:off x="0" y="1431424"/>
          <a:ext cx="8229599"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8CF756-6ED8-48A6-A659-009002EF15D0}">
      <dsp:nvSpPr>
        <dsp:cNvPr id="0" name=""/>
        <dsp:cNvSpPr/>
      </dsp:nvSpPr>
      <dsp:spPr>
        <a:xfrm>
          <a:off x="391790" y="718863"/>
          <a:ext cx="7835792" cy="108156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Sample preparation from Curie should start 1-2 months</a:t>
          </a:r>
        </a:p>
        <a:p>
          <a:pPr lvl="0" algn="l" defTabSz="1066800">
            <a:lnSpc>
              <a:spcPct val="90000"/>
            </a:lnSpc>
            <a:spcBef>
              <a:spcPct val="0"/>
            </a:spcBef>
            <a:spcAft>
              <a:spcPct val="35000"/>
            </a:spcAft>
          </a:pPr>
          <a:r>
            <a:rPr lang="en-US" sz="2400" kern="1200" dirty="0" smtClean="0"/>
            <a:t> earlier (at least 2 samples per day)</a:t>
          </a:r>
          <a:endParaRPr lang="el-GR" sz="2400" kern="1200" dirty="0"/>
        </a:p>
      </dsp:txBody>
      <dsp:txXfrm>
        <a:off x="391790" y="718863"/>
        <a:ext cx="7835792" cy="1081561"/>
      </dsp:txXfrm>
    </dsp:sp>
    <dsp:sp modelId="{A28402B7-6DA6-4522-AA53-E4F43CB72CF1}">
      <dsp:nvSpPr>
        <dsp:cNvPr id="0" name=""/>
        <dsp:cNvSpPr/>
      </dsp:nvSpPr>
      <dsp:spPr>
        <a:xfrm>
          <a:off x="0" y="2917811"/>
          <a:ext cx="8229599"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B9E488-15FF-45F1-BDCA-71C1E5690266}">
      <dsp:nvSpPr>
        <dsp:cNvPr id="0" name=""/>
        <dsp:cNvSpPr/>
      </dsp:nvSpPr>
      <dsp:spPr>
        <a:xfrm>
          <a:off x="391790" y="2196424"/>
          <a:ext cx="7835792" cy="10903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Massive production of </a:t>
          </a:r>
          <a:r>
            <a:rPr lang="en-US" sz="2400" kern="1200" dirty="0" err="1" smtClean="0"/>
            <a:t>eg</a:t>
          </a:r>
          <a:r>
            <a:rPr lang="en-US" sz="2400" kern="1200" dirty="0" smtClean="0"/>
            <a:t> 20-40 LCRs at once followed by </a:t>
          </a:r>
        </a:p>
        <a:p>
          <a:pPr lvl="0" algn="l" defTabSz="1066800">
            <a:lnSpc>
              <a:spcPct val="90000"/>
            </a:lnSpc>
            <a:spcBef>
              <a:spcPct val="0"/>
            </a:spcBef>
            <a:spcAft>
              <a:spcPct val="35000"/>
            </a:spcAft>
          </a:pPr>
          <a:r>
            <a:rPr lang="en-US" sz="2400" kern="1200" dirty="0" smtClean="0"/>
            <a:t>acoustic detection the following days </a:t>
          </a:r>
        </a:p>
      </dsp:txBody>
      <dsp:txXfrm>
        <a:off x="391790" y="2196424"/>
        <a:ext cx="7835792" cy="1090387"/>
      </dsp:txXfrm>
    </dsp:sp>
    <dsp:sp modelId="{D2903C42-50AD-4C8B-8C9F-C2CBE80A1005}">
      <dsp:nvSpPr>
        <dsp:cNvPr id="0" name=""/>
        <dsp:cNvSpPr/>
      </dsp:nvSpPr>
      <dsp:spPr>
        <a:xfrm>
          <a:off x="0" y="4051811"/>
          <a:ext cx="8229599"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88219-2355-442E-81A0-C2D1C0FE5800}">
      <dsp:nvSpPr>
        <dsp:cNvPr id="0" name=""/>
        <dsp:cNvSpPr/>
      </dsp:nvSpPr>
      <dsp:spPr>
        <a:xfrm>
          <a:off x="411479" y="3682811"/>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066800">
            <a:lnSpc>
              <a:spcPct val="90000"/>
            </a:lnSpc>
            <a:spcBef>
              <a:spcPct val="0"/>
            </a:spcBef>
            <a:spcAft>
              <a:spcPct val="35000"/>
            </a:spcAft>
          </a:pPr>
          <a:r>
            <a:rPr lang="en-US" sz="2400" kern="1200" dirty="0" smtClean="0"/>
            <a:t>2 x acoustic assays per day</a:t>
          </a:r>
          <a:endParaRPr lang="el-GR" sz="2400" kern="1200" dirty="0"/>
        </a:p>
      </dsp:txBody>
      <dsp:txXfrm>
        <a:off x="411479" y="3682811"/>
        <a:ext cx="5760720" cy="738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drawing1.xml><?xml version="1.0" encoding="utf-8"?>
<c:userShapes xmlns:c="http://schemas.openxmlformats.org/drawingml/2006/chart">
  <cdr:relSizeAnchor xmlns:cdr="http://schemas.openxmlformats.org/drawingml/2006/chartDrawing">
    <cdr:from>
      <cdr:x>0.1155</cdr:x>
      <cdr:y>0.56027</cdr:y>
    </cdr:from>
    <cdr:to>
      <cdr:x>0.28434</cdr:x>
      <cdr:y>0.63851</cdr:y>
    </cdr:to>
    <cdr:sp macro="" textlink="">
      <cdr:nvSpPr>
        <cdr:cNvPr id="2" name="TextBox 1"/>
        <cdr:cNvSpPr txBox="1"/>
      </cdr:nvSpPr>
      <cdr:spPr>
        <a:xfrm xmlns:a="http://schemas.openxmlformats.org/drawingml/2006/main" rot="19374866">
          <a:off x="565582" y="1736905"/>
          <a:ext cx="826741" cy="242547"/>
        </a:xfrm>
        <a:prstGeom xmlns:a="http://schemas.openxmlformats.org/drawingml/2006/main" prst="rect">
          <a:avLst/>
        </a:prstGeom>
        <a:ln xmlns:a="http://schemas.openxmlformats.org/drawingml/2006/main" w="9525"/>
      </cdr:spPr>
      <cdr:style>
        <a:lnRef xmlns:a="http://schemas.openxmlformats.org/drawingml/2006/main" idx="2">
          <a:schemeClr val="dk1"/>
        </a:lnRef>
        <a:fillRef xmlns:a="http://schemas.openxmlformats.org/drawingml/2006/main" idx="1">
          <a:schemeClr val="lt1"/>
        </a:fillRef>
        <a:effectRef xmlns:a="http://schemas.openxmlformats.org/drawingml/2006/main" idx="0">
          <a:schemeClr val="dk1"/>
        </a:effectRef>
        <a:fontRef xmlns:a="http://schemas.openxmlformats.org/drawingml/2006/main" idx="minor">
          <a:schemeClr val="dk1"/>
        </a:fontRef>
      </cdr:style>
      <cdr:txBody>
        <a:bodyPr xmlns:a="http://schemas.openxmlformats.org/drawingml/2006/main" vertOverflow="clip" wrap="square" rtlCol="0"/>
        <a:lstStyle xmlns:a="http://schemas.openxmlformats.org/drawingml/2006/main"/>
        <a:p xmlns:a="http://schemas.openxmlformats.org/drawingml/2006/main">
          <a:r>
            <a:rPr lang="en-US" sz="1000" dirty="0" err="1" smtClean="0"/>
            <a:t>Wt_control</a:t>
          </a:r>
          <a:endParaRPr lang="el-GR" sz="10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D41ACC4-FDB6-4B64-B687-92C32D673736}" type="datetimeFigureOut">
              <a:rPr lang="el-GR" smtClean="0"/>
              <a:pPr/>
              <a:t>29/11/2018</a:t>
            </a:fld>
            <a:endParaRPr lang="el-GR"/>
          </a:p>
        </p:txBody>
      </p:sp>
      <p:sp>
        <p:nvSpPr>
          <p:cNvPr id="4" name="Footer Placeholder 3"/>
          <p:cNvSpPr>
            <a:spLocks noGrp="1"/>
          </p:cNvSpPr>
          <p:nvPr>
            <p:ph type="ftr" sz="quarter" idx="2"/>
          </p:nvPr>
        </p:nvSpPr>
        <p:spPr>
          <a:xfrm>
            <a:off x="0" y="9431338"/>
            <a:ext cx="2946400" cy="496887"/>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49688" y="9431338"/>
            <a:ext cx="2946400" cy="496887"/>
          </a:xfrm>
          <a:prstGeom prst="rect">
            <a:avLst/>
          </a:prstGeom>
        </p:spPr>
        <p:txBody>
          <a:bodyPr vert="horz" lIns="91440" tIns="45720" rIns="91440" bIns="45720" rtlCol="0" anchor="b"/>
          <a:lstStyle>
            <a:lvl1pPr algn="r">
              <a:defRPr sz="1200"/>
            </a:lvl1pPr>
          </a:lstStyle>
          <a:p>
            <a:fld id="{30DC99F9-FEED-4CA7-A21A-88F63CAA1618}" type="slidenum">
              <a:rPr lang="el-GR" smtClean="0"/>
              <a:pPr/>
              <a:t>‹#›</a:t>
            </a:fld>
            <a:endParaRPr lang="el-G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50443" y="0"/>
            <a:ext cx="2945659" cy="496491"/>
          </a:xfrm>
          <a:prstGeom prst="rect">
            <a:avLst/>
          </a:prstGeom>
        </p:spPr>
        <p:txBody>
          <a:bodyPr vert="horz" lIns="91440" tIns="45720" rIns="91440" bIns="45720" rtlCol="0"/>
          <a:lstStyle>
            <a:lvl1pPr algn="r">
              <a:defRPr sz="1200"/>
            </a:lvl1pPr>
          </a:lstStyle>
          <a:p>
            <a:fld id="{E4830E06-099C-42C9-8488-0AC6E9D61BED}" type="datetimeFigureOut">
              <a:rPr lang="el-GR" smtClean="0"/>
              <a:pPr/>
              <a:t>29/11/2018</a:t>
            </a:fld>
            <a:endParaRPr lang="el-GR"/>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79768" y="4716661"/>
            <a:ext cx="5438140" cy="44684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9431599"/>
            <a:ext cx="2945659" cy="496491"/>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50443" y="9431599"/>
            <a:ext cx="2945659" cy="496491"/>
          </a:xfrm>
          <a:prstGeom prst="rect">
            <a:avLst/>
          </a:prstGeom>
        </p:spPr>
        <p:txBody>
          <a:bodyPr vert="horz" lIns="91440" tIns="45720" rIns="91440" bIns="45720" rtlCol="0" anchor="b"/>
          <a:lstStyle>
            <a:lvl1pPr algn="r">
              <a:defRPr sz="1200"/>
            </a:lvl1pPr>
          </a:lstStyle>
          <a:p>
            <a:fld id="{F0E543E1-04F9-4EF2-89F5-30815E840410}"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smtClean="0"/>
          </a:p>
        </p:txBody>
      </p:sp>
      <p:sp>
        <p:nvSpPr>
          <p:cNvPr id="4" name="3 - Θέση αριθμού διαφάνειας"/>
          <p:cNvSpPr>
            <a:spLocks noGrp="1"/>
          </p:cNvSpPr>
          <p:nvPr>
            <p:ph type="sldNum" sz="quarter" idx="10"/>
          </p:nvPr>
        </p:nvSpPr>
        <p:spPr/>
        <p:txBody>
          <a:bodyPr/>
          <a:lstStyle/>
          <a:p>
            <a:fld id="{146806DB-DF4D-41B5-B446-D826722135D6}" type="slidenum">
              <a:rPr lang="el-GR" smtClean="0"/>
              <a:pPr/>
              <a:t>1</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Here is presented the main concept &amp; methodology of the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is the extraction of total cell free or the enrichment of </a:t>
            </a:r>
            <a:r>
              <a:rPr lang="en-US" baseline="0" dirty="0" err="1" smtClean="0"/>
              <a:t>ctDNA</a:t>
            </a:r>
            <a:r>
              <a:rPr lang="en-US" baseline="0" dirty="0" smtClean="0"/>
              <a:t> targets of interest using the fluidized bed technology from curie. </a:t>
            </a:r>
            <a:r>
              <a:rPr lang="en-US" dirty="0" smtClean="0"/>
              <a:t>With</a:t>
            </a:r>
            <a:r>
              <a:rPr lang="en-US" baseline="0" dirty="0" smtClean="0"/>
              <a:t> high specificity since they are presented in </a:t>
            </a:r>
            <a:r>
              <a:rPr lang="en-US" baseline="0" dirty="0" err="1" smtClean="0"/>
              <a:t>heterogenous</a:t>
            </a:r>
            <a:r>
              <a:rPr lang="en-US" baseline="0" dirty="0" smtClean="0"/>
              <a:t> </a:t>
            </a:r>
            <a:r>
              <a:rPr lang="en-US" baseline="0" dirty="0" err="1" smtClean="0"/>
              <a:t>dna</a:t>
            </a:r>
            <a:r>
              <a:rPr lang="en-US" baseline="0" dirty="0" smtClean="0"/>
              <a:t> population and in less than this percentage compare to the wild type</a:t>
            </a:r>
            <a:endParaRPr lang="el-GR" dirty="0" smtClean="0"/>
          </a:p>
          <a:p>
            <a:r>
              <a:rPr lang="en-US" baseline="0" dirty="0" smtClean="0"/>
              <a:t>  2</a:t>
            </a:r>
            <a:r>
              <a:rPr lang="en-US" baseline="30000" dirty="0" smtClean="0"/>
              <a:t>nd</a:t>
            </a:r>
            <a:r>
              <a:rPr lang="en-US" baseline="0" dirty="0" smtClean="0"/>
              <a:t> step is the amplification and enrichment of the </a:t>
            </a:r>
            <a:r>
              <a:rPr lang="en-US" baseline="0" dirty="0" err="1" smtClean="0"/>
              <a:t>mt</a:t>
            </a:r>
            <a:r>
              <a:rPr lang="en-US" baseline="0" dirty="0" smtClean="0"/>
              <a:t> targets in the wt population obviating any polymerization assay and by performing the </a:t>
            </a:r>
            <a:r>
              <a:rPr lang="en-US" baseline="0" dirty="0" err="1" smtClean="0"/>
              <a:t>Ligase</a:t>
            </a:r>
            <a:r>
              <a:rPr lang="en-US" baseline="0" dirty="0" smtClean="0"/>
              <a:t> Chain Reaction. Then the </a:t>
            </a:r>
            <a:r>
              <a:rPr lang="en-US" baseline="0" dirty="0" err="1" smtClean="0"/>
              <a:t>mt</a:t>
            </a:r>
            <a:r>
              <a:rPr lang="en-US" baseline="0" dirty="0" smtClean="0"/>
              <a:t> targets will selectively </a:t>
            </a:r>
            <a:r>
              <a:rPr lang="en-US" baseline="0" dirty="0" err="1" smtClean="0"/>
              <a:t>imobillize</a:t>
            </a:r>
            <a:r>
              <a:rPr lang="en-US" baseline="0" dirty="0" smtClean="0"/>
              <a:t> on the surface of the sensor triggering the binging of highly dissipative particles and followed by acoustic detection.</a:t>
            </a:r>
            <a:endParaRPr lang="el-GR" dirty="0"/>
          </a:p>
        </p:txBody>
      </p:sp>
      <p:sp>
        <p:nvSpPr>
          <p:cNvPr id="4" name="Slide Number Placeholder 3"/>
          <p:cNvSpPr>
            <a:spLocks noGrp="1"/>
          </p:cNvSpPr>
          <p:nvPr>
            <p:ph type="sldNum" sz="quarter" idx="10"/>
          </p:nvPr>
        </p:nvSpPr>
        <p:spPr/>
        <p:txBody>
          <a:bodyPr/>
          <a:lstStyle/>
          <a:p>
            <a:fld id="{146806DB-DF4D-41B5-B446-D826722135D6}" type="slidenum">
              <a:rPr lang="el-GR" smtClean="0"/>
              <a:pPr/>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let’s focus here in the combination of LCR with the fluidize bed technology.</a:t>
            </a:r>
            <a:endParaRPr lang="el-GR" dirty="0"/>
          </a:p>
        </p:txBody>
      </p:sp>
      <p:sp>
        <p:nvSpPr>
          <p:cNvPr id="4" name="Slide Number Placeholder 3"/>
          <p:cNvSpPr>
            <a:spLocks noGrp="1"/>
          </p:cNvSpPr>
          <p:nvPr>
            <p:ph type="sldNum" sz="quarter" idx="10"/>
          </p:nvPr>
        </p:nvSpPr>
        <p:spPr/>
        <p:txBody>
          <a:bodyPr/>
          <a:lstStyle/>
          <a:p>
            <a:fld id="{146806DB-DF4D-41B5-B446-D826722135D6}" type="slidenum">
              <a:rPr lang="el-GR" smtClean="0"/>
              <a:pPr/>
              <a:t>3</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During</a:t>
            </a:r>
            <a:r>
              <a:rPr lang="en-US" baseline="0" dirty="0" smtClean="0"/>
              <a:t> July I visit this excellent lab of </a:t>
            </a:r>
            <a:r>
              <a:rPr lang="en-US" baseline="0" dirty="0" err="1" smtClean="0"/>
              <a:t>stephanie</a:t>
            </a:r>
            <a:r>
              <a:rPr lang="en-US" baseline="0" dirty="0" smtClean="0"/>
              <a:t> </a:t>
            </a:r>
            <a:r>
              <a:rPr lang="en-US" baseline="0" dirty="0" err="1" smtClean="0"/>
              <a:t>descroix</a:t>
            </a:r>
            <a:r>
              <a:rPr lang="en-US" baseline="0" dirty="0" smtClean="0"/>
              <a:t> and work with </a:t>
            </a:r>
            <a:r>
              <a:rPr lang="en-US" baseline="0" dirty="0" err="1" smtClean="0"/>
              <a:t>lucile</a:t>
            </a:r>
            <a:r>
              <a:rPr lang="en-US" baseline="0" dirty="0" smtClean="0"/>
              <a:t> and </a:t>
            </a:r>
            <a:r>
              <a:rPr lang="en-US" baseline="0" dirty="0" err="1" smtClean="0"/>
              <a:t>Mahn</a:t>
            </a:r>
            <a:r>
              <a:rPr lang="en-US" baseline="0" dirty="0" smtClean="0"/>
              <a:t>. It was our 1</a:t>
            </a:r>
            <a:r>
              <a:rPr lang="en-US" baseline="30000" dirty="0" smtClean="0"/>
              <a:t>st</a:t>
            </a:r>
            <a:r>
              <a:rPr lang="en-US" baseline="0" dirty="0" smtClean="0"/>
              <a:t> attempt to merge the two technologies. This figure presents 3 main </a:t>
            </a:r>
            <a:r>
              <a:rPr lang="en-US" sz="1200" kern="1200" dirty="0" smtClean="0">
                <a:solidFill>
                  <a:schemeClr val="tx1"/>
                </a:solidFill>
                <a:latin typeface="+mn-lt"/>
                <a:ea typeface="+mn-ea"/>
                <a:cs typeface="+mn-cs"/>
              </a:rPr>
              <a:t>for </a:t>
            </a:r>
            <a:r>
              <a:rPr lang="en-US" sz="1200" kern="1200" dirty="0" err="1" smtClean="0">
                <a:solidFill>
                  <a:schemeClr val="tx1"/>
                </a:solidFill>
                <a:latin typeface="+mn-lt"/>
                <a:ea typeface="+mn-ea"/>
                <a:cs typeface="+mn-cs"/>
              </a:rPr>
              <a:t>ctDNA</a:t>
            </a:r>
            <a:r>
              <a:rPr lang="en-US" sz="1200" kern="1200" dirty="0" smtClean="0">
                <a:solidFill>
                  <a:schemeClr val="tx1"/>
                </a:solidFill>
                <a:latin typeface="+mn-lt"/>
                <a:ea typeface="+mn-ea"/>
                <a:cs typeface="+mn-cs"/>
              </a:rPr>
              <a:t> extraction using the fluidized</a:t>
            </a:r>
            <a:r>
              <a:rPr lang="en-US" sz="1200" kern="1200" baseline="0" dirty="0" smtClean="0">
                <a:solidFill>
                  <a:schemeClr val="tx1"/>
                </a:solidFill>
                <a:latin typeface="+mn-lt"/>
                <a:ea typeface="+mn-ea"/>
                <a:cs typeface="+mn-cs"/>
              </a:rPr>
              <a:t> bed</a:t>
            </a:r>
            <a:r>
              <a:rPr lang="en-US" sz="1200" kern="1200" dirty="0" smtClean="0">
                <a:solidFill>
                  <a:schemeClr val="tx1"/>
                </a:solidFill>
                <a:latin typeface="+mn-lt"/>
                <a:ea typeface="+mn-ea"/>
                <a:cs typeface="+mn-cs"/>
              </a:rPr>
              <a:t> followed by LCR. First approach is the extraction of total cell free DNA using positively </a:t>
            </a:r>
            <a:r>
              <a:rPr lang="en-US" sz="1200" kern="1200" dirty="0" err="1" smtClean="0">
                <a:solidFill>
                  <a:schemeClr val="tx1"/>
                </a:solidFill>
                <a:latin typeface="+mn-lt"/>
                <a:ea typeface="+mn-ea"/>
                <a:cs typeface="+mn-cs"/>
              </a:rPr>
              <a:t>caharged</a:t>
            </a:r>
            <a:r>
              <a:rPr lang="en-US" sz="1200" kern="1200" dirty="0" smtClean="0">
                <a:solidFill>
                  <a:schemeClr val="tx1"/>
                </a:solidFill>
                <a:latin typeface="+mn-lt"/>
                <a:ea typeface="+mn-ea"/>
                <a:cs typeface="+mn-cs"/>
              </a:rPr>
              <a:t> magnetic beads.</a:t>
            </a:r>
          </a:p>
          <a:p>
            <a:r>
              <a:rPr lang="en-US" sz="1200" kern="1200" dirty="0" smtClean="0">
                <a:solidFill>
                  <a:schemeClr val="tx1"/>
                </a:solidFill>
                <a:latin typeface="+mn-lt"/>
                <a:ea typeface="+mn-ea"/>
                <a:cs typeface="+mn-cs"/>
              </a:rPr>
              <a:t>2</a:t>
            </a:r>
            <a:r>
              <a:rPr lang="en-US" sz="1200" kern="1200" baseline="30000" dirty="0" smtClean="0">
                <a:solidFill>
                  <a:schemeClr val="tx1"/>
                </a:solidFill>
                <a:latin typeface="+mn-lt"/>
                <a:ea typeface="+mn-ea"/>
                <a:cs typeface="+mn-cs"/>
              </a:rPr>
              <a:t>nd</a:t>
            </a:r>
            <a:r>
              <a:rPr lang="en-US" sz="1200" kern="1200" baseline="0" dirty="0" smtClean="0">
                <a:solidFill>
                  <a:schemeClr val="tx1"/>
                </a:solidFill>
                <a:latin typeface="+mn-lt"/>
                <a:ea typeface="+mn-ea"/>
                <a:cs typeface="+mn-cs"/>
              </a:rPr>
              <a:t> approach is the enrichment of the specific targets of interest using magnetic beads which carry complementary to the target probes. Then, LCR can be performed either directly on beads with the </a:t>
            </a:r>
            <a:r>
              <a:rPr lang="en-US" sz="1200" kern="1200" baseline="0" dirty="0" err="1" smtClean="0">
                <a:solidFill>
                  <a:schemeClr val="tx1"/>
                </a:solidFill>
                <a:latin typeface="+mn-lt"/>
                <a:ea typeface="+mn-ea"/>
                <a:cs typeface="+mn-cs"/>
              </a:rPr>
              <a:t>the</a:t>
            </a:r>
            <a:r>
              <a:rPr lang="en-US" sz="1200" kern="1200" baseline="0" dirty="0" smtClean="0">
                <a:solidFill>
                  <a:schemeClr val="tx1"/>
                </a:solidFill>
                <a:latin typeface="+mn-lt"/>
                <a:ea typeface="+mn-ea"/>
                <a:cs typeface="+mn-cs"/>
              </a:rPr>
              <a:t> captured target or after the release of the target.  </a:t>
            </a:r>
          </a:p>
          <a:p>
            <a:r>
              <a:rPr lang="en-US" sz="1200" kern="1200" baseline="0" dirty="0" smtClean="0">
                <a:solidFill>
                  <a:schemeClr val="tx1"/>
                </a:solidFill>
                <a:latin typeface="+mn-lt"/>
                <a:ea typeface="+mn-ea"/>
                <a:cs typeface="+mn-cs"/>
              </a:rPr>
              <a:t>Last but not least is the to achieve on chip-LCR.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During my stay there we focused on the 2</a:t>
            </a:r>
            <a:r>
              <a:rPr lang="en-US" sz="1200" kern="1200" baseline="30000" dirty="0" smtClean="0">
                <a:solidFill>
                  <a:schemeClr val="tx1"/>
                </a:solidFill>
                <a:latin typeface="+mn-lt"/>
                <a:ea typeface="+mn-ea"/>
                <a:cs typeface="+mn-cs"/>
              </a:rPr>
              <a:t>nd</a:t>
            </a:r>
            <a:r>
              <a:rPr lang="en-US" sz="1200" kern="1200" baseline="0" dirty="0" smtClean="0">
                <a:solidFill>
                  <a:schemeClr val="tx1"/>
                </a:solidFill>
                <a:latin typeface="+mn-lt"/>
                <a:ea typeface="+mn-ea"/>
                <a:cs typeface="+mn-cs"/>
              </a:rPr>
              <a:t> approach. Despite the fact that we deal with a lot of issues we manage to have some preliminary data. </a:t>
            </a:r>
          </a:p>
        </p:txBody>
      </p:sp>
      <p:sp>
        <p:nvSpPr>
          <p:cNvPr id="4" name="Slide Number Placeholder 3"/>
          <p:cNvSpPr>
            <a:spLocks noGrp="1"/>
          </p:cNvSpPr>
          <p:nvPr>
            <p:ph type="sldNum" sz="quarter" idx="10"/>
          </p:nvPr>
        </p:nvSpPr>
        <p:spPr/>
        <p:txBody>
          <a:bodyPr/>
          <a:lstStyle/>
          <a:p>
            <a:fld id="{F0E543E1-04F9-4EF2-89F5-30815E840410}" type="slidenum">
              <a:rPr lang="el-GR" smtClean="0"/>
              <a:pPr/>
              <a:t>4</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 have also this slide in case you want to explain again the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Ligase</a:t>
            </a:r>
            <a:r>
              <a:rPr lang="en-US" sz="1200" kern="1200" baseline="0" dirty="0" smtClean="0">
                <a:solidFill>
                  <a:schemeClr val="tx1"/>
                </a:solidFill>
                <a:latin typeface="+mn-lt"/>
                <a:ea typeface="+mn-ea"/>
                <a:cs typeface="+mn-cs"/>
              </a:rPr>
              <a:t> chain reaction assay.</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Ligase</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Chain Reaction is a DNA template-dependent </a:t>
            </a:r>
            <a:r>
              <a:rPr lang="en-US" sz="1200" kern="1200" dirty="0" smtClean="0">
                <a:solidFill>
                  <a:schemeClr val="tx1"/>
                </a:solidFill>
                <a:latin typeface="+mn-lt"/>
                <a:ea typeface="+mn-ea"/>
                <a:cs typeface="+mn-cs"/>
              </a:rPr>
              <a:t>technique  which leads to the amplification</a:t>
            </a:r>
            <a:r>
              <a:rPr lang="en-US" sz="1200" kern="1200" baseline="0" dirty="0" smtClean="0">
                <a:solidFill>
                  <a:schemeClr val="tx1"/>
                </a:solidFill>
                <a:latin typeface="+mn-lt"/>
                <a:ea typeface="+mn-ea"/>
                <a:cs typeface="+mn-cs"/>
              </a:rPr>
              <a:t> of the target</a:t>
            </a:r>
            <a:r>
              <a:rPr lang="en-US" sz="1200" kern="1200" dirty="0" smtClean="0">
                <a:solidFill>
                  <a:schemeClr val="tx1"/>
                </a:solidFill>
                <a:latin typeface="+mn-lt"/>
                <a:ea typeface="+mn-ea"/>
                <a:cs typeface="+mn-cs"/>
              </a:rPr>
              <a:t> by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a:t>
            </a:r>
            <a:r>
              <a:rPr lang="en-US" sz="1200" kern="1200" dirty="0" err="1" smtClean="0">
                <a:solidFill>
                  <a:schemeClr val="tx1"/>
                </a:solidFill>
                <a:latin typeface="+mn-lt"/>
                <a:ea typeface="+mn-ea"/>
                <a:cs typeface="+mn-cs"/>
              </a:rPr>
              <a:t>thermostable</a:t>
            </a:r>
            <a:r>
              <a:rPr lang="en-US" sz="1200" kern="1200" dirty="0" smtClean="0">
                <a:solidFill>
                  <a:schemeClr val="tx1"/>
                </a:solidFill>
                <a:latin typeface="+mn-lt"/>
                <a:ea typeface="+mn-ea"/>
                <a:cs typeface="+mn-cs"/>
              </a:rPr>
              <a:t> DNA </a:t>
            </a:r>
            <a:r>
              <a:rPr lang="en-US" sz="1200" kern="1200" dirty="0" err="1" smtClean="0">
                <a:solidFill>
                  <a:schemeClr val="tx1"/>
                </a:solidFill>
                <a:latin typeface="+mn-lt"/>
                <a:ea typeface="+mn-ea"/>
                <a:cs typeface="+mn-cs"/>
              </a:rPr>
              <a:t>ligase</a:t>
            </a:r>
            <a:r>
              <a:rPr lang="en-US" sz="1200" kern="1200" dirty="0" smtClean="0">
                <a:solidFill>
                  <a:schemeClr val="tx1"/>
                </a:solidFill>
                <a:latin typeface="+mn-lt"/>
                <a:ea typeface="+mn-ea"/>
                <a:cs typeface="+mn-cs"/>
              </a:rPr>
              <a:t> and</a:t>
            </a:r>
            <a:r>
              <a:rPr lang="en-US" sz="1200" kern="1200" baseline="0" dirty="0" smtClean="0">
                <a:solidFill>
                  <a:schemeClr val="tx1"/>
                </a:solidFill>
                <a:latin typeface="+mn-lt"/>
                <a:ea typeface="+mn-ea"/>
                <a:cs typeface="+mn-cs"/>
              </a:rPr>
              <a:t> not with polymerase. During LCR the </a:t>
            </a:r>
            <a:r>
              <a:rPr lang="en-US" sz="1200" kern="1200" baseline="0" dirty="0" err="1" smtClean="0">
                <a:solidFill>
                  <a:schemeClr val="tx1"/>
                </a:solidFill>
                <a:latin typeface="+mn-lt"/>
                <a:ea typeface="+mn-ea"/>
                <a:cs typeface="+mn-cs"/>
              </a:rPr>
              <a:t>dsDNa</a:t>
            </a:r>
            <a:r>
              <a:rPr lang="en-US" sz="1200" kern="1200" baseline="0" dirty="0" smtClean="0">
                <a:solidFill>
                  <a:schemeClr val="tx1"/>
                </a:solidFill>
                <a:latin typeface="+mn-lt"/>
                <a:ea typeface="+mn-ea"/>
                <a:cs typeface="+mn-cs"/>
              </a:rPr>
              <a:t> target is </a:t>
            </a:r>
            <a:r>
              <a:rPr lang="en-US" sz="1200" kern="1200" baseline="0" dirty="0" err="1" smtClean="0">
                <a:solidFill>
                  <a:schemeClr val="tx1"/>
                </a:solidFill>
                <a:latin typeface="+mn-lt"/>
                <a:ea typeface="+mn-ea"/>
                <a:cs typeface="+mn-cs"/>
              </a:rPr>
              <a:t>denaturated</a:t>
            </a:r>
            <a:r>
              <a:rPr lang="en-US" sz="1200" kern="1200" baseline="0" dirty="0" smtClean="0">
                <a:solidFill>
                  <a:schemeClr val="tx1"/>
                </a:solidFill>
                <a:latin typeface="+mn-lt"/>
                <a:ea typeface="+mn-ea"/>
                <a:cs typeface="+mn-cs"/>
              </a:rPr>
              <a:t> in high temperature and hybridized in lower temperature with either 1 pair of probes (so amplify</a:t>
            </a:r>
            <a:r>
              <a:rPr lang="en-US" sz="1200" kern="1200" dirty="0" smtClean="0">
                <a:solidFill>
                  <a:schemeClr val="tx1"/>
                </a:solidFill>
                <a:latin typeface="+mn-lt"/>
                <a:ea typeface="+mn-ea"/>
                <a:cs typeface="+mn-cs"/>
              </a:rPr>
              <a:t> only the 1 strand of DNA </a:t>
            </a:r>
            <a:r>
              <a:rPr lang="en-US" sz="1200" kern="1200" baseline="0" dirty="0" smtClean="0">
                <a:solidFill>
                  <a:schemeClr val="tx1"/>
                </a:solidFill>
                <a:latin typeface="+mn-lt"/>
                <a:ea typeface="+mn-ea"/>
                <a:cs typeface="+mn-cs"/>
              </a:rPr>
              <a:t>or with 2 pair of probes</a:t>
            </a:r>
            <a:r>
              <a:rPr lang="en-US" sz="1200" kern="1200" dirty="0" smtClean="0">
                <a:solidFill>
                  <a:schemeClr val="tx1"/>
                </a:solidFill>
                <a:latin typeface="+mn-lt"/>
                <a:ea typeface="+mn-ea"/>
                <a:cs typeface="+mn-cs"/>
              </a:rPr>
              <a:t> enhancing </a:t>
            </a:r>
            <a:r>
              <a:rPr lang="en-US" sz="1200" kern="1200" dirty="0" smtClean="0">
                <a:solidFill>
                  <a:schemeClr val="tx1"/>
                </a:solidFill>
                <a:latin typeface="+mn-lt"/>
                <a:ea typeface="+mn-ea"/>
                <a:cs typeface="+mn-cs"/>
              </a:rPr>
              <a:t>both strands of </a:t>
            </a:r>
            <a:r>
              <a:rPr lang="en-US" sz="1200" kern="1200" dirty="0" smtClean="0">
                <a:solidFill>
                  <a:schemeClr val="tx1"/>
                </a:solidFill>
                <a:latin typeface="+mn-lt"/>
                <a:ea typeface="+mn-ea"/>
                <a:cs typeface="+mn-cs"/>
              </a:rPr>
              <a:t>DNA.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Upon </a:t>
            </a:r>
            <a:r>
              <a:rPr lang="en-US" sz="1200" kern="1200" dirty="0" smtClean="0">
                <a:solidFill>
                  <a:schemeClr val="tx1"/>
                </a:solidFill>
                <a:latin typeface="+mn-lt"/>
                <a:ea typeface="+mn-ea"/>
                <a:cs typeface="+mn-cs"/>
              </a:rPr>
              <a:t>hybridization of the probes with the template, the </a:t>
            </a:r>
            <a:r>
              <a:rPr lang="en-US" sz="1200" kern="1200" dirty="0" err="1" smtClean="0">
                <a:solidFill>
                  <a:schemeClr val="tx1"/>
                </a:solidFill>
                <a:latin typeface="+mn-lt"/>
                <a:ea typeface="+mn-ea"/>
                <a:cs typeface="+mn-cs"/>
              </a:rPr>
              <a:t>ligase</a:t>
            </a:r>
            <a:r>
              <a:rPr lang="en-US" sz="1200" kern="1200" dirty="0" smtClean="0">
                <a:solidFill>
                  <a:schemeClr val="tx1"/>
                </a:solidFill>
                <a:latin typeface="+mn-lt"/>
                <a:ea typeface="+mn-ea"/>
                <a:cs typeface="+mn-cs"/>
              </a:rPr>
              <a:t> connects the two adjacent </a:t>
            </a:r>
            <a:r>
              <a:rPr lang="en-US" sz="1200" kern="1200" dirty="0" err="1" smtClean="0">
                <a:solidFill>
                  <a:schemeClr val="tx1"/>
                </a:solidFill>
                <a:latin typeface="+mn-lt"/>
                <a:ea typeface="+mn-ea"/>
                <a:cs typeface="+mn-cs"/>
              </a:rPr>
              <a:t>oligos</a:t>
            </a:r>
            <a:r>
              <a:rPr lang="en-US" sz="1200" kern="1200" dirty="0" smtClean="0">
                <a:solidFill>
                  <a:schemeClr val="tx1"/>
                </a:solidFill>
                <a:latin typeface="+mn-lt"/>
                <a:ea typeface="+mn-ea"/>
                <a:cs typeface="+mn-cs"/>
              </a:rPr>
              <a:t> only when </a:t>
            </a:r>
            <a:r>
              <a:rPr lang="en-US" sz="1200" kern="1200" dirty="0" smtClean="0">
                <a:solidFill>
                  <a:schemeClr val="tx1"/>
                </a:solidFill>
                <a:latin typeface="+mn-lt"/>
                <a:ea typeface="+mn-ea"/>
                <a:cs typeface="+mn-cs"/>
              </a:rPr>
              <a:t>there</a:t>
            </a:r>
            <a:r>
              <a:rPr lang="en-US" sz="1200" kern="1200" baseline="0" dirty="0" smtClean="0">
                <a:solidFill>
                  <a:schemeClr val="tx1"/>
                </a:solidFill>
                <a:latin typeface="+mn-lt"/>
                <a:ea typeface="+mn-ea"/>
                <a:cs typeface="+mn-cs"/>
              </a:rPr>
              <a:t> is perfect </a:t>
            </a:r>
            <a:r>
              <a:rPr lang="en-US" sz="1200" kern="1200" dirty="0" smtClean="0">
                <a:solidFill>
                  <a:schemeClr val="tx1"/>
                </a:solidFill>
                <a:latin typeface="+mn-lt"/>
                <a:ea typeface="+mn-ea"/>
                <a:cs typeface="+mn-cs"/>
              </a:rPr>
              <a:t>complementation like</a:t>
            </a:r>
            <a:r>
              <a:rPr lang="en-US" sz="1200" kern="1200" baseline="0" dirty="0" smtClean="0">
                <a:solidFill>
                  <a:schemeClr val="tx1"/>
                </a:solidFill>
                <a:latin typeface="+mn-lt"/>
                <a:ea typeface="+mn-ea"/>
                <a:cs typeface="+mn-cs"/>
              </a:rPr>
              <a:t> in this case, which is in the case of the </a:t>
            </a:r>
            <a:r>
              <a:rPr lang="en-US" sz="1200" kern="1200" baseline="0" dirty="0" err="1" smtClean="0">
                <a:solidFill>
                  <a:schemeClr val="tx1"/>
                </a:solidFill>
                <a:latin typeface="+mn-lt"/>
                <a:ea typeface="+mn-ea"/>
                <a:cs typeface="+mn-cs"/>
              </a:rPr>
              <a:t>mt</a:t>
            </a:r>
            <a:r>
              <a:rPr lang="en-US" sz="1200" kern="1200" baseline="0" dirty="0" smtClean="0">
                <a:solidFill>
                  <a:schemeClr val="tx1"/>
                </a:solidFill>
                <a:latin typeface="+mn-lt"/>
                <a:ea typeface="+mn-ea"/>
                <a:cs typeface="+mn-cs"/>
              </a:rPr>
              <a:t> target</a:t>
            </a:r>
            <a:r>
              <a:rPr lang="en-US" sz="1200" kern="1200" dirty="0" smtClean="0">
                <a:solidFill>
                  <a:schemeClr val="tx1"/>
                </a:solidFill>
                <a:latin typeface="+mn-lt"/>
                <a:ea typeface="+mn-ea"/>
                <a:cs typeface="+mn-cs"/>
              </a:rPr>
              <a:t>. If</a:t>
            </a:r>
            <a:r>
              <a:rPr lang="en-US" sz="1200" kern="1200" baseline="0" dirty="0" smtClean="0">
                <a:solidFill>
                  <a:schemeClr val="tx1"/>
                </a:solidFill>
                <a:latin typeface="+mn-lt"/>
                <a:ea typeface="+mn-ea"/>
                <a:cs typeface="+mn-cs"/>
              </a:rPr>
              <a:t> there is a mismatch in the ligation site like here which reflects the wt population, then it will not be </a:t>
            </a:r>
            <a:r>
              <a:rPr lang="en-US" sz="1200" kern="1200" baseline="0" dirty="0" err="1" smtClean="0">
                <a:solidFill>
                  <a:schemeClr val="tx1"/>
                </a:solidFill>
                <a:latin typeface="+mn-lt"/>
                <a:ea typeface="+mn-ea"/>
                <a:cs typeface="+mn-cs"/>
              </a:rPr>
              <a:t>ligated</a:t>
            </a:r>
            <a:r>
              <a:rPr lang="en-US" sz="1200" kern="1200" baseline="0" dirty="0" smtClean="0">
                <a:solidFill>
                  <a:schemeClr val="tx1"/>
                </a:solidFill>
                <a:latin typeface="+mn-lt"/>
                <a:ea typeface="+mn-ea"/>
                <a:cs typeface="+mn-cs"/>
              </a:rPr>
              <a:t> and amplified.</a:t>
            </a:r>
            <a:endParaRPr lang="el-GR" sz="1200" kern="1200" dirty="0" smtClean="0">
              <a:solidFill>
                <a:schemeClr val="tx1"/>
              </a:solidFill>
              <a:latin typeface="+mn-lt"/>
              <a:ea typeface="+mn-ea"/>
              <a:cs typeface="+mn-cs"/>
            </a:endParaRPr>
          </a:p>
        </p:txBody>
      </p:sp>
      <p:sp>
        <p:nvSpPr>
          <p:cNvPr id="4" name="3 - Θέση αριθμού διαφάνειας"/>
          <p:cNvSpPr>
            <a:spLocks noGrp="1"/>
          </p:cNvSpPr>
          <p:nvPr>
            <p:ph type="sldNum" sz="quarter" idx="10"/>
          </p:nvPr>
        </p:nvSpPr>
        <p:spPr/>
        <p:txBody>
          <a:bodyPr/>
          <a:lstStyle/>
          <a:p>
            <a:fld id="{16BC49B1-ACD6-42E6-A0D0-FCDBF9EE6E15}" type="slidenum">
              <a:rPr lang="el-GR" smtClean="0"/>
              <a:pPr/>
              <a:t>5</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are presented some of the main results. In this picture firstly  2.5 </a:t>
            </a:r>
            <a:r>
              <a:rPr lang="en-US" baseline="0" dirty="0" err="1" smtClean="0"/>
              <a:t>pmol</a:t>
            </a:r>
            <a:r>
              <a:rPr lang="en-US" baseline="0" dirty="0" smtClean="0"/>
              <a:t> of single strand </a:t>
            </a:r>
            <a:r>
              <a:rPr lang="en-US" baseline="0" dirty="0" err="1" smtClean="0"/>
              <a:t>dna</a:t>
            </a:r>
            <a:r>
              <a:rPr lang="en-US" baseline="0" dirty="0" smtClean="0"/>
              <a:t> target mimicking the </a:t>
            </a:r>
            <a:r>
              <a:rPr lang="en-US" baseline="0" dirty="0" err="1" smtClean="0"/>
              <a:t>mt</a:t>
            </a:r>
            <a:r>
              <a:rPr lang="en-US" baseline="0" dirty="0" smtClean="0"/>
              <a:t> the </a:t>
            </a:r>
            <a:r>
              <a:rPr lang="en-US" baseline="0" dirty="0" err="1" smtClean="0"/>
              <a:t>the</a:t>
            </a:r>
            <a:r>
              <a:rPr lang="en-US" baseline="0" dirty="0" smtClean="0"/>
              <a:t> wt sequence of BRAF was captured in fluidized bed. The </a:t>
            </a:r>
            <a:r>
              <a:rPr lang="en-US" baseline="0" dirty="0" err="1" smtClean="0"/>
              <a:t>procudure</a:t>
            </a:r>
            <a:r>
              <a:rPr lang="en-US" baseline="0" dirty="0" smtClean="0"/>
              <a:t> perform in clean sample </a:t>
            </a:r>
            <a:r>
              <a:rPr lang="en-US" baseline="0" dirty="0" err="1" smtClean="0"/>
              <a:t>tris</a:t>
            </a:r>
            <a:r>
              <a:rPr lang="en-US" baseline="0" dirty="0" smtClean="0"/>
              <a:t> </a:t>
            </a:r>
            <a:r>
              <a:rPr lang="en-US" baseline="0" dirty="0" err="1" smtClean="0"/>
              <a:t>edta</a:t>
            </a:r>
            <a:r>
              <a:rPr lang="en-US" baseline="0" dirty="0" smtClean="0"/>
              <a:t>. After the capturing, the target was released from the beads via heat and about the 1.6 </a:t>
            </a:r>
            <a:r>
              <a:rPr lang="en-US" baseline="0" dirty="0" err="1" smtClean="0"/>
              <a:t>pmol</a:t>
            </a:r>
            <a:r>
              <a:rPr lang="en-US" baseline="0" dirty="0" smtClean="0"/>
              <a:t> were collected in a different tube where </a:t>
            </a:r>
            <a:r>
              <a:rPr lang="en-US" baseline="0" dirty="0" err="1" smtClean="0"/>
              <a:t>i</a:t>
            </a:r>
            <a:r>
              <a:rPr lang="en-US" baseline="0" dirty="0" smtClean="0"/>
              <a:t> performed LCR.  </a:t>
            </a:r>
          </a:p>
          <a:p>
            <a:r>
              <a:rPr lang="en-US" baseline="0" dirty="0" smtClean="0"/>
              <a:t>LCR products were analyzed in 2 % </a:t>
            </a:r>
            <a:r>
              <a:rPr lang="en-US" baseline="0" dirty="0" err="1" smtClean="0"/>
              <a:t>agarose</a:t>
            </a:r>
            <a:r>
              <a:rPr lang="en-US" baseline="0" dirty="0" smtClean="0"/>
              <a:t> gel. As you can see, there was successful amplification of only the </a:t>
            </a:r>
            <a:r>
              <a:rPr lang="en-US" baseline="0" dirty="0" err="1" smtClean="0"/>
              <a:t>mt</a:t>
            </a:r>
            <a:r>
              <a:rPr lang="en-US" baseline="0" dirty="0" smtClean="0"/>
              <a:t> target, after capturing and release from the fluidized bed.</a:t>
            </a:r>
          </a:p>
          <a:p>
            <a:endParaRPr lang="en-US" baseline="0" dirty="0" smtClean="0"/>
          </a:p>
          <a:p>
            <a:r>
              <a:rPr lang="en-US" baseline="0" dirty="0" smtClean="0"/>
              <a:t>However we couldn’t perform directly on beads LCR because our systems were not compatible. My LCR probes and the probes of the beads were complementary to the same region of the target, so there was competition between the probes.</a:t>
            </a:r>
          </a:p>
          <a:p>
            <a:r>
              <a:rPr lang="en-US" baseline="0" dirty="0" smtClean="0"/>
              <a:t>Thus, I choose to perform LCR for the detection of 1 </a:t>
            </a:r>
            <a:r>
              <a:rPr lang="en-US" baseline="0" dirty="0" err="1" smtClean="0"/>
              <a:t>pmol</a:t>
            </a:r>
            <a:r>
              <a:rPr lang="en-US" baseline="0" dirty="0" smtClean="0"/>
              <a:t> </a:t>
            </a:r>
            <a:r>
              <a:rPr lang="en-US" baseline="0" dirty="0" err="1" smtClean="0"/>
              <a:t>biotinylated</a:t>
            </a:r>
            <a:r>
              <a:rPr lang="en-US" baseline="0" dirty="0" smtClean="0"/>
              <a:t> </a:t>
            </a:r>
            <a:r>
              <a:rPr lang="en-US" baseline="0" dirty="0" err="1" smtClean="0"/>
              <a:t>mt</a:t>
            </a:r>
            <a:r>
              <a:rPr lang="en-US" baseline="0" dirty="0" smtClean="0"/>
              <a:t> or wt target in the presence of 250 </a:t>
            </a:r>
            <a:r>
              <a:rPr lang="el-GR" baseline="0" dirty="0" smtClean="0"/>
              <a:t>μγ</a:t>
            </a:r>
            <a:r>
              <a:rPr lang="en-US" baseline="0" dirty="0" smtClean="0"/>
              <a:t> of magnetic beads</a:t>
            </a:r>
            <a:r>
              <a:rPr lang="el-GR" baseline="0" dirty="0" smtClean="0"/>
              <a:t>. </a:t>
            </a:r>
            <a:r>
              <a:rPr lang="en-US" baseline="0" dirty="0" smtClean="0"/>
              <a:t>Here the magnetic beads were </a:t>
            </a:r>
            <a:r>
              <a:rPr lang="en-US" baseline="0" dirty="0" err="1" smtClean="0"/>
              <a:t>fuctionalized</a:t>
            </a:r>
            <a:r>
              <a:rPr lang="en-US" baseline="0" dirty="0" smtClean="0"/>
              <a:t> with a random b-20nt probe. Here were not </a:t>
            </a:r>
            <a:r>
              <a:rPr lang="en-US" baseline="0" dirty="0" err="1" smtClean="0"/>
              <a:t>fuctionalized</a:t>
            </a:r>
            <a:r>
              <a:rPr lang="en-US" baseline="0" dirty="0" smtClean="0"/>
              <a:t> which means that the b-target will interact with the </a:t>
            </a:r>
            <a:r>
              <a:rPr lang="en-US" baseline="0" dirty="0" err="1" smtClean="0"/>
              <a:t>streptavidin</a:t>
            </a:r>
            <a:r>
              <a:rPr lang="en-US" baseline="0" dirty="0" smtClean="0"/>
              <a:t> coated beads. However in both cases the  target was detected with specificity, which means that LCR can be combined and conducted in the presence of beads and there isn’t any interfering.</a:t>
            </a:r>
          </a:p>
          <a:p>
            <a:endParaRPr lang="en-US" baseline="0" dirty="0" smtClean="0"/>
          </a:p>
        </p:txBody>
      </p:sp>
      <p:sp>
        <p:nvSpPr>
          <p:cNvPr id="4" name="Slide Number Placeholder 3"/>
          <p:cNvSpPr>
            <a:spLocks noGrp="1"/>
          </p:cNvSpPr>
          <p:nvPr>
            <p:ph type="sldNum" sz="quarter" idx="10"/>
          </p:nvPr>
        </p:nvSpPr>
        <p:spPr/>
        <p:txBody>
          <a:bodyPr/>
          <a:lstStyle/>
          <a:p>
            <a:fld id="{F0E543E1-04F9-4EF2-89F5-30815E840410}" type="slidenum">
              <a:rPr lang="el-GR" smtClean="0"/>
              <a:pPr/>
              <a:t>6</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l-GR" sz="1200" b="0" i="0" u="none" strike="noStrike" kern="1200" dirty="0" smtClean="0">
                <a:solidFill>
                  <a:schemeClr val="tx1"/>
                </a:solidFill>
                <a:latin typeface="+mn-lt"/>
                <a:ea typeface="+mn-ea"/>
                <a:cs typeface="+mn-cs"/>
              </a:rPr>
              <a:t>-31,3542</a:t>
            </a:r>
            <a:r>
              <a:rPr lang="el-GR" dirty="0" smtClean="0"/>
              <a:t> </a:t>
            </a:r>
            <a:r>
              <a:rPr lang="en-US" dirty="0" smtClean="0"/>
              <a:t> frequency</a:t>
            </a:r>
          </a:p>
          <a:p>
            <a:r>
              <a:rPr lang="el-GR" sz="1200" b="0" i="0" u="none" strike="noStrike" kern="1200" dirty="0" smtClean="0">
                <a:solidFill>
                  <a:schemeClr val="tx1"/>
                </a:solidFill>
                <a:latin typeface="+mn-lt"/>
                <a:ea typeface="+mn-ea"/>
                <a:cs typeface="+mn-cs"/>
              </a:rPr>
              <a:t>0,529917</a:t>
            </a:r>
            <a:r>
              <a:rPr lang="el-GR" dirty="0" smtClean="0"/>
              <a:t> </a:t>
            </a:r>
            <a:r>
              <a:rPr lang="en-US" dirty="0" smtClean="0"/>
              <a:t> dissipation</a:t>
            </a:r>
            <a:endParaRPr lang="el-GR" dirty="0"/>
          </a:p>
        </p:txBody>
      </p:sp>
      <p:sp>
        <p:nvSpPr>
          <p:cNvPr id="4" name="Slide Number Placeholder 3"/>
          <p:cNvSpPr>
            <a:spLocks noGrp="1"/>
          </p:cNvSpPr>
          <p:nvPr>
            <p:ph type="sldNum" sz="quarter" idx="10"/>
          </p:nvPr>
        </p:nvSpPr>
        <p:spPr/>
        <p:txBody>
          <a:bodyPr/>
          <a:lstStyle/>
          <a:p>
            <a:fld id="{146806DB-DF4D-41B5-B446-D826722135D6}" type="slidenum">
              <a:rPr lang="el-GR" smtClean="0"/>
              <a:pPr/>
              <a:t>12</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WT gives non-specific</a:t>
            </a:r>
            <a:r>
              <a:rPr lang="en-US" baseline="0" dirty="0" smtClean="0"/>
              <a:t> ligation however we have added more </a:t>
            </a:r>
            <a:r>
              <a:rPr lang="en-US" baseline="0" dirty="0" err="1" smtClean="0"/>
              <a:t>ammount</a:t>
            </a:r>
            <a:r>
              <a:rPr lang="en-US" baseline="0" dirty="0" smtClean="0"/>
              <a:t> </a:t>
            </a:r>
            <a:r>
              <a:rPr lang="en-US" baseline="0" dirty="0" err="1" smtClean="0"/>
              <a:t>tha</a:t>
            </a:r>
            <a:r>
              <a:rPr lang="en-US" baseline="0" dirty="0" smtClean="0"/>
              <a:t> the necessary</a:t>
            </a:r>
          </a:p>
          <a:p>
            <a:endParaRPr lang="en-US" baseline="0" dirty="0" smtClean="0"/>
          </a:p>
          <a:p>
            <a:r>
              <a:rPr lang="en-US" dirty="0" err="1" smtClean="0"/>
              <a:t>Mt:Wt</a:t>
            </a:r>
            <a:r>
              <a:rPr lang="en-US" dirty="0" smtClean="0"/>
              <a:t> is 1:1000 ~ 1:10000 </a:t>
            </a:r>
          </a:p>
          <a:p>
            <a:r>
              <a:rPr lang="en-US" dirty="0" smtClean="0"/>
              <a:t>-&gt; so the 1.67E+0.8 molecules for the Wt as control are quite higher amount than the necessary</a:t>
            </a:r>
          </a:p>
        </p:txBody>
      </p:sp>
      <p:sp>
        <p:nvSpPr>
          <p:cNvPr id="4" name="Slide Number Placeholder 3"/>
          <p:cNvSpPr>
            <a:spLocks noGrp="1"/>
          </p:cNvSpPr>
          <p:nvPr>
            <p:ph type="sldNum" sz="quarter" idx="10"/>
          </p:nvPr>
        </p:nvSpPr>
        <p:spPr/>
        <p:txBody>
          <a:bodyPr/>
          <a:lstStyle/>
          <a:p>
            <a:fld id="{146806DB-DF4D-41B5-B446-D826722135D6}" type="slidenum">
              <a:rPr lang="el-GR" smtClean="0"/>
              <a:pPr/>
              <a:t>13</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F0E543E1-04F9-4EF2-89F5-30815E840410}" type="slidenum">
              <a:rPr lang="el-GR" smtClean="0"/>
              <a:pPr/>
              <a:t>14</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l-G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l-GR"/>
          </a:p>
        </p:txBody>
      </p:sp>
      <p:sp>
        <p:nvSpPr>
          <p:cNvPr id="4" name="Date Placeholder 3"/>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65D61-962E-43D2-88C5-FD779A051DD4}" type="datetimeFigureOut">
              <a:rPr lang="el-GR" smtClean="0"/>
              <a:pPr/>
              <a:t>29/11/2018</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521C1790-3FF8-4109-A9D9-F96F5A91CA70}"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l-G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65D61-962E-43D2-88C5-FD779A051DD4}" type="datetimeFigureOut">
              <a:rPr lang="el-GR" smtClean="0"/>
              <a:pPr/>
              <a:t>29/11/2018</a:t>
            </a:fld>
            <a:endParaRPr lang="el-G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C1790-3FF8-4109-A9D9-F96F5A91CA70}"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George Papadakis\SkyDrive\Lab\CATCH-U-DNA\catchU.jpg"/>
          <p:cNvPicPr>
            <a:picLocks noChangeAspect="1" noChangeArrowheads="1"/>
          </p:cNvPicPr>
          <p:nvPr/>
        </p:nvPicPr>
        <p:blipFill>
          <a:blip r:embed="rId3" cstate="print">
            <a:duotone>
              <a:schemeClr val="accent1">
                <a:shade val="45000"/>
                <a:satMod val="135000"/>
              </a:schemeClr>
              <a:prstClr val="white"/>
            </a:duotone>
            <a:lum bright="17000"/>
          </a:blip>
          <a:srcRect t="24576" b="11088"/>
          <a:stretch>
            <a:fillRect/>
          </a:stretch>
        </p:blipFill>
        <p:spPr bwMode="auto">
          <a:xfrm>
            <a:off x="0" y="0"/>
            <a:ext cx="9180512" cy="6912877"/>
          </a:xfrm>
          <a:prstGeom prst="rect">
            <a:avLst/>
          </a:prstGeom>
          <a:noFill/>
          <a:effectLst>
            <a:softEdge rad="317500"/>
          </a:effectLst>
        </p:spPr>
      </p:pic>
      <p:sp>
        <p:nvSpPr>
          <p:cNvPr id="3" name="Subtitle 2"/>
          <p:cNvSpPr>
            <a:spLocks noGrp="1"/>
          </p:cNvSpPr>
          <p:nvPr>
            <p:ph type="subTitle" idx="1"/>
          </p:nvPr>
        </p:nvSpPr>
        <p:spPr>
          <a:xfrm>
            <a:off x="2339752" y="5642942"/>
            <a:ext cx="4752975" cy="1314450"/>
          </a:xfrm>
        </p:spPr>
        <p:txBody>
          <a:bodyPr>
            <a:normAutofit/>
          </a:bodyPr>
          <a:lstStyle/>
          <a:p>
            <a:r>
              <a:rPr lang="en-US" sz="3000" b="1" dirty="0" err="1" smtClean="0">
                <a:solidFill>
                  <a:schemeClr val="tx2">
                    <a:lumMod val="75000"/>
                  </a:schemeClr>
                </a:solidFill>
              </a:rPr>
              <a:t>Nikoletta</a:t>
            </a:r>
            <a:r>
              <a:rPr lang="en-US" sz="3000" b="1" dirty="0" smtClean="0">
                <a:solidFill>
                  <a:schemeClr val="tx2">
                    <a:lumMod val="75000"/>
                  </a:schemeClr>
                </a:solidFill>
              </a:rPr>
              <a:t> </a:t>
            </a:r>
            <a:r>
              <a:rPr lang="en-US" sz="3000" b="1" dirty="0" err="1" smtClean="0">
                <a:solidFill>
                  <a:schemeClr val="tx2">
                    <a:lumMod val="75000"/>
                  </a:schemeClr>
                </a:solidFill>
              </a:rPr>
              <a:t>Naoumi</a:t>
            </a:r>
            <a:r>
              <a:rPr lang="en-US" sz="3000" b="1" dirty="0" smtClean="0">
                <a:solidFill>
                  <a:schemeClr val="tx2">
                    <a:lumMod val="75000"/>
                  </a:schemeClr>
                </a:solidFill>
              </a:rPr>
              <a:t> </a:t>
            </a:r>
          </a:p>
          <a:p>
            <a:r>
              <a:rPr lang="en-US" sz="3000" b="1" dirty="0" smtClean="0">
                <a:solidFill>
                  <a:schemeClr val="tx2">
                    <a:lumMod val="75000"/>
                  </a:schemeClr>
                </a:solidFill>
              </a:rPr>
              <a:t>PhD candidate</a:t>
            </a:r>
            <a:endParaRPr lang="el-GR" sz="3000" b="1" dirty="0">
              <a:solidFill>
                <a:schemeClr val="tx2">
                  <a:lumMod val="75000"/>
                </a:schemeClr>
              </a:solidFill>
            </a:endParaRPr>
          </a:p>
        </p:txBody>
      </p:sp>
      <p:pic>
        <p:nvPicPr>
          <p:cNvPr id="9" name="Εικόνα 7" descr="Σχετική εικόνα"/>
          <p:cNvPicPr/>
          <p:nvPr/>
        </p:nvPicPr>
        <p:blipFill>
          <a:blip r:embed="rId4" cstate="print"/>
          <a:srcRect/>
          <a:stretch>
            <a:fillRect/>
          </a:stretch>
        </p:blipFill>
        <p:spPr bwMode="auto">
          <a:xfrm>
            <a:off x="-36512" y="-27384"/>
            <a:ext cx="41148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778098"/>
          </a:xfrm>
        </p:spPr>
        <p:txBody>
          <a:bodyPr>
            <a:noAutofit/>
          </a:bodyPr>
          <a:lstStyle/>
          <a:p>
            <a:r>
              <a:rPr lang="en-US" sz="3800" b="1" dirty="0" smtClean="0"/>
              <a:t>Comparison of real time curves of high and low [</a:t>
            </a:r>
            <a:r>
              <a:rPr lang="en-US" sz="3800" b="1" dirty="0" err="1" smtClean="0"/>
              <a:t>NAv</a:t>
            </a:r>
            <a:r>
              <a:rPr lang="en-US" sz="3800" b="1" dirty="0" smtClean="0"/>
              <a:t>]</a:t>
            </a:r>
            <a:endParaRPr lang="el-GR" sz="3800" b="1" dirty="0"/>
          </a:p>
        </p:txBody>
      </p:sp>
      <p:graphicFrame>
        <p:nvGraphicFramePr>
          <p:cNvPr id="53250" name="Object 2"/>
          <p:cNvGraphicFramePr>
            <a:graphicFrameLocks noChangeAspect="1"/>
          </p:cNvGraphicFramePr>
          <p:nvPr/>
        </p:nvGraphicFramePr>
        <p:xfrm>
          <a:off x="4106167" y="3429000"/>
          <a:ext cx="5037833" cy="3429000"/>
        </p:xfrm>
        <a:graphic>
          <a:graphicData uri="http://schemas.openxmlformats.org/presentationml/2006/ole">
            <p:oleObj spid="_x0000_s53250" name="Graph" r:id="rId3" imgW="4154760" imgH="2901600" progId="Origin50.Graph">
              <p:embed/>
            </p:oleObj>
          </a:graphicData>
        </a:graphic>
      </p:graphicFrame>
      <p:graphicFrame>
        <p:nvGraphicFramePr>
          <p:cNvPr id="53251" name="Object 3"/>
          <p:cNvGraphicFramePr>
            <a:graphicFrameLocks noChangeAspect="1"/>
          </p:cNvGraphicFramePr>
          <p:nvPr/>
        </p:nvGraphicFramePr>
        <p:xfrm>
          <a:off x="0" y="1196752"/>
          <a:ext cx="4788024" cy="3430430"/>
        </p:xfrm>
        <a:graphic>
          <a:graphicData uri="http://schemas.openxmlformats.org/presentationml/2006/ole">
            <p:oleObj spid="_x0000_s53251" name="Graph" r:id="rId4" imgW="4154760" imgH="2901600" progId="Origin50.Graph">
              <p:embed/>
            </p:oleObj>
          </a:graphicData>
        </a:graphic>
      </p:graphicFrame>
      <p:sp>
        <p:nvSpPr>
          <p:cNvPr id="9" name="TextBox 8"/>
          <p:cNvSpPr txBox="1"/>
          <p:nvPr/>
        </p:nvSpPr>
        <p:spPr>
          <a:xfrm>
            <a:off x="5004048" y="1628800"/>
            <a:ext cx="252028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buFont typeface="Arial" pitchFamily="34" charset="0"/>
              <a:buChar char="•"/>
            </a:pPr>
            <a:r>
              <a:rPr lang="en-US" dirty="0" smtClean="0"/>
              <a:t> Low[</a:t>
            </a:r>
            <a:r>
              <a:rPr lang="en-US" dirty="0" err="1" smtClean="0"/>
              <a:t>NAv</a:t>
            </a:r>
            <a:r>
              <a:rPr lang="en-US" dirty="0" smtClean="0"/>
              <a:t>] characterized by better stability</a:t>
            </a:r>
            <a:endParaRPr lang="el-G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792088"/>
          </a:xfrm>
        </p:spPr>
        <p:txBody>
          <a:bodyPr>
            <a:normAutofit/>
          </a:bodyPr>
          <a:lstStyle/>
          <a:p>
            <a:r>
              <a:rPr lang="en-US" sz="3800" b="1" dirty="0" smtClean="0"/>
              <a:t>Real </a:t>
            </a:r>
            <a:r>
              <a:rPr lang="en-US" sz="3800" b="1" dirty="0" smtClean="0"/>
              <a:t>time monitoring of </a:t>
            </a:r>
            <a:r>
              <a:rPr lang="en-US" sz="3800" b="1" dirty="0" smtClean="0"/>
              <a:t>LCR mix on </a:t>
            </a:r>
            <a:r>
              <a:rPr lang="en-US" sz="3800" b="1" dirty="0" err="1" smtClean="0"/>
              <a:t>NAv</a:t>
            </a:r>
            <a:r>
              <a:rPr lang="en-US" sz="3800" b="1" dirty="0" smtClean="0"/>
              <a:t> </a:t>
            </a:r>
            <a:endParaRPr lang="el-GR" sz="3800" b="1" dirty="0"/>
          </a:p>
        </p:txBody>
      </p:sp>
      <p:graphicFrame>
        <p:nvGraphicFramePr>
          <p:cNvPr id="4" name="Object 2"/>
          <p:cNvGraphicFramePr>
            <a:graphicFrameLocks noChangeAspect="1"/>
          </p:cNvGraphicFramePr>
          <p:nvPr/>
        </p:nvGraphicFramePr>
        <p:xfrm>
          <a:off x="683568" y="1916832"/>
          <a:ext cx="6120680" cy="4729397"/>
        </p:xfrm>
        <a:graphic>
          <a:graphicData uri="http://schemas.openxmlformats.org/presentationml/2006/ole">
            <p:oleObj spid="_x0000_s33794" name="Graph" r:id="rId3" imgW="4023360" imgH="3108960" progId="Origin50.Graph">
              <p:embed/>
            </p:oleObj>
          </a:graphicData>
        </a:graphic>
      </p:graphicFrame>
      <p:sp>
        <p:nvSpPr>
          <p:cNvPr id="6" name="Rectangle 5"/>
          <p:cNvSpPr/>
          <p:nvPr/>
        </p:nvSpPr>
        <p:spPr>
          <a:xfrm>
            <a:off x="3275856" y="4797152"/>
            <a:ext cx="1080120" cy="86409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l-GR"/>
          </a:p>
        </p:txBody>
      </p:sp>
      <p:sp>
        <p:nvSpPr>
          <p:cNvPr id="7" name="TextBox 6"/>
          <p:cNvSpPr txBox="1"/>
          <p:nvPr/>
        </p:nvSpPr>
        <p:spPr>
          <a:xfrm>
            <a:off x="1219199" y="692696"/>
            <a:ext cx="6857999" cy="1938992"/>
          </a:xfrm>
          <a:prstGeom prst="rect">
            <a:avLst/>
          </a:prstGeom>
          <a:noFill/>
        </p:spPr>
        <p:txBody>
          <a:bodyPr wrap="square" rtlCol="0">
            <a:spAutoFit/>
          </a:bodyPr>
          <a:lstStyle/>
          <a:p>
            <a:pPr algn="ctr">
              <a:buFont typeface="Arial" pitchFamily="34" charset="0"/>
              <a:buChar char="•"/>
            </a:pPr>
            <a:r>
              <a:rPr lang="en-US" sz="2000" dirty="0" smtClean="0"/>
              <a:t> </a:t>
            </a:r>
            <a:r>
              <a:rPr lang="en-US" sz="2000" b="1" dirty="0" err="1" smtClean="0">
                <a:solidFill>
                  <a:schemeClr val="accent6">
                    <a:lumMod val="75000"/>
                  </a:schemeClr>
                </a:solidFill>
              </a:rPr>
              <a:t>Neutravidin</a:t>
            </a:r>
            <a:endParaRPr lang="en-US" sz="2000" b="1" dirty="0" smtClean="0">
              <a:solidFill>
                <a:schemeClr val="accent6">
                  <a:lumMod val="75000"/>
                </a:schemeClr>
              </a:solidFill>
            </a:endParaRPr>
          </a:p>
          <a:p>
            <a:pPr algn="ctr">
              <a:buFont typeface="Arial" pitchFamily="34" charset="0"/>
              <a:buChar char="•"/>
            </a:pPr>
            <a:r>
              <a:rPr lang="en-US" sz="2000" dirty="0" smtClean="0"/>
              <a:t> </a:t>
            </a:r>
            <a:r>
              <a:rPr lang="en-US" sz="2000" b="1" dirty="0" smtClean="0">
                <a:solidFill>
                  <a:schemeClr val="accent6">
                    <a:lumMod val="75000"/>
                  </a:schemeClr>
                </a:solidFill>
              </a:rPr>
              <a:t>LCR</a:t>
            </a:r>
            <a:r>
              <a:rPr lang="en-US" sz="2000" dirty="0" smtClean="0"/>
              <a:t>: 99 cycles (50 min total duration)</a:t>
            </a:r>
          </a:p>
          <a:p>
            <a:pPr algn="ctr">
              <a:buFont typeface="Arial" pitchFamily="34" charset="0"/>
              <a:buChar char="•"/>
            </a:pPr>
            <a:r>
              <a:rPr lang="en-US" sz="2000" dirty="0" smtClean="0"/>
              <a:t> </a:t>
            </a:r>
            <a:r>
              <a:rPr lang="en-US" sz="2000" b="1" dirty="0">
                <a:solidFill>
                  <a:schemeClr val="accent6">
                    <a:lumMod val="75000"/>
                  </a:schemeClr>
                </a:solidFill>
              </a:rPr>
              <a:t>200 nm </a:t>
            </a:r>
            <a:r>
              <a:rPr lang="en-US" sz="2000" dirty="0" smtClean="0"/>
              <a:t>POPC liposomes (0.5 mL* 0.2 mg/</a:t>
            </a:r>
            <a:r>
              <a:rPr lang="en-US" sz="2000" dirty="0" err="1" smtClean="0"/>
              <a:t>mL</a:t>
            </a:r>
            <a:r>
              <a:rPr lang="en-US" sz="2000" dirty="0" smtClean="0"/>
              <a:t>)</a:t>
            </a:r>
          </a:p>
          <a:p>
            <a:pPr algn="ctr"/>
            <a:endParaRPr lang="en-US" sz="2000" dirty="0" smtClean="0"/>
          </a:p>
          <a:p>
            <a:pPr algn="ctr">
              <a:buFont typeface="Arial" pitchFamily="34" charset="0"/>
              <a:buChar char="•"/>
            </a:pPr>
            <a:r>
              <a:rPr lang="en-US" sz="2000" dirty="0" smtClean="0"/>
              <a:t> </a:t>
            </a:r>
            <a:r>
              <a:rPr lang="en-US" sz="2000" i="1" dirty="0" smtClean="0">
                <a:solidFill>
                  <a:schemeClr val="accent3">
                    <a:lumMod val="50000"/>
                  </a:schemeClr>
                </a:solidFill>
              </a:rPr>
              <a:t>Negative control -&gt; big </a:t>
            </a:r>
            <a:r>
              <a:rPr lang="el-GR" sz="2000" i="1" dirty="0" smtClean="0">
                <a:solidFill>
                  <a:schemeClr val="accent3">
                    <a:lumMod val="50000"/>
                  </a:schemeClr>
                </a:solidFill>
              </a:rPr>
              <a:t>Δ</a:t>
            </a:r>
            <a:r>
              <a:rPr lang="en-US" sz="2000" i="1" dirty="0" smtClean="0">
                <a:solidFill>
                  <a:schemeClr val="accent3">
                    <a:lumMod val="50000"/>
                  </a:schemeClr>
                </a:solidFill>
              </a:rPr>
              <a:t>D &amp; </a:t>
            </a:r>
            <a:r>
              <a:rPr lang="el-GR" sz="2000" i="1" dirty="0" smtClean="0">
                <a:solidFill>
                  <a:schemeClr val="accent3">
                    <a:lumMod val="50000"/>
                  </a:schemeClr>
                </a:solidFill>
              </a:rPr>
              <a:t>Δ</a:t>
            </a:r>
            <a:r>
              <a:rPr lang="en-US" sz="2000" i="1" dirty="0" smtClean="0">
                <a:solidFill>
                  <a:schemeClr val="accent3">
                    <a:lumMod val="50000"/>
                  </a:schemeClr>
                </a:solidFill>
              </a:rPr>
              <a:t>F </a:t>
            </a:r>
          </a:p>
          <a:p>
            <a:pPr algn="ctr"/>
            <a:endParaRPr lang="el-GR" sz="2000" dirty="0"/>
          </a:p>
        </p:txBody>
      </p:sp>
      <p:cxnSp>
        <p:nvCxnSpPr>
          <p:cNvPr id="10" name="Straight Arrow Connector 9"/>
          <p:cNvCxnSpPr/>
          <p:nvPr/>
        </p:nvCxnSpPr>
        <p:spPr>
          <a:xfrm>
            <a:off x="4499992" y="5589240"/>
            <a:ext cx="252028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92280" y="5661248"/>
            <a:ext cx="1800200" cy="1015663"/>
          </a:xfrm>
          <a:prstGeom prst="rect">
            <a:avLst/>
          </a:prstGeom>
          <a:noFill/>
        </p:spPr>
        <p:txBody>
          <a:bodyPr wrap="square" rtlCol="0">
            <a:spAutoFit/>
          </a:bodyPr>
          <a:lstStyle/>
          <a:p>
            <a:pPr algn="ctr"/>
            <a:r>
              <a:rPr lang="en-US" sz="2000" dirty="0" smtClean="0"/>
              <a:t>LCR mix causes detachment of the </a:t>
            </a:r>
            <a:r>
              <a:rPr lang="en-US" sz="2000" dirty="0" err="1" smtClean="0"/>
              <a:t>NAv</a:t>
            </a:r>
            <a:r>
              <a:rPr lang="en-US" sz="2000" dirty="0" smtClean="0"/>
              <a:t> Layer</a:t>
            </a:r>
            <a:endParaRPr lang="el-GR" sz="2000" dirty="0"/>
          </a:p>
        </p:txBody>
      </p:sp>
      <p:cxnSp>
        <p:nvCxnSpPr>
          <p:cNvPr id="15" name="Straight Arrow Connector 14"/>
          <p:cNvCxnSpPr/>
          <p:nvPr/>
        </p:nvCxnSpPr>
        <p:spPr>
          <a:xfrm>
            <a:off x="5652120" y="2924944"/>
            <a:ext cx="1224136"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48264" y="2852936"/>
            <a:ext cx="1763688" cy="1323439"/>
          </a:xfrm>
          <a:prstGeom prst="rect">
            <a:avLst/>
          </a:prstGeom>
          <a:noFill/>
        </p:spPr>
        <p:txBody>
          <a:bodyPr wrap="square" rtlCol="0">
            <a:spAutoFit/>
          </a:bodyPr>
          <a:lstStyle/>
          <a:p>
            <a:pPr algn="ctr"/>
            <a:r>
              <a:rPr lang="en-US" sz="2000" dirty="0" smtClean="0"/>
              <a:t>Non specific interaction of </a:t>
            </a:r>
            <a:r>
              <a:rPr lang="en-US" sz="2000" dirty="0" err="1" smtClean="0"/>
              <a:t>liposomes</a:t>
            </a:r>
            <a:r>
              <a:rPr lang="en-US" sz="2000" dirty="0" smtClean="0"/>
              <a:t> with sensor surface</a:t>
            </a:r>
            <a:endParaRPr lang="el-G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6632"/>
            <a:ext cx="8229600" cy="709464"/>
          </a:xfrm>
        </p:spPr>
        <p:txBody>
          <a:bodyPr>
            <a:noAutofit/>
          </a:bodyPr>
          <a:lstStyle/>
          <a:p>
            <a:r>
              <a:rPr lang="en-US" sz="3800" b="1" dirty="0" smtClean="0"/>
              <a:t>Acoustic detection of BRAF-V600E </a:t>
            </a:r>
            <a:endParaRPr lang="el-GR" sz="3800" b="1" dirty="0"/>
          </a:p>
        </p:txBody>
      </p:sp>
      <p:sp>
        <p:nvSpPr>
          <p:cNvPr id="4" name="TextBox 3"/>
          <p:cNvSpPr txBox="1"/>
          <p:nvPr/>
        </p:nvSpPr>
        <p:spPr>
          <a:xfrm>
            <a:off x="1115616" y="757153"/>
            <a:ext cx="6857999" cy="1015663"/>
          </a:xfrm>
          <a:prstGeom prst="rect">
            <a:avLst/>
          </a:prstGeom>
          <a:noFill/>
        </p:spPr>
        <p:txBody>
          <a:bodyPr wrap="square" rtlCol="0">
            <a:spAutoFit/>
          </a:bodyPr>
          <a:lstStyle/>
          <a:p>
            <a:pPr algn="ctr">
              <a:buFont typeface="Arial" pitchFamily="34" charset="0"/>
              <a:buChar char="•"/>
            </a:pPr>
            <a:r>
              <a:rPr lang="en-US" sz="2000" dirty="0" smtClean="0"/>
              <a:t> </a:t>
            </a:r>
            <a:r>
              <a:rPr lang="en-US" sz="2000" b="1" dirty="0" smtClean="0">
                <a:solidFill>
                  <a:schemeClr val="accent6">
                    <a:lumMod val="75000"/>
                  </a:schemeClr>
                </a:solidFill>
              </a:rPr>
              <a:t>b-BSA</a:t>
            </a:r>
            <a:r>
              <a:rPr lang="en-US" sz="2000" dirty="0" smtClean="0">
                <a:solidFill>
                  <a:schemeClr val="accent6">
                    <a:lumMod val="75000"/>
                  </a:schemeClr>
                </a:solidFill>
              </a:rPr>
              <a:t> / </a:t>
            </a:r>
            <a:r>
              <a:rPr lang="en-US" sz="2000" b="1" dirty="0" err="1" smtClean="0">
                <a:solidFill>
                  <a:schemeClr val="accent6">
                    <a:lumMod val="75000"/>
                  </a:schemeClr>
                </a:solidFill>
              </a:rPr>
              <a:t>Neutravidin</a:t>
            </a:r>
            <a:endParaRPr lang="en-US" sz="2000" b="1" dirty="0" smtClean="0">
              <a:solidFill>
                <a:schemeClr val="accent6">
                  <a:lumMod val="75000"/>
                </a:schemeClr>
              </a:solidFill>
            </a:endParaRPr>
          </a:p>
          <a:p>
            <a:pPr algn="ctr">
              <a:buFont typeface="Arial" pitchFamily="34" charset="0"/>
              <a:buChar char="•"/>
            </a:pPr>
            <a:r>
              <a:rPr lang="en-US" sz="2000" dirty="0" smtClean="0">
                <a:solidFill>
                  <a:schemeClr val="accent6">
                    <a:lumMod val="75000"/>
                  </a:schemeClr>
                </a:solidFill>
              </a:rPr>
              <a:t> </a:t>
            </a:r>
            <a:r>
              <a:rPr lang="en-US" sz="2000" b="1" dirty="0" smtClean="0">
                <a:solidFill>
                  <a:schemeClr val="accent6">
                    <a:lumMod val="75000"/>
                  </a:schemeClr>
                </a:solidFill>
              </a:rPr>
              <a:t>LCR</a:t>
            </a:r>
            <a:r>
              <a:rPr lang="en-US" sz="2000" dirty="0" smtClean="0"/>
              <a:t>: 99 cycles (50 min total duration)</a:t>
            </a:r>
          </a:p>
          <a:p>
            <a:pPr algn="ctr">
              <a:buFont typeface="Arial" pitchFamily="34" charset="0"/>
              <a:buChar char="•"/>
            </a:pPr>
            <a:r>
              <a:rPr lang="en-US" sz="2000" dirty="0" smtClean="0"/>
              <a:t> </a:t>
            </a:r>
            <a:r>
              <a:rPr lang="en-US" sz="2000" b="1" dirty="0">
                <a:solidFill>
                  <a:schemeClr val="accent6">
                    <a:lumMod val="75000"/>
                  </a:schemeClr>
                </a:solidFill>
              </a:rPr>
              <a:t>200 nm </a:t>
            </a:r>
            <a:r>
              <a:rPr lang="en-US" sz="2000" dirty="0" smtClean="0"/>
              <a:t>POPC liposomes (0.5 mL* 0.2 mg/</a:t>
            </a:r>
            <a:r>
              <a:rPr lang="en-US" sz="2000" dirty="0" err="1" smtClean="0"/>
              <a:t>mL</a:t>
            </a:r>
            <a:r>
              <a:rPr lang="en-US" sz="2000" dirty="0" smtClean="0"/>
              <a:t>)</a:t>
            </a:r>
          </a:p>
        </p:txBody>
      </p:sp>
      <p:graphicFrame>
        <p:nvGraphicFramePr>
          <p:cNvPr id="2052" name="Object 4"/>
          <p:cNvGraphicFramePr>
            <a:graphicFrameLocks noChangeAspect="1"/>
          </p:cNvGraphicFramePr>
          <p:nvPr/>
        </p:nvGraphicFramePr>
        <p:xfrm>
          <a:off x="-180528" y="1520885"/>
          <a:ext cx="4896544" cy="3420283"/>
        </p:xfrm>
        <a:graphic>
          <a:graphicData uri="http://schemas.openxmlformats.org/presentationml/2006/ole">
            <p:oleObj spid="_x0000_s2052" name="Graph" r:id="rId4" imgW="4154760" imgH="2901600" progId="Origin50.Graph">
              <p:embed/>
            </p:oleObj>
          </a:graphicData>
        </a:graphic>
      </p:graphicFrame>
      <p:graphicFrame>
        <p:nvGraphicFramePr>
          <p:cNvPr id="2053" name="Object 5"/>
          <p:cNvGraphicFramePr>
            <a:graphicFrameLocks noChangeAspect="1"/>
          </p:cNvGraphicFramePr>
          <p:nvPr/>
        </p:nvGraphicFramePr>
        <p:xfrm>
          <a:off x="4427984" y="3501008"/>
          <a:ext cx="4669927" cy="3261990"/>
        </p:xfrm>
        <a:graphic>
          <a:graphicData uri="http://schemas.openxmlformats.org/presentationml/2006/ole">
            <p:oleObj spid="_x0000_s2053" name="Graph" r:id="rId5" imgW="4154760" imgH="2901600" progId="Origin50.Graph">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6136" y="764704"/>
            <a:ext cx="3168352" cy="1477328"/>
          </a:xfrm>
          <a:prstGeom prst="rect">
            <a:avLst/>
          </a:prstGeom>
        </p:spPr>
        <p:txBody>
          <a:bodyPr wrap="square">
            <a:spAutoFit/>
          </a:bodyPr>
          <a:lstStyle/>
          <a:p>
            <a:pPr algn="ctr">
              <a:buFont typeface="Arial" pitchFamily="34" charset="0"/>
              <a:buChar char="•"/>
            </a:pPr>
            <a:r>
              <a:rPr lang="en-US" b="1" i="1" dirty="0" smtClean="0">
                <a:solidFill>
                  <a:schemeClr val="tx1">
                    <a:lumMod val="95000"/>
                    <a:lumOff val="5000"/>
                  </a:schemeClr>
                </a:solidFill>
              </a:rPr>
              <a:t> Control Wt</a:t>
            </a:r>
            <a:r>
              <a:rPr lang="en-US" i="1" dirty="0" smtClean="0">
                <a:solidFill>
                  <a:schemeClr val="tx1">
                    <a:lumMod val="95000"/>
                    <a:lumOff val="5000"/>
                  </a:schemeClr>
                </a:solidFill>
              </a:rPr>
              <a:t>: </a:t>
            </a:r>
          </a:p>
          <a:p>
            <a:pPr algn="ctr">
              <a:buFont typeface="Wingdings" pitchFamily="2" charset="2"/>
              <a:buChar char="Ø"/>
            </a:pPr>
            <a:r>
              <a:rPr lang="en-US" dirty="0" smtClean="0"/>
              <a:t>High[</a:t>
            </a:r>
            <a:r>
              <a:rPr lang="en-US" dirty="0" err="1" smtClean="0"/>
              <a:t>NAv</a:t>
            </a:r>
            <a:r>
              <a:rPr lang="en-US" dirty="0" smtClean="0"/>
              <a:t>] 1.67E+08 </a:t>
            </a:r>
            <a:r>
              <a:rPr lang="en-US" dirty="0"/>
              <a:t>molecules of </a:t>
            </a:r>
            <a:r>
              <a:rPr lang="en-US" dirty="0" smtClean="0"/>
              <a:t>Wt</a:t>
            </a:r>
          </a:p>
          <a:p>
            <a:pPr algn="ctr">
              <a:buFont typeface="Wingdings" pitchFamily="2" charset="2"/>
              <a:buChar char="Ø"/>
            </a:pPr>
            <a:r>
              <a:rPr lang="en-US" dirty="0" smtClean="0"/>
              <a:t>Low[</a:t>
            </a:r>
            <a:r>
              <a:rPr lang="en-US" dirty="0" err="1" smtClean="0"/>
              <a:t>NAv</a:t>
            </a:r>
            <a:r>
              <a:rPr lang="en-US" dirty="0" smtClean="0"/>
              <a:t>] 1.67E+06</a:t>
            </a:r>
          </a:p>
          <a:p>
            <a:pPr algn="ctr">
              <a:buFont typeface="Arial" pitchFamily="34" charset="0"/>
              <a:buChar char="•"/>
            </a:pPr>
            <a:r>
              <a:rPr lang="en-US" dirty="0" smtClean="0"/>
              <a:t> </a:t>
            </a:r>
            <a:r>
              <a:rPr lang="en-US" b="1" dirty="0" smtClean="0"/>
              <a:t>No need for negative control</a:t>
            </a:r>
            <a:endParaRPr lang="el-GR" b="1" dirty="0"/>
          </a:p>
        </p:txBody>
      </p:sp>
      <p:graphicFrame>
        <p:nvGraphicFramePr>
          <p:cNvPr id="19" name="Chart 18"/>
          <p:cNvGraphicFramePr/>
          <p:nvPr/>
        </p:nvGraphicFramePr>
        <p:xfrm>
          <a:off x="179512" y="116632"/>
          <a:ext cx="4896665" cy="31721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p:cNvGraphicFramePr/>
          <p:nvPr/>
        </p:nvGraphicFramePr>
        <p:xfrm>
          <a:off x="3851920" y="3212976"/>
          <a:ext cx="5138770" cy="3522943"/>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7"/>
          <p:cNvSpPr txBox="1"/>
          <p:nvPr/>
        </p:nvSpPr>
        <p:spPr>
          <a:xfrm rot="19084418">
            <a:off x="4543840" y="5325921"/>
            <a:ext cx="806698" cy="224779"/>
          </a:xfrm>
          <a:prstGeom prst="rect">
            <a:avLst/>
          </a:prstGeom>
          <a:ln w="6350"/>
        </p:spPr>
        <p:style>
          <a:lnRef idx="2">
            <a:schemeClr val="dk1"/>
          </a:lnRef>
          <a:fillRef idx="1">
            <a:schemeClr val="lt1"/>
          </a:fillRef>
          <a:effectRef idx="0">
            <a:schemeClr val="dk1"/>
          </a:effectRef>
          <a:fontRef idx="minor">
            <a:schemeClr val="dk1"/>
          </a:fontRef>
        </p:style>
        <p:txBody>
          <a:bodyPr wrap="square" rtlCol="0" anchor="t">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000" dirty="0" err="1" smtClean="0"/>
              <a:t>Wt_control</a:t>
            </a:r>
            <a:endParaRPr lang="el-GR" sz="1000" dirty="0"/>
          </a:p>
        </p:txBody>
      </p:sp>
      <p:sp>
        <p:nvSpPr>
          <p:cNvPr id="22" name="Down Arrow 21"/>
          <p:cNvSpPr/>
          <p:nvPr/>
        </p:nvSpPr>
        <p:spPr>
          <a:xfrm>
            <a:off x="2222025" y="1916832"/>
            <a:ext cx="45719" cy="360040"/>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Down Arrow 22"/>
          <p:cNvSpPr/>
          <p:nvPr/>
        </p:nvSpPr>
        <p:spPr>
          <a:xfrm>
            <a:off x="2843808" y="1556792"/>
            <a:ext cx="45719" cy="360040"/>
          </a:xfrm>
          <a:prstGeom prst="down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TextBox 24"/>
          <p:cNvSpPr txBox="1"/>
          <p:nvPr/>
        </p:nvSpPr>
        <p:spPr>
          <a:xfrm>
            <a:off x="251520" y="4221088"/>
            <a:ext cx="3816424" cy="1754326"/>
          </a:xfrm>
          <a:prstGeom prst="rect">
            <a:avLst/>
          </a:prstGeom>
          <a:noFill/>
        </p:spPr>
        <p:txBody>
          <a:bodyPr wrap="square" rtlCol="0">
            <a:spAutoFit/>
          </a:bodyPr>
          <a:lstStyle/>
          <a:p>
            <a:pPr>
              <a:buFont typeface="Arial" pitchFamily="34" charset="0"/>
              <a:buChar char="•"/>
            </a:pPr>
            <a:r>
              <a:rPr lang="en-US" dirty="0" smtClean="0"/>
              <a:t> LOD &amp;error bars were partially improved by further optimization of substrate.  </a:t>
            </a:r>
          </a:p>
          <a:p>
            <a:pPr>
              <a:buFont typeface="Arial" pitchFamily="34" charset="0"/>
              <a:buChar char="•"/>
            </a:pPr>
            <a:r>
              <a:rPr lang="en-US" dirty="0" smtClean="0"/>
              <a:t> Current LOD is 1.67+05 DNA molecules carrying the BRAF V600E, decreased an order of magnitude.</a:t>
            </a:r>
            <a:endParaRPr lang="el-G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576064"/>
          </a:xfrm>
        </p:spPr>
        <p:txBody>
          <a:bodyPr>
            <a:noAutofit/>
          </a:bodyPr>
          <a:lstStyle/>
          <a:p>
            <a:r>
              <a:rPr lang="en-US" sz="3800" b="1" dirty="0" smtClean="0"/>
              <a:t>Conclusions</a:t>
            </a:r>
            <a:endParaRPr lang="el-GR" sz="3800" b="1" dirty="0"/>
          </a:p>
        </p:txBody>
      </p:sp>
      <p:sp>
        <p:nvSpPr>
          <p:cNvPr id="3" name="Content Placeholder 2"/>
          <p:cNvSpPr>
            <a:spLocks noGrp="1"/>
          </p:cNvSpPr>
          <p:nvPr>
            <p:ph idx="1"/>
          </p:nvPr>
        </p:nvSpPr>
        <p:spPr>
          <a:xfrm>
            <a:off x="395536" y="1556792"/>
            <a:ext cx="8352928" cy="4248472"/>
          </a:xfrm>
        </p:spPr>
        <p:txBody>
          <a:bodyPr>
            <a:normAutofit lnSpcReduction="10000"/>
          </a:bodyPr>
          <a:lstStyle/>
          <a:p>
            <a:pPr algn="just"/>
            <a:r>
              <a:rPr lang="en-US" sz="2800" dirty="0" smtClean="0"/>
              <a:t>The big error bars are due to variation between different LCRs (</a:t>
            </a:r>
            <a:r>
              <a:rPr lang="en-US" sz="2800" dirty="0" err="1" smtClean="0"/>
              <a:t>eg</a:t>
            </a:r>
            <a:r>
              <a:rPr lang="en-US" sz="2800" dirty="0" smtClean="0"/>
              <a:t> instability of the cholesterol of the probe, fresh materials). </a:t>
            </a:r>
          </a:p>
          <a:p>
            <a:pPr algn="just">
              <a:buNone/>
            </a:pPr>
            <a:endParaRPr lang="en-US" sz="2800" dirty="0" smtClean="0"/>
          </a:p>
          <a:p>
            <a:pPr algn="just"/>
            <a:r>
              <a:rPr lang="en-US" sz="2800" dirty="0" smtClean="0"/>
              <a:t>Current LOD</a:t>
            </a:r>
            <a:r>
              <a:rPr lang="el-GR" sz="2800" dirty="0" smtClean="0"/>
              <a:t> </a:t>
            </a:r>
            <a:r>
              <a:rPr lang="en-US" sz="2800" dirty="0" smtClean="0"/>
              <a:t>of BRAF-V600E acoustic detection is the 1.67E+05 molecules initial target</a:t>
            </a:r>
          </a:p>
          <a:p>
            <a:pPr algn="just">
              <a:buNone/>
            </a:pPr>
            <a:endParaRPr lang="en-US" dirty="0"/>
          </a:p>
          <a:p>
            <a:pPr algn="just"/>
            <a:r>
              <a:rPr lang="en-US" sz="3000" dirty="0" smtClean="0"/>
              <a:t>LCR can be combined with fluidized bed technology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850106"/>
          </a:xfrm>
        </p:spPr>
        <p:txBody>
          <a:bodyPr>
            <a:normAutofit/>
          </a:bodyPr>
          <a:lstStyle/>
          <a:p>
            <a:r>
              <a:rPr lang="en-US" sz="3800" b="1" dirty="0" smtClean="0"/>
              <a:t>Future experiments</a:t>
            </a:r>
            <a:endParaRPr lang="el-GR" sz="3800" b="1" dirty="0"/>
          </a:p>
        </p:txBody>
      </p:sp>
      <p:sp>
        <p:nvSpPr>
          <p:cNvPr id="3" name="2 - Θέση περιεχομένου"/>
          <p:cNvSpPr>
            <a:spLocks noGrp="1"/>
          </p:cNvSpPr>
          <p:nvPr>
            <p:ph idx="1"/>
          </p:nvPr>
        </p:nvSpPr>
        <p:spPr>
          <a:xfrm>
            <a:off x="467544" y="836712"/>
            <a:ext cx="8229600" cy="5733256"/>
          </a:xfrm>
        </p:spPr>
        <p:txBody>
          <a:bodyPr>
            <a:noAutofit/>
          </a:bodyPr>
          <a:lstStyle/>
          <a:p>
            <a:pPr lvl="1" algn="just">
              <a:buNone/>
            </a:pPr>
            <a:endParaRPr lang="en-US" sz="3000" dirty="0" smtClean="0"/>
          </a:p>
          <a:p>
            <a:pPr algn="just"/>
            <a:r>
              <a:rPr lang="en-US" sz="3000" dirty="0" smtClean="0"/>
              <a:t>Design and synthesis of bigger DNA probes in order to produce &gt; of 100 </a:t>
            </a:r>
            <a:r>
              <a:rPr lang="en-US" sz="3000" dirty="0" err="1" smtClean="0"/>
              <a:t>bp</a:t>
            </a:r>
            <a:r>
              <a:rPr lang="en-US" sz="3000" dirty="0" smtClean="0"/>
              <a:t> </a:t>
            </a:r>
            <a:r>
              <a:rPr lang="en-US" sz="3000" dirty="0" err="1" smtClean="0"/>
              <a:t>ds</a:t>
            </a:r>
            <a:r>
              <a:rPr lang="en-US" sz="3000" dirty="0" smtClean="0"/>
              <a:t> DNA molecules via LCR</a:t>
            </a:r>
          </a:p>
          <a:p>
            <a:pPr algn="just">
              <a:buNone/>
            </a:pPr>
            <a:endParaRPr lang="en-US" sz="3000" dirty="0" smtClean="0"/>
          </a:p>
          <a:p>
            <a:pPr algn="just"/>
            <a:r>
              <a:rPr lang="en-US" sz="3000" dirty="0" smtClean="0"/>
              <a:t>Further optimization of LCR in order to decrease the LOD remaining the specificity of the assay (increase the No of cycles, remove the cholesterol probe)</a:t>
            </a:r>
          </a:p>
          <a:p>
            <a:pPr algn="just">
              <a:buNone/>
            </a:pPr>
            <a:endParaRPr lang="en-US" sz="3000" dirty="0" smtClean="0"/>
          </a:p>
          <a:p>
            <a:pPr algn="just"/>
            <a:r>
              <a:rPr lang="en-US" sz="3000" dirty="0" smtClean="0"/>
              <a:t>Use more dissipative </a:t>
            </a:r>
            <a:r>
              <a:rPr lang="en-US" sz="3000" dirty="0" err="1" smtClean="0"/>
              <a:t>liposomes</a:t>
            </a:r>
            <a:r>
              <a:rPr lang="en-US" sz="3000" dirty="0" smtClean="0"/>
              <a:t> </a:t>
            </a:r>
          </a:p>
          <a:p>
            <a:pPr algn="just"/>
            <a:endParaRPr lang="el-GR"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467544" y="404664"/>
            <a:ext cx="2664296" cy="2664296"/>
            <a:chOff x="683568" y="692696"/>
            <a:chExt cx="3419872" cy="4320480"/>
          </a:xfrm>
        </p:grpSpPr>
        <p:sp>
          <p:nvSpPr>
            <p:cNvPr id="5" name="Rectangle 12"/>
            <p:cNvSpPr/>
            <p:nvPr/>
          </p:nvSpPr>
          <p:spPr>
            <a:xfrm>
              <a:off x="1209098" y="1409345"/>
              <a:ext cx="1081324" cy="4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 name="Rectangle 13"/>
            <p:cNvSpPr/>
            <p:nvPr/>
          </p:nvSpPr>
          <p:spPr>
            <a:xfrm>
              <a:off x="2443627" y="1409345"/>
              <a:ext cx="1081324" cy="40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7" name="Rectangle 14"/>
            <p:cNvSpPr/>
            <p:nvPr/>
          </p:nvSpPr>
          <p:spPr>
            <a:xfrm>
              <a:off x="1209098" y="1750539"/>
              <a:ext cx="1081324" cy="4094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8" name="Rectangle 15"/>
            <p:cNvSpPr/>
            <p:nvPr/>
          </p:nvSpPr>
          <p:spPr>
            <a:xfrm>
              <a:off x="2443627" y="1750539"/>
              <a:ext cx="1081324" cy="40942"/>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9" name="Rectangle 16"/>
            <p:cNvSpPr/>
            <p:nvPr/>
          </p:nvSpPr>
          <p:spPr>
            <a:xfrm>
              <a:off x="985622" y="1272867"/>
              <a:ext cx="2703310" cy="682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10" name="Rectangle 18"/>
            <p:cNvSpPr/>
            <p:nvPr/>
          </p:nvSpPr>
          <p:spPr>
            <a:xfrm>
              <a:off x="985622" y="1818778"/>
              <a:ext cx="2703310" cy="682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11" name="38 - Αστέρι 32 ακτινών"/>
            <p:cNvSpPr/>
            <p:nvPr/>
          </p:nvSpPr>
          <p:spPr>
            <a:xfrm>
              <a:off x="3504729" y="1377280"/>
              <a:ext cx="113538" cy="128970"/>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2" name="36 - Έλλειψη"/>
            <p:cNvSpPr/>
            <p:nvPr/>
          </p:nvSpPr>
          <p:spPr>
            <a:xfrm>
              <a:off x="1144123" y="1409345"/>
              <a:ext cx="113538" cy="12897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cxnSp>
          <p:nvCxnSpPr>
            <p:cNvPr id="13" name="Straight Arrow Connector 23"/>
            <p:cNvCxnSpPr/>
            <p:nvPr/>
          </p:nvCxnSpPr>
          <p:spPr>
            <a:xfrm>
              <a:off x="1209098" y="1545823"/>
              <a:ext cx="372961" cy="686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25"/>
            <p:cNvCxnSpPr>
              <a:stCxn id="11" idx="2"/>
            </p:cNvCxnSpPr>
            <p:nvPr/>
          </p:nvCxnSpPr>
          <p:spPr>
            <a:xfrm flipH="1">
              <a:off x="3305303" y="1506249"/>
              <a:ext cx="256195" cy="69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27"/>
            <p:cNvSpPr txBox="1"/>
            <p:nvPr/>
          </p:nvSpPr>
          <p:spPr>
            <a:xfrm>
              <a:off x="1179449" y="2151097"/>
              <a:ext cx="872269" cy="276999"/>
            </a:xfrm>
            <a:prstGeom prst="rect">
              <a:avLst/>
            </a:prstGeom>
            <a:noFill/>
          </p:spPr>
          <p:txBody>
            <a:bodyPr wrap="square" rtlCol="0">
              <a:spAutoFit/>
            </a:bodyPr>
            <a:lstStyle/>
            <a:p>
              <a:r>
                <a:rPr lang="en-US" sz="1200" dirty="0" smtClean="0"/>
                <a:t>biotin</a:t>
              </a:r>
              <a:endParaRPr lang="el-GR" sz="1200" dirty="0"/>
            </a:p>
          </p:txBody>
        </p:sp>
        <p:sp>
          <p:nvSpPr>
            <p:cNvPr id="16" name="TextBox 28"/>
            <p:cNvSpPr txBox="1"/>
            <p:nvPr/>
          </p:nvSpPr>
          <p:spPr>
            <a:xfrm>
              <a:off x="2592288" y="2086612"/>
              <a:ext cx="1511152" cy="276999"/>
            </a:xfrm>
            <a:prstGeom prst="rect">
              <a:avLst/>
            </a:prstGeom>
            <a:noFill/>
          </p:spPr>
          <p:txBody>
            <a:bodyPr wrap="square" rtlCol="0">
              <a:spAutoFit/>
            </a:bodyPr>
            <a:lstStyle/>
            <a:p>
              <a:pPr algn="ctr"/>
              <a:r>
                <a:rPr lang="en-US" sz="1200" dirty="0" smtClean="0"/>
                <a:t>cholesterol</a:t>
              </a:r>
              <a:endParaRPr lang="el-GR" sz="1200" dirty="0"/>
            </a:p>
          </p:txBody>
        </p:sp>
        <p:grpSp>
          <p:nvGrpSpPr>
            <p:cNvPr id="17" name="Group 4"/>
            <p:cNvGrpSpPr/>
            <p:nvPr/>
          </p:nvGrpSpPr>
          <p:grpSpPr>
            <a:xfrm>
              <a:off x="2313677" y="2318273"/>
              <a:ext cx="216264" cy="2694903"/>
              <a:chOff x="6948948" y="3239091"/>
              <a:chExt cx="274319" cy="3009308"/>
            </a:xfrm>
          </p:grpSpPr>
          <p:sp>
            <p:nvSpPr>
              <p:cNvPr id="25" name="Rectangle 32"/>
              <p:cNvSpPr/>
              <p:nvPr/>
            </p:nvSpPr>
            <p:spPr>
              <a:xfrm rot="16200000">
                <a:off x="6362208" y="5463539"/>
                <a:ext cx="1371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26"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27" name="Rectangle 34"/>
              <p:cNvSpPr/>
              <p:nvPr/>
            </p:nvSpPr>
            <p:spPr>
              <a:xfrm rot="5400000">
                <a:off x="6514607" y="4091940"/>
                <a:ext cx="137160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28" name="Rectangle 35"/>
              <p:cNvSpPr/>
              <p:nvPr/>
            </p:nvSpPr>
            <p:spPr>
              <a:xfrm rot="16200000">
                <a:off x="6362209" y="4091939"/>
                <a:ext cx="1371600" cy="45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29"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30" name="22 - Αστέρι 32 ακτινών"/>
              <p:cNvSpPr/>
              <p:nvPr/>
            </p:nvSpPr>
            <p:spPr>
              <a:xfrm rot="10800000">
                <a:off x="6984008" y="3239091"/>
                <a:ext cx="144016" cy="144016"/>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grpSp>
        <p:cxnSp>
          <p:nvCxnSpPr>
            <p:cNvPr id="18" name="Straight Arrow Connector 22"/>
            <p:cNvCxnSpPr/>
            <p:nvPr/>
          </p:nvCxnSpPr>
          <p:spPr>
            <a:xfrm flipH="1">
              <a:off x="2941014" y="1015120"/>
              <a:ext cx="195310" cy="250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08602" y="692696"/>
              <a:ext cx="1321618" cy="276999"/>
            </a:xfrm>
            <a:prstGeom prst="rect">
              <a:avLst/>
            </a:prstGeom>
            <a:noFill/>
          </p:spPr>
          <p:txBody>
            <a:bodyPr wrap="square" rtlCol="0">
              <a:spAutoFit/>
            </a:bodyPr>
            <a:lstStyle/>
            <a:p>
              <a:pPr algn="ctr"/>
              <a:r>
                <a:rPr lang="en-US" sz="1200" dirty="0" smtClean="0"/>
                <a:t>target</a:t>
              </a:r>
              <a:endParaRPr lang="el-GR" sz="1200" dirty="0"/>
            </a:p>
          </p:txBody>
        </p:sp>
        <p:sp>
          <p:nvSpPr>
            <p:cNvPr id="20" name="TextBox 2"/>
            <p:cNvSpPr txBox="1"/>
            <p:nvPr/>
          </p:nvSpPr>
          <p:spPr>
            <a:xfrm>
              <a:off x="2162432" y="1096624"/>
              <a:ext cx="255533" cy="330744"/>
            </a:xfrm>
            <a:prstGeom prst="rect">
              <a:avLst/>
            </a:prstGeom>
            <a:noFill/>
          </p:spPr>
          <p:txBody>
            <a:bodyPr wrap="square" rtlCol="0">
              <a:spAutoFit/>
            </a:bodyPr>
            <a:lstStyle/>
            <a:p>
              <a:r>
                <a:rPr lang="en-US" b="1" dirty="0" smtClean="0">
                  <a:solidFill>
                    <a:srgbClr val="C00000"/>
                  </a:solidFill>
                </a:rPr>
                <a:t>A</a:t>
              </a:r>
              <a:endParaRPr lang="en-US" b="1" dirty="0">
                <a:solidFill>
                  <a:srgbClr val="C00000"/>
                </a:solidFill>
              </a:endParaRPr>
            </a:p>
          </p:txBody>
        </p:sp>
        <p:sp>
          <p:nvSpPr>
            <p:cNvPr id="21" name="TextBox 20"/>
            <p:cNvSpPr txBox="1"/>
            <p:nvPr/>
          </p:nvSpPr>
          <p:spPr>
            <a:xfrm>
              <a:off x="3641295" y="1159775"/>
              <a:ext cx="434818" cy="276999"/>
            </a:xfrm>
            <a:prstGeom prst="rect">
              <a:avLst/>
            </a:prstGeom>
            <a:noFill/>
          </p:spPr>
          <p:txBody>
            <a:bodyPr wrap="square" rtlCol="0">
              <a:spAutoFit/>
            </a:bodyPr>
            <a:lstStyle/>
            <a:p>
              <a:r>
                <a:rPr lang="en-US" sz="1200" dirty="0" smtClean="0">
                  <a:solidFill>
                    <a:schemeClr val="tx1">
                      <a:lumMod val="95000"/>
                      <a:lumOff val="5000"/>
                    </a:schemeClr>
                  </a:solidFill>
                </a:rPr>
                <a:t>3’</a:t>
              </a:r>
              <a:endParaRPr lang="en-US" sz="1200" dirty="0">
                <a:solidFill>
                  <a:schemeClr val="tx1">
                    <a:lumMod val="95000"/>
                    <a:lumOff val="5000"/>
                  </a:schemeClr>
                </a:solidFill>
              </a:endParaRPr>
            </a:p>
          </p:txBody>
        </p:sp>
        <p:sp>
          <p:nvSpPr>
            <p:cNvPr id="22" name="TextBox 30"/>
            <p:cNvSpPr txBox="1"/>
            <p:nvPr/>
          </p:nvSpPr>
          <p:spPr>
            <a:xfrm>
              <a:off x="683568" y="1043005"/>
              <a:ext cx="402046" cy="276999"/>
            </a:xfrm>
            <a:prstGeom prst="rect">
              <a:avLst/>
            </a:prstGeom>
            <a:noFill/>
          </p:spPr>
          <p:txBody>
            <a:bodyPr wrap="square" rtlCol="0">
              <a:spAutoFit/>
            </a:bodyPr>
            <a:lstStyle/>
            <a:p>
              <a:r>
                <a:rPr lang="en-US" sz="1200" dirty="0">
                  <a:solidFill>
                    <a:schemeClr val="tx1">
                      <a:lumMod val="95000"/>
                      <a:lumOff val="5000"/>
                    </a:schemeClr>
                  </a:solidFill>
                </a:rPr>
                <a:t>5</a:t>
              </a:r>
              <a:r>
                <a:rPr lang="en-US" sz="1200" dirty="0" smtClean="0">
                  <a:solidFill>
                    <a:schemeClr val="tx1">
                      <a:lumMod val="95000"/>
                      <a:lumOff val="5000"/>
                    </a:schemeClr>
                  </a:solidFill>
                </a:rPr>
                <a:t>’</a:t>
              </a:r>
              <a:endParaRPr lang="en-US" sz="1200" dirty="0">
                <a:solidFill>
                  <a:schemeClr val="tx1">
                    <a:lumMod val="95000"/>
                    <a:lumOff val="5000"/>
                  </a:schemeClr>
                </a:solidFill>
              </a:endParaRPr>
            </a:p>
          </p:txBody>
        </p:sp>
        <p:sp>
          <p:nvSpPr>
            <p:cNvPr id="23" name="TextBox 30"/>
            <p:cNvSpPr txBox="1"/>
            <p:nvPr/>
          </p:nvSpPr>
          <p:spPr>
            <a:xfrm>
              <a:off x="683568" y="1743624"/>
              <a:ext cx="426533" cy="276999"/>
            </a:xfrm>
            <a:prstGeom prst="rect">
              <a:avLst/>
            </a:prstGeom>
            <a:noFill/>
          </p:spPr>
          <p:txBody>
            <a:bodyPr wrap="square" rtlCol="0">
              <a:spAutoFit/>
            </a:bodyPr>
            <a:lstStyle/>
            <a:p>
              <a:r>
                <a:rPr lang="en-US" sz="1200" dirty="0">
                  <a:solidFill>
                    <a:schemeClr val="tx1">
                      <a:lumMod val="95000"/>
                      <a:lumOff val="5000"/>
                    </a:schemeClr>
                  </a:solidFill>
                </a:rPr>
                <a:t>3</a:t>
              </a:r>
              <a:r>
                <a:rPr lang="en-US" sz="1200" dirty="0" smtClean="0">
                  <a:solidFill>
                    <a:schemeClr val="tx1">
                      <a:lumMod val="95000"/>
                      <a:lumOff val="5000"/>
                    </a:schemeClr>
                  </a:solidFill>
                </a:rPr>
                <a:t>’</a:t>
              </a:r>
              <a:endParaRPr lang="en-US" sz="1200" dirty="0">
                <a:solidFill>
                  <a:schemeClr val="tx1">
                    <a:lumMod val="95000"/>
                    <a:lumOff val="5000"/>
                  </a:schemeClr>
                </a:solidFill>
              </a:endParaRPr>
            </a:p>
          </p:txBody>
        </p:sp>
        <p:sp>
          <p:nvSpPr>
            <p:cNvPr id="24" name="TextBox 30"/>
            <p:cNvSpPr txBox="1"/>
            <p:nvPr/>
          </p:nvSpPr>
          <p:spPr>
            <a:xfrm>
              <a:off x="3641295" y="1743624"/>
              <a:ext cx="462029" cy="276999"/>
            </a:xfrm>
            <a:prstGeom prst="rect">
              <a:avLst/>
            </a:prstGeom>
            <a:noFill/>
          </p:spPr>
          <p:txBody>
            <a:bodyPr wrap="square" rtlCol="0">
              <a:spAutoFit/>
            </a:bodyPr>
            <a:lstStyle/>
            <a:p>
              <a:r>
                <a:rPr lang="en-US" sz="1200" dirty="0">
                  <a:solidFill>
                    <a:schemeClr val="tx1">
                      <a:lumMod val="95000"/>
                      <a:lumOff val="5000"/>
                    </a:schemeClr>
                  </a:solidFill>
                </a:rPr>
                <a:t>5</a:t>
              </a:r>
              <a:r>
                <a:rPr lang="en-US" sz="1200" dirty="0" smtClean="0">
                  <a:solidFill>
                    <a:schemeClr val="tx1">
                      <a:lumMod val="95000"/>
                      <a:lumOff val="5000"/>
                    </a:schemeClr>
                  </a:solidFill>
                </a:rPr>
                <a:t>’</a:t>
              </a:r>
              <a:endParaRPr lang="en-US" sz="1200" dirty="0">
                <a:solidFill>
                  <a:schemeClr val="tx1">
                    <a:lumMod val="95000"/>
                    <a:lumOff val="5000"/>
                  </a:schemeClr>
                </a:solidFill>
              </a:endParaRPr>
            </a:p>
          </p:txBody>
        </p:sp>
      </p:grpSp>
      <p:grpSp>
        <p:nvGrpSpPr>
          <p:cNvPr id="32" name="Group 61"/>
          <p:cNvGrpSpPr/>
          <p:nvPr/>
        </p:nvGrpSpPr>
        <p:grpSpPr>
          <a:xfrm>
            <a:off x="6660232" y="620689"/>
            <a:ext cx="1224136" cy="2592287"/>
            <a:chOff x="6236601" y="2633920"/>
            <a:chExt cx="1422953" cy="3934112"/>
          </a:xfrm>
        </p:grpSpPr>
        <p:sp>
          <p:nvSpPr>
            <p:cNvPr id="37" name="Oval 24"/>
            <p:cNvSpPr/>
            <p:nvPr/>
          </p:nvSpPr>
          <p:spPr>
            <a:xfrm rot="260330">
              <a:off x="6236601" y="5218598"/>
              <a:ext cx="1422953"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grpSp>
          <p:nvGrpSpPr>
            <p:cNvPr id="38" name="Group 25"/>
            <p:cNvGrpSpPr/>
            <p:nvPr/>
          </p:nvGrpSpPr>
          <p:grpSpPr>
            <a:xfrm>
              <a:off x="6404006" y="2633920"/>
              <a:ext cx="1004438" cy="3015202"/>
              <a:chOff x="6923146" y="2346801"/>
              <a:chExt cx="1200680" cy="3749199"/>
            </a:xfrm>
          </p:grpSpPr>
          <p:grpSp>
            <p:nvGrpSpPr>
              <p:cNvPr id="40" name="Group 12"/>
              <p:cNvGrpSpPr/>
              <p:nvPr/>
            </p:nvGrpSpPr>
            <p:grpSpPr>
              <a:xfrm>
                <a:off x="7326923" y="3657600"/>
                <a:ext cx="216877" cy="2438400"/>
                <a:chOff x="6948948" y="3239091"/>
                <a:chExt cx="274319" cy="3009308"/>
              </a:xfrm>
            </p:grpSpPr>
            <p:sp>
              <p:nvSpPr>
                <p:cNvPr id="42" name="Rectangle 28"/>
                <p:cNvSpPr/>
                <p:nvPr/>
              </p:nvSpPr>
              <p:spPr>
                <a:xfrm rot="16200000">
                  <a:off x="6362208" y="5463539"/>
                  <a:ext cx="1371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43" name="Rectangle 29"/>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44" name="Rectangle 30"/>
                <p:cNvSpPr/>
                <p:nvPr/>
              </p:nvSpPr>
              <p:spPr>
                <a:xfrm rot="5400000">
                  <a:off x="6514607" y="4091940"/>
                  <a:ext cx="137160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45" name="Rectangle 31"/>
                <p:cNvSpPr/>
                <p:nvPr/>
              </p:nvSpPr>
              <p:spPr>
                <a:xfrm rot="16200000">
                  <a:off x="6362209" y="4091939"/>
                  <a:ext cx="1371600" cy="45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46" name="36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47" name="38 - Αστέρι 32 ακτινών"/>
                <p:cNvSpPr/>
                <p:nvPr/>
              </p:nvSpPr>
              <p:spPr>
                <a:xfrm rot="10800000">
                  <a:off x="6984008" y="3239091"/>
                  <a:ext cx="144016" cy="144016"/>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grpSp>
          <p:sp>
            <p:nvSpPr>
              <p:cNvPr id="41" name="Oval 27"/>
              <p:cNvSpPr/>
              <p:nvPr/>
            </p:nvSpPr>
            <p:spPr>
              <a:xfrm>
                <a:off x="6923146" y="2346801"/>
                <a:ext cx="1200680" cy="1387000"/>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l-GR"/>
              </a:p>
            </p:txBody>
          </p:sp>
        </p:grpSp>
        <p:sp>
          <p:nvSpPr>
            <p:cNvPr id="39"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50" name="Rectangle 12"/>
          <p:cNvSpPr/>
          <p:nvPr/>
        </p:nvSpPr>
        <p:spPr>
          <a:xfrm>
            <a:off x="693670" y="4070340"/>
            <a:ext cx="863505" cy="24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51" name="Rectangle 13"/>
          <p:cNvSpPr/>
          <p:nvPr/>
        </p:nvSpPr>
        <p:spPr>
          <a:xfrm>
            <a:off x="1679520" y="4070339"/>
            <a:ext cx="1325465" cy="387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52" name="Rectangle 14"/>
          <p:cNvSpPr/>
          <p:nvPr/>
        </p:nvSpPr>
        <p:spPr>
          <a:xfrm>
            <a:off x="693670" y="4272831"/>
            <a:ext cx="863505" cy="2429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53" name="Rectangle 15"/>
          <p:cNvSpPr/>
          <p:nvPr/>
        </p:nvSpPr>
        <p:spPr>
          <a:xfrm>
            <a:off x="1679520" y="4272831"/>
            <a:ext cx="863505" cy="2429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54" name="Rectangle 16"/>
          <p:cNvSpPr/>
          <p:nvPr/>
        </p:nvSpPr>
        <p:spPr>
          <a:xfrm>
            <a:off x="515210" y="3989344"/>
            <a:ext cx="2158764" cy="404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55" name="Rectangle 18"/>
          <p:cNvSpPr/>
          <p:nvPr/>
        </p:nvSpPr>
        <p:spPr>
          <a:xfrm>
            <a:off x="515210" y="4313329"/>
            <a:ext cx="2158764" cy="4049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57" name="36 - Έλλειψη"/>
          <p:cNvSpPr/>
          <p:nvPr/>
        </p:nvSpPr>
        <p:spPr>
          <a:xfrm>
            <a:off x="641783" y="4070340"/>
            <a:ext cx="90667" cy="7654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cxnSp>
        <p:nvCxnSpPr>
          <p:cNvPr id="58" name="Straight Arrow Connector 23"/>
          <p:cNvCxnSpPr/>
          <p:nvPr/>
        </p:nvCxnSpPr>
        <p:spPr>
          <a:xfrm>
            <a:off x="693670" y="4151337"/>
            <a:ext cx="297833" cy="407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27"/>
          <p:cNvSpPr txBox="1"/>
          <p:nvPr/>
        </p:nvSpPr>
        <p:spPr>
          <a:xfrm>
            <a:off x="669993" y="4510554"/>
            <a:ext cx="696562" cy="234847"/>
          </a:xfrm>
          <a:prstGeom prst="rect">
            <a:avLst/>
          </a:prstGeom>
          <a:noFill/>
        </p:spPr>
        <p:txBody>
          <a:bodyPr wrap="square" rtlCol="0">
            <a:spAutoFit/>
          </a:bodyPr>
          <a:lstStyle/>
          <a:p>
            <a:r>
              <a:rPr lang="en-US" sz="1200" dirty="0" smtClean="0"/>
              <a:t>biotin</a:t>
            </a:r>
            <a:endParaRPr lang="el-GR" sz="1200" dirty="0"/>
          </a:p>
        </p:txBody>
      </p:sp>
      <p:grpSp>
        <p:nvGrpSpPr>
          <p:cNvPr id="62" name="Group 4"/>
          <p:cNvGrpSpPr/>
          <p:nvPr/>
        </p:nvGrpSpPr>
        <p:grpSpPr>
          <a:xfrm>
            <a:off x="1575746" y="4499728"/>
            <a:ext cx="172701" cy="1953608"/>
            <a:chOff x="6948948" y="2572562"/>
            <a:chExt cx="274319" cy="3675837"/>
          </a:xfrm>
        </p:grpSpPr>
        <p:sp>
          <p:nvSpPr>
            <p:cNvPr id="70" name="Rectangle 32"/>
            <p:cNvSpPr/>
            <p:nvPr/>
          </p:nvSpPr>
          <p:spPr>
            <a:xfrm rot="16200000">
              <a:off x="6362208" y="5463539"/>
              <a:ext cx="1371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71"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72" name="Rectangle 34"/>
            <p:cNvSpPr/>
            <p:nvPr/>
          </p:nvSpPr>
          <p:spPr>
            <a:xfrm rot="5400000">
              <a:off x="6474308" y="4055838"/>
              <a:ext cx="1423948" cy="65576"/>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73" name="Rectangle 35"/>
            <p:cNvSpPr/>
            <p:nvPr/>
          </p:nvSpPr>
          <p:spPr>
            <a:xfrm rot="16200000">
              <a:off x="5943923" y="3653791"/>
              <a:ext cx="2228033" cy="655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74"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cxnSp>
        <p:nvCxnSpPr>
          <p:cNvPr id="63" name="Straight Arrow Connector 22"/>
          <p:cNvCxnSpPr/>
          <p:nvPr/>
        </p:nvCxnSpPr>
        <p:spPr>
          <a:xfrm flipH="1">
            <a:off x="2076714" y="3836377"/>
            <a:ext cx="155968" cy="148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731406" y="3645025"/>
            <a:ext cx="1055395" cy="234847"/>
          </a:xfrm>
          <a:prstGeom prst="rect">
            <a:avLst/>
          </a:prstGeom>
          <a:noFill/>
        </p:spPr>
        <p:txBody>
          <a:bodyPr wrap="square" rtlCol="0">
            <a:spAutoFit/>
          </a:bodyPr>
          <a:lstStyle/>
          <a:p>
            <a:pPr algn="ctr"/>
            <a:r>
              <a:rPr lang="en-US" sz="1200" dirty="0" smtClean="0"/>
              <a:t>target</a:t>
            </a:r>
            <a:endParaRPr lang="el-GR" sz="1200" dirty="0"/>
          </a:p>
        </p:txBody>
      </p:sp>
      <p:sp>
        <p:nvSpPr>
          <p:cNvPr id="65" name="TextBox 2"/>
          <p:cNvSpPr txBox="1"/>
          <p:nvPr/>
        </p:nvSpPr>
        <p:spPr>
          <a:xfrm>
            <a:off x="1470448" y="3884748"/>
            <a:ext cx="204058" cy="196289"/>
          </a:xfrm>
          <a:prstGeom prst="rect">
            <a:avLst/>
          </a:prstGeom>
          <a:noFill/>
        </p:spPr>
        <p:txBody>
          <a:bodyPr wrap="square" rtlCol="0">
            <a:spAutoFit/>
          </a:bodyPr>
          <a:lstStyle/>
          <a:p>
            <a:r>
              <a:rPr lang="en-US" b="1" dirty="0" smtClean="0">
                <a:solidFill>
                  <a:srgbClr val="C00000"/>
                </a:solidFill>
              </a:rPr>
              <a:t>A</a:t>
            </a:r>
            <a:endParaRPr lang="en-US" b="1" dirty="0">
              <a:solidFill>
                <a:srgbClr val="C00000"/>
              </a:solidFill>
            </a:endParaRPr>
          </a:p>
        </p:txBody>
      </p:sp>
      <p:sp>
        <p:nvSpPr>
          <p:cNvPr id="66" name="TextBox 65"/>
          <p:cNvSpPr txBox="1"/>
          <p:nvPr/>
        </p:nvSpPr>
        <p:spPr>
          <a:xfrm>
            <a:off x="2614844" y="3767125"/>
            <a:ext cx="347230" cy="234847"/>
          </a:xfrm>
          <a:prstGeom prst="rect">
            <a:avLst/>
          </a:prstGeom>
          <a:noFill/>
        </p:spPr>
        <p:txBody>
          <a:bodyPr wrap="square" rtlCol="0">
            <a:spAutoFit/>
          </a:bodyPr>
          <a:lstStyle/>
          <a:p>
            <a:r>
              <a:rPr lang="en-US" sz="1200" dirty="0" smtClean="0">
                <a:solidFill>
                  <a:schemeClr val="tx1">
                    <a:lumMod val="95000"/>
                    <a:lumOff val="5000"/>
                  </a:schemeClr>
                </a:solidFill>
              </a:rPr>
              <a:t>3’</a:t>
            </a:r>
            <a:endParaRPr lang="en-US" sz="1200" dirty="0">
              <a:solidFill>
                <a:schemeClr val="tx1">
                  <a:lumMod val="95000"/>
                  <a:lumOff val="5000"/>
                </a:schemeClr>
              </a:solidFill>
            </a:endParaRPr>
          </a:p>
        </p:txBody>
      </p:sp>
      <p:sp>
        <p:nvSpPr>
          <p:cNvPr id="67" name="TextBox 30"/>
          <p:cNvSpPr txBox="1"/>
          <p:nvPr/>
        </p:nvSpPr>
        <p:spPr>
          <a:xfrm>
            <a:off x="331504" y="3858701"/>
            <a:ext cx="321059" cy="234847"/>
          </a:xfrm>
          <a:prstGeom prst="rect">
            <a:avLst/>
          </a:prstGeom>
          <a:noFill/>
        </p:spPr>
        <p:txBody>
          <a:bodyPr wrap="square" rtlCol="0">
            <a:spAutoFit/>
          </a:bodyPr>
          <a:lstStyle/>
          <a:p>
            <a:r>
              <a:rPr lang="en-US" sz="1200" dirty="0">
                <a:solidFill>
                  <a:schemeClr val="tx1">
                    <a:lumMod val="95000"/>
                    <a:lumOff val="5000"/>
                  </a:schemeClr>
                </a:solidFill>
              </a:rPr>
              <a:t>5</a:t>
            </a:r>
            <a:r>
              <a:rPr lang="en-US" sz="1200" dirty="0" smtClean="0">
                <a:solidFill>
                  <a:schemeClr val="tx1">
                    <a:lumMod val="95000"/>
                    <a:lumOff val="5000"/>
                  </a:schemeClr>
                </a:solidFill>
              </a:rPr>
              <a:t>’</a:t>
            </a:r>
            <a:endParaRPr lang="en-US" sz="1200" dirty="0">
              <a:solidFill>
                <a:schemeClr val="tx1">
                  <a:lumMod val="95000"/>
                  <a:lumOff val="5000"/>
                </a:schemeClr>
              </a:solidFill>
            </a:endParaRPr>
          </a:p>
        </p:txBody>
      </p:sp>
      <p:sp>
        <p:nvSpPr>
          <p:cNvPr id="68" name="TextBox 30"/>
          <p:cNvSpPr txBox="1"/>
          <p:nvPr/>
        </p:nvSpPr>
        <p:spPr>
          <a:xfrm>
            <a:off x="323528" y="4286052"/>
            <a:ext cx="340614" cy="234847"/>
          </a:xfrm>
          <a:prstGeom prst="rect">
            <a:avLst/>
          </a:prstGeom>
          <a:noFill/>
        </p:spPr>
        <p:txBody>
          <a:bodyPr wrap="square" rtlCol="0">
            <a:spAutoFit/>
          </a:bodyPr>
          <a:lstStyle/>
          <a:p>
            <a:r>
              <a:rPr lang="en-US" sz="1200" dirty="0">
                <a:solidFill>
                  <a:schemeClr val="tx1">
                    <a:lumMod val="95000"/>
                    <a:lumOff val="5000"/>
                  </a:schemeClr>
                </a:solidFill>
              </a:rPr>
              <a:t>3</a:t>
            </a:r>
            <a:r>
              <a:rPr lang="en-US" sz="1200" dirty="0" smtClean="0">
                <a:solidFill>
                  <a:schemeClr val="tx1">
                    <a:lumMod val="95000"/>
                    <a:lumOff val="5000"/>
                  </a:schemeClr>
                </a:solidFill>
              </a:rPr>
              <a:t>’</a:t>
            </a:r>
            <a:endParaRPr lang="en-US" sz="1200" dirty="0">
              <a:solidFill>
                <a:schemeClr val="tx1">
                  <a:lumMod val="95000"/>
                  <a:lumOff val="5000"/>
                </a:schemeClr>
              </a:solidFill>
            </a:endParaRPr>
          </a:p>
        </p:txBody>
      </p:sp>
      <p:sp>
        <p:nvSpPr>
          <p:cNvPr id="69" name="TextBox 30"/>
          <p:cNvSpPr txBox="1"/>
          <p:nvPr/>
        </p:nvSpPr>
        <p:spPr>
          <a:xfrm>
            <a:off x="2636025" y="4286052"/>
            <a:ext cx="368960" cy="234847"/>
          </a:xfrm>
          <a:prstGeom prst="rect">
            <a:avLst/>
          </a:prstGeom>
          <a:noFill/>
        </p:spPr>
        <p:txBody>
          <a:bodyPr wrap="square" rtlCol="0">
            <a:spAutoFit/>
          </a:bodyPr>
          <a:lstStyle/>
          <a:p>
            <a:r>
              <a:rPr lang="en-US" sz="1200" dirty="0">
                <a:solidFill>
                  <a:schemeClr val="tx1">
                    <a:lumMod val="95000"/>
                    <a:lumOff val="5000"/>
                  </a:schemeClr>
                </a:solidFill>
              </a:rPr>
              <a:t>5</a:t>
            </a:r>
            <a:r>
              <a:rPr lang="en-US" sz="1200" dirty="0" smtClean="0">
                <a:solidFill>
                  <a:schemeClr val="tx1">
                    <a:lumMod val="95000"/>
                    <a:lumOff val="5000"/>
                  </a:schemeClr>
                </a:solidFill>
              </a:rPr>
              <a:t>’</a:t>
            </a:r>
            <a:endParaRPr lang="en-US" sz="1200" dirty="0">
              <a:solidFill>
                <a:schemeClr val="tx1">
                  <a:lumMod val="95000"/>
                  <a:lumOff val="5000"/>
                </a:schemeClr>
              </a:solidFill>
            </a:endParaRPr>
          </a:p>
        </p:txBody>
      </p:sp>
      <p:sp>
        <p:nvSpPr>
          <p:cNvPr id="94" name="TextBox 93"/>
          <p:cNvSpPr txBox="1"/>
          <p:nvPr/>
        </p:nvSpPr>
        <p:spPr>
          <a:xfrm>
            <a:off x="179512" y="260648"/>
            <a:ext cx="359394" cy="369332"/>
          </a:xfrm>
          <a:prstGeom prst="rect">
            <a:avLst/>
          </a:prstGeom>
          <a:noFill/>
        </p:spPr>
        <p:txBody>
          <a:bodyPr wrap="none" rtlCol="0">
            <a:spAutoFit/>
          </a:bodyPr>
          <a:lstStyle/>
          <a:p>
            <a:r>
              <a:rPr lang="en-US" b="1" dirty="0" smtClean="0"/>
              <a:t>a.</a:t>
            </a:r>
            <a:endParaRPr lang="el-GR" b="1" dirty="0"/>
          </a:p>
        </p:txBody>
      </p:sp>
      <p:sp>
        <p:nvSpPr>
          <p:cNvPr id="95" name="TextBox 94"/>
          <p:cNvSpPr txBox="1"/>
          <p:nvPr/>
        </p:nvSpPr>
        <p:spPr>
          <a:xfrm>
            <a:off x="395536" y="3429000"/>
            <a:ext cx="369012" cy="369332"/>
          </a:xfrm>
          <a:prstGeom prst="rect">
            <a:avLst/>
          </a:prstGeom>
          <a:noFill/>
        </p:spPr>
        <p:txBody>
          <a:bodyPr wrap="none" rtlCol="0">
            <a:spAutoFit/>
          </a:bodyPr>
          <a:lstStyle/>
          <a:p>
            <a:r>
              <a:rPr lang="en-US" b="1" dirty="0" smtClean="0"/>
              <a:t>b.</a:t>
            </a:r>
            <a:endParaRPr lang="el-GR" b="1" dirty="0"/>
          </a:p>
        </p:txBody>
      </p:sp>
      <p:grpSp>
        <p:nvGrpSpPr>
          <p:cNvPr id="96" name="Group 61"/>
          <p:cNvGrpSpPr/>
          <p:nvPr/>
        </p:nvGrpSpPr>
        <p:grpSpPr>
          <a:xfrm>
            <a:off x="3923928" y="1196753"/>
            <a:ext cx="1224136" cy="2016223"/>
            <a:chOff x="6236601" y="3688098"/>
            <a:chExt cx="1422953" cy="2879934"/>
          </a:xfrm>
        </p:grpSpPr>
        <p:sp>
          <p:nvSpPr>
            <p:cNvPr id="97" name="Oval 24"/>
            <p:cNvSpPr/>
            <p:nvPr/>
          </p:nvSpPr>
          <p:spPr>
            <a:xfrm rot="260330">
              <a:off x="6236601" y="5218598"/>
              <a:ext cx="1422953"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grpSp>
          <p:nvGrpSpPr>
            <p:cNvPr id="100" name="Group 12"/>
            <p:cNvGrpSpPr/>
            <p:nvPr/>
          </p:nvGrpSpPr>
          <p:grpSpPr>
            <a:xfrm>
              <a:off x="6741784" y="3688098"/>
              <a:ext cx="181439" cy="1961024"/>
              <a:chOff x="6948948" y="3239091"/>
              <a:chExt cx="274333" cy="3009308"/>
            </a:xfrm>
          </p:grpSpPr>
          <p:sp>
            <p:nvSpPr>
              <p:cNvPr id="102" name="Rectangle 28"/>
              <p:cNvSpPr/>
              <p:nvPr/>
            </p:nvSpPr>
            <p:spPr>
              <a:xfrm rot="16200000">
                <a:off x="6362208" y="5463539"/>
                <a:ext cx="1371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03" name="Rectangle 29"/>
              <p:cNvSpPr/>
              <p:nvPr/>
            </p:nvSpPr>
            <p:spPr>
              <a:xfrm rot="5400000">
                <a:off x="6497304" y="5446221"/>
                <a:ext cx="1371599" cy="8035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04" name="Rectangle 30"/>
              <p:cNvSpPr/>
              <p:nvPr/>
            </p:nvSpPr>
            <p:spPr>
              <a:xfrm rot="5400000">
                <a:off x="6497290" y="4074622"/>
                <a:ext cx="1371599" cy="80354"/>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105" name="Rectangle 31"/>
              <p:cNvSpPr/>
              <p:nvPr/>
            </p:nvSpPr>
            <p:spPr>
              <a:xfrm rot="16200000">
                <a:off x="6362209" y="4091939"/>
                <a:ext cx="1371600" cy="45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106" name="36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107" name="38 - Αστέρι 32 ακτινών"/>
              <p:cNvSpPr/>
              <p:nvPr/>
            </p:nvSpPr>
            <p:spPr>
              <a:xfrm rot="10800000">
                <a:off x="6984008" y="3239091"/>
                <a:ext cx="144016" cy="144016"/>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grpSp>
        <p:sp>
          <p:nvSpPr>
            <p:cNvPr id="99"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11" name="Right Arrow 110"/>
          <p:cNvSpPr/>
          <p:nvPr/>
        </p:nvSpPr>
        <p:spPr>
          <a:xfrm>
            <a:off x="5364088" y="1700808"/>
            <a:ext cx="576064" cy="117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23" name="Group 122"/>
          <p:cNvGrpSpPr/>
          <p:nvPr/>
        </p:nvGrpSpPr>
        <p:grpSpPr>
          <a:xfrm>
            <a:off x="3636099" y="4365104"/>
            <a:ext cx="1225312" cy="2442869"/>
            <a:chOff x="3636099" y="4365104"/>
            <a:chExt cx="1225312" cy="2442869"/>
          </a:xfrm>
        </p:grpSpPr>
        <p:grpSp>
          <p:nvGrpSpPr>
            <p:cNvPr id="77" name="Group 61"/>
            <p:cNvGrpSpPr/>
            <p:nvPr/>
          </p:nvGrpSpPr>
          <p:grpSpPr>
            <a:xfrm>
              <a:off x="3636099" y="5871869"/>
              <a:ext cx="1225312" cy="936104"/>
              <a:chOff x="6236814" y="5210809"/>
              <a:chExt cx="1274392" cy="1349434"/>
            </a:xfrm>
          </p:grpSpPr>
          <p:sp>
            <p:nvSpPr>
              <p:cNvPr id="82" name="Oval 24"/>
              <p:cNvSpPr/>
              <p:nvPr/>
            </p:nvSpPr>
            <p:spPr>
              <a:xfrm rot="260330">
                <a:off x="6236814" y="5210809"/>
                <a:ext cx="1274392"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sp>
            <p:nvSpPr>
              <p:cNvPr id="91" name="36 - Έλλειψη"/>
              <p:cNvSpPr/>
              <p:nvPr/>
            </p:nvSpPr>
            <p:spPr>
              <a:xfrm rot="10800000">
                <a:off x="6741790" y="5549811"/>
                <a:ext cx="100794" cy="9931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84"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13" name="Group 4"/>
            <p:cNvGrpSpPr/>
            <p:nvPr/>
          </p:nvGrpSpPr>
          <p:grpSpPr>
            <a:xfrm>
              <a:off x="4139952" y="4365104"/>
              <a:ext cx="144016" cy="1800201"/>
              <a:chOff x="6948948" y="2454741"/>
              <a:chExt cx="274319" cy="3793658"/>
            </a:xfrm>
          </p:grpSpPr>
          <p:sp>
            <p:nvSpPr>
              <p:cNvPr id="114" name="Rectangle 32"/>
              <p:cNvSpPr/>
              <p:nvPr/>
            </p:nvSpPr>
            <p:spPr>
              <a:xfrm rot="16200000">
                <a:off x="6375659" y="5450095"/>
                <a:ext cx="1371601" cy="7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15"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16" name="Rectangle 34"/>
              <p:cNvSpPr/>
              <p:nvPr/>
            </p:nvSpPr>
            <p:spPr>
              <a:xfrm rot="5400000">
                <a:off x="6474308" y="4055838"/>
                <a:ext cx="1423948" cy="65576"/>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117" name="Rectangle 35"/>
              <p:cNvSpPr/>
              <p:nvPr/>
            </p:nvSpPr>
            <p:spPr>
              <a:xfrm rot="16200000">
                <a:off x="5894094" y="3585798"/>
                <a:ext cx="2345852" cy="837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118"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sp>
        <p:nvSpPr>
          <p:cNvPr id="119" name="Right Arrow 118"/>
          <p:cNvSpPr/>
          <p:nvPr/>
        </p:nvSpPr>
        <p:spPr>
          <a:xfrm>
            <a:off x="3131840" y="1700808"/>
            <a:ext cx="576064" cy="117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0" name="Right Arrow 119"/>
          <p:cNvSpPr/>
          <p:nvPr/>
        </p:nvSpPr>
        <p:spPr>
          <a:xfrm>
            <a:off x="2843808" y="4941168"/>
            <a:ext cx="576064" cy="117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2" name="Right Arrow 121"/>
          <p:cNvSpPr/>
          <p:nvPr/>
        </p:nvSpPr>
        <p:spPr>
          <a:xfrm>
            <a:off x="4788024" y="5013176"/>
            <a:ext cx="480382" cy="117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24" name="Group 123"/>
          <p:cNvGrpSpPr/>
          <p:nvPr/>
        </p:nvGrpSpPr>
        <p:grpSpPr>
          <a:xfrm>
            <a:off x="5506928" y="4437112"/>
            <a:ext cx="1225312" cy="2442869"/>
            <a:chOff x="3636099" y="4365104"/>
            <a:chExt cx="1225312" cy="2442869"/>
          </a:xfrm>
        </p:grpSpPr>
        <p:grpSp>
          <p:nvGrpSpPr>
            <p:cNvPr id="125" name="Group 61"/>
            <p:cNvGrpSpPr/>
            <p:nvPr/>
          </p:nvGrpSpPr>
          <p:grpSpPr>
            <a:xfrm>
              <a:off x="3636099" y="5871869"/>
              <a:ext cx="1225312" cy="936104"/>
              <a:chOff x="6236814" y="5210809"/>
              <a:chExt cx="1274392" cy="1349434"/>
            </a:xfrm>
          </p:grpSpPr>
          <p:sp>
            <p:nvSpPr>
              <p:cNvPr id="132" name="Oval 24"/>
              <p:cNvSpPr/>
              <p:nvPr/>
            </p:nvSpPr>
            <p:spPr>
              <a:xfrm rot="260330">
                <a:off x="6236814" y="5210809"/>
                <a:ext cx="1274392"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sp>
            <p:nvSpPr>
              <p:cNvPr id="133" name="36 - Έλλειψη"/>
              <p:cNvSpPr/>
              <p:nvPr/>
            </p:nvSpPr>
            <p:spPr>
              <a:xfrm rot="10800000">
                <a:off x="6741790" y="5549811"/>
                <a:ext cx="100794" cy="9931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134"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26" name="Group 4"/>
            <p:cNvGrpSpPr/>
            <p:nvPr/>
          </p:nvGrpSpPr>
          <p:grpSpPr>
            <a:xfrm>
              <a:off x="4139952" y="4365104"/>
              <a:ext cx="144016" cy="1800201"/>
              <a:chOff x="6948948" y="2454741"/>
              <a:chExt cx="274319" cy="3793658"/>
            </a:xfrm>
          </p:grpSpPr>
          <p:sp>
            <p:nvSpPr>
              <p:cNvPr id="127" name="Rectangle 32"/>
              <p:cNvSpPr/>
              <p:nvPr/>
            </p:nvSpPr>
            <p:spPr>
              <a:xfrm rot="16200000">
                <a:off x="6375659" y="5450095"/>
                <a:ext cx="1371601" cy="7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28"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29" name="Rectangle 34"/>
              <p:cNvSpPr/>
              <p:nvPr/>
            </p:nvSpPr>
            <p:spPr>
              <a:xfrm rot="5400000">
                <a:off x="6474308" y="4055838"/>
                <a:ext cx="1423948" cy="65576"/>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130" name="Rectangle 35"/>
              <p:cNvSpPr/>
              <p:nvPr/>
            </p:nvSpPr>
            <p:spPr>
              <a:xfrm rot="16200000">
                <a:off x="5894094" y="3585798"/>
                <a:ext cx="2345852" cy="837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131"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grpSp>
        <p:nvGrpSpPr>
          <p:cNvPr id="162" name="Group 161"/>
          <p:cNvGrpSpPr/>
          <p:nvPr/>
        </p:nvGrpSpPr>
        <p:grpSpPr>
          <a:xfrm>
            <a:off x="6156176" y="4365104"/>
            <a:ext cx="88454" cy="432049"/>
            <a:chOff x="6092551" y="3221360"/>
            <a:chExt cx="88454" cy="432049"/>
          </a:xfrm>
        </p:grpSpPr>
        <p:sp>
          <p:nvSpPr>
            <p:cNvPr id="137"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38"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163" name="Group 162"/>
          <p:cNvGrpSpPr/>
          <p:nvPr/>
        </p:nvGrpSpPr>
        <p:grpSpPr>
          <a:xfrm>
            <a:off x="5796136" y="4653136"/>
            <a:ext cx="88454" cy="432049"/>
            <a:chOff x="6092551" y="3221360"/>
            <a:chExt cx="88454" cy="432049"/>
          </a:xfrm>
        </p:grpSpPr>
        <p:sp>
          <p:nvSpPr>
            <p:cNvPr id="164"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65"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166" name="Group 165"/>
          <p:cNvGrpSpPr/>
          <p:nvPr/>
        </p:nvGrpSpPr>
        <p:grpSpPr>
          <a:xfrm>
            <a:off x="5868144" y="4077072"/>
            <a:ext cx="88454" cy="432049"/>
            <a:chOff x="6092551" y="3221360"/>
            <a:chExt cx="88454" cy="432049"/>
          </a:xfrm>
        </p:grpSpPr>
        <p:sp>
          <p:nvSpPr>
            <p:cNvPr id="167"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68"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169" name="Group 168"/>
          <p:cNvGrpSpPr/>
          <p:nvPr/>
        </p:nvGrpSpPr>
        <p:grpSpPr>
          <a:xfrm>
            <a:off x="8064392" y="4293095"/>
            <a:ext cx="108008" cy="576065"/>
            <a:chOff x="6092551" y="3221360"/>
            <a:chExt cx="88454" cy="432049"/>
          </a:xfrm>
        </p:grpSpPr>
        <p:sp>
          <p:nvSpPr>
            <p:cNvPr id="170"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71"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172" name="Group 171"/>
          <p:cNvGrpSpPr/>
          <p:nvPr/>
        </p:nvGrpSpPr>
        <p:grpSpPr>
          <a:xfrm>
            <a:off x="6444208" y="4005064"/>
            <a:ext cx="88454" cy="432049"/>
            <a:chOff x="6092551" y="3221360"/>
            <a:chExt cx="88454" cy="432049"/>
          </a:xfrm>
        </p:grpSpPr>
        <p:sp>
          <p:nvSpPr>
            <p:cNvPr id="173"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74"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175" name="Group 174"/>
          <p:cNvGrpSpPr/>
          <p:nvPr/>
        </p:nvGrpSpPr>
        <p:grpSpPr>
          <a:xfrm>
            <a:off x="5580112" y="4005064"/>
            <a:ext cx="88454" cy="432049"/>
            <a:chOff x="6092551" y="3221360"/>
            <a:chExt cx="88454" cy="432049"/>
          </a:xfrm>
        </p:grpSpPr>
        <p:sp>
          <p:nvSpPr>
            <p:cNvPr id="176"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77"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178" name="Group 177"/>
          <p:cNvGrpSpPr/>
          <p:nvPr/>
        </p:nvGrpSpPr>
        <p:grpSpPr>
          <a:xfrm>
            <a:off x="6084168" y="3861048"/>
            <a:ext cx="88454" cy="432049"/>
            <a:chOff x="6092551" y="3221360"/>
            <a:chExt cx="88454" cy="432049"/>
          </a:xfrm>
        </p:grpSpPr>
        <p:sp>
          <p:nvSpPr>
            <p:cNvPr id="179"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80"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181" name="Group 180"/>
          <p:cNvGrpSpPr/>
          <p:nvPr/>
        </p:nvGrpSpPr>
        <p:grpSpPr>
          <a:xfrm>
            <a:off x="6444208" y="4653136"/>
            <a:ext cx="88454" cy="432049"/>
            <a:chOff x="6092551" y="3221360"/>
            <a:chExt cx="88454" cy="432049"/>
          </a:xfrm>
        </p:grpSpPr>
        <p:sp>
          <p:nvSpPr>
            <p:cNvPr id="182" name="22 - Αστέρι 32 ακτινών"/>
            <p:cNvSpPr/>
            <p:nvPr/>
          </p:nvSpPr>
          <p:spPr>
            <a:xfrm rot="10800000">
              <a:off x="6092552" y="3221360"/>
              <a:ext cx="88453" cy="79531"/>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83" name="Rectangle 34"/>
            <p:cNvSpPr/>
            <p:nvPr/>
          </p:nvSpPr>
          <p:spPr>
            <a:xfrm rot="5400000">
              <a:off x="5935391" y="3450529"/>
              <a:ext cx="36004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grpSp>
      <p:grpSp>
        <p:nvGrpSpPr>
          <p:cNvPr id="190" name="Group 189"/>
          <p:cNvGrpSpPr/>
          <p:nvPr/>
        </p:nvGrpSpPr>
        <p:grpSpPr>
          <a:xfrm>
            <a:off x="7452320" y="4415131"/>
            <a:ext cx="1225312" cy="2442869"/>
            <a:chOff x="3636099" y="4365104"/>
            <a:chExt cx="1225312" cy="2442869"/>
          </a:xfrm>
        </p:grpSpPr>
        <p:grpSp>
          <p:nvGrpSpPr>
            <p:cNvPr id="191" name="Group 61"/>
            <p:cNvGrpSpPr/>
            <p:nvPr/>
          </p:nvGrpSpPr>
          <p:grpSpPr>
            <a:xfrm>
              <a:off x="3636099" y="5871869"/>
              <a:ext cx="1225312" cy="936104"/>
              <a:chOff x="6236814" y="5210809"/>
              <a:chExt cx="1274392" cy="1349434"/>
            </a:xfrm>
          </p:grpSpPr>
          <p:sp>
            <p:nvSpPr>
              <p:cNvPr id="198" name="Oval 24"/>
              <p:cNvSpPr/>
              <p:nvPr/>
            </p:nvSpPr>
            <p:spPr>
              <a:xfrm rot="260330">
                <a:off x="6236814" y="5210809"/>
                <a:ext cx="1274392"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sp>
            <p:nvSpPr>
              <p:cNvPr id="199" name="36 - Έλλειψη"/>
              <p:cNvSpPr/>
              <p:nvPr/>
            </p:nvSpPr>
            <p:spPr>
              <a:xfrm rot="10800000">
                <a:off x="6741790" y="5549811"/>
                <a:ext cx="100794" cy="99313"/>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200"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92" name="Group 4"/>
            <p:cNvGrpSpPr/>
            <p:nvPr/>
          </p:nvGrpSpPr>
          <p:grpSpPr>
            <a:xfrm>
              <a:off x="4139961" y="4365104"/>
              <a:ext cx="144219" cy="1800201"/>
              <a:chOff x="6948948" y="2454741"/>
              <a:chExt cx="274705" cy="3793658"/>
            </a:xfrm>
          </p:grpSpPr>
          <p:sp>
            <p:nvSpPr>
              <p:cNvPr id="193" name="Rectangle 32"/>
              <p:cNvSpPr/>
              <p:nvPr/>
            </p:nvSpPr>
            <p:spPr>
              <a:xfrm rot="16200000">
                <a:off x="6375659" y="5450095"/>
                <a:ext cx="1371601" cy="7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94"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95" name="Rectangle 34"/>
              <p:cNvSpPr/>
              <p:nvPr/>
            </p:nvSpPr>
            <p:spPr>
              <a:xfrm rot="5400000">
                <a:off x="6478890" y="4055837"/>
                <a:ext cx="1423949" cy="65576"/>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196" name="Rectangle 35"/>
              <p:cNvSpPr/>
              <p:nvPr/>
            </p:nvSpPr>
            <p:spPr>
              <a:xfrm rot="16200000">
                <a:off x="5894094" y="3585798"/>
                <a:ext cx="2345852" cy="837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197"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grpSp>
      </p:grpSp>
      <p:sp>
        <p:nvSpPr>
          <p:cNvPr id="201" name="Oval 27"/>
          <p:cNvSpPr/>
          <p:nvPr/>
        </p:nvSpPr>
        <p:spPr>
          <a:xfrm>
            <a:off x="7524328" y="3645024"/>
            <a:ext cx="864096" cy="735006"/>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l-GR"/>
          </a:p>
        </p:txBody>
      </p:sp>
      <p:sp>
        <p:nvSpPr>
          <p:cNvPr id="202" name="Right Arrow 201"/>
          <p:cNvSpPr/>
          <p:nvPr/>
        </p:nvSpPr>
        <p:spPr>
          <a:xfrm>
            <a:off x="6804248" y="5085184"/>
            <a:ext cx="480382" cy="117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08" name="Straight Connector 207"/>
          <p:cNvCxnSpPr/>
          <p:nvPr/>
        </p:nvCxnSpPr>
        <p:spPr>
          <a:xfrm>
            <a:off x="0" y="3212976"/>
            <a:ext cx="9144000"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5364088" y="3276273"/>
            <a:ext cx="1800200" cy="584775"/>
          </a:xfrm>
          <a:prstGeom prst="rect">
            <a:avLst/>
          </a:prstGeom>
          <a:noFill/>
        </p:spPr>
        <p:txBody>
          <a:bodyPr wrap="square" rtlCol="0">
            <a:spAutoFit/>
          </a:bodyPr>
          <a:lstStyle/>
          <a:p>
            <a:r>
              <a:rPr lang="en-US" sz="1600" dirty="0" smtClean="0"/>
              <a:t>3. Hybridization of cholesterol probe</a:t>
            </a:r>
            <a:endParaRPr lang="el-GR" sz="1600" dirty="0"/>
          </a:p>
        </p:txBody>
      </p:sp>
      <p:sp>
        <p:nvSpPr>
          <p:cNvPr id="213" name="TextBox 212"/>
          <p:cNvSpPr txBox="1"/>
          <p:nvPr/>
        </p:nvSpPr>
        <p:spPr>
          <a:xfrm>
            <a:off x="6444208" y="260648"/>
            <a:ext cx="2448272" cy="338554"/>
          </a:xfrm>
          <a:prstGeom prst="rect">
            <a:avLst/>
          </a:prstGeom>
          <a:noFill/>
        </p:spPr>
        <p:txBody>
          <a:bodyPr wrap="square" rtlCol="0">
            <a:spAutoFit/>
          </a:bodyPr>
          <a:lstStyle/>
          <a:p>
            <a:r>
              <a:rPr lang="en-US" sz="1600" dirty="0" smtClean="0"/>
              <a:t>3. Liposome binding</a:t>
            </a:r>
            <a:endParaRPr lang="el-GR" sz="1600" dirty="0"/>
          </a:p>
        </p:txBody>
      </p:sp>
      <p:sp>
        <p:nvSpPr>
          <p:cNvPr id="214" name="TextBox 213"/>
          <p:cNvSpPr txBox="1"/>
          <p:nvPr/>
        </p:nvSpPr>
        <p:spPr>
          <a:xfrm>
            <a:off x="7092280" y="3284984"/>
            <a:ext cx="1908720" cy="338554"/>
          </a:xfrm>
          <a:prstGeom prst="rect">
            <a:avLst/>
          </a:prstGeom>
          <a:noFill/>
        </p:spPr>
        <p:txBody>
          <a:bodyPr wrap="square" rtlCol="0">
            <a:spAutoFit/>
          </a:bodyPr>
          <a:lstStyle/>
          <a:p>
            <a:r>
              <a:rPr lang="en-US" sz="1600" dirty="0" smtClean="0"/>
              <a:t>4. Liposome binding</a:t>
            </a:r>
            <a:endParaRPr lang="el-GR" sz="1600" dirty="0"/>
          </a:p>
        </p:txBody>
      </p:sp>
      <p:sp>
        <p:nvSpPr>
          <p:cNvPr id="215" name="TextBox 214"/>
          <p:cNvSpPr txBox="1"/>
          <p:nvPr/>
        </p:nvSpPr>
        <p:spPr>
          <a:xfrm>
            <a:off x="539552" y="66110"/>
            <a:ext cx="2620717" cy="338554"/>
          </a:xfrm>
          <a:prstGeom prst="rect">
            <a:avLst/>
          </a:prstGeom>
          <a:noFill/>
        </p:spPr>
        <p:txBody>
          <a:bodyPr wrap="none" rtlCol="0">
            <a:spAutoFit/>
          </a:bodyPr>
          <a:lstStyle/>
          <a:p>
            <a:r>
              <a:rPr lang="en-US" sz="1600" dirty="0" smtClean="0"/>
              <a:t>1. LCR with cholesterol probe</a:t>
            </a:r>
            <a:endParaRPr lang="el-GR" sz="1600" dirty="0"/>
          </a:p>
        </p:txBody>
      </p:sp>
      <p:sp>
        <p:nvSpPr>
          <p:cNvPr id="216" name="TextBox 215"/>
          <p:cNvSpPr txBox="1"/>
          <p:nvPr/>
        </p:nvSpPr>
        <p:spPr>
          <a:xfrm>
            <a:off x="657836" y="3284984"/>
            <a:ext cx="2906052" cy="338554"/>
          </a:xfrm>
          <a:prstGeom prst="rect">
            <a:avLst/>
          </a:prstGeom>
          <a:noFill/>
        </p:spPr>
        <p:txBody>
          <a:bodyPr wrap="none" rtlCol="0">
            <a:spAutoFit/>
          </a:bodyPr>
          <a:lstStyle/>
          <a:p>
            <a:r>
              <a:rPr lang="en-US" sz="1600" dirty="0" smtClean="0"/>
              <a:t>1. LCR without cholesterol probe</a:t>
            </a:r>
            <a:endParaRPr lang="el-GR" sz="1600" dirty="0"/>
          </a:p>
        </p:txBody>
      </p:sp>
      <p:sp>
        <p:nvSpPr>
          <p:cNvPr id="217" name="TextBox 216"/>
          <p:cNvSpPr txBox="1"/>
          <p:nvPr/>
        </p:nvSpPr>
        <p:spPr>
          <a:xfrm>
            <a:off x="3203848" y="404664"/>
            <a:ext cx="2808312" cy="584775"/>
          </a:xfrm>
          <a:prstGeom prst="rect">
            <a:avLst/>
          </a:prstGeom>
          <a:noFill/>
        </p:spPr>
        <p:txBody>
          <a:bodyPr wrap="square" rtlCol="0">
            <a:spAutoFit/>
          </a:bodyPr>
          <a:lstStyle/>
          <a:p>
            <a:pPr algn="ctr"/>
            <a:r>
              <a:rPr lang="en-US" sz="1600" dirty="0" smtClean="0"/>
              <a:t>2. Binding of LCR on </a:t>
            </a:r>
            <a:r>
              <a:rPr lang="en-US" sz="1600" dirty="0" err="1" smtClean="0"/>
              <a:t>NAv</a:t>
            </a:r>
            <a:r>
              <a:rPr lang="en-US" sz="1600" dirty="0" smtClean="0"/>
              <a:t>-coated gold sensor</a:t>
            </a:r>
            <a:endParaRPr lang="el-GR" sz="1600" dirty="0"/>
          </a:p>
        </p:txBody>
      </p:sp>
      <p:sp>
        <p:nvSpPr>
          <p:cNvPr id="218" name="TextBox 217"/>
          <p:cNvSpPr txBox="1"/>
          <p:nvPr/>
        </p:nvSpPr>
        <p:spPr>
          <a:xfrm>
            <a:off x="2843808" y="3780329"/>
            <a:ext cx="2808312" cy="584775"/>
          </a:xfrm>
          <a:prstGeom prst="rect">
            <a:avLst/>
          </a:prstGeom>
          <a:noFill/>
        </p:spPr>
        <p:txBody>
          <a:bodyPr wrap="square" rtlCol="0">
            <a:spAutoFit/>
          </a:bodyPr>
          <a:lstStyle/>
          <a:p>
            <a:pPr algn="ctr"/>
            <a:r>
              <a:rPr lang="en-US" sz="1600" dirty="0" smtClean="0"/>
              <a:t>2. Binding of LCR on </a:t>
            </a:r>
            <a:r>
              <a:rPr lang="en-US" sz="1600" dirty="0" err="1" smtClean="0"/>
              <a:t>NAv</a:t>
            </a:r>
            <a:r>
              <a:rPr lang="en-US" sz="1600" dirty="0" smtClean="0"/>
              <a:t>-coated gold sensor</a:t>
            </a:r>
            <a:endParaRPr lang="el-G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634082"/>
          </a:xfrm>
        </p:spPr>
        <p:txBody>
          <a:bodyPr>
            <a:normAutofit fontScale="90000"/>
          </a:bodyPr>
          <a:lstStyle/>
          <a:p>
            <a:r>
              <a:rPr lang="en-US" b="1" dirty="0" smtClean="0"/>
              <a:t>A realistic scenario</a:t>
            </a:r>
            <a:endParaRPr lang="el-GR" b="1" dirty="0"/>
          </a:p>
        </p:txBody>
      </p:sp>
      <p:graphicFrame>
        <p:nvGraphicFramePr>
          <p:cNvPr id="6" name="Diagram 5"/>
          <p:cNvGraphicFramePr/>
          <p:nvPr/>
        </p:nvGraphicFramePr>
        <p:xfrm>
          <a:off x="539552" y="1196752"/>
          <a:ext cx="8064896"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251520" y="5805264"/>
            <a:ext cx="6984776" cy="400110"/>
          </a:xfrm>
          <a:prstGeom prst="rect">
            <a:avLst/>
          </a:prstGeom>
          <a:noFill/>
        </p:spPr>
        <p:txBody>
          <a:bodyPr wrap="square" rtlCol="0">
            <a:spAutoFit/>
          </a:bodyPr>
          <a:lstStyle/>
          <a:p>
            <a:r>
              <a:rPr lang="en-US" sz="2000" b="1" dirty="0" smtClean="0"/>
              <a:t>* Sequential extraction of point mutation from 1 </a:t>
            </a:r>
            <a:r>
              <a:rPr lang="en-US" sz="2000" b="1" dirty="0" err="1" smtClean="0"/>
              <a:t>mL</a:t>
            </a:r>
            <a:r>
              <a:rPr lang="en-US" sz="2000" b="1" dirty="0" smtClean="0"/>
              <a:t> of serum </a:t>
            </a:r>
            <a:endParaRPr lang="el-GR"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normAutofit fontScale="90000"/>
          </a:bodyPr>
          <a:lstStyle/>
          <a:p>
            <a:r>
              <a:rPr lang="en-US" b="1" dirty="0" smtClean="0"/>
              <a:t>Estimation of sample-validation time</a:t>
            </a:r>
            <a:endParaRPr lang="el-GR" b="1" dirty="0"/>
          </a:p>
        </p:txBody>
      </p:sp>
      <p:graphicFrame>
        <p:nvGraphicFramePr>
          <p:cNvPr id="4" name="Diagram 3"/>
          <p:cNvGraphicFramePr/>
          <p:nvPr/>
        </p:nvGraphicFramePr>
        <p:xfrm>
          <a:off x="36512" y="1196752"/>
          <a:ext cx="9144000" cy="4984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187624" y="5949280"/>
            <a:ext cx="3788281"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3000" b="1" dirty="0" smtClean="0"/>
              <a:t> 12 hours / day in total</a:t>
            </a:r>
            <a:endParaRPr lang="el-GR" sz="3000" b="1" dirty="0"/>
          </a:p>
        </p:txBody>
      </p:sp>
      <p:sp>
        <p:nvSpPr>
          <p:cNvPr id="7" name="Right Arrow 6"/>
          <p:cNvSpPr/>
          <p:nvPr/>
        </p:nvSpPr>
        <p:spPr>
          <a:xfrm>
            <a:off x="5076056" y="6165304"/>
            <a:ext cx="79208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p:cNvSpPr txBox="1"/>
          <p:nvPr/>
        </p:nvSpPr>
        <p:spPr>
          <a:xfrm>
            <a:off x="6012160" y="5949280"/>
            <a:ext cx="2016224"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3000" b="1" dirty="0" smtClean="0"/>
              <a:t>200 days !!</a:t>
            </a:r>
            <a:endParaRPr lang="el-GR" sz="3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116632"/>
            <a:ext cx="8229600" cy="936104"/>
          </a:xfrm>
        </p:spPr>
        <p:txBody>
          <a:bodyPr>
            <a:normAutofit/>
          </a:bodyPr>
          <a:lstStyle/>
          <a:p>
            <a:r>
              <a:rPr lang="en-US" sz="3800" b="1" dirty="0" smtClean="0"/>
              <a:t>Estimation of sample-validation time</a:t>
            </a:r>
            <a:endParaRPr lang="el-GR" sz="3800" b="1" dirty="0"/>
          </a:p>
        </p:txBody>
      </p:sp>
      <p:graphicFrame>
        <p:nvGraphicFramePr>
          <p:cNvPr id="6" name="Content Placeholder 5"/>
          <p:cNvGraphicFramePr>
            <a:graphicFrameLocks noGrp="1"/>
          </p:cNvGraphicFramePr>
          <p:nvPr>
            <p:ph idx="1"/>
          </p:nvPr>
        </p:nvGraphicFramePr>
        <p:xfrm>
          <a:off x="467544" y="476672"/>
          <a:ext cx="8229600"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own Arrow 6"/>
          <p:cNvSpPr/>
          <p:nvPr/>
        </p:nvSpPr>
        <p:spPr>
          <a:xfrm>
            <a:off x="4427984" y="5373216"/>
            <a:ext cx="21602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p:cNvSpPr txBox="1"/>
          <p:nvPr/>
        </p:nvSpPr>
        <p:spPr>
          <a:xfrm>
            <a:off x="2123728" y="6165304"/>
            <a:ext cx="4855112" cy="4924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2600" b="1" dirty="0" smtClean="0"/>
              <a:t>Could be decreased to 100 days??</a:t>
            </a:r>
            <a:endParaRPr lang="el-GR" sz="2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2483768" y="188640"/>
            <a:ext cx="4038600" cy="685800"/>
          </a:xfrm>
        </p:spPr>
        <p:txBody>
          <a:bodyPr>
            <a:normAutofit/>
          </a:bodyPr>
          <a:lstStyle/>
          <a:p>
            <a:r>
              <a:rPr lang="en-US" sz="3800" b="1" dirty="0" smtClean="0"/>
              <a:t>Objective-Concept</a:t>
            </a:r>
            <a:endParaRPr lang="el-GR" sz="3800" b="1" dirty="0"/>
          </a:p>
        </p:txBody>
      </p:sp>
      <p:grpSp>
        <p:nvGrpSpPr>
          <p:cNvPr id="3" name="3 - Ομάδα"/>
          <p:cNvGrpSpPr/>
          <p:nvPr/>
        </p:nvGrpSpPr>
        <p:grpSpPr>
          <a:xfrm>
            <a:off x="107504" y="692696"/>
            <a:ext cx="3059832" cy="2410273"/>
            <a:chOff x="0" y="1196752"/>
            <a:chExt cx="3059832" cy="2410273"/>
          </a:xfrm>
        </p:grpSpPr>
        <p:grpSp>
          <p:nvGrpSpPr>
            <p:cNvPr id="4" name="36 - Ομάδα"/>
            <p:cNvGrpSpPr/>
            <p:nvPr/>
          </p:nvGrpSpPr>
          <p:grpSpPr>
            <a:xfrm>
              <a:off x="179512" y="1662809"/>
              <a:ext cx="2880320" cy="1944216"/>
              <a:chOff x="323528" y="1662809"/>
              <a:chExt cx="2880320" cy="1944216"/>
            </a:xfrm>
          </p:grpSpPr>
          <p:pic>
            <p:nvPicPr>
              <p:cNvPr id="7" name="Picture 2"/>
              <p:cNvPicPr>
                <a:picLocks noChangeAspect="1" noChangeArrowheads="1"/>
              </p:cNvPicPr>
              <p:nvPr/>
            </p:nvPicPr>
            <p:blipFill>
              <a:blip r:embed="rId3" cstate="print">
                <a:clrChange>
                  <a:clrFrom>
                    <a:srgbClr val="FFFFFF"/>
                  </a:clrFrom>
                  <a:clrTo>
                    <a:srgbClr val="FFFFFF">
                      <a:alpha val="0"/>
                    </a:srgbClr>
                  </a:clrTo>
                </a:clrChange>
              </a:blip>
              <a:srcRect l="3063" t="12882" r="69670" b="11846"/>
              <a:stretch>
                <a:fillRect/>
              </a:stretch>
            </p:blipFill>
            <p:spPr bwMode="auto">
              <a:xfrm>
                <a:off x="323528" y="1950841"/>
                <a:ext cx="2880320" cy="1656184"/>
              </a:xfrm>
              <a:prstGeom prst="rect">
                <a:avLst/>
              </a:prstGeom>
              <a:noFill/>
              <a:ln w="9525">
                <a:noFill/>
                <a:miter lim="800000"/>
                <a:headEnd/>
                <a:tailEnd/>
              </a:ln>
            </p:spPr>
          </p:pic>
          <p:sp>
            <p:nvSpPr>
              <p:cNvPr id="8" name="7 - TextBox"/>
              <p:cNvSpPr txBox="1"/>
              <p:nvPr/>
            </p:nvSpPr>
            <p:spPr>
              <a:xfrm>
                <a:off x="1187624" y="1662809"/>
                <a:ext cx="1653764" cy="400110"/>
              </a:xfrm>
              <a:prstGeom prst="rect">
                <a:avLst/>
              </a:prstGeom>
              <a:noFill/>
            </p:spPr>
            <p:txBody>
              <a:bodyPr wrap="none" rtlCol="0">
                <a:spAutoFit/>
              </a:bodyPr>
              <a:lstStyle/>
              <a:p>
                <a:r>
                  <a:rPr lang="en-US" sz="2000" dirty="0" smtClean="0"/>
                  <a:t>&lt;0.1% </a:t>
                </a:r>
                <a:r>
                  <a:rPr lang="en-US" sz="2000" dirty="0" err="1" smtClean="0"/>
                  <a:t>mut:wt</a:t>
                </a:r>
                <a:endParaRPr lang="el-GR" sz="2000" dirty="0"/>
              </a:p>
            </p:txBody>
          </p:sp>
        </p:grpSp>
        <p:pic>
          <p:nvPicPr>
            <p:cNvPr id="6" name="Picture 2" descr="C:\Users\George Papadakis\SkyDrive\Lab\CATCH-U-DNA\Sep15 proposal\workflow.jpg"/>
            <p:cNvPicPr>
              <a:picLocks noChangeAspect="1" noChangeArrowheads="1"/>
            </p:cNvPicPr>
            <p:nvPr/>
          </p:nvPicPr>
          <p:blipFill>
            <a:blip r:embed="rId4" cstate="print">
              <a:clrChange>
                <a:clrFrom>
                  <a:srgbClr val="FFFFFF"/>
                </a:clrFrom>
                <a:clrTo>
                  <a:srgbClr val="FFFFFF">
                    <a:alpha val="0"/>
                  </a:srgbClr>
                </a:clrTo>
              </a:clrChange>
            </a:blip>
            <a:srcRect l="2751" t="23179" r="81500" b="41269"/>
            <a:stretch>
              <a:fillRect/>
            </a:stretch>
          </p:blipFill>
          <p:spPr bwMode="auto">
            <a:xfrm>
              <a:off x="0" y="1196752"/>
              <a:ext cx="1115616" cy="1368152"/>
            </a:xfrm>
            <a:prstGeom prst="rect">
              <a:avLst/>
            </a:prstGeom>
            <a:noFill/>
          </p:spPr>
        </p:pic>
      </p:grpSp>
      <p:pic>
        <p:nvPicPr>
          <p:cNvPr id="9" name="Picture 2"/>
          <p:cNvPicPr>
            <a:picLocks noChangeAspect="1" noChangeArrowheads="1"/>
          </p:cNvPicPr>
          <p:nvPr/>
        </p:nvPicPr>
        <p:blipFill>
          <a:blip r:embed="rId3" cstate="print">
            <a:clrChange>
              <a:clrFrom>
                <a:srgbClr val="FFFFFF"/>
              </a:clrFrom>
              <a:clrTo>
                <a:srgbClr val="FFFFFF">
                  <a:alpha val="0"/>
                </a:srgbClr>
              </a:clrTo>
            </a:clrChange>
          </a:blip>
          <a:srcRect l="68505" t="17273" r="2183" b="10728"/>
          <a:stretch>
            <a:fillRect/>
          </a:stretch>
        </p:blipFill>
        <p:spPr bwMode="auto">
          <a:xfrm>
            <a:off x="5791200" y="4526511"/>
            <a:ext cx="3096344" cy="1584176"/>
          </a:xfrm>
          <a:prstGeom prst="rect">
            <a:avLst/>
          </a:prstGeom>
          <a:noFill/>
          <a:ln w="9525">
            <a:noFill/>
            <a:miter lim="800000"/>
            <a:headEnd/>
            <a:tailEnd/>
          </a:ln>
        </p:spPr>
      </p:pic>
      <p:sp>
        <p:nvSpPr>
          <p:cNvPr id="10" name="9 - TextBox"/>
          <p:cNvSpPr txBox="1"/>
          <p:nvPr/>
        </p:nvSpPr>
        <p:spPr>
          <a:xfrm>
            <a:off x="5459529" y="3717032"/>
            <a:ext cx="3360943" cy="707886"/>
          </a:xfrm>
          <a:prstGeom prst="rect">
            <a:avLst/>
          </a:prstGeom>
          <a:noFill/>
        </p:spPr>
        <p:txBody>
          <a:bodyPr wrap="square" rtlCol="0">
            <a:spAutoFit/>
          </a:bodyPr>
          <a:lstStyle/>
          <a:p>
            <a:pPr algn="ctr"/>
            <a:r>
              <a:rPr lang="en-US" sz="2000" dirty="0"/>
              <a:t>2</a:t>
            </a:r>
            <a:r>
              <a:rPr lang="en-US" sz="2000" dirty="0" smtClean="0"/>
              <a:t>.  Amplify mutant targets </a:t>
            </a:r>
            <a:r>
              <a:rPr lang="en-US" sz="2000" dirty="0" err="1" smtClean="0"/>
              <a:t>obviatng</a:t>
            </a:r>
            <a:r>
              <a:rPr lang="en-US" sz="2000" dirty="0" smtClean="0"/>
              <a:t> PCR -&gt; LCR</a:t>
            </a:r>
            <a:endParaRPr lang="el-GR" sz="2000" dirty="0"/>
          </a:p>
        </p:txBody>
      </p:sp>
      <p:grpSp>
        <p:nvGrpSpPr>
          <p:cNvPr id="5" name="10 - Ομάδα"/>
          <p:cNvGrpSpPr/>
          <p:nvPr/>
        </p:nvGrpSpPr>
        <p:grpSpPr>
          <a:xfrm>
            <a:off x="1601497" y="4724400"/>
            <a:ext cx="2743200" cy="1600200"/>
            <a:chOff x="6228184" y="4581128"/>
            <a:chExt cx="2016224" cy="1152128"/>
          </a:xfrm>
        </p:grpSpPr>
        <p:sp>
          <p:nvSpPr>
            <p:cNvPr id="12" name="11 - Έλλειψη"/>
            <p:cNvSpPr/>
            <p:nvPr/>
          </p:nvSpPr>
          <p:spPr>
            <a:xfrm>
              <a:off x="6228184" y="5445224"/>
              <a:ext cx="2016224" cy="2880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l-GR" sz="2000"/>
            </a:p>
          </p:txBody>
        </p:sp>
        <p:grpSp>
          <p:nvGrpSpPr>
            <p:cNvPr id="11" name="23 - Ομάδα"/>
            <p:cNvGrpSpPr/>
            <p:nvPr/>
          </p:nvGrpSpPr>
          <p:grpSpPr>
            <a:xfrm>
              <a:off x="6516216" y="5085184"/>
              <a:ext cx="574378" cy="570308"/>
              <a:chOff x="10231821" y="3578772"/>
              <a:chExt cx="1467285" cy="1572664"/>
            </a:xfrm>
          </p:grpSpPr>
          <p:pic>
            <p:nvPicPr>
              <p:cNvPr id="21" name="Picture 2"/>
              <p:cNvPicPr>
                <a:picLocks noChangeAspect="1" noChangeArrowheads="1"/>
              </p:cNvPicPr>
              <p:nvPr/>
            </p:nvPicPr>
            <p:blipFill>
              <a:blip r:embed="rId3" cstate="print">
                <a:clrChange>
                  <a:clrFrom>
                    <a:srgbClr val="FFFFFF"/>
                  </a:clrFrom>
                  <a:clrTo>
                    <a:srgbClr val="FFFFFF">
                      <a:alpha val="0"/>
                    </a:srgbClr>
                  </a:clrTo>
                </a:clrChange>
              </a:blip>
              <a:srcRect l="84309" t="38218" r="13424" b="38849"/>
              <a:stretch>
                <a:fillRect/>
              </a:stretch>
            </p:blipFill>
            <p:spPr bwMode="auto">
              <a:xfrm>
                <a:off x="10231821" y="3578772"/>
                <a:ext cx="646386" cy="1362396"/>
              </a:xfrm>
              <a:prstGeom prst="rect">
                <a:avLst/>
              </a:prstGeom>
              <a:noFill/>
              <a:ln w="9525">
                <a:noFill/>
                <a:miter lim="800000"/>
                <a:headEnd/>
                <a:tailEnd/>
              </a:ln>
            </p:spPr>
          </p:pic>
          <p:pic>
            <p:nvPicPr>
              <p:cNvPr id="22" name="Picture 2"/>
              <p:cNvPicPr>
                <a:picLocks noChangeAspect="1" noChangeArrowheads="1"/>
              </p:cNvPicPr>
              <p:nvPr/>
            </p:nvPicPr>
            <p:blipFill>
              <a:blip r:embed="rId3" cstate="print">
                <a:clrChange>
                  <a:clrFrom>
                    <a:srgbClr val="FFFFFF"/>
                  </a:clrFrom>
                  <a:clrTo>
                    <a:srgbClr val="FFFFFF">
                      <a:alpha val="0"/>
                    </a:srgbClr>
                  </a:clrTo>
                </a:clrChange>
              </a:blip>
              <a:srcRect l="84309" t="38218" r="13424" b="38849"/>
              <a:stretch>
                <a:fillRect/>
              </a:stretch>
            </p:blipFill>
            <p:spPr bwMode="auto">
              <a:xfrm>
                <a:off x="11052720" y="3789040"/>
                <a:ext cx="646386" cy="1362396"/>
              </a:xfrm>
              <a:prstGeom prst="rect">
                <a:avLst/>
              </a:prstGeom>
              <a:noFill/>
              <a:ln w="9525">
                <a:noFill/>
                <a:miter lim="800000"/>
                <a:headEnd/>
                <a:tailEnd/>
              </a:ln>
            </p:spPr>
          </p:pic>
        </p:grpSp>
        <p:grpSp>
          <p:nvGrpSpPr>
            <p:cNvPr id="13" name="27 - Ομάδα"/>
            <p:cNvGrpSpPr/>
            <p:nvPr/>
          </p:nvGrpSpPr>
          <p:grpSpPr>
            <a:xfrm>
              <a:off x="7308304" y="5013176"/>
              <a:ext cx="574378" cy="570308"/>
              <a:chOff x="10231821" y="3578772"/>
              <a:chExt cx="1467285" cy="1572664"/>
            </a:xfrm>
          </p:grpSpPr>
          <p:pic>
            <p:nvPicPr>
              <p:cNvPr id="19" name="Picture 2"/>
              <p:cNvPicPr>
                <a:picLocks noChangeAspect="1" noChangeArrowheads="1"/>
              </p:cNvPicPr>
              <p:nvPr/>
            </p:nvPicPr>
            <p:blipFill>
              <a:blip r:embed="rId3" cstate="print">
                <a:clrChange>
                  <a:clrFrom>
                    <a:srgbClr val="FFFFFF"/>
                  </a:clrFrom>
                  <a:clrTo>
                    <a:srgbClr val="FFFFFF">
                      <a:alpha val="0"/>
                    </a:srgbClr>
                  </a:clrTo>
                </a:clrChange>
              </a:blip>
              <a:srcRect l="84309" t="38218" r="13424" b="38849"/>
              <a:stretch>
                <a:fillRect/>
              </a:stretch>
            </p:blipFill>
            <p:spPr bwMode="auto">
              <a:xfrm>
                <a:off x="10231821" y="3578772"/>
                <a:ext cx="646386" cy="1362396"/>
              </a:xfrm>
              <a:prstGeom prst="rect">
                <a:avLst/>
              </a:prstGeom>
              <a:noFill/>
              <a:ln w="9525">
                <a:noFill/>
                <a:miter lim="800000"/>
                <a:headEnd/>
                <a:tailEnd/>
              </a:ln>
            </p:spPr>
          </p:pic>
          <p:pic>
            <p:nvPicPr>
              <p:cNvPr id="20" name="Picture 2"/>
              <p:cNvPicPr>
                <a:picLocks noChangeAspect="1" noChangeArrowheads="1"/>
              </p:cNvPicPr>
              <p:nvPr/>
            </p:nvPicPr>
            <p:blipFill>
              <a:blip r:embed="rId3" cstate="print">
                <a:clrChange>
                  <a:clrFrom>
                    <a:srgbClr val="FFFFFF"/>
                  </a:clrFrom>
                  <a:clrTo>
                    <a:srgbClr val="FFFFFF">
                      <a:alpha val="0"/>
                    </a:srgbClr>
                  </a:clrTo>
                </a:clrChange>
              </a:blip>
              <a:srcRect l="84309" t="38218" r="13424" b="38849"/>
              <a:stretch>
                <a:fillRect/>
              </a:stretch>
            </p:blipFill>
            <p:spPr bwMode="auto">
              <a:xfrm>
                <a:off x="11052720" y="3789040"/>
                <a:ext cx="646386" cy="1362396"/>
              </a:xfrm>
              <a:prstGeom prst="rect">
                <a:avLst/>
              </a:prstGeom>
              <a:noFill/>
              <a:ln w="9525">
                <a:noFill/>
                <a:miter lim="800000"/>
                <a:headEnd/>
                <a:tailEnd/>
              </a:ln>
            </p:spPr>
          </p:pic>
        </p:grpSp>
        <p:sp>
          <p:nvSpPr>
            <p:cNvPr id="15" name="14 - Έλλειψη"/>
            <p:cNvSpPr/>
            <p:nvPr/>
          </p:nvSpPr>
          <p:spPr>
            <a:xfrm>
              <a:off x="7164288" y="4581128"/>
              <a:ext cx="504056" cy="50405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l-GR" sz="2000"/>
            </a:p>
          </p:txBody>
        </p:sp>
        <p:sp>
          <p:nvSpPr>
            <p:cNvPr id="16" name="15 - Έλλειψη"/>
            <p:cNvSpPr/>
            <p:nvPr/>
          </p:nvSpPr>
          <p:spPr>
            <a:xfrm>
              <a:off x="6444208" y="4653136"/>
              <a:ext cx="504056" cy="50405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l-GR" sz="2000"/>
            </a:p>
          </p:txBody>
        </p:sp>
        <p:sp>
          <p:nvSpPr>
            <p:cNvPr id="17" name="16 - Έλλειψη"/>
            <p:cNvSpPr/>
            <p:nvPr/>
          </p:nvSpPr>
          <p:spPr>
            <a:xfrm>
              <a:off x="7596336" y="4653136"/>
              <a:ext cx="504056" cy="50405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l-GR" sz="2000"/>
            </a:p>
          </p:txBody>
        </p:sp>
        <p:sp>
          <p:nvSpPr>
            <p:cNvPr id="18" name="17 - Έλλειψη"/>
            <p:cNvSpPr/>
            <p:nvPr/>
          </p:nvSpPr>
          <p:spPr>
            <a:xfrm>
              <a:off x="6732240" y="4725144"/>
              <a:ext cx="504056" cy="50405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l-GR" sz="2000"/>
            </a:p>
          </p:txBody>
        </p:sp>
      </p:grpSp>
      <p:sp>
        <p:nvSpPr>
          <p:cNvPr id="23" name="44 - TextBox"/>
          <p:cNvSpPr txBox="1"/>
          <p:nvPr/>
        </p:nvSpPr>
        <p:spPr>
          <a:xfrm>
            <a:off x="1254592" y="3908663"/>
            <a:ext cx="2879250" cy="707886"/>
          </a:xfrm>
          <a:prstGeom prst="rect">
            <a:avLst/>
          </a:prstGeom>
          <a:noFill/>
        </p:spPr>
        <p:txBody>
          <a:bodyPr wrap="none" rtlCol="0">
            <a:spAutoFit/>
          </a:bodyPr>
          <a:lstStyle/>
          <a:p>
            <a:pPr algn="ctr"/>
            <a:r>
              <a:rPr lang="en-US" sz="2000" dirty="0"/>
              <a:t>3</a:t>
            </a:r>
            <a:r>
              <a:rPr lang="en-US" sz="2000" dirty="0" smtClean="0"/>
              <a:t>. Surface immobilization </a:t>
            </a:r>
          </a:p>
          <a:p>
            <a:pPr algn="ctr"/>
            <a:r>
              <a:rPr lang="en-US" sz="2000" dirty="0" smtClean="0"/>
              <a:t>&amp; detection</a:t>
            </a:r>
            <a:endParaRPr lang="el-GR" sz="2000" dirty="0"/>
          </a:p>
        </p:txBody>
      </p:sp>
      <p:sp>
        <p:nvSpPr>
          <p:cNvPr id="25" name="TextBox 24"/>
          <p:cNvSpPr txBox="1"/>
          <p:nvPr/>
        </p:nvSpPr>
        <p:spPr>
          <a:xfrm>
            <a:off x="2444979" y="1261715"/>
            <a:ext cx="4495800" cy="1015663"/>
          </a:xfrm>
          <a:prstGeom prst="rect">
            <a:avLst/>
          </a:prstGeom>
          <a:noFill/>
        </p:spPr>
        <p:txBody>
          <a:bodyPr wrap="square" rtlCol="0">
            <a:spAutoFit/>
          </a:bodyPr>
          <a:lstStyle/>
          <a:p>
            <a:pPr marL="457200" indent="-457200" algn="ctr">
              <a:buAutoNum type="arabicPeriod"/>
            </a:pPr>
            <a:r>
              <a:rPr lang="en-US" sz="2000" dirty="0" smtClean="0"/>
              <a:t>Extraction of total </a:t>
            </a:r>
            <a:r>
              <a:rPr lang="en-US" sz="2000" dirty="0" err="1" smtClean="0"/>
              <a:t>cfDNA</a:t>
            </a:r>
            <a:r>
              <a:rPr lang="en-US" sz="2000" dirty="0" smtClean="0"/>
              <a:t/>
            </a:r>
            <a:br>
              <a:rPr lang="en-US" sz="2000" dirty="0" smtClean="0"/>
            </a:br>
            <a:r>
              <a:rPr lang="en-US" sz="2000" dirty="0" smtClean="0"/>
              <a:t> </a:t>
            </a:r>
            <a:r>
              <a:rPr lang="en-US" sz="2000" dirty="0" smtClean="0"/>
              <a:t>or </a:t>
            </a:r>
            <a:r>
              <a:rPr lang="en-US" sz="2000" dirty="0" err="1" smtClean="0"/>
              <a:t>ctDNA</a:t>
            </a:r>
            <a:r>
              <a:rPr lang="en-US" sz="2000" dirty="0" smtClean="0"/>
              <a:t> targets </a:t>
            </a:r>
            <a:r>
              <a:rPr lang="en-US" sz="2000" dirty="0" smtClean="0"/>
              <a:t>using </a:t>
            </a:r>
            <a:r>
              <a:rPr lang="en-US" sz="2000" dirty="0" smtClean="0"/>
              <a:t>the fluidized </a:t>
            </a:r>
            <a:r>
              <a:rPr lang="en-US" sz="2000" dirty="0" smtClean="0"/>
              <a:t>bed technology (Curie)</a:t>
            </a:r>
            <a:endParaRPr lang="el-GR" sz="2000" dirty="0"/>
          </a:p>
        </p:txBody>
      </p:sp>
      <p:pic>
        <p:nvPicPr>
          <p:cNvPr id="9217" name="Picture 1"/>
          <p:cNvPicPr>
            <a:picLocks noChangeAspect="1" noChangeArrowheads="1"/>
          </p:cNvPicPr>
          <p:nvPr/>
        </p:nvPicPr>
        <p:blipFill>
          <a:blip r:embed="rId5" cstate="print"/>
          <a:srcRect/>
          <a:stretch>
            <a:fillRect/>
          </a:stretch>
        </p:blipFill>
        <p:spPr bwMode="auto">
          <a:xfrm>
            <a:off x="6833379" y="591743"/>
            <a:ext cx="2133045" cy="2981273"/>
          </a:xfrm>
          <a:prstGeom prst="rect">
            <a:avLst/>
          </a:prstGeom>
          <a:noFill/>
          <a:ln w="9525">
            <a:noFill/>
            <a:miter lim="800000"/>
            <a:headEnd/>
            <a:tailEnd/>
          </a:ln>
        </p:spPr>
      </p:pic>
      <p:cxnSp>
        <p:nvCxnSpPr>
          <p:cNvPr id="29" name="28 - Ευθύγραμμο βέλος σύνδεσης"/>
          <p:cNvCxnSpPr>
            <a:stCxn id="16" idx="2"/>
          </p:cNvCxnSpPr>
          <p:nvPr/>
        </p:nvCxnSpPr>
        <p:spPr>
          <a:xfrm flipH="1">
            <a:off x="1449097" y="5174457"/>
            <a:ext cx="446314" cy="71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29 - TextBox"/>
          <p:cNvSpPr txBox="1"/>
          <p:nvPr/>
        </p:nvSpPr>
        <p:spPr>
          <a:xfrm>
            <a:off x="350296" y="5029570"/>
            <a:ext cx="1180131" cy="369332"/>
          </a:xfrm>
          <a:prstGeom prst="rect">
            <a:avLst/>
          </a:prstGeom>
          <a:noFill/>
        </p:spPr>
        <p:txBody>
          <a:bodyPr wrap="none" rtlCol="0">
            <a:spAutoFit/>
          </a:bodyPr>
          <a:lstStyle/>
          <a:p>
            <a:r>
              <a:rPr lang="en-US" dirty="0" err="1" smtClean="0"/>
              <a:t>Liposomes</a:t>
            </a:r>
            <a:endParaRPr lang="el-GR" dirty="0"/>
          </a:p>
        </p:txBody>
      </p:sp>
      <p:cxnSp>
        <p:nvCxnSpPr>
          <p:cNvPr id="33" name="32 - Ευθύγραμμο βέλος σύνδεσης"/>
          <p:cNvCxnSpPr>
            <a:stCxn id="21" idx="1"/>
          </p:cNvCxnSpPr>
          <p:nvPr/>
        </p:nvCxnSpPr>
        <p:spPr>
          <a:xfrm flipH="1">
            <a:off x="1677697" y="5767588"/>
            <a:ext cx="315686" cy="236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33 - TextBox"/>
          <p:cNvSpPr txBox="1"/>
          <p:nvPr/>
        </p:nvSpPr>
        <p:spPr>
          <a:xfrm>
            <a:off x="604440" y="5650468"/>
            <a:ext cx="1071640" cy="369332"/>
          </a:xfrm>
          <a:prstGeom prst="rect">
            <a:avLst/>
          </a:prstGeom>
          <a:noFill/>
        </p:spPr>
        <p:txBody>
          <a:bodyPr wrap="none" rtlCol="0">
            <a:spAutoFit/>
          </a:bodyPr>
          <a:lstStyle/>
          <a:p>
            <a:r>
              <a:rPr lang="en-US" dirty="0" smtClean="0"/>
              <a:t>Mt target</a:t>
            </a:r>
            <a:endParaRPr lang="el-GR" dirty="0"/>
          </a:p>
        </p:txBody>
      </p:sp>
      <p:cxnSp>
        <p:nvCxnSpPr>
          <p:cNvPr id="35" name="34 - Ευθύγραμμο βέλος σύνδεσης"/>
          <p:cNvCxnSpPr/>
          <p:nvPr/>
        </p:nvCxnSpPr>
        <p:spPr>
          <a:xfrm>
            <a:off x="4283968" y="6093296"/>
            <a:ext cx="288032" cy="14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36 - TextBox"/>
          <p:cNvSpPr txBox="1"/>
          <p:nvPr/>
        </p:nvSpPr>
        <p:spPr>
          <a:xfrm>
            <a:off x="4572000" y="6053226"/>
            <a:ext cx="1643720" cy="369332"/>
          </a:xfrm>
          <a:prstGeom prst="rect">
            <a:avLst/>
          </a:prstGeom>
          <a:noFill/>
        </p:spPr>
        <p:txBody>
          <a:bodyPr wrap="none" rtlCol="0">
            <a:spAutoFit/>
          </a:bodyPr>
          <a:lstStyle/>
          <a:p>
            <a:r>
              <a:rPr lang="en-US" dirty="0" smtClean="0"/>
              <a:t>Acoustic sensor</a:t>
            </a:r>
            <a:endParaRPr lang="el-GR" dirty="0"/>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 - Ομάδα"/>
          <p:cNvGrpSpPr/>
          <p:nvPr/>
        </p:nvGrpSpPr>
        <p:grpSpPr>
          <a:xfrm>
            <a:off x="107504" y="692696"/>
            <a:ext cx="3038164" cy="2410273"/>
            <a:chOff x="0" y="1196752"/>
            <a:chExt cx="3059832" cy="2410273"/>
          </a:xfrm>
        </p:grpSpPr>
        <p:grpSp>
          <p:nvGrpSpPr>
            <p:cNvPr id="4" name="36 - Ομάδα"/>
            <p:cNvGrpSpPr/>
            <p:nvPr/>
          </p:nvGrpSpPr>
          <p:grpSpPr>
            <a:xfrm>
              <a:off x="179512" y="1662809"/>
              <a:ext cx="2880320" cy="1944216"/>
              <a:chOff x="323528" y="1662809"/>
              <a:chExt cx="2880320" cy="1944216"/>
            </a:xfrm>
          </p:grpSpPr>
          <p:pic>
            <p:nvPicPr>
              <p:cNvPr id="7" name="Picture 2"/>
              <p:cNvPicPr>
                <a:picLocks noChangeAspect="1" noChangeArrowheads="1"/>
              </p:cNvPicPr>
              <p:nvPr/>
            </p:nvPicPr>
            <p:blipFill>
              <a:blip r:embed="rId3" cstate="print">
                <a:clrChange>
                  <a:clrFrom>
                    <a:srgbClr val="FFFFFF"/>
                  </a:clrFrom>
                  <a:clrTo>
                    <a:srgbClr val="FFFFFF">
                      <a:alpha val="0"/>
                    </a:srgbClr>
                  </a:clrTo>
                </a:clrChange>
              </a:blip>
              <a:srcRect l="3063" t="12882" r="69670" b="11846"/>
              <a:stretch>
                <a:fillRect/>
              </a:stretch>
            </p:blipFill>
            <p:spPr bwMode="auto">
              <a:xfrm>
                <a:off x="323528" y="1950841"/>
                <a:ext cx="2880320" cy="1656184"/>
              </a:xfrm>
              <a:prstGeom prst="rect">
                <a:avLst/>
              </a:prstGeom>
              <a:noFill/>
              <a:ln w="9525">
                <a:noFill/>
                <a:miter lim="800000"/>
                <a:headEnd/>
                <a:tailEnd/>
              </a:ln>
            </p:spPr>
          </p:pic>
          <p:sp>
            <p:nvSpPr>
              <p:cNvPr id="8" name="7 - TextBox"/>
              <p:cNvSpPr txBox="1"/>
              <p:nvPr/>
            </p:nvSpPr>
            <p:spPr>
              <a:xfrm>
                <a:off x="1187624" y="1662809"/>
                <a:ext cx="1653764" cy="400110"/>
              </a:xfrm>
              <a:prstGeom prst="rect">
                <a:avLst/>
              </a:prstGeom>
              <a:noFill/>
            </p:spPr>
            <p:txBody>
              <a:bodyPr wrap="none" rtlCol="0">
                <a:spAutoFit/>
              </a:bodyPr>
              <a:lstStyle/>
              <a:p>
                <a:r>
                  <a:rPr lang="en-US" sz="2000" dirty="0" smtClean="0"/>
                  <a:t>&lt;0.1% </a:t>
                </a:r>
                <a:r>
                  <a:rPr lang="en-US" sz="2000" dirty="0" err="1" smtClean="0"/>
                  <a:t>mut:wt</a:t>
                </a:r>
                <a:endParaRPr lang="el-GR" sz="2000" dirty="0"/>
              </a:p>
            </p:txBody>
          </p:sp>
        </p:grpSp>
        <p:pic>
          <p:nvPicPr>
            <p:cNvPr id="6" name="Picture 2" descr="C:\Users\George Papadakis\SkyDrive\Lab\CATCH-U-DNA\Sep15 proposal\workflow.jpg"/>
            <p:cNvPicPr>
              <a:picLocks noChangeAspect="1" noChangeArrowheads="1"/>
            </p:cNvPicPr>
            <p:nvPr/>
          </p:nvPicPr>
          <p:blipFill>
            <a:blip r:embed="rId4" cstate="print">
              <a:clrChange>
                <a:clrFrom>
                  <a:srgbClr val="FFFFFF"/>
                </a:clrFrom>
                <a:clrTo>
                  <a:srgbClr val="FFFFFF">
                    <a:alpha val="0"/>
                  </a:srgbClr>
                </a:clrTo>
              </a:clrChange>
            </a:blip>
            <a:srcRect l="2751" t="23179" r="81500" b="41269"/>
            <a:stretch>
              <a:fillRect/>
            </a:stretch>
          </p:blipFill>
          <p:spPr bwMode="auto">
            <a:xfrm>
              <a:off x="0" y="1196752"/>
              <a:ext cx="1115616" cy="1368152"/>
            </a:xfrm>
            <a:prstGeom prst="rect">
              <a:avLst/>
            </a:prstGeom>
            <a:noFill/>
          </p:spPr>
        </p:pic>
      </p:grpSp>
      <p:pic>
        <p:nvPicPr>
          <p:cNvPr id="9" name="Picture 2"/>
          <p:cNvPicPr>
            <a:picLocks noChangeAspect="1" noChangeArrowheads="1"/>
          </p:cNvPicPr>
          <p:nvPr/>
        </p:nvPicPr>
        <p:blipFill>
          <a:blip r:embed="rId3" cstate="print">
            <a:clrChange>
              <a:clrFrom>
                <a:srgbClr val="FFFFFF"/>
              </a:clrFrom>
              <a:clrTo>
                <a:srgbClr val="FFFFFF">
                  <a:alpha val="0"/>
                </a:srgbClr>
              </a:clrTo>
            </a:clrChange>
          </a:blip>
          <a:srcRect l="68505" t="17273" r="2183" b="10728"/>
          <a:stretch>
            <a:fillRect/>
          </a:stretch>
        </p:blipFill>
        <p:spPr bwMode="auto">
          <a:xfrm>
            <a:off x="5791200" y="4526511"/>
            <a:ext cx="3096344" cy="1584176"/>
          </a:xfrm>
          <a:prstGeom prst="rect">
            <a:avLst/>
          </a:prstGeom>
          <a:noFill/>
          <a:ln w="9525">
            <a:noFill/>
            <a:miter lim="800000"/>
            <a:headEnd/>
            <a:tailEnd/>
          </a:ln>
        </p:spPr>
      </p:pic>
      <p:sp>
        <p:nvSpPr>
          <p:cNvPr id="10" name="9 - TextBox"/>
          <p:cNvSpPr txBox="1"/>
          <p:nvPr/>
        </p:nvSpPr>
        <p:spPr>
          <a:xfrm>
            <a:off x="5459529" y="3717032"/>
            <a:ext cx="3360943" cy="707886"/>
          </a:xfrm>
          <a:prstGeom prst="rect">
            <a:avLst/>
          </a:prstGeom>
          <a:noFill/>
        </p:spPr>
        <p:txBody>
          <a:bodyPr wrap="square" rtlCol="0">
            <a:spAutoFit/>
          </a:bodyPr>
          <a:lstStyle/>
          <a:p>
            <a:pPr algn="ctr"/>
            <a:r>
              <a:rPr lang="en-US" sz="2000" dirty="0"/>
              <a:t>2</a:t>
            </a:r>
            <a:r>
              <a:rPr lang="en-US" sz="2000" dirty="0" smtClean="0"/>
              <a:t>.  Amplify mutant targets </a:t>
            </a:r>
            <a:r>
              <a:rPr lang="en-US" sz="2000" dirty="0" err="1" smtClean="0"/>
              <a:t>obviatng</a:t>
            </a:r>
            <a:r>
              <a:rPr lang="en-US" sz="2000" dirty="0" smtClean="0"/>
              <a:t> PCR -&gt; LCR</a:t>
            </a:r>
            <a:endParaRPr lang="el-GR" sz="2000" dirty="0"/>
          </a:p>
        </p:txBody>
      </p:sp>
      <p:grpSp>
        <p:nvGrpSpPr>
          <p:cNvPr id="5" name="10 - Ομάδα"/>
          <p:cNvGrpSpPr/>
          <p:nvPr/>
        </p:nvGrpSpPr>
        <p:grpSpPr>
          <a:xfrm>
            <a:off x="1601497" y="4724400"/>
            <a:ext cx="2743200" cy="1600200"/>
            <a:chOff x="6228184" y="4581128"/>
            <a:chExt cx="2016224" cy="1152128"/>
          </a:xfrm>
        </p:grpSpPr>
        <p:sp>
          <p:nvSpPr>
            <p:cNvPr id="12" name="11 - Έλλειψη"/>
            <p:cNvSpPr/>
            <p:nvPr/>
          </p:nvSpPr>
          <p:spPr>
            <a:xfrm>
              <a:off x="6228184" y="5445224"/>
              <a:ext cx="2016224" cy="28803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l-GR" sz="2000"/>
            </a:p>
          </p:txBody>
        </p:sp>
        <p:grpSp>
          <p:nvGrpSpPr>
            <p:cNvPr id="11" name="23 - Ομάδα"/>
            <p:cNvGrpSpPr/>
            <p:nvPr/>
          </p:nvGrpSpPr>
          <p:grpSpPr>
            <a:xfrm>
              <a:off x="6516216" y="5085184"/>
              <a:ext cx="574378" cy="570308"/>
              <a:chOff x="10231821" y="3578772"/>
              <a:chExt cx="1467285" cy="1572664"/>
            </a:xfrm>
          </p:grpSpPr>
          <p:pic>
            <p:nvPicPr>
              <p:cNvPr id="21" name="Picture 2"/>
              <p:cNvPicPr>
                <a:picLocks noChangeAspect="1" noChangeArrowheads="1"/>
              </p:cNvPicPr>
              <p:nvPr/>
            </p:nvPicPr>
            <p:blipFill>
              <a:blip r:embed="rId3" cstate="print">
                <a:clrChange>
                  <a:clrFrom>
                    <a:srgbClr val="FFFFFF"/>
                  </a:clrFrom>
                  <a:clrTo>
                    <a:srgbClr val="FFFFFF">
                      <a:alpha val="0"/>
                    </a:srgbClr>
                  </a:clrTo>
                </a:clrChange>
              </a:blip>
              <a:srcRect l="84309" t="38218" r="13424" b="38849"/>
              <a:stretch>
                <a:fillRect/>
              </a:stretch>
            </p:blipFill>
            <p:spPr bwMode="auto">
              <a:xfrm>
                <a:off x="10231821" y="3578772"/>
                <a:ext cx="646386" cy="1362396"/>
              </a:xfrm>
              <a:prstGeom prst="rect">
                <a:avLst/>
              </a:prstGeom>
              <a:noFill/>
              <a:ln w="9525">
                <a:noFill/>
                <a:miter lim="800000"/>
                <a:headEnd/>
                <a:tailEnd/>
              </a:ln>
            </p:spPr>
          </p:pic>
          <p:pic>
            <p:nvPicPr>
              <p:cNvPr id="22" name="Picture 2"/>
              <p:cNvPicPr>
                <a:picLocks noChangeAspect="1" noChangeArrowheads="1"/>
              </p:cNvPicPr>
              <p:nvPr/>
            </p:nvPicPr>
            <p:blipFill>
              <a:blip r:embed="rId3" cstate="print">
                <a:clrChange>
                  <a:clrFrom>
                    <a:srgbClr val="FFFFFF"/>
                  </a:clrFrom>
                  <a:clrTo>
                    <a:srgbClr val="FFFFFF">
                      <a:alpha val="0"/>
                    </a:srgbClr>
                  </a:clrTo>
                </a:clrChange>
              </a:blip>
              <a:srcRect l="84309" t="38218" r="13424" b="38849"/>
              <a:stretch>
                <a:fillRect/>
              </a:stretch>
            </p:blipFill>
            <p:spPr bwMode="auto">
              <a:xfrm>
                <a:off x="11052720" y="3789040"/>
                <a:ext cx="646386" cy="1362396"/>
              </a:xfrm>
              <a:prstGeom prst="rect">
                <a:avLst/>
              </a:prstGeom>
              <a:noFill/>
              <a:ln w="9525">
                <a:noFill/>
                <a:miter lim="800000"/>
                <a:headEnd/>
                <a:tailEnd/>
              </a:ln>
            </p:spPr>
          </p:pic>
        </p:grpSp>
        <p:grpSp>
          <p:nvGrpSpPr>
            <p:cNvPr id="13" name="27 - Ομάδα"/>
            <p:cNvGrpSpPr/>
            <p:nvPr/>
          </p:nvGrpSpPr>
          <p:grpSpPr>
            <a:xfrm>
              <a:off x="7308304" y="5013176"/>
              <a:ext cx="574378" cy="570308"/>
              <a:chOff x="10231821" y="3578772"/>
              <a:chExt cx="1467285" cy="1572664"/>
            </a:xfrm>
          </p:grpSpPr>
          <p:pic>
            <p:nvPicPr>
              <p:cNvPr id="19" name="Picture 2"/>
              <p:cNvPicPr>
                <a:picLocks noChangeAspect="1" noChangeArrowheads="1"/>
              </p:cNvPicPr>
              <p:nvPr/>
            </p:nvPicPr>
            <p:blipFill>
              <a:blip r:embed="rId3" cstate="print">
                <a:clrChange>
                  <a:clrFrom>
                    <a:srgbClr val="FFFFFF"/>
                  </a:clrFrom>
                  <a:clrTo>
                    <a:srgbClr val="FFFFFF">
                      <a:alpha val="0"/>
                    </a:srgbClr>
                  </a:clrTo>
                </a:clrChange>
              </a:blip>
              <a:srcRect l="84309" t="38218" r="13424" b="38849"/>
              <a:stretch>
                <a:fillRect/>
              </a:stretch>
            </p:blipFill>
            <p:spPr bwMode="auto">
              <a:xfrm>
                <a:off x="10231821" y="3578772"/>
                <a:ext cx="646386" cy="1362396"/>
              </a:xfrm>
              <a:prstGeom prst="rect">
                <a:avLst/>
              </a:prstGeom>
              <a:noFill/>
              <a:ln w="9525">
                <a:noFill/>
                <a:miter lim="800000"/>
                <a:headEnd/>
                <a:tailEnd/>
              </a:ln>
            </p:spPr>
          </p:pic>
          <p:pic>
            <p:nvPicPr>
              <p:cNvPr id="20" name="Picture 2"/>
              <p:cNvPicPr>
                <a:picLocks noChangeAspect="1" noChangeArrowheads="1"/>
              </p:cNvPicPr>
              <p:nvPr/>
            </p:nvPicPr>
            <p:blipFill>
              <a:blip r:embed="rId3" cstate="print">
                <a:clrChange>
                  <a:clrFrom>
                    <a:srgbClr val="FFFFFF"/>
                  </a:clrFrom>
                  <a:clrTo>
                    <a:srgbClr val="FFFFFF">
                      <a:alpha val="0"/>
                    </a:srgbClr>
                  </a:clrTo>
                </a:clrChange>
              </a:blip>
              <a:srcRect l="84309" t="38218" r="13424" b="38849"/>
              <a:stretch>
                <a:fillRect/>
              </a:stretch>
            </p:blipFill>
            <p:spPr bwMode="auto">
              <a:xfrm>
                <a:off x="11052720" y="3789040"/>
                <a:ext cx="646386" cy="1362396"/>
              </a:xfrm>
              <a:prstGeom prst="rect">
                <a:avLst/>
              </a:prstGeom>
              <a:noFill/>
              <a:ln w="9525">
                <a:noFill/>
                <a:miter lim="800000"/>
                <a:headEnd/>
                <a:tailEnd/>
              </a:ln>
            </p:spPr>
          </p:pic>
        </p:grpSp>
        <p:sp>
          <p:nvSpPr>
            <p:cNvPr id="15" name="14 - Έλλειψη"/>
            <p:cNvSpPr/>
            <p:nvPr/>
          </p:nvSpPr>
          <p:spPr>
            <a:xfrm>
              <a:off x="7164288" y="4581128"/>
              <a:ext cx="504056" cy="50405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l-GR" sz="2000"/>
            </a:p>
          </p:txBody>
        </p:sp>
        <p:sp>
          <p:nvSpPr>
            <p:cNvPr id="16" name="15 - Έλλειψη"/>
            <p:cNvSpPr/>
            <p:nvPr/>
          </p:nvSpPr>
          <p:spPr>
            <a:xfrm>
              <a:off x="6444208" y="4653136"/>
              <a:ext cx="504056" cy="50405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l-GR" sz="2000"/>
            </a:p>
          </p:txBody>
        </p:sp>
        <p:sp>
          <p:nvSpPr>
            <p:cNvPr id="17" name="16 - Έλλειψη"/>
            <p:cNvSpPr/>
            <p:nvPr/>
          </p:nvSpPr>
          <p:spPr>
            <a:xfrm>
              <a:off x="7596336" y="4653136"/>
              <a:ext cx="504056" cy="50405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l-GR" sz="2000"/>
            </a:p>
          </p:txBody>
        </p:sp>
        <p:sp>
          <p:nvSpPr>
            <p:cNvPr id="18" name="17 - Έλλειψη"/>
            <p:cNvSpPr/>
            <p:nvPr/>
          </p:nvSpPr>
          <p:spPr>
            <a:xfrm>
              <a:off x="6732240" y="4725144"/>
              <a:ext cx="504056" cy="50405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l-GR" sz="2000"/>
            </a:p>
          </p:txBody>
        </p:sp>
      </p:grpSp>
      <p:sp>
        <p:nvSpPr>
          <p:cNvPr id="23" name="44 - TextBox"/>
          <p:cNvSpPr txBox="1"/>
          <p:nvPr/>
        </p:nvSpPr>
        <p:spPr>
          <a:xfrm>
            <a:off x="1254592" y="3908663"/>
            <a:ext cx="2879250" cy="707886"/>
          </a:xfrm>
          <a:prstGeom prst="rect">
            <a:avLst/>
          </a:prstGeom>
          <a:noFill/>
        </p:spPr>
        <p:txBody>
          <a:bodyPr wrap="none" rtlCol="0">
            <a:spAutoFit/>
          </a:bodyPr>
          <a:lstStyle/>
          <a:p>
            <a:pPr algn="ctr"/>
            <a:r>
              <a:rPr lang="en-US" sz="2000" dirty="0"/>
              <a:t>3</a:t>
            </a:r>
            <a:r>
              <a:rPr lang="en-US" sz="2000" dirty="0" smtClean="0"/>
              <a:t>. Surface immobilization </a:t>
            </a:r>
          </a:p>
          <a:p>
            <a:pPr algn="ctr"/>
            <a:r>
              <a:rPr lang="en-US" sz="2000" dirty="0" smtClean="0"/>
              <a:t>&amp; detection</a:t>
            </a:r>
            <a:endParaRPr lang="el-GR" sz="2000" dirty="0"/>
          </a:p>
        </p:txBody>
      </p:sp>
      <p:sp>
        <p:nvSpPr>
          <p:cNvPr id="25" name="TextBox 24"/>
          <p:cNvSpPr txBox="1"/>
          <p:nvPr/>
        </p:nvSpPr>
        <p:spPr>
          <a:xfrm>
            <a:off x="2444979" y="1261715"/>
            <a:ext cx="4495800" cy="1015663"/>
          </a:xfrm>
          <a:prstGeom prst="rect">
            <a:avLst/>
          </a:prstGeom>
          <a:noFill/>
        </p:spPr>
        <p:txBody>
          <a:bodyPr wrap="square" rtlCol="0">
            <a:spAutoFit/>
          </a:bodyPr>
          <a:lstStyle/>
          <a:p>
            <a:pPr marL="457200" indent="-457200" algn="ctr">
              <a:buAutoNum type="arabicPeriod"/>
            </a:pPr>
            <a:r>
              <a:rPr lang="en-US" sz="2000" dirty="0" smtClean="0"/>
              <a:t>Extraction of total </a:t>
            </a:r>
            <a:r>
              <a:rPr lang="en-US" sz="2000" dirty="0" err="1" smtClean="0"/>
              <a:t>cfDNA</a:t>
            </a:r>
            <a:r>
              <a:rPr lang="en-US" sz="2000" dirty="0" smtClean="0"/>
              <a:t/>
            </a:r>
            <a:br>
              <a:rPr lang="en-US" sz="2000" dirty="0" smtClean="0"/>
            </a:br>
            <a:r>
              <a:rPr lang="en-US" sz="2000" dirty="0" smtClean="0"/>
              <a:t> using kits or the  </a:t>
            </a:r>
            <a:r>
              <a:rPr lang="en-US" sz="2000" dirty="0" err="1" smtClean="0"/>
              <a:t>ctDNA</a:t>
            </a:r>
            <a:r>
              <a:rPr lang="en-US" sz="2000" dirty="0" smtClean="0"/>
              <a:t> using fluidized bed technology (Curie)</a:t>
            </a:r>
            <a:endParaRPr lang="el-GR" sz="2000" dirty="0"/>
          </a:p>
        </p:txBody>
      </p:sp>
      <p:pic>
        <p:nvPicPr>
          <p:cNvPr id="9217" name="Picture 1"/>
          <p:cNvPicPr>
            <a:picLocks noChangeAspect="1" noChangeArrowheads="1"/>
          </p:cNvPicPr>
          <p:nvPr/>
        </p:nvPicPr>
        <p:blipFill>
          <a:blip r:embed="rId5" cstate="print"/>
          <a:srcRect/>
          <a:stretch>
            <a:fillRect/>
          </a:stretch>
        </p:blipFill>
        <p:spPr bwMode="auto">
          <a:xfrm>
            <a:off x="6833379" y="591743"/>
            <a:ext cx="2133045" cy="2981273"/>
          </a:xfrm>
          <a:prstGeom prst="rect">
            <a:avLst/>
          </a:prstGeom>
          <a:noFill/>
          <a:ln w="9525">
            <a:noFill/>
            <a:miter lim="800000"/>
            <a:headEnd/>
            <a:tailEnd/>
          </a:ln>
        </p:spPr>
      </p:pic>
      <p:cxnSp>
        <p:nvCxnSpPr>
          <p:cNvPr id="29" name="28 - Ευθύγραμμο βέλος σύνδεσης"/>
          <p:cNvCxnSpPr>
            <a:stCxn id="16" idx="2"/>
          </p:cNvCxnSpPr>
          <p:nvPr/>
        </p:nvCxnSpPr>
        <p:spPr>
          <a:xfrm flipH="1">
            <a:off x="1449097" y="5174457"/>
            <a:ext cx="446314" cy="71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29 - TextBox"/>
          <p:cNvSpPr txBox="1"/>
          <p:nvPr/>
        </p:nvSpPr>
        <p:spPr>
          <a:xfrm>
            <a:off x="350296" y="5029570"/>
            <a:ext cx="1180131" cy="369332"/>
          </a:xfrm>
          <a:prstGeom prst="rect">
            <a:avLst/>
          </a:prstGeom>
          <a:noFill/>
        </p:spPr>
        <p:txBody>
          <a:bodyPr wrap="none" rtlCol="0">
            <a:spAutoFit/>
          </a:bodyPr>
          <a:lstStyle/>
          <a:p>
            <a:r>
              <a:rPr lang="en-US" dirty="0" err="1" smtClean="0"/>
              <a:t>Liposomes</a:t>
            </a:r>
            <a:endParaRPr lang="el-GR" dirty="0"/>
          </a:p>
        </p:txBody>
      </p:sp>
      <p:cxnSp>
        <p:nvCxnSpPr>
          <p:cNvPr id="33" name="32 - Ευθύγραμμο βέλος σύνδεσης"/>
          <p:cNvCxnSpPr>
            <a:stCxn id="21" idx="1"/>
          </p:cNvCxnSpPr>
          <p:nvPr/>
        </p:nvCxnSpPr>
        <p:spPr>
          <a:xfrm flipH="1">
            <a:off x="1677697" y="5767588"/>
            <a:ext cx="315686" cy="236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33 - TextBox"/>
          <p:cNvSpPr txBox="1"/>
          <p:nvPr/>
        </p:nvSpPr>
        <p:spPr>
          <a:xfrm>
            <a:off x="604440" y="5650468"/>
            <a:ext cx="1071640" cy="369332"/>
          </a:xfrm>
          <a:prstGeom prst="rect">
            <a:avLst/>
          </a:prstGeom>
          <a:noFill/>
        </p:spPr>
        <p:txBody>
          <a:bodyPr wrap="none" rtlCol="0">
            <a:spAutoFit/>
          </a:bodyPr>
          <a:lstStyle/>
          <a:p>
            <a:r>
              <a:rPr lang="en-US" dirty="0" smtClean="0"/>
              <a:t>Mt target</a:t>
            </a:r>
            <a:endParaRPr lang="el-GR" dirty="0"/>
          </a:p>
        </p:txBody>
      </p:sp>
      <p:cxnSp>
        <p:nvCxnSpPr>
          <p:cNvPr id="35" name="34 - Ευθύγραμμο βέλος σύνδεσης"/>
          <p:cNvCxnSpPr/>
          <p:nvPr/>
        </p:nvCxnSpPr>
        <p:spPr>
          <a:xfrm>
            <a:off x="4283968" y="6093296"/>
            <a:ext cx="288032" cy="14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36 - TextBox"/>
          <p:cNvSpPr txBox="1"/>
          <p:nvPr/>
        </p:nvSpPr>
        <p:spPr>
          <a:xfrm>
            <a:off x="4572000" y="5949280"/>
            <a:ext cx="972061" cy="646331"/>
          </a:xfrm>
          <a:prstGeom prst="rect">
            <a:avLst/>
          </a:prstGeom>
          <a:noFill/>
        </p:spPr>
        <p:txBody>
          <a:bodyPr wrap="none" rtlCol="0">
            <a:spAutoFit/>
          </a:bodyPr>
          <a:lstStyle/>
          <a:p>
            <a:pPr algn="ctr"/>
            <a:r>
              <a:rPr lang="en-US" dirty="0" smtClean="0"/>
              <a:t>Acoustic</a:t>
            </a:r>
          </a:p>
          <a:p>
            <a:pPr algn="ctr"/>
            <a:r>
              <a:rPr lang="en-US" dirty="0" smtClean="0"/>
              <a:t> sensor</a:t>
            </a:r>
            <a:endParaRPr lang="el-GR" dirty="0"/>
          </a:p>
        </p:txBody>
      </p:sp>
      <p:sp>
        <p:nvSpPr>
          <p:cNvPr id="36" name="35 - Ορθογώνιο"/>
          <p:cNvSpPr/>
          <p:nvPr/>
        </p:nvSpPr>
        <p:spPr>
          <a:xfrm>
            <a:off x="5724128" y="692696"/>
            <a:ext cx="3240360" cy="590465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2" name="1 - Τίτλος"/>
          <p:cNvSpPr txBox="1">
            <a:spLocks/>
          </p:cNvSpPr>
          <p:nvPr/>
        </p:nvSpPr>
        <p:spPr>
          <a:xfrm>
            <a:off x="683568" y="222920"/>
            <a:ext cx="8136904" cy="6858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none" spc="0" normalizeH="0" baseline="0" noProof="0" dirty="0" smtClean="0">
                <a:ln>
                  <a:noFill/>
                </a:ln>
                <a:solidFill>
                  <a:schemeClr val="tx1"/>
                </a:solidFill>
                <a:effectLst/>
                <a:uLnTx/>
                <a:uFillTx/>
                <a:latin typeface="+mj-lt"/>
                <a:ea typeface="+mj-ea"/>
                <a:cs typeface="+mj-cs"/>
              </a:rPr>
              <a:t>1. </a:t>
            </a:r>
            <a:r>
              <a:rPr kumimoji="0" lang="en-US" sz="3800" b="1" i="0" u="none" strike="noStrike" kern="1200" cap="none" spc="0" normalizeH="0" baseline="0" noProof="0" dirty="0" err="1" smtClean="0">
                <a:ln>
                  <a:noFill/>
                </a:ln>
                <a:solidFill>
                  <a:schemeClr val="tx1"/>
                </a:solidFill>
                <a:effectLst/>
                <a:uLnTx/>
                <a:uFillTx/>
                <a:latin typeface="+mj-lt"/>
                <a:ea typeface="+mj-ea"/>
                <a:cs typeface="+mj-cs"/>
              </a:rPr>
              <a:t>ctDNA</a:t>
            </a:r>
            <a:r>
              <a:rPr kumimoji="0" lang="en-US" sz="3800" b="1" i="0" u="none" strike="noStrike" kern="1200" cap="none" spc="0" normalizeH="0" baseline="0" noProof="0" dirty="0" smtClean="0">
                <a:ln>
                  <a:noFill/>
                </a:ln>
                <a:solidFill>
                  <a:schemeClr val="tx1"/>
                </a:solidFill>
                <a:effectLst/>
                <a:uLnTx/>
                <a:uFillTx/>
                <a:latin typeface="+mj-lt"/>
                <a:ea typeface="+mj-ea"/>
                <a:cs typeface="+mj-cs"/>
              </a:rPr>
              <a:t> extraction using the fluidized bed</a:t>
            </a:r>
            <a:endParaRPr kumimoji="0" lang="el-GR" sz="38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1 - Τίτλος"/>
          <p:cNvSpPr>
            <a:spLocks noGrp="1"/>
          </p:cNvSpPr>
          <p:nvPr>
            <p:ph type="title"/>
          </p:nvPr>
        </p:nvSpPr>
        <p:spPr>
          <a:xfrm>
            <a:off x="611560" y="294928"/>
            <a:ext cx="8136904" cy="685800"/>
          </a:xfrm>
        </p:spPr>
        <p:txBody>
          <a:bodyPr>
            <a:noAutofit/>
          </a:bodyPr>
          <a:lstStyle/>
          <a:p>
            <a:r>
              <a:rPr lang="en-US" sz="3800" b="1" dirty="0" smtClean="0"/>
              <a:t>1. </a:t>
            </a:r>
            <a:r>
              <a:rPr lang="en-US" sz="3800" b="1" dirty="0" err="1" smtClean="0"/>
              <a:t>ctDNA</a:t>
            </a:r>
            <a:r>
              <a:rPr lang="en-US" sz="3800" b="1" dirty="0" smtClean="0"/>
              <a:t> extraction using the fluidized bed</a:t>
            </a:r>
            <a:endParaRPr lang="el-GR" sz="3800" b="1" dirty="0"/>
          </a:p>
        </p:txBody>
      </p:sp>
      <p:pic>
        <p:nvPicPr>
          <p:cNvPr id="4098" name="Picture 2" descr="C:\Users\User\Desktop\c6sc03880h-f1_hi-res_2.jpg"/>
          <p:cNvPicPr>
            <a:picLocks noChangeAspect="1" noChangeArrowheads="1"/>
          </p:cNvPicPr>
          <p:nvPr/>
        </p:nvPicPr>
        <p:blipFill>
          <a:blip r:embed="rId3" cstate="print"/>
          <a:srcRect/>
          <a:stretch>
            <a:fillRect/>
          </a:stretch>
        </p:blipFill>
        <p:spPr bwMode="auto">
          <a:xfrm>
            <a:off x="323528" y="1752441"/>
            <a:ext cx="2049255" cy="3494581"/>
          </a:xfrm>
          <a:prstGeom prst="rect">
            <a:avLst/>
          </a:prstGeom>
          <a:noFill/>
        </p:spPr>
      </p:pic>
      <p:sp>
        <p:nvSpPr>
          <p:cNvPr id="7" name="6 - TextBox"/>
          <p:cNvSpPr txBox="1"/>
          <p:nvPr/>
        </p:nvSpPr>
        <p:spPr>
          <a:xfrm>
            <a:off x="3374289" y="1405060"/>
            <a:ext cx="2421847" cy="707886"/>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dirty="0" err="1" smtClean="0"/>
              <a:t>i</a:t>
            </a:r>
            <a:r>
              <a:rPr lang="en-US" sz="2000" dirty="0" smtClean="0"/>
              <a:t>. Extraction of total cell free DNA</a:t>
            </a:r>
            <a:endParaRPr lang="el-GR" sz="2000" dirty="0"/>
          </a:p>
        </p:txBody>
      </p:sp>
      <p:sp>
        <p:nvSpPr>
          <p:cNvPr id="8" name="7 - TextBox"/>
          <p:cNvSpPr txBox="1"/>
          <p:nvPr/>
        </p:nvSpPr>
        <p:spPr>
          <a:xfrm>
            <a:off x="3409962" y="3033668"/>
            <a:ext cx="2421847" cy="707886"/>
          </a:xfrm>
          <a:prstGeom prst="rect">
            <a:avLst/>
          </a:prstGeom>
          <a:ln>
            <a:solidFill>
              <a:schemeClr val="accent6">
                <a:lumMod val="40000"/>
                <a:lumOff val="60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smtClean="0"/>
              <a:t>ii. Target-specific enrichment</a:t>
            </a:r>
            <a:endParaRPr lang="el-GR" sz="2000" dirty="0"/>
          </a:p>
        </p:txBody>
      </p:sp>
      <p:grpSp>
        <p:nvGrpSpPr>
          <p:cNvPr id="2" name="29 - Ομάδα"/>
          <p:cNvGrpSpPr/>
          <p:nvPr/>
        </p:nvGrpSpPr>
        <p:grpSpPr>
          <a:xfrm>
            <a:off x="7236296" y="4502920"/>
            <a:ext cx="864096" cy="1158328"/>
            <a:chOff x="7092280" y="2394026"/>
            <a:chExt cx="767832" cy="1004887"/>
          </a:xfrm>
        </p:grpSpPr>
        <p:pic>
          <p:nvPicPr>
            <p:cNvPr id="31" name="Picture 4" descr="Î£ÏÎµÏÎ¹ÎºÎ® ÎµÎ¹ÎºÏÎ½Î±"/>
            <p:cNvPicPr>
              <a:picLocks noChangeAspect="1" noChangeArrowheads="1"/>
            </p:cNvPicPr>
            <p:nvPr/>
          </p:nvPicPr>
          <p:blipFill>
            <a:blip r:embed="rId4" cstate="print"/>
            <a:srcRect/>
            <a:stretch>
              <a:fillRect/>
            </a:stretch>
          </p:blipFill>
          <p:spPr bwMode="auto">
            <a:xfrm>
              <a:off x="7092280" y="2394026"/>
              <a:ext cx="599652" cy="1004887"/>
            </a:xfrm>
            <a:prstGeom prst="rect">
              <a:avLst/>
            </a:prstGeom>
            <a:noFill/>
          </p:spPr>
        </p:pic>
        <p:sp>
          <p:nvSpPr>
            <p:cNvPr id="32" name="TextBox 76"/>
            <p:cNvSpPr txBox="1"/>
            <p:nvPr/>
          </p:nvSpPr>
          <p:spPr>
            <a:xfrm>
              <a:off x="7348214" y="2774220"/>
              <a:ext cx="511898" cy="293707"/>
            </a:xfrm>
            <a:prstGeom prst="rect">
              <a:avLst/>
            </a:prstGeom>
            <a:noFill/>
          </p:spPr>
          <p:txBody>
            <a:bodyPr wrap="square" rtlCol="0">
              <a:spAutoFit/>
            </a:bodyPr>
            <a:lstStyle/>
            <a:p>
              <a:r>
                <a:rPr lang="en-US" sz="1600" b="1" dirty="0" smtClean="0">
                  <a:solidFill>
                    <a:srgbClr val="FF0000"/>
                  </a:solidFill>
                </a:rPr>
                <a:t>LCR</a:t>
              </a:r>
              <a:endParaRPr lang="el-GR" sz="1600" b="1" dirty="0">
                <a:solidFill>
                  <a:srgbClr val="FF0000"/>
                </a:solidFill>
              </a:endParaRPr>
            </a:p>
          </p:txBody>
        </p:sp>
      </p:grpSp>
      <p:sp>
        <p:nvSpPr>
          <p:cNvPr id="38" name="37 - TextBox"/>
          <p:cNvSpPr txBox="1"/>
          <p:nvPr/>
        </p:nvSpPr>
        <p:spPr>
          <a:xfrm>
            <a:off x="3409962" y="4618338"/>
            <a:ext cx="2421847" cy="707886"/>
          </a:xfrm>
          <a:prstGeom prst="rect">
            <a:avLst/>
          </a:prstGeom>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dirty="0" smtClean="0"/>
              <a:t>iii. On – chip LCR</a:t>
            </a:r>
          </a:p>
          <a:p>
            <a:pPr algn="ctr"/>
            <a:endParaRPr lang="el-GR" sz="2000" dirty="0"/>
          </a:p>
        </p:txBody>
      </p:sp>
      <p:pic>
        <p:nvPicPr>
          <p:cNvPr id="44" name="Picture 2" descr="C:\Users\User\Desktop\c6sc03880h-f1_hi-res_2.jpg"/>
          <p:cNvPicPr>
            <a:picLocks noChangeAspect="1" noChangeArrowheads="1"/>
          </p:cNvPicPr>
          <p:nvPr/>
        </p:nvPicPr>
        <p:blipFill>
          <a:blip r:embed="rId3" cstate="print"/>
          <a:srcRect/>
          <a:stretch>
            <a:fillRect/>
          </a:stretch>
        </p:blipFill>
        <p:spPr bwMode="auto">
          <a:xfrm rot="4277294">
            <a:off x="4209884" y="5077234"/>
            <a:ext cx="926938" cy="1249203"/>
          </a:xfrm>
          <a:prstGeom prst="rect">
            <a:avLst/>
          </a:prstGeom>
          <a:noFill/>
          <a:ln>
            <a:solidFill>
              <a:schemeClr val="accent1">
                <a:lumMod val="60000"/>
                <a:lumOff val="40000"/>
              </a:schemeClr>
            </a:solidFill>
          </a:ln>
        </p:spPr>
      </p:pic>
      <p:pic>
        <p:nvPicPr>
          <p:cNvPr id="4099" name="Picture 3"/>
          <p:cNvPicPr>
            <a:picLocks noChangeAspect="1" noChangeArrowheads="1"/>
          </p:cNvPicPr>
          <p:nvPr/>
        </p:nvPicPr>
        <p:blipFill>
          <a:blip r:embed="rId5" cstate="print"/>
          <a:srcRect/>
          <a:stretch>
            <a:fillRect/>
          </a:stretch>
        </p:blipFill>
        <p:spPr bwMode="auto">
          <a:xfrm>
            <a:off x="7236296" y="1196752"/>
            <a:ext cx="733425" cy="1228725"/>
          </a:xfrm>
          <a:prstGeom prst="rect">
            <a:avLst/>
          </a:prstGeom>
          <a:noFill/>
          <a:ln w="9525">
            <a:noFill/>
            <a:miter lim="800000"/>
            <a:headEnd/>
            <a:tailEnd/>
          </a:ln>
        </p:spPr>
      </p:pic>
      <p:sp>
        <p:nvSpPr>
          <p:cNvPr id="60" name="59 - TextBox"/>
          <p:cNvSpPr txBox="1"/>
          <p:nvPr/>
        </p:nvSpPr>
        <p:spPr>
          <a:xfrm>
            <a:off x="7164288" y="1556792"/>
            <a:ext cx="1342740" cy="338554"/>
          </a:xfrm>
          <a:prstGeom prst="rect">
            <a:avLst/>
          </a:prstGeom>
          <a:noFill/>
        </p:spPr>
        <p:txBody>
          <a:bodyPr wrap="none" rtlCol="0">
            <a:spAutoFit/>
          </a:bodyPr>
          <a:lstStyle/>
          <a:p>
            <a:r>
              <a:rPr lang="en-US" sz="1600" b="1" dirty="0" smtClean="0">
                <a:solidFill>
                  <a:srgbClr val="FF0000"/>
                </a:solidFill>
              </a:rPr>
              <a:t>On beads LCR</a:t>
            </a:r>
            <a:endParaRPr lang="el-GR" sz="1600" b="1" dirty="0">
              <a:solidFill>
                <a:srgbClr val="FF0000"/>
              </a:solidFill>
            </a:endParaRPr>
          </a:p>
        </p:txBody>
      </p:sp>
      <p:sp>
        <p:nvSpPr>
          <p:cNvPr id="18" name="TextBox 17"/>
          <p:cNvSpPr txBox="1"/>
          <p:nvPr/>
        </p:nvSpPr>
        <p:spPr>
          <a:xfrm>
            <a:off x="6660232" y="3068960"/>
            <a:ext cx="1944216"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Release of the target </a:t>
            </a:r>
            <a:endParaRPr lang="el-GR" dirty="0"/>
          </a:p>
        </p:txBody>
      </p:sp>
      <p:sp>
        <p:nvSpPr>
          <p:cNvPr id="22" name="Right Arrow 21"/>
          <p:cNvSpPr/>
          <p:nvPr/>
        </p:nvSpPr>
        <p:spPr>
          <a:xfrm>
            <a:off x="5940152" y="3356992"/>
            <a:ext cx="576064" cy="144016"/>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Down Arrow 22"/>
          <p:cNvSpPr/>
          <p:nvPr/>
        </p:nvSpPr>
        <p:spPr>
          <a:xfrm>
            <a:off x="7668344" y="3933056"/>
            <a:ext cx="144016" cy="576064"/>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Down Arrow 24"/>
          <p:cNvSpPr/>
          <p:nvPr/>
        </p:nvSpPr>
        <p:spPr>
          <a:xfrm rot="13655275">
            <a:off x="2711874" y="1882100"/>
            <a:ext cx="177886" cy="1059203"/>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l-GR"/>
          </a:p>
        </p:txBody>
      </p:sp>
      <p:sp>
        <p:nvSpPr>
          <p:cNvPr id="27" name="Down Arrow 26"/>
          <p:cNvSpPr/>
          <p:nvPr/>
        </p:nvSpPr>
        <p:spPr>
          <a:xfrm rot="7883599" flipV="1">
            <a:off x="2599394" y="3743713"/>
            <a:ext cx="187562" cy="1108036"/>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l-GR"/>
          </a:p>
        </p:txBody>
      </p:sp>
      <p:sp>
        <p:nvSpPr>
          <p:cNvPr id="28" name="Right Arrow 27"/>
          <p:cNvSpPr/>
          <p:nvPr/>
        </p:nvSpPr>
        <p:spPr>
          <a:xfrm>
            <a:off x="2483768" y="3356992"/>
            <a:ext cx="720080" cy="144016"/>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5" name="Right Arrow 34"/>
          <p:cNvSpPr/>
          <p:nvPr/>
        </p:nvSpPr>
        <p:spPr>
          <a:xfrm rot="19087312">
            <a:off x="5872398" y="2437175"/>
            <a:ext cx="1327510" cy="162529"/>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cstate="print"/>
          <a:srcRect/>
          <a:stretch>
            <a:fillRect/>
          </a:stretch>
        </p:blipFill>
        <p:spPr bwMode="auto">
          <a:xfrm>
            <a:off x="323528" y="1268760"/>
            <a:ext cx="8568952" cy="4378086"/>
          </a:xfrm>
          <a:prstGeom prst="rect">
            <a:avLst/>
          </a:prstGeom>
          <a:noFill/>
          <a:ln w="9525">
            <a:noFill/>
            <a:miter lim="800000"/>
            <a:headEnd/>
            <a:tailEnd/>
          </a:ln>
        </p:spPr>
      </p:pic>
      <p:sp>
        <p:nvSpPr>
          <p:cNvPr id="20" name="TextBox 37"/>
          <p:cNvSpPr txBox="1"/>
          <p:nvPr/>
        </p:nvSpPr>
        <p:spPr>
          <a:xfrm>
            <a:off x="835107" y="971436"/>
            <a:ext cx="319737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Perfect match</a:t>
            </a:r>
            <a:endParaRPr lang="el-GR" dirty="0"/>
          </a:p>
        </p:txBody>
      </p:sp>
      <p:sp>
        <p:nvSpPr>
          <p:cNvPr id="21" name="TextBox 39"/>
          <p:cNvSpPr txBox="1"/>
          <p:nvPr/>
        </p:nvSpPr>
        <p:spPr>
          <a:xfrm>
            <a:off x="5311425" y="971436"/>
            <a:ext cx="319737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Mismatch</a:t>
            </a:r>
            <a:endParaRPr lang="el-GR" dirty="0"/>
          </a:p>
        </p:txBody>
      </p:sp>
      <p:sp>
        <p:nvSpPr>
          <p:cNvPr id="22" name="TextBox 42"/>
          <p:cNvSpPr txBox="1"/>
          <p:nvPr/>
        </p:nvSpPr>
        <p:spPr>
          <a:xfrm>
            <a:off x="963002" y="5899324"/>
            <a:ext cx="268578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Exponentially amplified product</a:t>
            </a:r>
            <a:endParaRPr lang="el-GR" dirty="0"/>
          </a:p>
        </p:txBody>
      </p:sp>
      <p:sp>
        <p:nvSpPr>
          <p:cNvPr id="23" name="TextBox 43"/>
          <p:cNvSpPr txBox="1"/>
          <p:nvPr/>
        </p:nvSpPr>
        <p:spPr>
          <a:xfrm>
            <a:off x="5695112" y="5906075"/>
            <a:ext cx="268578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No amplified product</a:t>
            </a:r>
            <a:endParaRPr lang="el-GR" dirty="0"/>
          </a:p>
        </p:txBody>
      </p:sp>
      <p:cxnSp>
        <p:nvCxnSpPr>
          <p:cNvPr id="24" name="Straight Arrow Connector 44"/>
          <p:cNvCxnSpPr/>
          <p:nvPr/>
        </p:nvCxnSpPr>
        <p:spPr>
          <a:xfrm>
            <a:off x="6974058" y="5560437"/>
            <a:ext cx="0" cy="3456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49"/>
          <p:cNvCxnSpPr/>
          <p:nvPr/>
        </p:nvCxnSpPr>
        <p:spPr>
          <a:xfrm>
            <a:off x="2369845" y="5560437"/>
            <a:ext cx="0" cy="3456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1 - Τίτλος"/>
          <p:cNvSpPr>
            <a:spLocks noGrp="1"/>
          </p:cNvSpPr>
          <p:nvPr>
            <p:ph type="title"/>
          </p:nvPr>
        </p:nvSpPr>
        <p:spPr>
          <a:xfrm>
            <a:off x="144016" y="294928"/>
            <a:ext cx="8964488" cy="685800"/>
          </a:xfrm>
        </p:spPr>
        <p:txBody>
          <a:bodyPr>
            <a:noAutofit/>
          </a:bodyPr>
          <a:lstStyle/>
          <a:p>
            <a:r>
              <a:rPr lang="en-US" sz="3800" b="1" dirty="0" smtClean="0"/>
              <a:t>2. Amplification via </a:t>
            </a:r>
            <a:r>
              <a:rPr lang="en-US" sz="3800" b="1" dirty="0" err="1" smtClean="0"/>
              <a:t>Ligase</a:t>
            </a:r>
            <a:r>
              <a:rPr lang="en-US" sz="3800" b="1" dirty="0" smtClean="0"/>
              <a:t> Chain Reaction</a:t>
            </a:r>
            <a:r>
              <a:rPr lang="en-US" sz="3800" b="1" dirty="0"/>
              <a:t> </a:t>
            </a:r>
            <a:r>
              <a:rPr lang="en-US" sz="3800" b="1" dirty="0" smtClean="0"/>
              <a:t>(LCR)</a:t>
            </a:r>
            <a:endParaRPr lang="el-GR" sz="3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5536" y="332656"/>
            <a:ext cx="8229600" cy="709464"/>
          </a:xfrm>
        </p:spPr>
        <p:txBody>
          <a:bodyPr>
            <a:noAutofit/>
          </a:bodyPr>
          <a:lstStyle/>
          <a:p>
            <a:r>
              <a:rPr lang="en-US" sz="3800" b="1" dirty="0" smtClean="0"/>
              <a:t>1</a:t>
            </a:r>
            <a:r>
              <a:rPr lang="en-US" sz="3800" b="1" baseline="30000" dirty="0" smtClean="0"/>
              <a:t>st</a:t>
            </a:r>
            <a:r>
              <a:rPr lang="en-US" sz="3800" b="1" dirty="0" smtClean="0"/>
              <a:t> attempt merging the fluidized bed with LCR</a:t>
            </a:r>
            <a:endParaRPr lang="el-GR" sz="3800" b="1" dirty="0"/>
          </a:p>
        </p:txBody>
      </p:sp>
      <p:pic>
        <p:nvPicPr>
          <p:cNvPr id="5" name="Picture 2"/>
          <p:cNvPicPr>
            <a:picLocks noChangeAspect="1" noChangeArrowheads="1"/>
          </p:cNvPicPr>
          <p:nvPr/>
        </p:nvPicPr>
        <p:blipFill>
          <a:blip r:embed="rId3" cstate="print"/>
          <a:srcRect/>
          <a:stretch>
            <a:fillRect/>
          </a:stretch>
        </p:blipFill>
        <p:spPr bwMode="auto">
          <a:xfrm>
            <a:off x="1675127" y="1412776"/>
            <a:ext cx="1888761" cy="2847670"/>
          </a:xfrm>
          <a:prstGeom prst="rect">
            <a:avLst/>
          </a:prstGeom>
          <a:noFill/>
          <a:ln w="9525">
            <a:noFill/>
            <a:miter lim="800000"/>
            <a:headEnd/>
            <a:tailEnd/>
          </a:ln>
        </p:spPr>
      </p:pic>
      <p:sp>
        <p:nvSpPr>
          <p:cNvPr id="6" name="5 - TextBox"/>
          <p:cNvSpPr txBox="1"/>
          <p:nvPr/>
        </p:nvSpPr>
        <p:spPr>
          <a:xfrm>
            <a:off x="1929960" y="2776879"/>
            <a:ext cx="1422184" cy="369332"/>
          </a:xfrm>
          <a:prstGeom prst="rect">
            <a:avLst/>
          </a:prstGeom>
          <a:noFill/>
        </p:spPr>
        <p:txBody>
          <a:bodyPr wrap="none" rtlCol="0">
            <a:spAutoFit/>
          </a:bodyPr>
          <a:lstStyle/>
          <a:p>
            <a:r>
              <a:rPr lang="en-US" b="1" dirty="0" smtClean="0"/>
              <a:t>Mt   Wt  </a:t>
            </a:r>
            <a:r>
              <a:rPr lang="en-US" b="1" dirty="0" err="1" smtClean="0"/>
              <a:t>neg</a:t>
            </a:r>
            <a:endParaRPr lang="el-GR" b="1" dirty="0"/>
          </a:p>
        </p:txBody>
      </p:sp>
      <p:cxnSp>
        <p:nvCxnSpPr>
          <p:cNvPr id="7" name="6 - Ευθύγραμμο βέλος σύνδεσης"/>
          <p:cNvCxnSpPr/>
          <p:nvPr/>
        </p:nvCxnSpPr>
        <p:spPr>
          <a:xfrm flipV="1">
            <a:off x="970589" y="3541377"/>
            <a:ext cx="689548" cy="5996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7 - TextBox"/>
          <p:cNvSpPr txBox="1"/>
          <p:nvPr/>
        </p:nvSpPr>
        <p:spPr>
          <a:xfrm>
            <a:off x="176110" y="3931122"/>
            <a:ext cx="832279" cy="369332"/>
          </a:xfrm>
          <a:prstGeom prst="rect">
            <a:avLst/>
          </a:prstGeom>
          <a:noFill/>
        </p:spPr>
        <p:txBody>
          <a:bodyPr wrap="none" rtlCol="0">
            <a:spAutoFit/>
          </a:bodyPr>
          <a:lstStyle/>
          <a:p>
            <a:r>
              <a:rPr lang="en-US" dirty="0" smtClean="0"/>
              <a:t>100 </a:t>
            </a:r>
            <a:r>
              <a:rPr lang="en-US" dirty="0" err="1" smtClean="0"/>
              <a:t>bp</a:t>
            </a:r>
            <a:endParaRPr lang="el-GR" dirty="0"/>
          </a:p>
        </p:txBody>
      </p:sp>
      <p:cxnSp>
        <p:nvCxnSpPr>
          <p:cNvPr id="9" name="8 - Ευθύγραμμο βέλος σύνδεσης"/>
          <p:cNvCxnSpPr/>
          <p:nvPr/>
        </p:nvCxnSpPr>
        <p:spPr>
          <a:xfrm flipV="1">
            <a:off x="1000570" y="3511397"/>
            <a:ext cx="1229193" cy="5846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16 - TextBox"/>
          <p:cNvSpPr txBox="1"/>
          <p:nvPr/>
        </p:nvSpPr>
        <p:spPr>
          <a:xfrm>
            <a:off x="971600" y="5949280"/>
            <a:ext cx="7560840" cy="646331"/>
          </a:xfrm>
          <a:prstGeom prst="rect">
            <a:avLst/>
          </a:prstGeom>
          <a:noFill/>
        </p:spPr>
        <p:txBody>
          <a:bodyPr wrap="square" rtlCol="0">
            <a:spAutoFit/>
          </a:bodyPr>
          <a:lstStyle/>
          <a:p>
            <a:pPr algn="ctr"/>
            <a:r>
              <a:rPr lang="en-US" b="1" dirty="0" smtClean="0"/>
              <a:t>Successful d</a:t>
            </a:r>
            <a:r>
              <a:rPr lang="en-US" b="1" dirty="0" smtClean="0"/>
              <a:t>etection </a:t>
            </a:r>
            <a:r>
              <a:rPr lang="en-US" b="1" dirty="0" smtClean="0"/>
              <a:t>of BRAF V600E point </a:t>
            </a:r>
            <a:r>
              <a:rPr lang="en-US" b="1" dirty="0" smtClean="0"/>
              <a:t>mutation after a. release of the target from the magnetic beads, b. in the presence of magnetic beads</a:t>
            </a:r>
            <a:endParaRPr lang="el-GR" dirty="0"/>
          </a:p>
        </p:txBody>
      </p:sp>
      <p:sp>
        <p:nvSpPr>
          <p:cNvPr id="41" name="40 - TextBox"/>
          <p:cNvSpPr txBox="1"/>
          <p:nvPr/>
        </p:nvSpPr>
        <p:spPr>
          <a:xfrm>
            <a:off x="1259632" y="4293096"/>
            <a:ext cx="3024336" cy="923330"/>
          </a:xfrm>
          <a:prstGeom prst="rect">
            <a:avLst/>
          </a:prstGeom>
          <a:noFill/>
        </p:spPr>
        <p:txBody>
          <a:bodyPr wrap="square" rtlCol="0">
            <a:spAutoFit/>
          </a:bodyPr>
          <a:lstStyle/>
          <a:p>
            <a:pPr algn="ctr"/>
            <a:r>
              <a:rPr lang="en-US" dirty="0" smtClean="0"/>
              <a:t>After capturing of the target on the fluidized bed followed by release and LCR</a:t>
            </a:r>
            <a:endParaRPr lang="el-GR" dirty="0"/>
          </a:p>
        </p:txBody>
      </p:sp>
      <p:cxnSp>
        <p:nvCxnSpPr>
          <p:cNvPr id="43" name="42 - Ευθύγραμμο βέλος σύνδεσης"/>
          <p:cNvCxnSpPr>
            <a:stCxn id="17" idx="0"/>
            <a:endCxn id="41" idx="2"/>
          </p:cNvCxnSpPr>
          <p:nvPr/>
        </p:nvCxnSpPr>
        <p:spPr>
          <a:xfrm flipH="1" flipV="1">
            <a:off x="2771800" y="5216426"/>
            <a:ext cx="1980220" cy="7328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45 - TextBox"/>
          <p:cNvSpPr txBox="1"/>
          <p:nvPr/>
        </p:nvSpPr>
        <p:spPr>
          <a:xfrm>
            <a:off x="5580112" y="3356992"/>
            <a:ext cx="2664296" cy="1754326"/>
          </a:xfrm>
          <a:prstGeom prst="rect">
            <a:avLst/>
          </a:prstGeom>
          <a:noFill/>
        </p:spPr>
        <p:txBody>
          <a:bodyPr wrap="square" rtlCol="0">
            <a:spAutoFit/>
          </a:bodyPr>
          <a:lstStyle/>
          <a:p>
            <a:pPr algn="ctr"/>
            <a:r>
              <a:rPr lang="en-US" dirty="0" smtClean="0"/>
              <a:t>Performing LCR  in the presence of magnetic </a:t>
            </a:r>
            <a:r>
              <a:rPr lang="en-US" dirty="0" smtClean="0"/>
              <a:t>beads; </a:t>
            </a:r>
          </a:p>
          <a:p>
            <a:pPr marL="342900" indent="-342900" algn="ctr">
              <a:buAutoNum type="arabicPeriod"/>
            </a:pPr>
            <a:r>
              <a:rPr lang="en-US" dirty="0" smtClean="0"/>
              <a:t>Functionalized with 20 </a:t>
            </a:r>
            <a:r>
              <a:rPr lang="en-US" dirty="0" err="1" smtClean="0"/>
              <a:t>nt</a:t>
            </a:r>
            <a:r>
              <a:rPr lang="en-US" dirty="0" smtClean="0"/>
              <a:t> b-probe</a:t>
            </a:r>
          </a:p>
          <a:p>
            <a:pPr marL="342900" indent="-342900" algn="ctr">
              <a:buAutoNum type="arabicPeriod"/>
            </a:pPr>
            <a:r>
              <a:rPr lang="en-US" dirty="0" smtClean="0"/>
              <a:t>Not </a:t>
            </a:r>
            <a:r>
              <a:rPr lang="en-US" dirty="0" err="1" smtClean="0"/>
              <a:t>fuctionalized</a:t>
            </a:r>
            <a:r>
              <a:rPr lang="en-US" dirty="0" smtClean="0"/>
              <a:t> </a:t>
            </a:r>
            <a:endParaRPr lang="el-GR" dirty="0"/>
          </a:p>
        </p:txBody>
      </p:sp>
      <p:cxnSp>
        <p:nvCxnSpPr>
          <p:cNvPr id="48" name="47 - Ευθύγραμμο βέλος σύνδεσης"/>
          <p:cNvCxnSpPr>
            <a:stCxn id="17" idx="0"/>
            <a:endCxn id="46" idx="2"/>
          </p:cNvCxnSpPr>
          <p:nvPr/>
        </p:nvCxnSpPr>
        <p:spPr>
          <a:xfrm flipV="1">
            <a:off x="4752020" y="5111318"/>
            <a:ext cx="2160240" cy="8379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27" idx="2"/>
          </p:cNvCxnSpPr>
          <p:nvPr/>
        </p:nvCxnSpPr>
        <p:spPr>
          <a:xfrm flipH="1">
            <a:off x="2411760" y="2142148"/>
            <a:ext cx="2292436" cy="12868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4044303" y="1772816"/>
            <a:ext cx="1319785" cy="369332"/>
          </a:xfrm>
          <a:prstGeom prst="rect">
            <a:avLst/>
          </a:prstGeom>
          <a:noFill/>
        </p:spPr>
        <p:txBody>
          <a:bodyPr wrap="none" rtlCol="0">
            <a:spAutoFit/>
          </a:bodyPr>
          <a:lstStyle/>
          <a:p>
            <a:r>
              <a:rPr lang="en-US" dirty="0" smtClean="0"/>
              <a:t>LCR product</a:t>
            </a:r>
            <a:endParaRPr lang="el-GR" dirty="0"/>
          </a:p>
        </p:txBody>
      </p:sp>
      <p:pic>
        <p:nvPicPr>
          <p:cNvPr id="56321" name="Picture 1"/>
          <p:cNvPicPr>
            <a:picLocks noChangeAspect="1" noChangeArrowheads="1"/>
          </p:cNvPicPr>
          <p:nvPr/>
        </p:nvPicPr>
        <p:blipFill>
          <a:blip r:embed="rId4" cstate="print">
            <a:grayscl/>
            <a:lum bright="10000"/>
          </a:blip>
          <a:srcRect/>
          <a:stretch>
            <a:fillRect/>
          </a:stretch>
        </p:blipFill>
        <p:spPr bwMode="auto">
          <a:xfrm>
            <a:off x="5940152" y="1628800"/>
            <a:ext cx="1944216" cy="1698873"/>
          </a:xfrm>
          <a:prstGeom prst="rect">
            <a:avLst/>
          </a:prstGeom>
          <a:noFill/>
          <a:ln w="9525">
            <a:noFill/>
            <a:miter lim="800000"/>
            <a:headEnd/>
            <a:tailEnd/>
          </a:ln>
        </p:spPr>
      </p:pic>
      <p:sp>
        <p:nvSpPr>
          <p:cNvPr id="20" name="18 - TextBox"/>
          <p:cNvSpPr txBox="1"/>
          <p:nvPr/>
        </p:nvSpPr>
        <p:spPr>
          <a:xfrm>
            <a:off x="6300192" y="2060848"/>
            <a:ext cx="1656184" cy="338554"/>
          </a:xfrm>
          <a:prstGeom prst="rect">
            <a:avLst/>
          </a:prstGeom>
          <a:noFill/>
        </p:spPr>
        <p:txBody>
          <a:bodyPr wrap="square" rtlCol="0">
            <a:spAutoFit/>
          </a:bodyPr>
          <a:lstStyle/>
          <a:p>
            <a:r>
              <a:rPr lang="en-US" sz="1600" b="1" dirty="0" smtClean="0"/>
              <a:t> Mt </a:t>
            </a:r>
            <a:r>
              <a:rPr lang="en-US" sz="1600" b="1" dirty="0" smtClean="0"/>
              <a:t> Wt   Mt  Wt</a:t>
            </a:r>
            <a:endParaRPr lang="el-GR" sz="1600" b="1" dirty="0"/>
          </a:p>
        </p:txBody>
      </p:sp>
      <p:sp>
        <p:nvSpPr>
          <p:cNvPr id="26" name="TextBox 25"/>
          <p:cNvSpPr txBox="1"/>
          <p:nvPr/>
        </p:nvSpPr>
        <p:spPr>
          <a:xfrm>
            <a:off x="6516216" y="1763524"/>
            <a:ext cx="1106393" cy="369332"/>
          </a:xfrm>
          <a:prstGeom prst="rect">
            <a:avLst/>
          </a:prstGeom>
          <a:noFill/>
        </p:spPr>
        <p:txBody>
          <a:bodyPr wrap="none" rtlCol="0">
            <a:spAutoFit/>
          </a:bodyPr>
          <a:lstStyle/>
          <a:p>
            <a:r>
              <a:rPr lang="en-US" dirty="0" smtClean="0"/>
              <a:t>1             2</a:t>
            </a:r>
            <a:endParaRPr lang="el-GR" dirty="0"/>
          </a:p>
        </p:txBody>
      </p:sp>
      <p:sp>
        <p:nvSpPr>
          <p:cNvPr id="28" name="TextBox 27"/>
          <p:cNvSpPr txBox="1"/>
          <p:nvPr/>
        </p:nvSpPr>
        <p:spPr>
          <a:xfrm>
            <a:off x="5868144" y="1259468"/>
            <a:ext cx="2020618" cy="369332"/>
          </a:xfrm>
          <a:prstGeom prst="rect">
            <a:avLst/>
          </a:prstGeom>
          <a:noFill/>
        </p:spPr>
        <p:txBody>
          <a:bodyPr wrap="none" rtlCol="0">
            <a:spAutoFit/>
          </a:bodyPr>
          <a:lstStyle/>
          <a:p>
            <a:r>
              <a:rPr lang="en-US" dirty="0" smtClean="0"/>
              <a:t>Template; bio-BRAF</a:t>
            </a:r>
            <a:endParaRPr lang="el-GR" dirty="0"/>
          </a:p>
        </p:txBody>
      </p:sp>
      <p:cxnSp>
        <p:nvCxnSpPr>
          <p:cNvPr id="31" name="Straight Arrow Connector 30"/>
          <p:cNvCxnSpPr>
            <a:stCxn id="27" idx="2"/>
          </p:cNvCxnSpPr>
          <p:nvPr/>
        </p:nvCxnSpPr>
        <p:spPr>
          <a:xfrm>
            <a:off x="4704196" y="2142148"/>
            <a:ext cx="1740012" cy="8548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44624"/>
            <a:ext cx="8229600" cy="720080"/>
          </a:xfrm>
        </p:spPr>
        <p:txBody>
          <a:bodyPr>
            <a:normAutofit/>
          </a:bodyPr>
          <a:lstStyle/>
          <a:p>
            <a:r>
              <a:rPr lang="en-US" sz="3800" b="1" dirty="0" smtClean="0"/>
              <a:t>3. Surface immobilization</a:t>
            </a:r>
            <a:endParaRPr lang="el-GR" sz="3800" b="1" dirty="0"/>
          </a:p>
        </p:txBody>
      </p:sp>
      <p:sp>
        <p:nvSpPr>
          <p:cNvPr id="29" name="TextBox 29"/>
          <p:cNvSpPr txBox="1"/>
          <p:nvPr/>
        </p:nvSpPr>
        <p:spPr>
          <a:xfrm>
            <a:off x="4788024" y="5889466"/>
            <a:ext cx="4392488" cy="707886"/>
          </a:xfrm>
          <a:prstGeom prst="rect">
            <a:avLst/>
          </a:prstGeom>
          <a:noFill/>
        </p:spPr>
        <p:txBody>
          <a:bodyPr wrap="square" rtlCol="0">
            <a:spAutoFit/>
          </a:bodyPr>
          <a:lstStyle/>
          <a:p>
            <a:pPr algn="ctr"/>
            <a:r>
              <a:rPr lang="en-US" sz="2000" dirty="0"/>
              <a:t>M</a:t>
            </a:r>
            <a:r>
              <a:rPr lang="en-US" sz="2000" dirty="0" smtClean="0"/>
              <a:t>odified oligo with biotin &amp; cholesterol; </a:t>
            </a:r>
          </a:p>
          <a:p>
            <a:pPr algn="ctr"/>
            <a:r>
              <a:rPr lang="en-US" sz="2000" b="1" dirty="0" smtClean="0"/>
              <a:t>direct immobilization on sensor surface</a:t>
            </a:r>
            <a:endParaRPr lang="el-GR" sz="2000" b="1" dirty="0"/>
          </a:p>
        </p:txBody>
      </p:sp>
      <p:grpSp>
        <p:nvGrpSpPr>
          <p:cNvPr id="3" name="63 - Ομάδα"/>
          <p:cNvGrpSpPr/>
          <p:nvPr/>
        </p:nvGrpSpPr>
        <p:grpSpPr>
          <a:xfrm>
            <a:off x="5364088" y="1556792"/>
            <a:ext cx="3419872" cy="4320480"/>
            <a:chOff x="5151902" y="1340768"/>
            <a:chExt cx="4010671" cy="4824536"/>
          </a:xfrm>
        </p:grpSpPr>
        <p:sp>
          <p:nvSpPr>
            <p:cNvPr id="5" name="Rectangle 12"/>
            <p:cNvSpPr/>
            <p:nvPr/>
          </p:nvSpPr>
          <p:spPr>
            <a:xfrm>
              <a:off x="5768220" y="2141026"/>
              <a:ext cx="126812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6" name="Rectangle 13"/>
            <p:cNvSpPr/>
            <p:nvPr/>
          </p:nvSpPr>
          <p:spPr>
            <a:xfrm>
              <a:off x="7216020" y="2141026"/>
              <a:ext cx="1268128" cy="45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7" name="Rectangle 14"/>
            <p:cNvSpPr/>
            <p:nvPr/>
          </p:nvSpPr>
          <p:spPr>
            <a:xfrm>
              <a:off x="5768220" y="2522026"/>
              <a:ext cx="1268128"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8" name="Rectangle 15"/>
            <p:cNvSpPr/>
            <p:nvPr/>
          </p:nvSpPr>
          <p:spPr>
            <a:xfrm>
              <a:off x="7216020" y="2522026"/>
              <a:ext cx="1268128"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9" name="Rectangle 16"/>
            <p:cNvSpPr/>
            <p:nvPr/>
          </p:nvSpPr>
          <p:spPr>
            <a:xfrm>
              <a:off x="5506137" y="1988626"/>
              <a:ext cx="3170319"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10" name="Rectangle 18"/>
            <p:cNvSpPr/>
            <p:nvPr/>
          </p:nvSpPr>
          <p:spPr>
            <a:xfrm>
              <a:off x="5506137" y="2598226"/>
              <a:ext cx="3170319"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l-GR" sz="2400"/>
            </a:p>
          </p:txBody>
        </p:sp>
        <p:sp>
          <p:nvSpPr>
            <p:cNvPr id="11" name="38 - Αστέρι 32 ακτινών"/>
            <p:cNvSpPr/>
            <p:nvPr/>
          </p:nvSpPr>
          <p:spPr>
            <a:xfrm>
              <a:off x="8460432" y="2105220"/>
              <a:ext cx="133152" cy="144016"/>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sp>
          <p:nvSpPr>
            <p:cNvPr id="12" name="36 - Έλλειψη"/>
            <p:cNvSpPr/>
            <p:nvPr/>
          </p:nvSpPr>
          <p:spPr>
            <a:xfrm>
              <a:off x="5692020" y="2141026"/>
              <a:ext cx="133152" cy="144016"/>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cxnSp>
          <p:nvCxnSpPr>
            <p:cNvPr id="13" name="Straight Arrow Connector 23"/>
            <p:cNvCxnSpPr/>
            <p:nvPr/>
          </p:nvCxnSpPr>
          <p:spPr>
            <a:xfrm>
              <a:off x="5768220" y="2293426"/>
              <a:ext cx="437392" cy="766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25"/>
            <p:cNvCxnSpPr>
              <a:stCxn id="11" idx="2"/>
            </p:cNvCxnSpPr>
            <p:nvPr/>
          </p:nvCxnSpPr>
          <p:spPr>
            <a:xfrm flipH="1">
              <a:off x="8226554" y="2249236"/>
              <a:ext cx="300454" cy="774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27"/>
            <p:cNvSpPr txBox="1"/>
            <p:nvPr/>
          </p:nvSpPr>
          <p:spPr>
            <a:xfrm>
              <a:off x="5733449" y="2969316"/>
              <a:ext cx="1022958" cy="412421"/>
            </a:xfrm>
            <a:prstGeom prst="rect">
              <a:avLst/>
            </a:prstGeom>
            <a:noFill/>
          </p:spPr>
          <p:txBody>
            <a:bodyPr wrap="square" rtlCol="0">
              <a:spAutoFit/>
            </a:bodyPr>
            <a:lstStyle/>
            <a:p>
              <a:r>
                <a:rPr lang="en-US" dirty="0" smtClean="0"/>
                <a:t>biotin</a:t>
              </a:r>
              <a:endParaRPr lang="el-GR" dirty="0"/>
            </a:p>
          </p:txBody>
        </p:sp>
        <p:sp>
          <p:nvSpPr>
            <p:cNvPr id="16" name="TextBox 28"/>
            <p:cNvSpPr txBox="1"/>
            <p:nvPr/>
          </p:nvSpPr>
          <p:spPr>
            <a:xfrm>
              <a:off x="7390362" y="2897308"/>
              <a:ext cx="1772211" cy="412421"/>
            </a:xfrm>
            <a:prstGeom prst="rect">
              <a:avLst/>
            </a:prstGeom>
            <a:noFill/>
          </p:spPr>
          <p:txBody>
            <a:bodyPr wrap="square" rtlCol="0">
              <a:spAutoFit/>
            </a:bodyPr>
            <a:lstStyle/>
            <a:p>
              <a:pPr algn="ctr"/>
              <a:r>
                <a:rPr lang="en-US" dirty="0" smtClean="0"/>
                <a:t>cholesterol</a:t>
              </a:r>
              <a:endParaRPr lang="el-GR" dirty="0"/>
            </a:p>
          </p:txBody>
        </p:sp>
        <p:grpSp>
          <p:nvGrpSpPr>
            <p:cNvPr id="4" name="Group 4"/>
            <p:cNvGrpSpPr/>
            <p:nvPr/>
          </p:nvGrpSpPr>
          <p:grpSpPr>
            <a:xfrm>
              <a:off x="7063620" y="3155996"/>
              <a:ext cx="253625" cy="3009308"/>
              <a:chOff x="6948948" y="3239091"/>
              <a:chExt cx="274319" cy="3009308"/>
            </a:xfrm>
          </p:grpSpPr>
          <p:sp>
            <p:nvSpPr>
              <p:cNvPr id="18" name="Rectangle 32"/>
              <p:cNvSpPr/>
              <p:nvPr/>
            </p:nvSpPr>
            <p:spPr>
              <a:xfrm rot="16200000">
                <a:off x="6362208" y="5463539"/>
                <a:ext cx="1371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19" name="Rectangle 33"/>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20" name="Rectangle 34"/>
              <p:cNvSpPr/>
              <p:nvPr/>
            </p:nvSpPr>
            <p:spPr>
              <a:xfrm rot="5400000">
                <a:off x="6514607" y="4091940"/>
                <a:ext cx="137160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21" name="Rectangle 35"/>
              <p:cNvSpPr/>
              <p:nvPr/>
            </p:nvSpPr>
            <p:spPr>
              <a:xfrm rot="16200000">
                <a:off x="6362209" y="4091939"/>
                <a:ext cx="1371600" cy="45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22" name="21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23" name="22 - Αστέρι 32 ακτινών"/>
              <p:cNvSpPr/>
              <p:nvPr/>
            </p:nvSpPr>
            <p:spPr>
              <a:xfrm rot="10800000">
                <a:off x="6984008" y="3239091"/>
                <a:ext cx="144016" cy="144016"/>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grpSp>
        <p:cxnSp>
          <p:nvCxnSpPr>
            <p:cNvPr id="24" name="Straight Arrow Connector 22"/>
            <p:cNvCxnSpPr/>
            <p:nvPr/>
          </p:nvCxnSpPr>
          <p:spPr>
            <a:xfrm flipH="1">
              <a:off x="7799333" y="1700808"/>
              <a:ext cx="229051" cy="279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92219" y="1340768"/>
              <a:ext cx="1549934" cy="412421"/>
            </a:xfrm>
            <a:prstGeom prst="rect">
              <a:avLst/>
            </a:prstGeom>
            <a:noFill/>
          </p:spPr>
          <p:txBody>
            <a:bodyPr wrap="square" rtlCol="0">
              <a:spAutoFit/>
            </a:bodyPr>
            <a:lstStyle/>
            <a:p>
              <a:pPr algn="ctr"/>
              <a:r>
                <a:rPr lang="en-US" dirty="0" smtClean="0"/>
                <a:t>target</a:t>
              </a:r>
              <a:endParaRPr lang="el-GR" dirty="0"/>
            </a:p>
          </p:txBody>
        </p:sp>
        <p:sp>
          <p:nvSpPr>
            <p:cNvPr id="26" name="TextBox 2"/>
            <p:cNvSpPr txBox="1"/>
            <p:nvPr/>
          </p:nvSpPr>
          <p:spPr>
            <a:xfrm>
              <a:off x="7023476" y="1791821"/>
              <a:ext cx="299676" cy="369332"/>
            </a:xfrm>
            <a:prstGeom prst="rect">
              <a:avLst/>
            </a:prstGeom>
            <a:noFill/>
          </p:spPr>
          <p:txBody>
            <a:bodyPr wrap="square" rtlCol="0">
              <a:spAutoFit/>
            </a:bodyPr>
            <a:lstStyle/>
            <a:p>
              <a:r>
                <a:rPr lang="en-US" b="1" dirty="0" smtClean="0">
                  <a:solidFill>
                    <a:srgbClr val="C00000"/>
                  </a:solidFill>
                </a:rPr>
                <a:t>A</a:t>
              </a:r>
              <a:endParaRPr lang="en-US" b="1" dirty="0">
                <a:solidFill>
                  <a:srgbClr val="C00000"/>
                </a:solidFill>
              </a:endParaRPr>
            </a:p>
          </p:txBody>
        </p:sp>
        <p:sp>
          <p:nvSpPr>
            <p:cNvPr id="27" name="TextBox 26"/>
            <p:cNvSpPr txBox="1"/>
            <p:nvPr/>
          </p:nvSpPr>
          <p:spPr>
            <a:xfrm>
              <a:off x="8652638" y="1823222"/>
              <a:ext cx="509935" cy="412421"/>
            </a:xfrm>
            <a:prstGeom prst="rect">
              <a:avLst/>
            </a:prstGeom>
            <a:noFill/>
          </p:spPr>
          <p:txBody>
            <a:bodyPr wrap="square" rtlCol="0">
              <a:spAutoFit/>
            </a:bodyPr>
            <a:lstStyle/>
            <a:p>
              <a:r>
                <a:rPr lang="en-US" dirty="0" smtClean="0">
                  <a:solidFill>
                    <a:schemeClr val="tx1">
                      <a:lumMod val="95000"/>
                      <a:lumOff val="5000"/>
                    </a:schemeClr>
                  </a:solidFill>
                </a:rPr>
                <a:t>3’</a:t>
              </a:r>
              <a:endParaRPr lang="en-US" dirty="0">
                <a:solidFill>
                  <a:schemeClr val="tx1">
                    <a:lumMod val="95000"/>
                    <a:lumOff val="5000"/>
                  </a:schemeClr>
                </a:solidFill>
              </a:endParaRPr>
            </a:p>
          </p:txBody>
        </p:sp>
        <p:sp>
          <p:nvSpPr>
            <p:cNvPr id="28" name="TextBox 30"/>
            <p:cNvSpPr txBox="1"/>
            <p:nvPr/>
          </p:nvSpPr>
          <p:spPr>
            <a:xfrm>
              <a:off x="5236350" y="1742813"/>
              <a:ext cx="471501" cy="412421"/>
            </a:xfrm>
            <a:prstGeom prst="rect">
              <a:avLst/>
            </a:prstGeom>
            <a:noFill/>
          </p:spPr>
          <p:txBody>
            <a:bodyPr wrap="square" rtlCol="0">
              <a:spAutoFit/>
            </a:bodyPr>
            <a:lstStyle/>
            <a:p>
              <a:r>
                <a:rPr lang="en-US" dirty="0">
                  <a:solidFill>
                    <a:schemeClr val="tx1">
                      <a:lumMod val="95000"/>
                      <a:lumOff val="5000"/>
                    </a:schemeClr>
                  </a:solidFill>
                </a:rPr>
                <a:t>5</a:t>
              </a:r>
              <a:r>
                <a:rPr lang="en-US" dirty="0" smtClean="0">
                  <a:solidFill>
                    <a:schemeClr val="tx1">
                      <a:lumMod val="95000"/>
                      <a:lumOff val="5000"/>
                    </a:schemeClr>
                  </a:solidFill>
                </a:rPr>
                <a:t>’</a:t>
              </a:r>
              <a:endParaRPr lang="en-US" dirty="0">
                <a:solidFill>
                  <a:schemeClr val="tx1">
                    <a:lumMod val="95000"/>
                    <a:lumOff val="5000"/>
                  </a:schemeClr>
                </a:solidFill>
              </a:endParaRPr>
            </a:p>
          </p:txBody>
        </p:sp>
        <p:sp>
          <p:nvSpPr>
            <p:cNvPr id="32" name="TextBox 30"/>
            <p:cNvSpPr txBox="1"/>
            <p:nvPr/>
          </p:nvSpPr>
          <p:spPr>
            <a:xfrm>
              <a:off x="5151902" y="2546902"/>
              <a:ext cx="500219" cy="412421"/>
            </a:xfrm>
            <a:prstGeom prst="rect">
              <a:avLst/>
            </a:prstGeom>
            <a:noFill/>
          </p:spPr>
          <p:txBody>
            <a:bodyPr wrap="square" rtlCol="0">
              <a:spAutoFit/>
            </a:bodyPr>
            <a:lstStyle/>
            <a:p>
              <a:r>
                <a:rPr lang="en-US" dirty="0">
                  <a:solidFill>
                    <a:schemeClr val="tx1">
                      <a:lumMod val="95000"/>
                      <a:lumOff val="5000"/>
                    </a:schemeClr>
                  </a:solidFill>
                </a:rPr>
                <a:t>3</a:t>
              </a:r>
              <a:r>
                <a:rPr lang="en-US" dirty="0" smtClean="0">
                  <a:solidFill>
                    <a:schemeClr val="tx1">
                      <a:lumMod val="95000"/>
                      <a:lumOff val="5000"/>
                    </a:schemeClr>
                  </a:solidFill>
                </a:rPr>
                <a:t>’</a:t>
              </a:r>
              <a:endParaRPr lang="en-US" dirty="0">
                <a:solidFill>
                  <a:schemeClr val="tx1">
                    <a:lumMod val="95000"/>
                    <a:lumOff val="5000"/>
                  </a:schemeClr>
                </a:solidFill>
              </a:endParaRPr>
            </a:p>
          </p:txBody>
        </p:sp>
        <p:sp>
          <p:nvSpPr>
            <p:cNvPr id="33" name="TextBox 30"/>
            <p:cNvSpPr txBox="1"/>
            <p:nvPr/>
          </p:nvSpPr>
          <p:spPr>
            <a:xfrm>
              <a:off x="8620726" y="2546902"/>
              <a:ext cx="541847" cy="412421"/>
            </a:xfrm>
            <a:prstGeom prst="rect">
              <a:avLst/>
            </a:prstGeom>
            <a:noFill/>
          </p:spPr>
          <p:txBody>
            <a:bodyPr wrap="square" rtlCol="0">
              <a:spAutoFit/>
            </a:bodyPr>
            <a:lstStyle/>
            <a:p>
              <a:r>
                <a:rPr lang="en-US" dirty="0">
                  <a:solidFill>
                    <a:schemeClr val="tx1">
                      <a:lumMod val="95000"/>
                      <a:lumOff val="5000"/>
                    </a:schemeClr>
                  </a:solidFill>
                </a:rPr>
                <a:t>5</a:t>
              </a:r>
              <a:r>
                <a:rPr lang="en-US" dirty="0" smtClean="0">
                  <a:solidFill>
                    <a:schemeClr val="tx1">
                      <a:lumMod val="95000"/>
                      <a:lumOff val="5000"/>
                    </a:schemeClr>
                  </a:solidFill>
                </a:rPr>
                <a:t>’</a:t>
              </a:r>
              <a:endParaRPr lang="en-US" dirty="0">
                <a:solidFill>
                  <a:schemeClr val="tx1">
                    <a:lumMod val="95000"/>
                    <a:lumOff val="5000"/>
                  </a:schemeClr>
                </a:solidFill>
              </a:endParaRPr>
            </a:p>
          </p:txBody>
        </p:sp>
      </p:grpSp>
      <p:grpSp>
        <p:nvGrpSpPr>
          <p:cNvPr id="17" name="54 - Ομάδα"/>
          <p:cNvGrpSpPr/>
          <p:nvPr/>
        </p:nvGrpSpPr>
        <p:grpSpPr>
          <a:xfrm>
            <a:off x="3275856" y="764704"/>
            <a:ext cx="1096486" cy="1472683"/>
            <a:chOff x="827584" y="1268760"/>
            <a:chExt cx="755357" cy="858117"/>
          </a:xfrm>
        </p:grpSpPr>
        <p:pic>
          <p:nvPicPr>
            <p:cNvPr id="49" name="Picture 4" descr="Î£ÏÎµÏÎ¹ÎºÎ® ÎµÎ¹ÎºÏÎ½Î±"/>
            <p:cNvPicPr>
              <a:picLocks noChangeAspect="1" noChangeArrowheads="1"/>
            </p:cNvPicPr>
            <p:nvPr/>
          </p:nvPicPr>
          <p:blipFill>
            <a:blip r:embed="rId2" cstate="print"/>
            <a:srcRect/>
            <a:stretch>
              <a:fillRect/>
            </a:stretch>
          </p:blipFill>
          <p:spPr bwMode="auto">
            <a:xfrm>
              <a:off x="827584" y="1268760"/>
              <a:ext cx="549902" cy="858117"/>
            </a:xfrm>
            <a:prstGeom prst="rect">
              <a:avLst/>
            </a:prstGeom>
            <a:noFill/>
          </p:spPr>
        </p:pic>
        <p:sp>
          <p:nvSpPr>
            <p:cNvPr id="50" name="TextBox 76"/>
            <p:cNvSpPr txBox="1"/>
            <p:nvPr/>
          </p:nvSpPr>
          <p:spPr>
            <a:xfrm>
              <a:off x="1075612" y="1698431"/>
              <a:ext cx="507329" cy="218655"/>
            </a:xfrm>
            <a:prstGeom prst="rect">
              <a:avLst/>
            </a:prstGeom>
            <a:noFill/>
          </p:spPr>
          <p:txBody>
            <a:bodyPr wrap="square" rtlCol="0">
              <a:spAutoFit/>
            </a:bodyPr>
            <a:lstStyle/>
            <a:p>
              <a:r>
                <a:rPr lang="en-US" sz="1600" b="1" dirty="0" smtClean="0">
                  <a:solidFill>
                    <a:srgbClr val="FF0000"/>
                  </a:solidFill>
                </a:rPr>
                <a:t>LCR</a:t>
              </a:r>
              <a:endParaRPr lang="el-GR" sz="1600" b="1" dirty="0">
                <a:solidFill>
                  <a:srgbClr val="FF0000"/>
                </a:solidFill>
              </a:endParaRPr>
            </a:p>
          </p:txBody>
        </p:sp>
      </p:grpSp>
      <p:grpSp>
        <p:nvGrpSpPr>
          <p:cNvPr id="30" name="58 - Ομάδα"/>
          <p:cNvGrpSpPr/>
          <p:nvPr/>
        </p:nvGrpSpPr>
        <p:grpSpPr>
          <a:xfrm>
            <a:off x="251520" y="2492896"/>
            <a:ext cx="3032728" cy="4176464"/>
            <a:chOff x="91643" y="3329091"/>
            <a:chExt cx="2565063" cy="3367345"/>
          </a:xfrm>
        </p:grpSpPr>
        <p:grpSp>
          <p:nvGrpSpPr>
            <p:cNvPr id="31" name="Group 61"/>
            <p:cNvGrpSpPr/>
            <p:nvPr/>
          </p:nvGrpSpPr>
          <p:grpSpPr>
            <a:xfrm>
              <a:off x="1216050" y="3739103"/>
              <a:ext cx="1089210" cy="2504673"/>
              <a:chOff x="6236601" y="2743200"/>
              <a:chExt cx="1422953" cy="3824832"/>
            </a:xfrm>
          </p:grpSpPr>
          <p:sp>
            <p:nvSpPr>
              <p:cNvPr id="35" name="Oval 24"/>
              <p:cNvSpPr/>
              <p:nvPr/>
            </p:nvSpPr>
            <p:spPr>
              <a:xfrm rot="260330">
                <a:off x="6236601" y="5218598"/>
                <a:ext cx="1422953" cy="1349434"/>
              </a:xfrm>
              <a:prstGeom prst="ellipse">
                <a:avLst/>
              </a:prstGeom>
              <a:solidFill>
                <a:srgbClr val="FFC000"/>
              </a:solidFill>
              <a:ln w="34925">
                <a:solidFill>
                  <a:srgbClr val="FFFFFF"/>
                </a:solidFill>
              </a:ln>
              <a:effectLst>
                <a:outerShdw blurRad="317500" dir="2700000" algn="ctr">
                  <a:srgbClr val="000000">
                    <a:alpha val="43000"/>
                  </a:srgbClr>
                </a:outerShdw>
              </a:effectLst>
              <a:scene3d>
                <a:camera prst="isometricTopUp"/>
                <a:lightRig rig="threePt" dir="t">
                  <a:rot lat="0" lon="0" rev="0"/>
                </a:lightRig>
              </a:scene3d>
              <a:sp3d prstMaterial="clear">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Acoustic </a:t>
                </a:r>
              </a:p>
              <a:p>
                <a:pPr algn="ctr"/>
                <a:r>
                  <a:rPr lang="en-US" sz="1000" b="1" dirty="0" smtClean="0"/>
                  <a:t>sensor</a:t>
                </a:r>
                <a:endParaRPr lang="el-GR" sz="1000" b="1" dirty="0"/>
              </a:p>
            </p:txBody>
          </p:sp>
          <p:grpSp>
            <p:nvGrpSpPr>
              <p:cNvPr id="34" name="Group 25"/>
              <p:cNvGrpSpPr/>
              <p:nvPr/>
            </p:nvGrpSpPr>
            <p:grpSpPr>
              <a:xfrm>
                <a:off x="6477000" y="2743200"/>
                <a:ext cx="992216" cy="2905921"/>
                <a:chOff x="7010400" y="2482684"/>
                <a:chExt cx="1186070" cy="3613316"/>
              </a:xfrm>
            </p:grpSpPr>
            <p:grpSp>
              <p:nvGrpSpPr>
                <p:cNvPr id="36" name="Group 12"/>
                <p:cNvGrpSpPr/>
                <p:nvPr/>
              </p:nvGrpSpPr>
              <p:grpSpPr>
                <a:xfrm>
                  <a:off x="7326923" y="3657600"/>
                  <a:ext cx="216877" cy="2438400"/>
                  <a:chOff x="6948948" y="3239091"/>
                  <a:chExt cx="274319" cy="3009308"/>
                </a:xfrm>
              </p:grpSpPr>
              <p:sp>
                <p:nvSpPr>
                  <p:cNvPr id="40" name="Rectangle 28"/>
                  <p:cNvSpPr/>
                  <p:nvPr/>
                </p:nvSpPr>
                <p:spPr>
                  <a:xfrm rot="16200000">
                    <a:off x="6362208" y="5463539"/>
                    <a:ext cx="13716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41" name="Rectangle 29"/>
                  <p:cNvSpPr/>
                  <p:nvPr/>
                </p:nvSpPr>
                <p:spPr>
                  <a:xfrm rot="5400000">
                    <a:off x="6514608" y="5463539"/>
                    <a:ext cx="1371600"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2400"/>
                  </a:p>
                </p:txBody>
              </p:sp>
              <p:sp>
                <p:nvSpPr>
                  <p:cNvPr id="42" name="Rectangle 30"/>
                  <p:cNvSpPr/>
                  <p:nvPr/>
                </p:nvSpPr>
                <p:spPr>
                  <a:xfrm rot="5400000">
                    <a:off x="6514607" y="4091940"/>
                    <a:ext cx="1371600" cy="45719"/>
                  </a:xfrm>
                  <a:prstGeom prst="rect">
                    <a:avLst/>
                  </a:prstGeom>
                  <a:solidFill>
                    <a:srgbClr val="C00000"/>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sz="2400"/>
                  </a:p>
                </p:txBody>
              </p:sp>
              <p:sp>
                <p:nvSpPr>
                  <p:cNvPr id="43" name="Rectangle 31"/>
                  <p:cNvSpPr/>
                  <p:nvPr/>
                </p:nvSpPr>
                <p:spPr>
                  <a:xfrm rot="16200000">
                    <a:off x="6362209" y="4091939"/>
                    <a:ext cx="1371600" cy="457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l-GR" sz="2400"/>
                  </a:p>
                </p:txBody>
              </p:sp>
              <p:sp>
                <p:nvSpPr>
                  <p:cNvPr id="44" name="36 - Έλλειψη"/>
                  <p:cNvSpPr/>
                  <p:nvPr/>
                </p:nvSpPr>
                <p:spPr>
                  <a:xfrm rot="10800000">
                    <a:off x="6948948" y="6095999"/>
                    <a:ext cx="152400" cy="152400"/>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l-GR" sz="2400"/>
                  </a:p>
                </p:txBody>
              </p:sp>
              <p:sp>
                <p:nvSpPr>
                  <p:cNvPr id="45" name="38 - Αστέρι 32 ακτινών"/>
                  <p:cNvSpPr/>
                  <p:nvPr/>
                </p:nvSpPr>
                <p:spPr>
                  <a:xfrm rot="10800000">
                    <a:off x="6984008" y="3239091"/>
                    <a:ext cx="144016" cy="144016"/>
                  </a:xfrm>
                  <a:prstGeom prst="star3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l-GR" sz="2400"/>
                  </a:p>
                </p:txBody>
              </p:sp>
            </p:grpSp>
            <p:sp>
              <p:nvSpPr>
                <p:cNvPr id="39" name="Oval 27"/>
                <p:cNvSpPr/>
                <p:nvPr/>
              </p:nvSpPr>
              <p:spPr>
                <a:xfrm>
                  <a:off x="7010400" y="2482684"/>
                  <a:ext cx="1186070" cy="1251117"/>
                </a:xfrm>
                <a:prstGeom prst="ellipse">
                  <a:avLst/>
                </a:prstGeom>
                <a:solidFill>
                  <a:srgbClr val="7030A0"/>
                </a:solidFill>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l-GR"/>
                </a:p>
              </p:txBody>
            </p:sp>
          </p:grpSp>
          <p:sp>
            <p:nvSpPr>
              <p:cNvPr id="37" name="Flowchart: Stored Data 41"/>
              <p:cNvSpPr/>
              <p:nvPr/>
            </p:nvSpPr>
            <p:spPr>
              <a:xfrm rot="16200000">
                <a:off x="6667500" y="5524500"/>
                <a:ext cx="228600" cy="304800"/>
              </a:xfrm>
              <a:prstGeom prst="flowChartOnlineStorage">
                <a:avLst/>
              </a:prstGeom>
              <a:effectLst>
                <a:innerShdw blurRad="63500" dist="50800" dir="16200000">
                  <a:prstClr val="black">
                    <a:alpha val="50000"/>
                  </a:prstClr>
                </a:inn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46" name="TextBox 44"/>
            <p:cNvSpPr txBox="1"/>
            <p:nvPr/>
          </p:nvSpPr>
          <p:spPr>
            <a:xfrm>
              <a:off x="91643" y="4509120"/>
              <a:ext cx="1312005" cy="521115"/>
            </a:xfrm>
            <a:prstGeom prst="rect">
              <a:avLst/>
            </a:prstGeom>
            <a:noFill/>
          </p:spPr>
          <p:txBody>
            <a:bodyPr wrap="square" rtlCol="0">
              <a:spAutoFit/>
            </a:bodyPr>
            <a:lstStyle/>
            <a:p>
              <a:pPr algn="ctr"/>
              <a:r>
                <a:rPr lang="en-US" b="1" dirty="0" err="1" smtClean="0"/>
                <a:t>Ligated</a:t>
              </a:r>
              <a:r>
                <a:rPr lang="en-US" b="1" dirty="0" smtClean="0"/>
                <a:t> product</a:t>
              </a:r>
              <a:endParaRPr lang="el-GR" b="1" dirty="0"/>
            </a:p>
          </p:txBody>
        </p:sp>
        <p:sp>
          <p:nvSpPr>
            <p:cNvPr id="47" name="TextBox 77"/>
            <p:cNvSpPr txBox="1"/>
            <p:nvPr/>
          </p:nvSpPr>
          <p:spPr>
            <a:xfrm>
              <a:off x="971600" y="3329091"/>
              <a:ext cx="1617104" cy="297780"/>
            </a:xfrm>
            <a:prstGeom prst="rect">
              <a:avLst/>
            </a:prstGeom>
            <a:noFill/>
          </p:spPr>
          <p:txBody>
            <a:bodyPr wrap="square" rtlCol="0">
              <a:spAutoFit/>
            </a:bodyPr>
            <a:lstStyle/>
            <a:p>
              <a:r>
                <a:rPr lang="en-US" b="1" dirty="0" smtClean="0">
                  <a:solidFill>
                    <a:schemeClr val="accent3">
                      <a:lumMod val="75000"/>
                    </a:schemeClr>
                  </a:solidFill>
                </a:rPr>
                <a:t>DNA</a:t>
              </a:r>
              <a:r>
                <a:rPr lang="en-US" b="1" dirty="0" smtClean="0">
                  <a:solidFill>
                    <a:srgbClr val="7030A0"/>
                  </a:solidFill>
                </a:rPr>
                <a:t>-liposome</a:t>
              </a:r>
              <a:endParaRPr lang="el-GR" b="1" dirty="0">
                <a:solidFill>
                  <a:srgbClr val="7030A0"/>
                </a:solidFill>
              </a:endParaRPr>
            </a:p>
          </p:txBody>
        </p:sp>
        <p:cxnSp>
          <p:nvCxnSpPr>
            <p:cNvPr id="48" name="Straight Arrow Connector 66"/>
            <p:cNvCxnSpPr/>
            <p:nvPr/>
          </p:nvCxnSpPr>
          <p:spPr>
            <a:xfrm flipH="1" flipV="1">
              <a:off x="1236720" y="4872924"/>
              <a:ext cx="314717" cy="56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TextBox 98"/>
            <p:cNvSpPr txBox="1"/>
            <p:nvPr/>
          </p:nvSpPr>
          <p:spPr>
            <a:xfrm>
              <a:off x="761586" y="6125691"/>
              <a:ext cx="1895120" cy="570745"/>
            </a:xfrm>
            <a:prstGeom prst="rect">
              <a:avLst/>
            </a:prstGeom>
            <a:noFill/>
          </p:spPr>
          <p:txBody>
            <a:bodyPr wrap="square" rtlCol="0">
              <a:spAutoFit/>
            </a:bodyPr>
            <a:lstStyle/>
            <a:p>
              <a:pPr algn="ctr"/>
              <a:r>
                <a:rPr lang="en-US" sz="2000" b="1" dirty="0" err="1" smtClean="0"/>
                <a:t>NAv</a:t>
              </a:r>
              <a:r>
                <a:rPr lang="en-US" sz="2000" b="1" dirty="0" smtClean="0"/>
                <a:t>-biotin interaction</a:t>
              </a:r>
              <a:endParaRPr lang="el-GR" sz="2000" b="1" dirty="0"/>
            </a:p>
          </p:txBody>
        </p:sp>
      </p:grpSp>
      <p:sp>
        <p:nvSpPr>
          <p:cNvPr id="72" name="71 - Δεξιό βέλος"/>
          <p:cNvSpPr/>
          <p:nvPr/>
        </p:nvSpPr>
        <p:spPr>
          <a:xfrm flipH="1">
            <a:off x="3707904" y="4293096"/>
            <a:ext cx="1872208" cy="360040"/>
          </a:xfrm>
          <a:prstGeom prst="rightArrow">
            <a:avLst/>
          </a:prstGeom>
          <a:solidFill>
            <a:schemeClr val="accent1">
              <a:lumMod val="75000"/>
            </a:schemeClr>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l-GR"/>
          </a:p>
        </p:txBody>
      </p:sp>
      <p:sp>
        <p:nvSpPr>
          <p:cNvPr id="74" name="73 - Δεξιό βέλος"/>
          <p:cNvSpPr/>
          <p:nvPr/>
        </p:nvSpPr>
        <p:spPr>
          <a:xfrm rot="12504272" flipH="1">
            <a:off x="4305279" y="1637474"/>
            <a:ext cx="1033596" cy="351184"/>
          </a:xfrm>
          <a:prstGeom prst="rightArrow">
            <a:avLst/>
          </a:prstGeom>
          <a:solidFill>
            <a:schemeClr val="accent1">
              <a:lumMod val="75000"/>
            </a:schemeClr>
          </a:solidFill>
          <a:ln>
            <a:solidFill>
              <a:schemeClr val="bg1">
                <a:lumMod val="8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l-G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23528" y="288032"/>
            <a:ext cx="8640960" cy="620688"/>
          </a:xfrm>
        </p:spPr>
        <p:txBody>
          <a:bodyPr>
            <a:noAutofit/>
          </a:bodyPr>
          <a:lstStyle/>
          <a:p>
            <a:r>
              <a:rPr lang="en-US" sz="3600" b="1" dirty="0" smtClean="0"/>
              <a:t>3. Surface immobilization; </a:t>
            </a:r>
            <a:r>
              <a:rPr lang="en-US" sz="3600" b="1" dirty="0" err="1" smtClean="0"/>
              <a:t>NAv</a:t>
            </a:r>
            <a:r>
              <a:rPr lang="en-US" sz="3600" b="1" dirty="0" smtClean="0"/>
              <a:t>-biotin interaction </a:t>
            </a:r>
            <a:endParaRPr lang="el-GR" sz="3600" b="1" dirty="0"/>
          </a:p>
        </p:txBody>
      </p:sp>
      <p:cxnSp>
        <p:nvCxnSpPr>
          <p:cNvPr id="45" name="Straight Arrow Connector 44"/>
          <p:cNvCxnSpPr/>
          <p:nvPr/>
        </p:nvCxnSpPr>
        <p:spPr>
          <a:xfrm flipH="1" flipV="1">
            <a:off x="1219200" y="4888468"/>
            <a:ext cx="609601" cy="152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685800" y="4659868"/>
            <a:ext cx="685800" cy="369332"/>
          </a:xfrm>
          <a:prstGeom prst="rect">
            <a:avLst/>
          </a:prstGeom>
          <a:noFill/>
        </p:spPr>
        <p:txBody>
          <a:bodyPr wrap="square" rtlCol="0">
            <a:spAutoFit/>
          </a:bodyPr>
          <a:lstStyle/>
          <a:p>
            <a:r>
              <a:rPr lang="en-US" dirty="0" smtClean="0"/>
              <a:t>DNA</a:t>
            </a:r>
            <a:endParaRPr lang="el-GR" dirty="0"/>
          </a:p>
        </p:txBody>
      </p:sp>
      <p:grpSp>
        <p:nvGrpSpPr>
          <p:cNvPr id="3" name="Group 3"/>
          <p:cNvGrpSpPr/>
          <p:nvPr/>
        </p:nvGrpSpPr>
        <p:grpSpPr>
          <a:xfrm>
            <a:off x="179512" y="5301208"/>
            <a:ext cx="5039816" cy="1273607"/>
            <a:chOff x="152400" y="5257800"/>
            <a:chExt cx="5039816" cy="1273607"/>
          </a:xfrm>
        </p:grpSpPr>
        <p:sp>
          <p:nvSpPr>
            <p:cNvPr id="37" name="TextBox 36"/>
            <p:cNvSpPr txBox="1"/>
            <p:nvPr/>
          </p:nvSpPr>
          <p:spPr>
            <a:xfrm>
              <a:off x="152400" y="5257800"/>
              <a:ext cx="838200" cy="646331"/>
            </a:xfrm>
            <a:prstGeom prst="rect">
              <a:avLst/>
            </a:prstGeom>
            <a:noFill/>
          </p:spPr>
          <p:txBody>
            <a:bodyPr wrap="square" rtlCol="0">
              <a:spAutoFit/>
            </a:bodyPr>
            <a:lstStyle/>
            <a:p>
              <a:pPr algn="ctr"/>
              <a:r>
                <a:rPr lang="en-US" dirty="0" smtClean="0"/>
                <a:t>Gold sensor</a:t>
              </a:r>
              <a:endParaRPr lang="el-GR" dirty="0"/>
            </a:p>
          </p:txBody>
        </p:sp>
        <p:sp>
          <p:nvSpPr>
            <p:cNvPr id="39" name="TextBox 38"/>
            <p:cNvSpPr txBox="1"/>
            <p:nvPr/>
          </p:nvSpPr>
          <p:spPr>
            <a:xfrm>
              <a:off x="3896816" y="5885076"/>
              <a:ext cx="1295400" cy="646331"/>
            </a:xfrm>
            <a:prstGeom prst="rect">
              <a:avLst/>
            </a:prstGeom>
            <a:noFill/>
          </p:spPr>
          <p:txBody>
            <a:bodyPr wrap="square" rtlCol="0">
              <a:spAutoFit/>
            </a:bodyPr>
            <a:lstStyle/>
            <a:p>
              <a:pPr algn="ctr"/>
              <a:r>
                <a:rPr lang="en-US" dirty="0" err="1" smtClean="0"/>
                <a:t>Neutravidin</a:t>
              </a:r>
              <a:r>
                <a:rPr lang="en-US" dirty="0" smtClean="0"/>
                <a:t> (</a:t>
              </a:r>
              <a:r>
                <a:rPr lang="en-US" dirty="0" err="1" smtClean="0"/>
                <a:t>Nav</a:t>
              </a:r>
              <a:r>
                <a:rPr lang="en-US" dirty="0" smtClean="0"/>
                <a:t>)</a:t>
              </a:r>
              <a:endParaRPr lang="el-GR" dirty="0"/>
            </a:p>
          </p:txBody>
        </p:sp>
        <p:grpSp>
          <p:nvGrpSpPr>
            <p:cNvPr id="4" name="Group 2"/>
            <p:cNvGrpSpPr/>
            <p:nvPr/>
          </p:nvGrpSpPr>
          <p:grpSpPr>
            <a:xfrm>
              <a:off x="990600" y="5345668"/>
              <a:ext cx="2895600" cy="750332"/>
              <a:chOff x="990600" y="5345668"/>
              <a:chExt cx="2895600" cy="750332"/>
            </a:xfrm>
          </p:grpSpPr>
          <p:sp>
            <p:nvSpPr>
              <p:cNvPr id="19" name="Oval 18"/>
              <p:cNvSpPr/>
              <p:nvPr/>
            </p:nvSpPr>
            <p:spPr>
              <a:xfrm>
                <a:off x="1295400" y="5345668"/>
                <a:ext cx="2590800" cy="68580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l-GR"/>
              </a:p>
            </p:txBody>
          </p:sp>
          <p:sp>
            <p:nvSpPr>
              <p:cNvPr id="20" name="Rectangle 19"/>
              <p:cNvSpPr/>
              <p:nvPr/>
            </p:nvSpPr>
            <p:spPr>
              <a:xfrm>
                <a:off x="1676400" y="55742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20"/>
              <p:cNvSpPr/>
              <p:nvPr/>
            </p:nvSpPr>
            <p:spPr>
              <a:xfrm>
                <a:off x="1981200" y="54218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2057400" y="56504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2209800" y="58028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Rectangle 23"/>
              <p:cNvSpPr/>
              <p:nvPr/>
            </p:nvSpPr>
            <p:spPr>
              <a:xfrm>
                <a:off x="2514600" y="58028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Rectangle 24"/>
              <p:cNvSpPr/>
              <p:nvPr/>
            </p:nvSpPr>
            <p:spPr>
              <a:xfrm>
                <a:off x="2362200" y="55742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Rectangle 25"/>
              <p:cNvSpPr/>
              <p:nvPr/>
            </p:nvSpPr>
            <p:spPr>
              <a:xfrm>
                <a:off x="1828800" y="57266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Rectangle 26"/>
              <p:cNvSpPr/>
              <p:nvPr/>
            </p:nvSpPr>
            <p:spPr>
              <a:xfrm>
                <a:off x="2362200" y="53456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8" name="Rectangle 27"/>
              <p:cNvSpPr/>
              <p:nvPr/>
            </p:nvSpPr>
            <p:spPr>
              <a:xfrm>
                <a:off x="2667000" y="54980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9" name="Rectangle 28"/>
              <p:cNvSpPr/>
              <p:nvPr/>
            </p:nvSpPr>
            <p:spPr>
              <a:xfrm>
                <a:off x="2667000" y="56504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0" name="Rectangle 29"/>
              <p:cNvSpPr/>
              <p:nvPr/>
            </p:nvSpPr>
            <p:spPr>
              <a:xfrm>
                <a:off x="3200400" y="55742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1" name="Rectangle 30"/>
              <p:cNvSpPr/>
              <p:nvPr/>
            </p:nvSpPr>
            <p:spPr>
              <a:xfrm>
                <a:off x="2971800" y="57266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2" name="Rectangle 31"/>
              <p:cNvSpPr/>
              <p:nvPr/>
            </p:nvSpPr>
            <p:spPr>
              <a:xfrm>
                <a:off x="2667000" y="56504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3" name="Rectangle 32"/>
              <p:cNvSpPr/>
              <p:nvPr/>
            </p:nvSpPr>
            <p:spPr>
              <a:xfrm>
                <a:off x="2667000" y="56504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4" name="Rectangle 33"/>
              <p:cNvSpPr/>
              <p:nvPr/>
            </p:nvSpPr>
            <p:spPr>
              <a:xfrm>
                <a:off x="2971800" y="54980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5" name="Rectangle 34"/>
              <p:cNvSpPr/>
              <p:nvPr/>
            </p:nvSpPr>
            <p:spPr>
              <a:xfrm>
                <a:off x="2819400" y="58028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36" name="Straight Arrow Connector 35"/>
              <p:cNvCxnSpPr>
                <a:endCxn id="37" idx="3"/>
              </p:cNvCxnSpPr>
              <p:nvPr/>
            </p:nvCxnSpPr>
            <p:spPr>
              <a:xfrm flipH="1">
                <a:off x="990600" y="5562600"/>
                <a:ext cx="533400" cy="18366"/>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429000" y="5802868"/>
                <a:ext cx="457200" cy="2931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1447800" y="56504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0" name="Rectangle 49"/>
              <p:cNvSpPr/>
              <p:nvPr/>
            </p:nvSpPr>
            <p:spPr>
              <a:xfrm>
                <a:off x="3505200" y="55742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1" name="Rectangle 50"/>
              <p:cNvSpPr/>
              <p:nvPr/>
            </p:nvSpPr>
            <p:spPr>
              <a:xfrm>
                <a:off x="2819400" y="54218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6" name="Rectangle 55"/>
              <p:cNvSpPr/>
              <p:nvPr/>
            </p:nvSpPr>
            <p:spPr>
              <a:xfrm>
                <a:off x="3254477" y="5726668"/>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sp>
        <p:nvSpPr>
          <p:cNvPr id="57" name="TextBox 56"/>
          <p:cNvSpPr txBox="1"/>
          <p:nvPr/>
        </p:nvSpPr>
        <p:spPr>
          <a:xfrm>
            <a:off x="971600" y="1424970"/>
            <a:ext cx="2895600" cy="707886"/>
          </a:xfrm>
          <a:prstGeom prst="rect">
            <a:avLst/>
          </a:prstGeom>
          <a:solidFill>
            <a:schemeClr val="accent1">
              <a:lumMod val="60000"/>
              <a:lumOff val="40000"/>
            </a:schemeClr>
          </a:solidFill>
          <a:ln>
            <a:solidFill>
              <a:schemeClr val="tx2">
                <a:lumMod val="40000"/>
                <a:lumOff val="60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err="1" smtClean="0"/>
              <a:t>Neutravidin</a:t>
            </a:r>
            <a:r>
              <a:rPr lang="en-US" sz="2000" dirty="0" smtClean="0"/>
              <a:t> + DNA + </a:t>
            </a:r>
            <a:r>
              <a:rPr lang="en-US" sz="2000" dirty="0" err="1" smtClean="0"/>
              <a:t>Liposomes</a:t>
            </a:r>
            <a:endParaRPr lang="el-GR" sz="2000" dirty="0"/>
          </a:p>
        </p:txBody>
      </p:sp>
      <p:sp>
        <p:nvSpPr>
          <p:cNvPr id="58" name="TextBox 57"/>
          <p:cNvSpPr txBox="1"/>
          <p:nvPr/>
        </p:nvSpPr>
        <p:spPr>
          <a:xfrm>
            <a:off x="4324400" y="1729770"/>
            <a:ext cx="457200" cy="400110"/>
          </a:xfrm>
          <a:prstGeom prst="rect">
            <a:avLst/>
          </a:prstGeom>
          <a:noFill/>
        </p:spPr>
        <p:txBody>
          <a:bodyPr wrap="square" rtlCol="0">
            <a:spAutoFit/>
          </a:bodyPr>
          <a:lstStyle/>
          <a:p>
            <a:r>
              <a:rPr lang="en-US" sz="2000" b="1" dirty="0" smtClean="0"/>
              <a:t>Vs</a:t>
            </a:r>
            <a:endParaRPr lang="el-GR" sz="2000" b="1" dirty="0"/>
          </a:p>
        </p:txBody>
      </p:sp>
      <p:sp>
        <p:nvSpPr>
          <p:cNvPr id="59" name="TextBox 58"/>
          <p:cNvSpPr txBox="1"/>
          <p:nvPr/>
        </p:nvSpPr>
        <p:spPr>
          <a:xfrm>
            <a:off x="5238800" y="1424970"/>
            <a:ext cx="2895600" cy="707886"/>
          </a:xfrm>
          <a:prstGeom prst="rect">
            <a:avLst/>
          </a:prstGeom>
          <a:solidFill>
            <a:schemeClr val="accent1">
              <a:lumMod val="60000"/>
              <a:lumOff val="40000"/>
            </a:schemeClr>
          </a:solidFill>
          <a:ln>
            <a:solidFill>
              <a:schemeClr val="tx2">
                <a:lumMod val="40000"/>
                <a:lumOff val="60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dirty="0" smtClean="0"/>
              <a:t>Biotinylated-BSA + </a:t>
            </a:r>
            <a:r>
              <a:rPr lang="en-US" sz="2000" dirty="0" err="1" smtClean="0"/>
              <a:t>NAv</a:t>
            </a:r>
            <a:r>
              <a:rPr lang="en-US" sz="2000" dirty="0" smtClean="0"/>
              <a:t> + DNA + Liposomes </a:t>
            </a:r>
            <a:endParaRPr lang="el-GR" sz="2000" dirty="0"/>
          </a:p>
        </p:txBody>
      </p:sp>
      <p:sp>
        <p:nvSpPr>
          <p:cNvPr id="60" name="Oval 59"/>
          <p:cNvSpPr/>
          <p:nvPr/>
        </p:nvSpPr>
        <p:spPr>
          <a:xfrm>
            <a:off x="5410200" y="2895600"/>
            <a:ext cx="2590800" cy="68580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l-GR"/>
          </a:p>
        </p:txBody>
      </p:sp>
      <p:sp>
        <p:nvSpPr>
          <p:cNvPr id="61" name="Oval 60"/>
          <p:cNvSpPr/>
          <p:nvPr/>
        </p:nvSpPr>
        <p:spPr>
          <a:xfrm>
            <a:off x="6172200" y="31242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63" name="Oval 62"/>
          <p:cNvSpPr/>
          <p:nvPr/>
        </p:nvSpPr>
        <p:spPr>
          <a:xfrm>
            <a:off x="5562600" y="3200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64" name="Oval 63"/>
          <p:cNvSpPr/>
          <p:nvPr/>
        </p:nvSpPr>
        <p:spPr>
          <a:xfrm>
            <a:off x="6705600" y="3352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65" name="Oval 64"/>
          <p:cNvSpPr/>
          <p:nvPr/>
        </p:nvSpPr>
        <p:spPr>
          <a:xfrm>
            <a:off x="7315200" y="31242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66" name="Oval 65"/>
          <p:cNvSpPr/>
          <p:nvPr/>
        </p:nvSpPr>
        <p:spPr>
          <a:xfrm>
            <a:off x="6934200" y="3200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67" name="Oval 66"/>
          <p:cNvSpPr/>
          <p:nvPr/>
        </p:nvSpPr>
        <p:spPr>
          <a:xfrm>
            <a:off x="7086600" y="3352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68" name="Oval 67"/>
          <p:cNvSpPr/>
          <p:nvPr/>
        </p:nvSpPr>
        <p:spPr>
          <a:xfrm>
            <a:off x="7391400" y="32766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70" name="Isosceles Triangle 69"/>
          <p:cNvSpPr/>
          <p:nvPr/>
        </p:nvSpPr>
        <p:spPr>
          <a:xfrm>
            <a:off x="6324600" y="31242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71" name="Isosceles Triangle 70"/>
          <p:cNvSpPr/>
          <p:nvPr/>
        </p:nvSpPr>
        <p:spPr>
          <a:xfrm>
            <a:off x="6781800" y="3352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72" name="Isosceles Triangle 71"/>
          <p:cNvSpPr/>
          <p:nvPr/>
        </p:nvSpPr>
        <p:spPr>
          <a:xfrm>
            <a:off x="7010400" y="3200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73" name="Isosceles Triangle 72"/>
          <p:cNvSpPr/>
          <p:nvPr/>
        </p:nvSpPr>
        <p:spPr>
          <a:xfrm>
            <a:off x="7467600" y="32766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74" name="Isosceles Triangle 73"/>
          <p:cNvSpPr/>
          <p:nvPr/>
        </p:nvSpPr>
        <p:spPr>
          <a:xfrm>
            <a:off x="7239000" y="3352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75" name="Isosceles Triangle 74"/>
          <p:cNvSpPr/>
          <p:nvPr/>
        </p:nvSpPr>
        <p:spPr>
          <a:xfrm>
            <a:off x="7391400" y="31242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76" name="Isosceles Triangle 75"/>
          <p:cNvSpPr/>
          <p:nvPr/>
        </p:nvSpPr>
        <p:spPr>
          <a:xfrm>
            <a:off x="6934200" y="31242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77" name="Isosceles Triangle 76"/>
          <p:cNvSpPr/>
          <p:nvPr/>
        </p:nvSpPr>
        <p:spPr>
          <a:xfrm>
            <a:off x="5638800" y="3200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78" name="Oval 77"/>
          <p:cNvSpPr/>
          <p:nvPr/>
        </p:nvSpPr>
        <p:spPr>
          <a:xfrm>
            <a:off x="6248400" y="3352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79" name="Isosceles Triangle 78"/>
          <p:cNvSpPr/>
          <p:nvPr/>
        </p:nvSpPr>
        <p:spPr>
          <a:xfrm>
            <a:off x="6400800" y="3352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80" name="Oval 79"/>
          <p:cNvSpPr/>
          <p:nvPr/>
        </p:nvSpPr>
        <p:spPr>
          <a:xfrm>
            <a:off x="6477000" y="28956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81" name="Isosceles Triangle 80"/>
          <p:cNvSpPr/>
          <p:nvPr/>
        </p:nvSpPr>
        <p:spPr>
          <a:xfrm>
            <a:off x="6553200" y="28956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82" name="Oval 81"/>
          <p:cNvSpPr/>
          <p:nvPr/>
        </p:nvSpPr>
        <p:spPr>
          <a:xfrm>
            <a:off x="6553200" y="30480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83" name="Isosceles Triangle 82"/>
          <p:cNvSpPr/>
          <p:nvPr/>
        </p:nvSpPr>
        <p:spPr>
          <a:xfrm>
            <a:off x="6629400" y="30480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84" name="Oval 83"/>
          <p:cNvSpPr/>
          <p:nvPr/>
        </p:nvSpPr>
        <p:spPr>
          <a:xfrm>
            <a:off x="6477000" y="3200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85" name="Isosceles Triangle 84"/>
          <p:cNvSpPr/>
          <p:nvPr/>
        </p:nvSpPr>
        <p:spPr>
          <a:xfrm>
            <a:off x="6705600" y="3200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86" name="Oval 85"/>
          <p:cNvSpPr/>
          <p:nvPr/>
        </p:nvSpPr>
        <p:spPr>
          <a:xfrm>
            <a:off x="6705600" y="31242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87" name="Isosceles Triangle 86"/>
          <p:cNvSpPr/>
          <p:nvPr/>
        </p:nvSpPr>
        <p:spPr>
          <a:xfrm>
            <a:off x="6248400" y="30480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88" name="Oval 87"/>
          <p:cNvSpPr/>
          <p:nvPr/>
        </p:nvSpPr>
        <p:spPr>
          <a:xfrm>
            <a:off x="5791200" y="2971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89" name="Isosceles Triangle 88"/>
          <p:cNvSpPr/>
          <p:nvPr/>
        </p:nvSpPr>
        <p:spPr>
          <a:xfrm>
            <a:off x="5943600" y="2971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90" name="Oval 89"/>
          <p:cNvSpPr/>
          <p:nvPr/>
        </p:nvSpPr>
        <p:spPr>
          <a:xfrm>
            <a:off x="5943600" y="31242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91" name="Isosceles Triangle 90"/>
          <p:cNvSpPr/>
          <p:nvPr/>
        </p:nvSpPr>
        <p:spPr>
          <a:xfrm>
            <a:off x="5943600" y="31242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92" name="Oval 91"/>
          <p:cNvSpPr/>
          <p:nvPr/>
        </p:nvSpPr>
        <p:spPr>
          <a:xfrm>
            <a:off x="5562600" y="30480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93" name="Isosceles Triangle 92"/>
          <p:cNvSpPr/>
          <p:nvPr/>
        </p:nvSpPr>
        <p:spPr>
          <a:xfrm>
            <a:off x="5638800" y="30480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94" name="Oval 93"/>
          <p:cNvSpPr/>
          <p:nvPr/>
        </p:nvSpPr>
        <p:spPr>
          <a:xfrm>
            <a:off x="7620000" y="3200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95" name="Isosceles Triangle 94"/>
          <p:cNvSpPr/>
          <p:nvPr/>
        </p:nvSpPr>
        <p:spPr>
          <a:xfrm>
            <a:off x="7696200" y="3200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96" name="Oval 95"/>
          <p:cNvSpPr/>
          <p:nvPr/>
        </p:nvSpPr>
        <p:spPr>
          <a:xfrm>
            <a:off x="7239000" y="2971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97" name="Isosceles Triangle 96"/>
          <p:cNvSpPr/>
          <p:nvPr/>
        </p:nvSpPr>
        <p:spPr>
          <a:xfrm>
            <a:off x="7391400" y="2971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98" name="Oval 97"/>
          <p:cNvSpPr/>
          <p:nvPr/>
        </p:nvSpPr>
        <p:spPr>
          <a:xfrm>
            <a:off x="6858000" y="2971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99" name="Isosceles Triangle 98"/>
          <p:cNvSpPr/>
          <p:nvPr/>
        </p:nvSpPr>
        <p:spPr>
          <a:xfrm>
            <a:off x="6934200" y="2971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00" name="Oval 99"/>
          <p:cNvSpPr/>
          <p:nvPr/>
        </p:nvSpPr>
        <p:spPr>
          <a:xfrm>
            <a:off x="6019800" y="3200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01" name="Isosceles Triangle 100"/>
          <p:cNvSpPr/>
          <p:nvPr/>
        </p:nvSpPr>
        <p:spPr>
          <a:xfrm>
            <a:off x="6096000" y="3200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02" name="Oval 101"/>
          <p:cNvSpPr/>
          <p:nvPr/>
        </p:nvSpPr>
        <p:spPr>
          <a:xfrm>
            <a:off x="6096000" y="28956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03" name="Isosceles Triangle 102"/>
          <p:cNvSpPr/>
          <p:nvPr/>
        </p:nvSpPr>
        <p:spPr>
          <a:xfrm flipV="1">
            <a:off x="6096000" y="2971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04" name="Oval 103"/>
          <p:cNvSpPr/>
          <p:nvPr/>
        </p:nvSpPr>
        <p:spPr>
          <a:xfrm>
            <a:off x="6400800" y="34290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05" name="Isosceles Triangle 104"/>
          <p:cNvSpPr/>
          <p:nvPr/>
        </p:nvSpPr>
        <p:spPr>
          <a:xfrm>
            <a:off x="6553200" y="34290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06" name="Oval 105"/>
          <p:cNvSpPr/>
          <p:nvPr/>
        </p:nvSpPr>
        <p:spPr>
          <a:xfrm>
            <a:off x="5867400" y="3352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07" name="Isosceles Triangle 106"/>
          <p:cNvSpPr/>
          <p:nvPr/>
        </p:nvSpPr>
        <p:spPr>
          <a:xfrm>
            <a:off x="5867400" y="3352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08" name="Isosceles Triangle 107"/>
          <p:cNvSpPr/>
          <p:nvPr/>
        </p:nvSpPr>
        <p:spPr>
          <a:xfrm>
            <a:off x="6858000" y="3200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cxnSp>
        <p:nvCxnSpPr>
          <p:cNvPr id="110" name="Straight Arrow Connector 109"/>
          <p:cNvCxnSpPr/>
          <p:nvPr/>
        </p:nvCxnSpPr>
        <p:spPr>
          <a:xfrm flipH="1">
            <a:off x="5257800" y="3124200"/>
            <a:ext cx="304800" cy="0"/>
          </a:xfrm>
          <a:prstGeom prst="straightConnector1">
            <a:avLst/>
          </a:prstGeom>
          <a:ln w="1905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572000" y="2895600"/>
            <a:ext cx="739241" cy="369332"/>
          </a:xfrm>
          <a:prstGeom prst="rect">
            <a:avLst/>
          </a:prstGeom>
          <a:noFill/>
        </p:spPr>
        <p:txBody>
          <a:bodyPr wrap="none" rtlCol="0">
            <a:spAutoFit/>
          </a:bodyPr>
          <a:lstStyle/>
          <a:p>
            <a:r>
              <a:rPr lang="en-US" dirty="0" smtClean="0"/>
              <a:t>b-BSA</a:t>
            </a:r>
            <a:endParaRPr lang="el-GR" dirty="0"/>
          </a:p>
        </p:txBody>
      </p:sp>
      <p:sp>
        <p:nvSpPr>
          <p:cNvPr id="113" name="TextBox 112"/>
          <p:cNvSpPr txBox="1"/>
          <p:nvPr/>
        </p:nvSpPr>
        <p:spPr>
          <a:xfrm>
            <a:off x="8001000" y="2438400"/>
            <a:ext cx="838200" cy="646331"/>
          </a:xfrm>
          <a:prstGeom prst="rect">
            <a:avLst/>
          </a:prstGeom>
          <a:noFill/>
        </p:spPr>
        <p:txBody>
          <a:bodyPr wrap="square" rtlCol="0">
            <a:spAutoFit/>
          </a:bodyPr>
          <a:lstStyle/>
          <a:p>
            <a:pPr algn="ctr"/>
            <a:r>
              <a:rPr lang="en-US" dirty="0" smtClean="0"/>
              <a:t>Gold sensor</a:t>
            </a:r>
            <a:endParaRPr lang="el-GR" dirty="0"/>
          </a:p>
        </p:txBody>
      </p:sp>
      <p:cxnSp>
        <p:nvCxnSpPr>
          <p:cNvPr id="114" name="Straight Arrow Connector 113"/>
          <p:cNvCxnSpPr/>
          <p:nvPr/>
        </p:nvCxnSpPr>
        <p:spPr>
          <a:xfrm flipV="1">
            <a:off x="7620000" y="2819400"/>
            <a:ext cx="457200" cy="22860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6705600" y="38100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0" name="Oval 119"/>
          <p:cNvSpPr/>
          <p:nvPr/>
        </p:nvSpPr>
        <p:spPr>
          <a:xfrm>
            <a:off x="5562600" y="5562600"/>
            <a:ext cx="2590800" cy="68580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l-GR"/>
          </a:p>
        </p:txBody>
      </p:sp>
      <p:sp>
        <p:nvSpPr>
          <p:cNvPr id="121" name="Oval 120"/>
          <p:cNvSpPr/>
          <p:nvPr/>
        </p:nvSpPr>
        <p:spPr>
          <a:xfrm>
            <a:off x="6324600" y="57912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22" name="Oval 121"/>
          <p:cNvSpPr/>
          <p:nvPr/>
        </p:nvSpPr>
        <p:spPr>
          <a:xfrm>
            <a:off x="5715000" y="5867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23" name="Oval 122"/>
          <p:cNvSpPr/>
          <p:nvPr/>
        </p:nvSpPr>
        <p:spPr>
          <a:xfrm>
            <a:off x="6858000" y="6019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24" name="Oval 123"/>
          <p:cNvSpPr/>
          <p:nvPr/>
        </p:nvSpPr>
        <p:spPr>
          <a:xfrm>
            <a:off x="7467600" y="57912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25" name="Oval 124"/>
          <p:cNvSpPr/>
          <p:nvPr/>
        </p:nvSpPr>
        <p:spPr>
          <a:xfrm>
            <a:off x="7086600" y="5867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26" name="Oval 125"/>
          <p:cNvSpPr/>
          <p:nvPr/>
        </p:nvSpPr>
        <p:spPr>
          <a:xfrm>
            <a:off x="7239000" y="6019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27" name="Oval 126"/>
          <p:cNvSpPr/>
          <p:nvPr/>
        </p:nvSpPr>
        <p:spPr>
          <a:xfrm>
            <a:off x="7543800" y="59436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28" name="Isosceles Triangle 127"/>
          <p:cNvSpPr/>
          <p:nvPr/>
        </p:nvSpPr>
        <p:spPr>
          <a:xfrm>
            <a:off x="6477000" y="57912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29" name="Isosceles Triangle 128"/>
          <p:cNvSpPr/>
          <p:nvPr/>
        </p:nvSpPr>
        <p:spPr>
          <a:xfrm>
            <a:off x="6934200" y="6019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30" name="Isosceles Triangle 129"/>
          <p:cNvSpPr/>
          <p:nvPr/>
        </p:nvSpPr>
        <p:spPr>
          <a:xfrm>
            <a:off x="7162800" y="5867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31" name="Isosceles Triangle 130"/>
          <p:cNvSpPr/>
          <p:nvPr/>
        </p:nvSpPr>
        <p:spPr>
          <a:xfrm>
            <a:off x="7620000" y="59436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32" name="Isosceles Triangle 131"/>
          <p:cNvSpPr/>
          <p:nvPr/>
        </p:nvSpPr>
        <p:spPr>
          <a:xfrm>
            <a:off x="7391400" y="6019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33" name="Isosceles Triangle 132"/>
          <p:cNvSpPr/>
          <p:nvPr/>
        </p:nvSpPr>
        <p:spPr>
          <a:xfrm>
            <a:off x="7543800" y="57912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34" name="Isosceles Triangle 133"/>
          <p:cNvSpPr/>
          <p:nvPr/>
        </p:nvSpPr>
        <p:spPr>
          <a:xfrm>
            <a:off x="7086600" y="57912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35" name="Isosceles Triangle 134"/>
          <p:cNvSpPr/>
          <p:nvPr/>
        </p:nvSpPr>
        <p:spPr>
          <a:xfrm>
            <a:off x="5791200" y="5867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36" name="Oval 135"/>
          <p:cNvSpPr/>
          <p:nvPr/>
        </p:nvSpPr>
        <p:spPr>
          <a:xfrm>
            <a:off x="6400800" y="6019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37" name="Isosceles Triangle 136"/>
          <p:cNvSpPr/>
          <p:nvPr/>
        </p:nvSpPr>
        <p:spPr>
          <a:xfrm>
            <a:off x="6553200" y="6019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38" name="Oval 137"/>
          <p:cNvSpPr/>
          <p:nvPr/>
        </p:nvSpPr>
        <p:spPr>
          <a:xfrm>
            <a:off x="6629400" y="55626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39" name="Isosceles Triangle 138"/>
          <p:cNvSpPr/>
          <p:nvPr/>
        </p:nvSpPr>
        <p:spPr>
          <a:xfrm>
            <a:off x="6705600" y="55626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40" name="Oval 139"/>
          <p:cNvSpPr/>
          <p:nvPr/>
        </p:nvSpPr>
        <p:spPr>
          <a:xfrm>
            <a:off x="6705600" y="57150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41" name="Isosceles Triangle 140"/>
          <p:cNvSpPr/>
          <p:nvPr/>
        </p:nvSpPr>
        <p:spPr>
          <a:xfrm>
            <a:off x="6781800" y="57150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42" name="Oval 141"/>
          <p:cNvSpPr/>
          <p:nvPr/>
        </p:nvSpPr>
        <p:spPr>
          <a:xfrm>
            <a:off x="6629400" y="5867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43" name="Isosceles Triangle 142"/>
          <p:cNvSpPr/>
          <p:nvPr/>
        </p:nvSpPr>
        <p:spPr>
          <a:xfrm>
            <a:off x="6858000" y="5867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44" name="Oval 143"/>
          <p:cNvSpPr/>
          <p:nvPr/>
        </p:nvSpPr>
        <p:spPr>
          <a:xfrm>
            <a:off x="6858000" y="57912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45" name="Isosceles Triangle 144"/>
          <p:cNvSpPr/>
          <p:nvPr/>
        </p:nvSpPr>
        <p:spPr>
          <a:xfrm>
            <a:off x="6400800" y="57150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46" name="Oval 145"/>
          <p:cNvSpPr/>
          <p:nvPr/>
        </p:nvSpPr>
        <p:spPr>
          <a:xfrm>
            <a:off x="5943600" y="5638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47" name="Isosceles Triangle 146"/>
          <p:cNvSpPr/>
          <p:nvPr/>
        </p:nvSpPr>
        <p:spPr>
          <a:xfrm>
            <a:off x="6096000" y="5638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48" name="Oval 147"/>
          <p:cNvSpPr/>
          <p:nvPr/>
        </p:nvSpPr>
        <p:spPr>
          <a:xfrm>
            <a:off x="6096000" y="57912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49" name="Isosceles Triangle 148"/>
          <p:cNvSpPr/>
          <p:nvPr/>
        </p:nvSpPr>
        <p:spPr>
          <a:xfrm>
            <a:off x="6096000" y="57912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50" name="Oval 149"/>
          <p:cNvSpPr/>
          <p:nvPr/>
        </p:nvSpPr>
        <p:spPr>
          <a:xfrm>
            <a:off x="5715000" y="57150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51" name="Isosceles Triangle 150"/>
          <p:cNvSpPr/>
          <p:nvPr/>
        </p:nvSpPr>
        <p:spPr>
          <a:xfrm>
            <a:off x="5791200" y="57150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52" name="Oval 151"/>
          <p:cNvSpPr/>
          <p:nvPr/>
        </p:nvSpPr>
        <p:spPr>
          <a:xfrm>
            <a:off x="7772400" y="5867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53" name="Isosceles Triangle 152"/>
          <p:cNvSpPr/>
          <p:nvPr/>
        </p:nvSpPr>
        <p:spPr>
          <a:xfrm>
            <a:off x="7848600" y="5867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54" name="Oval 153"/>
          <p:cNvSpPr/>
          <p:nvPr/>
        </p:nvSpPr>
        <p:spPr>
          <a:xfrm>
            <a:off x="7391400" y="5638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55" name="Isosceles Triangle 154"/>
          <p:cNvSpPr/>
          <p:nvPr/>
        </p:nvSpPr>
        <p:spPr>
          <a:xfrm>
            <a:off x="7543800" y="5638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56" name="Oval 155"/>
          <p:cNvSpPr/>
          <p:nvPr/>
        </p:nvSpPr>
        <p:spPr>
          <a:xfrm>
            <a:off x="7010400" y="5638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57" name="Isosceles Triangle 156"/>
          <p:cNvSpPr/>
          <p:nvPr/>
        </p:nvSpPr>
        <p:spPr>
          <a:xfrm>
            <a:off x="7086600" y="5638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58" name="Oval 157"/>
          <p:cNvSpPr/>
          <p:nvPr/>
        </p:nvSpPr>
        <p:spPr>
          <a:xfrm>
            <a:off x="6172200" y="58674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59" name="Isosceles Triangle 158"/>
          <p:cNvSpPr/>
          <p:nvPr/>
        </p:nvSpPr>
        <p:spPr>
          <a:xfrm>
            <a:off x="6248400" y="5867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60" name="Oval 159"/>
          <p:cNvSpPr/>
          <p:nvPr/>
        </p:nvSpPr>
        <p:spPr>
          <a:xfrm>
            <a:off x="6248400" y="55626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61" name="Isosceles Triangle 160"/>
          <p:cNvSpPr/>
          <p:nvPr/>
        </p:nvSpPr>
        <p:spPr>
          <a:xfrm flipV="1">
            <a:off x="6248400" y="5638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62" name="Oval 161"/>
          <p:cNvSpPr/>
          <p:nvPr/>
        </p:nvSpPr>
        <p:spPr>
          <a:xfrm>
            <a:off x="6553200" y="60960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63" name="Isosceles Triangle 162"/>
          <p:cNvSpPr/>
          <p:nvPr/>
        </p:nvSpPr>
        <p:spPr>
          <a:xfrm>
            <a:off x="6705600" y="60960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64" name="Oval 163"/>
          <p:cNvSpPr/>
          <p:nvPr/>
        </p:nvSpPr>
        <p:spPr>
          <a:xfrm>
            <a:off x="6019800" y="60198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a:p>
        </p:txBody>
      </p:sp>
      <p:sp>
        <p:nvSpPr>
          <p:cNvPr id="165" name="Isosceles Triangle 164"/>
          <p:cNvSpPr/>
          <p:nvPr/>
        </p:nvSpPr>
        <p:spPr>
          <a:xfrm>
            <a:off x="6019800" y="60198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66" name="Isosceles Triangle 165"/>
          <p:cNvSpPr/>
          <p:nvPr/>
        </p:nvSpPr>
        <p:spPr>
          <a:xfrm>
            <a:off x="7010400" y="5867400"/>
            <a:ext cx="76200" cy="7620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l-GR"/>
          </a:p>
        </p:txBody>
      </p:sp>
      <p:sp>
        <p:nvSpPr>
          <p:cNvPr id="170" name="Rectangle 169"/>
          <p:cNvSpPr/>
          <p:nvPr/>
        </p:nvSpPr>
        <p:spPr>
          <a:xfrm>
            <a:off x="5845277" y="57150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1" name="Rectangle 170"/>
          <p:cNvSpPr/>
          <p:nvPr/>
        </p:nvSpPr>
        <p:spPr>
          <a:xfrm>
            <a:off x="6150077" y="55626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2" name="Rectangle 171"/>
          <p:cNvSpPr/>
          <p:nvPr/>
        </p:nvSpPr>
        <p:spPr>
          <a:xfrm>
            <a:off x="6226277" y="57912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3" name="Rectangle 172"/>
          <p:cNvSpPr/>
          <p:nvPr/>
        </p:nvSpPr>
        <p:spPr>
          <a:xfrm>
            <a:off x="6400800" y="60198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4" name="Rectangle 173"/>
          <p:cNvSpPr/>
          <p:nvPr/>
        </p:nvSpPr>
        <p:spPr>
          <a:xfrm>
            <a:off x="6705600" y="60198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5" name="Rectangle 174"/>
          <p:cNvSpPr/>
          <p:nvPr/>
        </p:nvSpPr>
        <p:spPr>
          <a:xfrm>
            <a:off x="6553200" y="56388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6" name="Rectangle 175"/>
          <p:cNvSpPr/>
          <p:nvPr/>
        </p:nvSpPr>
        <p:spPr>
          <a:xfrm>
            <a:off x="5943600" y="58674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7" name="Rectangle 176"/>
          <p:cNvSpPr/>
          <p:nvPr/>
        </p:nvSpPr>
        <p:spPr>
          <a:xfrm>
            <a:off x="6781800" y="55626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8" name="Rectangle 177"/>
          <p:cNvSpPr/>
          <p:nvPr/>
        </p:nvSpPr>
        <p:spPr>
          <a:xfrm>
            <a:off x="6835877" y="57912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9" name="Rectangle 178"/>
          <p:cNvSpPr/>
          <p:nvPr/>
        </p:nvSpPr>
        <p:spPr>
          <a:xfrm>
            <a:off x="7391400" y="57150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0" name="Rectangle 179"/>
          <p:cNvSpPr/>
          <p:nvPr/>
        </p:nvSpPr>
        <p:spPr>
          <a:xfrm>
            <a:off x="7162800" y="60198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1" name="Rectangle 180"/>
          <p:cNvSpPr/>
          <p:nvPr/>
        </p:nvSpPr>
        <p:spPr>
          <a:xfrm>
            <a:off x="6835877" y="57912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2" name="Rectangle 181"/>
          <p:cNvSpPr/>
          <p:nvPr/>
        </p:nvSpPr>
        <p:spPr>
          <a:xfrm>
            <a:off x="7010400" y="57912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3" name="Rectangle 182"/>
          <p:cNvSpPr/>
          <p:nvPr/>
        </p:nvSpPr>
        <p:spPr>
          <a:xfrm>
            <a:off x="7140677" y="56388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4" name="Rectangle 183"/>
          <p:cNvSpPr/>
          <p:nvPr/>
        </p:nvSpPr>
        <p:spPr>
          <a:xfrm>
            <a:off x="6988277" y="59436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5" name="Rectangle 184"/>
          <p:cNvSpPr/>
          <p:nvPr/>
        </p:nvSpPr>
        <p:spPr>
          <a:xfrm>
            <a:off x="5616677" y="57912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6" name="Rectangle 185"/>
          <p:cNvSpPr/>
          <p:nvPr/>
        </p:nvSpPr>
        <p:spPr>
          <a:xfrm>
            <a:off x="7696200" y="57912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7" name="Rectangle 186"/>
          <p:cNvSpPr/>
          <p:nvPr/>
        </p:nvSpPr>
        <p:spPr>
          <a:xfrm>
            <a:off x="6553200" y="57912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8" name="Rectangle 187"/>
          <p:cNvSpPr/>
          <p:nvPr/>
        </p:nvSpPr>
        <p:spPr>
          <a:xfrm>
            <a:off x="7391400" y="5943600"/>
            <a:ext cx="250723"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9" name="Freeform 188"/>
          <p:cNvSpPr/>
          <p:nvPr/>
        </p:nvSpPr>
        <p:spPr>
          <a:xfrm>
            <a:off x="7086600" y="4800600"/>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sp>
        <p:nvSpPr>
          <p:cNvPr id="190" name="Freeform 189"/>
          <p:cNvSpPr/>
          <p:nvPr/>
        </p:nvSpPr>
        <p:spPr>
          <a:xfrm>
            <a:off x="6553200" y="5029200"/>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sp>
        <p:nvSpPr>
          <p:cNvPr id="191" name="Freeform 190"/>
          <p:cNvSpPr/>
          <p:nvPr/>
        </p:nvSpPr>
        <p:spPr>
          <a:xfrm>
            <a:off x="6731657" y="4821382"/>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sp>
        <p:nvSpPr>
          <p:cNvPr id="192" name="Freeform 191"/>
          <p:cNvSpPr/>
          <p:nvPr/>
        </p:nvSpPr>
        <p:spPr>
          <a:xfrm>
            <a:off x="6122057" y="4897582"/>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sp>
        <p:nvSpPr>
          <p:cNvPr id="193" name="Freeform 192"/>
          <p:cNvSpPr/>
          <p:nvPr/>
        </p:nvSpPr>
        <p:spPr>
          <a:xfrm>
            <a:off x="7467600" y="4724400"/>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sp>
        <p:nvSpPr>
          <p:cNvPr id="194" name="Oval 193"/>
          <p:cNvSpPr/>
          <p:nvPr/>
        </p:nvSpPr>
        <p:spPr>
          <a:xfrm>
            <a:off x="5791200" y="44196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195" name="Oval 194"/>
          <p:cNvSpPr/>
          <p:nvPr/>
        </p:nvSpPr>
        <p:spPr>
          <a:xfrm>
            <a:off x="6248400" y="44958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196" name="Oval 195"/>
          <p:cNvSpPr/>
          <p:nvPr/>
        </p:nvSpPr>
        <p:spPr>
          <a:xfrm>
            <a:off x="7315200" y="43434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197" name="Oval 196"/>
          <p:cNvSpPr/>
          <p:nvPr/>
        </p:nvSpPr>
        <p:spPr>
          <a:xfrm>
            <a:off x="6781800" y="43434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199" name="TextBox 198"/>
          <p:cNvSpPr txBox="1"/>
          <p:nvPr/>
        </p:nvSpPr>
        <p:spPr>
          <a:xfrm>
            <a:off x="4191001" y="3773269"/>
            <a:ext cx="1219199" cy="646331"/>
          </a:xfrm>
          <a:prstGeom prst="rect">
            <a:avLst/>
          </a:prstGeom>
          <a:noFill/>
        </p:spPr>
        <p:txBody>
          <a:bodyPr wrap="square" rtlCol="0">
            <a:spAutoFit/>
          </a:bodyPr>
          <a:lstStyle/>
          <a:p>
            <a:pPr algn="ctr"/>
            <a:r>
              <a:rPr lang="en-US" dirty="0" err="1" smtClean="0"/>
              <a:t>Liposomes</a:t>
            </a:r>
            <a:r>
              <a:rPr lang="en-US" dirty="0" smtClean="0"/>
              <a:t> 200nm</a:t>
            </a:r>
            <a:endParaRPr lang="el-GR" dirty="0"/>
          </a:p>
        </p:txBody>
      </p:sp>
      <p:cxnSp>
        <p:nvCxnSpPr>
          <p:cNvPr id="202" name="Straight Arrow Connector 201"/>
          <p:cNvCxnSpPr/>
          <p:nvPr/>
        </p:nvCxnSpPr>
        <p:spPr>
          <a:xfrm flipH="1" flipV="1">
            <a:off x="5410200" y="4191000"/>
            <a:ext cx="3810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07" name="Straight Arrow Connector 206"/>
          <p:cNvCxnSpPr>
            <a:stCxn id="185" idx="1"/>
          </p:cNvCxnSpPr>
          <p:nvPr/>
        </p:nvCxnSpPr>
        <p:spPr>
          <a:xfrm flipH="1">
            <a:off x="5105400" y="5867400"/>
            <a:ext cx="511277"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Freeform 39"/>
          <p:cNvSpPr/>
          <p:nvPr/>
        </p:nvSpPr>
        <p:spPr>
          <a:xfrm>
            <a:off x="2819400" y="4736068"/>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sp>
        <p:nvSpPr>
          <p:cNvPr id="41" name="Freeform 40"/>
          <p:cNvSpPr/>
          <p:nvPr/>
        </p:nvSpPr>
        <p:spPr>
          <a:xfrm>
            <a:off x="2286000" y="4812268"/>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sp>
        <p:nvSpPr>
          <p:cNvPr id="42" name="Freeform 41"/>
          <p:cNvSpPr/>
          <p:nvPr/>
        </p:nvSpPr>
        <p:spPr>
          <a:xfrm>
            <a:off x="2514600" y="4659868"/>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sp>
        <p:nvSpPr>
          <p:cNvPr id="43" name="Freeform 42"/>
          <p:cNvSpPr/>
          <p:nvPr/>
        </p:nvSpPr>
        <p:spPr>
          <a:xfrm>
            <a:off x="1905000" y="4736068"/>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sp>
        <p:nvSpPr>
          <p:cNvPr id="44" name="Freeform 43"/>
          <p:cNvSpPr/>
          <p:nvPr/>
        </p:nvSpPr>
        <p:spPr>
          <a:xfrm>
            <a:off x="3276600" y="4659868"/>
            <a:ext cx="50143" cy="1046018"/>
          </a:xfrm>
          <a:custGeom>
            <a:avLst/>
            <a:gdLst>
              <a:gd name="connsiteX0" fmla="*/ 113448 w 141440"/>
              <a:gd name="connsiteY0" fmla="*/ 0 h 1274618"/>
              <a:gd name="connsiteX1" fmla="*/ 113448 w 141440"/>
              <a:gd name="connsiteY1" fmla="*/ 212437 h 1274618"/>
              <a:gd name="connsiteX2" fmla="*/ 104212 w 141440"/>
              <a:gd name="connsiteY2" fmla="*/ 258618 h 1274618"/>
              <a:gd name="connsiteX3" fmla="*/ 48794 w 141440"/>
              <a:gd name="connsiteY3" fmla="*/ 415637 h 1274618"/>
              <a:gd name="connsiteX4" fmla="*/ 39558 w 141440"/>
              <a:gd name="connsiteY4" fmla="*/ 443346 h 1274618"/>
              <a:gd name="connsiteX5" fmla="*/ 21085 w 141440"/>
              <a:gd name="connsiteY5" fmla="*/ 508000 h 1274618"/>
              <a:gd name="connsiteX6" fmla="*/ 11848 w 141440"/>
              <a:gd name="connsiteY6" fmla="*/ 757382 h 1274618"/>
              <a:gd name="connsiteX7" fmla="*/ 30321 w 141440"/>
              <a:gd name="connsiteY7" fmla="*/ 997528 h 1274618"/>
              <a:gd name="connsiteX8" fmla="*/ 48794 w 141440"/>
              <a:gd name="connsiteY8" fmla="*/ 1274618 h 127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440" h="1274618">
                <a:moveTo>
                  <a:pt x="113448" y="0"/>
                </a:moveTo>
                <a:cubicBezTo>
                  <a:pt x="141440" y="83969"/>
                  <a:pt x="127875" y="32097"/>
                  <a:pt x="113448" y="212437"/>
                </a:cubicBezTo>
                <a:cubicBezTo>
                  <a:pt x="112196" y="228086"/>
                  <a:pt x="108019" y="243388"/>
                  <a:pt x="104212" y="258618"/>
                </a:cubicBezTo>
                <a:cubicBezTo>
                  <a:pt x="75119" y="374988"/>
                  <a:pt x="96297" y="273123"/>
                  <a:pt x="48794" y="415637"/>
                </a:cubicBezTo>
                <a:cubicBezTo>
                  <a:pt x="45715" y="424873"/>
                  <a:pt x="42233" y="433985"/>
                  <a:pt x="39558" y="443346"/>
                </a:cubicBezTo>
                <a:cubicBezTo>
                  <a:pt x="16362" y="524529"/>
                  <a:pt x="43230" y="441563"/>
                  <a:pt x="21085" y="508000"/>
                </a:cubicBezTo>
                <a:cubicBezTo>
                  <a:pt x="18006" y="591127"/>
                  <a:pt x="11848" y="674198"/>
                  <a:pt x="11848" y="757382"/>
                </a:cubicBezTo>
                <a:cubicBezTo>
                  <a:pt x="11848" y="950563"/>
                  <a:pt x="0" y="906557"/>
                  <a:pt x="30321" y="997528"/>
                </a:cubicBezTo>
                <a:cubicBezTo>
                  <a:pt x="49233" y="1262288"/>
                  <a:pt x="48794" y="1169720"/>
                  <a:pt x="48794" y="1274618"/>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l-GR"/>
          </a:p>
        </p:txBody>
      </p:sp>
      <p:cxnSp>
        <p:nvCxnSpPr>
          <p:cNvPr id="47" name="Straight Arrow Connector 46"/>
          <p:cNvCxnSpPr/>
          <p:nvPr/>
        </p:nvCxnSpPr>
        <p:spPr>
          <a:xfrm flipV="1">
            <a:off x="3810000" y="4191000"/>
            <a:ext cx="381000" cy="1524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52" name="Oval 51"/>
          <p:cNvSpPr/>
          <p:nvPr/>
        </p:nvSpPr>
        <p:spPr>
          <a:xfrm>
            <a:off x="1600200" y="41148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53" name="Oval 52"/>
          <p:cNvSpPr/>
          <p:nvPr/>
        </p:nvSpPr>
        <p:spPr>
          <a:xfrm>
            <a:off x="2057400" y="41910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54" name="Oval 53"/>
          <p:cNvSpPr/>
          <p:nvPr/>
        </p:nvSpPr>
        <p:spPr>
          <a:xfrm>
            <a:off x="3124200" y="41910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
        <p:nvSpPr>
          <p:cNvPr id="55" name="Oval 54"/>
          <p:cNvSpPr/>
          <p:nvPr/>
        </p:nvSpPr>
        <p:spPr>
          <a:xfrm>
            <a:off x="2590800" y="41148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 Τίτλος"/>
          <p:cNvSpPr>
            <a:spLocks noGrp="1"/>
          </p:cNvSpPr>
          <p:nvPr>
            <p:ph type="title"/>
          </p:nvPr>
        </p:nvSpPr>
        <p:spPr>
          <a:xfrm>
            <a:off x="190500" y="177946"/>
            <a:ext cx="8953500" cy="658766"/>
          </a:xfrm>
        </p:spPr>
        <p:txBody>
          <a:bodyPr>
            <a:noAutofit/>
          </a:bodyPr>
          <a:lstStyle/>
          <a:p>
            <a:r>
              <a:rPr lang="en-US" sz="3800" b="1" dirty="0" err="1" smtClean="0"/>
              <a:t>Neutravidin</a:t>
            </a:r>
            <a:r>
              <a:rPr lang="en-US" sz="3800" b="1" dirty="0" smtClean="0"/>
              <a:t> (</a:t>
            </a:r>
            <a:r>
              <a:rPr lang="en-US" sz="3800" b="1" dirty="0" err="1" smtClean="0"/>
              <a:t>Nav</a:t>
            </a:r>
            <a:r>
              <a:rPr lang="en-US" sz="3800" b="1" dirty="0" smtClean="0"/>
              <a:t>) </a:t>
            </a:r>
            <a:r>
              <a:rPr lang="en-US" sz="3800" b="1" dirty="0" err="1" smtClean="0"/>
              <a:t>vs</a:t>
            </a:r>
            <a:r>
              <a:rPr lang="en-US" sz="3800" b="1" dirty="0" smtClean="0"/>
              <a:t> b-</a:t>
            </a:r>
            <a:r>
              <a:rPr lang="en-US" sz="3800" b="1" dirty="0" err="1" smtClean="0"/>
              <a:t>BSA+Neutravidin</a:t>
            </a:r>
            <a:endParaRPr lang="el-GR" sz="3800" b="1" dirty="0"/>
          </a:p>
        </p:txBody>
      </p:sp>
      <p:graphicFrame>
        <p:nvGraphicFramePr>
          <p:cNvPr id="92" name="Chart 91"/>
          <p:cNvGraphicFramePr/>
          <p:nvPr/>
        </p:nvGraphicFramePr>
        <p:xfrm>
          <a:off x="35496" y="1052736"/>
          <a:ext cx="4418542" cy="26691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3" name="Chart 92"/>
          <p:cNvGraphicFramePr/>
          <p:nvPr/>
        </p:nvGraphicFramePr>
        <p:xfrm>
          <a:off x="4579939" y="1057557"/>
          <a:ext cx="4564061" cy="2669117"/>
        </p:xfrm>
        <a:graphic>
          <a:graphicData uri="http://schemas.openxmlformats.org/drawingml/2006/chart">
            <c:chart xmlns:c="http://schemas.openxmlformats.org/drawingml/2006/chart" xmlns:r="http://schemas.openxmlformats.org/officeDocument/2006/relationships" r:id="rId3"/>
          </a:graphicData>
        </a:graphic>
      </p:graphicFrame>
      <p:sp>
        <p:nvSpPr>
          <p:cNvPr id="94" name="TextBox 12"/>
          <p:cNvSpPr txBox="1"/>
          <p:nvPr/>
        </p:nvSpPr>
        <p:spPr>
          <a:xfrm>
            <a:off x="3347864" y="2382391"/>
            <a:ext cx="720079" cy="1046609"/>
          </a:xfrm>
          <a:prstGeom prst="rect">
            <a:avLst/>
          </a:prstGeom>
          <a:noFill/>
          <a:ln w="28575" cmpd="sng">
            <a:solidFill>
              <a:schemeClr val="accent2"/>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l-GR" sz="1100"/>
          </a:p>
        </p:txBody>
      </p:sp>
      <p:sp>
        <p:nvSpPr>
          <p:cNvPr id="95" name="TextBox 12"/>
          <p:cNvSpPr txBox="1"/>
          <p:nvPr/>
        </p:nvSpPr>
        <p:spPr>
          <a:xfrm>
            <a:off x="8100392" y="2420888"/>
            <a:ext cx="724387" cy="974601"/>
          </a:xfrm>
          <a:prstGeom prst="rect">
            <a:avLst/>
          </a:prstGeom>
          <a:noFill/>
          <a:ln w="28575" cmpd="sng">
            <a:solidFill>
              <a:schemeClr val="accent2"/>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l-GR" sz="1100"/>
          </a:p>
        </p:txBody>
      </p:sp>
      <p:graphicFrame>
        <p:nvGraphicFramePr>
          <p:cNvPr id="88" name="Chart 87"/>
          <p:cNvGraphicFramePr/>
          <p:nvPr/>
        </p:nvGraphicFramePr>
        <p:xfrm>
          <a:off x="2339752" y="4005064"/>
          <a:ext cx="4555595" cy="2669117"/>
        </p:xfrm>
        <a:graphic>
          <a:graphicData uri="http://schemas.openxmlformats.org/drawingml/2006/chart">
            <c:chart xmlns:c="http://schemas.openxmlformats.org/drawingml/2006/chart" xmlns:r="http://schemas.openxmlformats.org/officeDocument/2006/relationships" r:id="rId4"/>
          </a:graphicData>
        </a:graphic>
      </p:graphicFrame>
      <p:sp>
        <p:nvSpPr>
          <p:cNvPr id="89" name="TextBox 14"/>
          <p:cNvSpPr txBox="1"/>
          <p:nvPr/>
        </p:nvSpPr>
        <p:spPr>
          <a:xfrm>
            <a:off x="5796136" y="4581128"/>
            <a:ext cx="684659" cy="1777387"/>
          </a:xfrm>
          <a:prstGeom prst="rect">
            <a:avLst/>
          </a:prstGeom>
          <a:noFill/>
          <a:ln w="28575" cmpd="sng">
            <a:solidFill>
              <a:schemeClr val="accent2"/>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l-GR" sz="11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2011</TotalTime>
  <Words>1384</Words>
  <Application>Microsoft Office PowerPoint</Application>
  <PresentationFormat>On-screen Show (4:3)</PresentationFormat>
  <Paragraphs>209</Paragraphs>
  <Slides>19</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Graph</vt:lpstr>
      <vt:lpstr>Slide 1</vt:lpstr>
      <vt:lpstr>Objective-Concept</vt:lpstr>
      <vt:lpstr>Slide 3</vt:lpstr>
      <vt:lpstr>1. ctDNA extraction using the fluidized bed</vt:lpstr>
      <vt:lpstr>2. Amplification via Ligase Chain Reaction (LCR)</vt:lpstr>
      <vt:lpstr>1st attempt merging the fluidized bed with LCR</vt:lpstr>
      <vt:lpstr>3. Surface immobilization</vt:lpstr>
      <vt:lpstr>3. Surface immobilization; NAv-biotin interaction </vt:lpstr>
      <vt:lpstr>Neutravidin (Nav) vs b-BSA+Neutravidin</vt:lpstr>
      <vt:lpstr>Comparison of real time curves of high and low [NAv]</vt:lpstr>
      <vt:lpstr>Real time monitoring of LCR mix on NAv </vt:lpstr>
      <vt:lpstr>Acoustic detection of BRAF-V600E </vt:lpstr>
      <vt:lpstr>Slide 13</vt:lpstr>
      <vt:lpstr>Conclusions</vt:lpstr>
      <vt:lpstr>Future experiments</vt:lpstr>
      <vt:lpstr>Slide 16</vt:lpstr>
      <vt:lpstr>A realistic scenario</vt:lpstr>
      <vt:lpstr>Estimation of sample-validation time</vt:lpstr>
      <vt:lpstr>Estimation of sample-validation time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non-Amplified circulating tumor DNA (ctDNA) with Ultrasounds</dc:title>
  <dc:creator>biosensors</dc:creator>
  <cp:lastModifiedBy>biosensors</cp:lastModifiedBy>
  <cp:revision>160</cp:revision>
  <dcterms:created xsi:type="dcterms:W3CDTF">2018-11-23T09:00:27Z</dcterms:created>
  <dcterms:modified xsi:type="dcterms:W3CDTF">2018-11-29T11:21:06Z</dcterms:modified>
</cp:coreProperties>
</file>