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charts/chart10.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59" r:id="rId4"/>
    <p:sldId id="298" r:id="rId5"/>
    <p:sldId id="289" r:id="rId6"/>
    <p:sldId id="270" r:id="rId7"/>
    <p:sldId id="264" r:id="rId8"/>
    <p:sldId id="271" r:id="rId9"/>
    <p:sldId id="284" r:id="rId10"/>
    <p:sldId id="299" r:id="rId11"/>
    <p:sldId id="297" r:id="rId12"/>
    <p:sldId id="295" r:id="rId13"/>
    <p:sldId id="296" r:id="rId14"/>
    <p:sldId id="290" r:id="rId15"/>
    <p:sldId id="286" r:id="rId16"/>
    <p:sldId id="291" r:id="rId17"/>
    <p:sldId id="272" r:id="rId18"/>
    <p:sldId id="273" r:id="rId19"/>
    <p:sldId id="274" r:id="rId20"/>
    <p:sldId id="292" r:id="rId21"/>
    <p:sldId id="280" r:id="rId22"/>
    <p:sldId id="281"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89926" autoAdjust="0"/>
  </p:normalViewPr>
  <p:slideViewPr>
    <p:cSldViewPr>
      <p:cViewPr>
        <p:scale>
          <a:sx n="100" d="100"/>
          <a:sy n="100" d="100"/>
        </p:scale>
        <p:origin x="-330"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iosensors\AppData\Roaming\Microsoft\Excel\ddPCR_Results%20(version%201).xlsb"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iosensors\Documents\Biosensors_LAB_PhD_Nikol_new\Nikoletta_PhD\AWS\21-50-75-157-ratio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User\Desktop\graphs%20extr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iosensors\Documents\Biosensors_LAB_PhD_Nikol_new\Nikoletta_PhD\AWS\21-50-75-157-ratio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F:\PHD_22-5-2019\21-50-75-157-ratio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F:\PHD_22-5-2019\21-50-75-157-rat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iosensors\AppData\Roaming\Microsoft\Excel\ddPCR_Results%20(version%201).xlsb"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iosensors\AppData\Roaming\Microsoft\Excel\ddPCR_Results%20(version%201).xlsb"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Madri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iosensors\Documents\Biosensors_LAB_PhD_Nikol_new\Nikoletta_PhD\Qsense_PhD_2017_2018_2019\2019\beads_newLCR_6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biosensors\Documents\Biosensors_LAB_PhD_Nikol_new\Nikoletta_PhD\Qsense_PhD_2017_2018_2019\2019\beads_newLCR_6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iosensors\Documents\Biosensors_LAB_PhD_Nikol_new\Nikoletta_PhD\Qsense_PhD_2017_2018_2019\2019\beads_newLCR_6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iosensors\Documents\Biosensors_LAB_PhD_Nikol_new\Nikoletta_PhD\AWS\21-50-75-157-ratio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User\Desktop\graphs%20extr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l-GR"/>
  <c:chart>
    <c:title>
      <c:tx>
        <c:rich>
          <a:bodyPr/>
          <a:lstStyle/>
          <a:p>
            <a:pPr>
              <a:defRPr sz="1400"/>
            </a:pPr>
            <a:r>
              <a:rPr lang="en-US" sz="1400"/>
              <a:t>ddPCR</a:t>
            </a:r>
            <a:r>
              <a:rPr lang="en-US" sz="1400" baseline="0"/>
              <a:t> results (UoC) - KRAS G12D</a:t>
            </a:r>
            <a:endParaRPr lang="en-US" sz="1400"/>
          </a:p>
        </c:rich>
      </c:tx>
      <c:layout>
        <c:manualLayout>
          <c:xMode val="edge"/>
          <c:yMode val="edge"/>
          <c:x val="0.23257239720034995"/>
          <c:y val="2.9780084307643371E-2"/>
        </c:manualLayout>
      </c:layout>
    </c:title>
    <c:plotArea>
      <c:layout>
        <c:manualLayout>
          <c:layoutTarget val="inner"/>
          <c:xMode val="edge"/>
          <c:yMode val="edge"/>
          <c:x val="0.19088695809575529"/>
          <c:y val="0.14882044156245197"/>
          <c:w val="0.61292372544341089"/>
          <c:h val="0.67430600586691358"/>
        </c:manualLayout>
      </c:layout>
      <c:scatterChart>
        <c:scatterStyle val="lineMarker"/>
        <c:ser>
          <c:idx val="0"/>
          <c:order val="0"/>
          <c:tx>
            <c:strRef>
              <c:f>Samples!$H$1</c:f>
              <c:strCache>
                <c:ptCount val="1"/>
                <c:pt idx="0">
                  <c:v>Mt copies</c:v>
                </c:pt>
              </c:strCache>
            </c:strRef>
          </c:tx>
          <c:spPr>
            <a:ln w="19050">
              <a:noFill/>
            </a:ln>
          </c:spPr>
          <c:yVal>
            <c:numRef>
              <c:f>Samples!$H$2:$H$67</c:f>
              <c:numCache>
                <c:formatCode>General</c:formatCode>
                <c:ptCount val="66"/>
                <c:pt idx="0">
                  <c:v>2916</c:v>
                </c:pt>
                <c:pt idx="1">
                  <c:v>0</c:v>
                </c:pt>
                <c:pt idx="2">
                  <c:v>49.2</c:v>
                </c:pt>
                <c:pt idx="3">
                  <c:v>0</c:v>
                </c:pt>
                <c:pt idx="4">
                  <c:v>0</c:v>
                </c:pt>
                <c:pt idx="5">
                  <c:v>18.560000000000002</c:v>
                </c:pt>
                <c:pt idx="6">
                  <c:v>0</c:v>
                </c:pt>
                <c:pt idx="7">
                  <c:v>0</c:v>
                </c:pt>
                <c:pt idx="8">
                  <c:v>2088</c:v>
                </c:pt>
                <c:pt idx="9">
                  <c:v>30.72</c:v>
                </c:pt>
                <c:pt idx="10">
                  <c:v>1064</c:v>
                </c:pt>
                <c:pt idx="11">
                  <c:v>4.3599999999999985</c:v>
                </c:pt>
                <c:pt idx="12">
                  <c:v>0</c:v>
                </c:pt>
                <c:pt idx="13">
                  <c:v>0</c:v>
                </c:pt>
                <c:pt idx="14">
                  <c:v>0</c:v>
                </c:pt>
                <c:pt idx="15">
                  <c:v>10.24</c:v>
                </c:pt>
                <c:pt idx="16">
                  <c:v>5.64</c:v>
                </c:pt>
                <c:pt idx="17">
                  <c:v>0</c:v>
                </c:pt>
                <c:pt idx="18">
                  <c:v>0</c:v>
                </c:pt>
                <c:pt idx="19">
                  <c:v>1052</c:v>
                </c:pt>
                <c:pt idx="20">
                  <c:v>0</c:v>
                </c:pt>
                <c:pt idx="21">
                  <c:v>0</c:v>
                </c:pt>
                <c:pt idx="22">
                  <c:v>0</c:v>
                </c:pt>
                <c:pt idx="23">
                  <c:v>0</c:v>
                </c:pt>
                <c:pt idx="24">
                  <c:v>0</c:v>
                </c:pt>
                <c:pt idx="25">
                  <c:v>0</c:v>
                </c:pt>
                <c:pt idx="26">
                  <c:v>0</c:v>
                </c:pt>
                <c:pt idx="27">
                  <c:v>0</c:v>
                </c:pt>
                <c:pt idx="28">
                  <c:v>0</c:v>
                </c:pt>
                <c:pt idx="29">
                  <c:v>0</c:v>
                </c:pt>
                <c:pt idx="30">
                  <c:v>0</c:v>
                </c:pt>
                <c:pt idx="31">
                  <c:v>106</c:v>
                </c:pt>
                <c:pt idx="32">
                  <c:v>0</c:v>
                </c:pt>
                <c:pt idx="33">
                  <c:v>11.52</c:v>
                </c:pt>
                <c:pt idx="34">
                  <c:v>38.120000000000012</c:v>
                </c:pt>
                <c:pt idx="35">
                  <c:v>0</c:v>
                </c:pt>
                <c:pt idx="36">
                  <c:v>0</c:v>
                </c:pt>
                <c:pt idx="37">
                  <c:v>0</c:v>
                </c:pt>
                <c:pt idx="38">
                  <c:v>169.60000000000002</c:v>
                </c:pt>
                <c:pt idx="39">
                  <c:v>1512</c:v>
                </c:pt>
                <c:pt idx="40">
                  <c:v>0</c:v>
                </c:pt>
                <c:pt idx="41">
                  <c:v>25</c:v>
                </c:pt>
                <c:pt idx="42">
                  <c:v>0</c:v>
                </c:pt>
                <c:pt idx="43">
                  <c:v>21.36</c:v>
                </c:pt>
                <c:pt idx="44">
                  <c:v>0</c:v>
                </c:pt>
                <c:pt idx="45">
                  <c:v>97.6</c:v>
                </c:pt>
                <c:pt idx="46">
                  <c:v>0</c:v>
                </c:pt>
                <c:pt idx="47">
                  <c:v>0</c:v>
                </c:pt>
                <c:pt idx="48">
                  <c:v>0</c:v>
                </c:pt>
                <c:pt idx="49">
                  <c:v>0</c:v>
                </c:pt>
                <c:pt idx="50">
                  <c:v>0</c:v>
                </c:pt>
                <c:pt idx="51">
                  <c:v>0</c:v>
                </c:pt>
                <c:pt idx="52">
                  <c:v>2704</c:v>
                </c:pt>
                <c:pt idx="53">
                  <c:v>6280</c:v>
                </c:pt>
                <c:pt idx="54">
                  <c:v>61.6</c:v>
                </c:pt>
                <c:pt idx="55">
                  <c:v>0</c:v>
                </c:pt>
                <c:pt idx="56">
                  <c:v>66.8</c:v>
                </c:pt>
                <c:pt idx="57">
                  <c:v>0</c:v>
                </c:pt>
                <c:pt idx="58">
                  <c:v>0</c:v>
                </c:pt>
                <c:pt idx="59">
                  <c:v>0</c:v>
                </c:pt>
                <c:pt idx="60">
                  <c:v>0</c:v>
                </c:pt>
                <c:pt idx="61">
                  <c:v>0</c:v>
                </c:pt>
                <c:pt idx="62">
                  <c:v>29.2</c:v>
                </c:pt>
                <c:pt idx="63">
                  <c:v>0</c:v>
                </c:pt>
                <c:pt idx="64">
                  <c:v>0</c:v>
                </c:pt>
                <c:pt idx="65">
                  <c:v>0</c:v>
                </c:pt>
              </c:numCache>
            </c:numRef>
          </c:yVal>
        </c:ser>
        <c:ser>
          <c:idx val="1"/>
          <c:order val="1"/>
          <c:tx>
            <c:strRef>
              <c:f>Samples!$I$1</c:f>
              <c:strCache>
                <c:ptCount val="1"/>
                <c:pt idx="0">
                  <c:v>Wt copies</c:v>
                </c:pt>
              </c:strCache>
            </c:strRef>
          </c:tx>
          <c:spPr>
            <a:ln w="19050">
              <a:noFill/>
            </a:ln>
          </c:spPr>
          <c:marker>
            <c:spPr>
              <a:solidFill>
                <a:schemeClr val="accent6">
                  <a:lumMod val="75000"/>
                </a:schemeClr>
              </a:solidFill>
              <a:ln>
                <a:solidFill>
                  <a:schemeClr val="accent6">
                    <a:lumMod val="75000"/>
                  </a:schemeClr>
                </a:solidFill>
              </a:ln>
            </c:spPr>
          </c:marker>
          <c:yVal>
            <c:numRef>
              <c:f>Samples!$I$2:$I$67</c:f>
              <c:numCache>
                <c:formatCode>General</c:formatCode>
                <c:ptCount val="66"/>
                <c:pt idx="0">
                  <c:v>18400</c:v>
                </c:pt>
                <c:pt idx="1">
                  <c:v>468</c:v>
                </c:pt>
                <c:pt idx="2">
                  <c:v>1008</c:v>
                </c:pt>
                <c:pt idx="3">
                  <c:v>231.6</c:v>
                </c:pt>
                <c:pt idx="4">
                  <c:v>1996</c:v>
                </c:pt>
                <c:pt idx="5">
                  <c:v>1956</c:v>
                </c:pt>
                <c:pt idx="6">
                  <c:v>364</c:v>
                </c:pt>
                <c:pt idx="7">
                  <c:v>1264</c:v>
                </c:pt>
                <c:pt idx="8">
                  <c:v>9240</c:v>
                </c:pt>
                <c:pt idx="9">
                  <c:v>275.2</c:v>
                </c:pt>
                <c:pt idx="10">
                  <c:v>9360</c:v>
                </c:pt>
                <c:pt idx="11">
                  <c:v>4040</c:v>
                </c:pt>
                <c:pt idx="12">
                  <c:v>784</c:v>
                </c:pt>
                <c:pt idx="13">
                  <c:v>3964</c:v>
                </c:pt>
                <c:pt idx="14">
                  <c:v>3168</c:v>
                </c:pt>
                <c:pt idx="15">
                  <c:v>2772</c:v>
                </c:pt>
                <c:pt idx="16">
                  <c:v>1240</c:v>
                </c:pt>
                <c:pt idx="17">
                  <c:v>824</c:v>
                </c:pt>
                <c:pt idx="18">
                  <c:v>1540</c:v>
                </c:pt>
                <c:pt idx="19">
                  <c:v>25560</c:v>
                </c:pt>
                <c:pt idx="20">
                  <c:v>1724</c:v>
                </c:pt>
                <c:pt idx="21">
                  <c:v>1340</c:v>
                </c:pt>
                <c:pt idx="22">
                  <c:v>800</c:v>
                </c:pt>
                <c:pt idx="23">
                  <c:v>4080</c:v>
                </c:pt>
                <c:pt idx="24">
                  <c:v>2336</c:v>
                </c:pt>
                <c:pt idx="25">
                  <c:v>10600</c:v>
                </c:pt>
                <c:pt idx="26">
                  <c:v>916</c:v>
                </c:pt>
                <c:pt idx="27">
                  <c:v>660</c:v>
                </c:pt>
                <c:pt idx="28">
                  <c:v>664</c:v>
                </c:pt>
                <c:pt idx="29">
                  <c:v>2920</c:v>
                </c:pt>
                <c:pt idx="30">
                  <c:v>1104</c:v>
                </c:pt>
                <c:pt idx="31">
                  <c:v>4880</c:v>
                </c:pt>
                <c:pt idx="32">
                  <c:v>0</c:v>
                </c:pt>
                <c:pt idx="33">
                  <c:v>1828</c:v>
                </c:pt>
                <c:pt idx="34">
                  <c:v>5160</c:v>
                </c:pt>
                <c:pt idx="35">
                  <c:v>460</c:v>
                </c:pt>
                <c:pt idx="36">
                  <c:v>3536</c:v>
                </c:pt>
                <c:pt idx="37">
                  <c:v>624</c:v>
                </c:pt>
                <c:pt idx="38">
                  <c:v>2988</c:v>
                </c:pt>
                <c:pt idx="39">
                  <c:v>1680</c:v>
                </c:pt>
                <c:pt idx="40">
                  <c:v>138</c:v>
                </c:pt>
                <c:pt idx="41">
                  <c:v>1604</c:v>
                </c:pt>
                <c:pt idx="42">
                  <c:v>0</c:v>
                </c:pt>
                <c:pt idx="43">
                  <c:v>1168</c:v>
                </c:pt>
                <c:pt idx="44">
                  <c:v>396.8</c:v>
                </c:pt>
                <c:pt idx="45">
                  <c:v>2424</c:v>
                </c:pt>
                <c:pt idx="46">
                  <c:v>2872</c:v>
                </c:pt>
                <c:pt idx="47">
                  <c:v>7000</c:v>
                </c:pt>
                <c:pt idx="48">
                  <c:v>600</c:v>
                </c:pt>
                <c:pt idx="49">
                  <c:v>1444</c:v>
                </c:pt>
                <c:pt idx="50">
                  <c:v>864</c:v>
                </c:pt>
                <c:pt idx="51">
                  <c:v>362.8</c:v>
                </c:pt>
                <c:pt idx="52">
                  <c:v>7640</c:v>
                </c:pt>
                <c:pt idx="53">
                  <c:v>21800</c:v>
                </c:pt>
                <c:pt idx="54">
                  <c:v>3832</c:v>
                </c:pt>
                <c:pt idx="55">
                  <c:v>2008</c:v>
                </c:pt>
                <c:pt idx="56">
                  <c:v>1260</c:v>
                </c:pt>
                <c:pt idx="57">
                  <c:v>1088</c:v>
                </c:pt>
                <c:pt idx="58">
                  <c:v>796</c:v>
                </c:pt>
                <c:pt idx="59">
                  <c:v>246.4</c:v>
                </c:pt>
                <c:pt idx="60">
                  <c:v>1092</c:v>
                </c:pt>
                <c:pt idx="61">
                  <c:v>94.800000000000011</c:v>
                </c:pt>
                <c:pt idx="62">
                  <c:v>73360</c:v>
                </c:pt>
                <c:pt idx="63">
                  <c:v>1396</c:v>
                </c:pt>
                <c:pt idx="64">
                  <c:v>0</c:v>
                </c:pt>
                <c:pt idx="65">
                  <c:v>1732</c:v>
                </c:pt>
              </c:numCache>
            </c:numRef>
          </c:yVal>
        </c:ser>
        <c:axId val="83705856"/>
        <c:axId val="83708160"/>
      </c:scatterChart>
      <c:valAx>
        <c:axId val="83705856"/>
        <c:scaling>
          <c:orientation val="minMax"/>
        </c:scaling>
        <c:axPos val="b"/>
        <c:title>
          <c:tx>
            <c:rich>
              <a:bodyPr/>
              <a:lstStyle/>
              <a:p>
                <a:pPr>
                  <a:defRPr sz="1200"/>
                </a:pPr>
                <a:r>
                  <a:rPr lang="en-US" sz="1200" dirty="0"/>
                  <a:t>Sample</a:t>
                </a:r>
              </a:p>
            </c:rich>
          </c:tx>
          <c:layout>
            <c:manualLayout>
              <c:xMode val="edge"/>
              <c:yMode val="edge"/>
              <c:x val="0.43215923009623775"/>
              <c:y val="0.91148757140651537"/>
            </c:manualLayout>
          </c:layout>
        </c:title>
        <c:tickLblPos val="nextTo"/>
        <c:txPr>
          <a:bodyPr/>
          <a:lstStyle/>
          <a:p>
            <a:pPr>
              <a:defRPr sz="1200"/>
            </a:pPr>
            <a:endParaRPr lang="el-GR"/>
          </a:p>
        </c:txPr>
        <c:crossAx val="83708160"/>
        <c:crosses val="autoZero"/>
        <c:crossBetween val="midCat"/>
      </c:valAx>
      <c:valAx>
        <c:axId val="83708160"/>
        <c:scaling>
          <c:orientation val="minMax"/>
          <c:max val="10000"/>
        </c:scaling>
        <c:axPos val="l"/>
        <c:majorGridlines/>
        <c:title>
          <c:tx>
            <c:rich>
              <a:bodyPr rot="-5400000" vert="horz"/>
              <a:lstStyle/>
              <a:p>
                <a:pPr>
                  <a:defRPr sz="1200"/>
                </a:pPr>
                <a:r>
                  <a:rPr lang="en-US" sz="1200" baseline="0" dirty="0"/>
                  <a:t>copies /plasma sample</a:t>
                </a:r>
                <a:endParaRPr lang="en-US" sz="1200" dirty="0"/>
              </a:p>
            </c:rich>
          </c:tx>
          <c:layout>
            <c:manualLayout>
              <c:xMode val="edge"/>
              <c:yMode val="edge"/>
              <c:x val="3.6233794639306469E-2"/>
              <c:y val="0.15985834491276837"/>
            </c:manualLayout>
          </c:layout>
        </c:title>
        <c:numFmt formatCode="General" sourceLinked="1"/>
        <c:tickLblPos val="nextTo"/>
        <c:txPr>
          <a:bodyPr/>
          <a:lstStyle/>
          <a:p>
            <a:pPr>
              <a:defRPr sz="1200"/>
            </a:pPr>
            <a:endParaRPr lang="el-GR"/>
          </a:p>
        </c:txPr>
        <c:crossAx val="83705856"/>
        <c:crosses val="autoZero"/>
        <c:crossBetween val="midCat"/>
      </c:valAx>
    </c:plotArea>
    <c:legend>
      <c:legendPos val="r"/>
      <c:layout>
        <c:manualLayout>
          <c:xMode val="edge"/>
          <c:yMode val="edge"/>
          <c:x val="0.80300803308677382"/>
          <c:y val="0.46835687818434507"/>
          <c:w val="0.16429110423697052"/>
          <c:h val="0.16905593832021013"/>
        </c:manualLayout>
      </c:layout>
      <c:txPr>
        <a:bodyPr/>
        <a:lstStyle/>
        <a:p>
          <a:pPr>
            <a:defRPr sz="1200"/>
          </a:pPr>
          <a:endParaRPr lang="el-GR"/>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l-GR"/>
  <c:style val="6"/>
  <c:chart>
    <c:title>
      <c:tx>
        <c:rich>
          <a:bodyPr/>
          <a:lstStyle/>
          <a:p>
            <a:pPr>
              <a:defRPr sz="1400"/>
            </a:pPr>
            <a:r>
              <a:rPr lang="en-US" sz="1400"/>
              <a:t>150</a:t>
            </a:r>
            <a:r>
              <a:rPr lang="en-US" sz="1400" baseline="0"/>
              <a:t> MHz</a:t>
            </a:r>
            <a:endParaRPr lang="en-US" sz="1400"/>
          </a:p>
        </c:rich>
      </c:tx>
      <c:layout>
        <c:manualLayout>
          <c:xMode val="edge"/>
          <c:yMode val="edge"/>
          <c:x val="0.41135029776557841"/>
          <c:y val="1.5675123942840469E-3"/>
        </c:manualLayout>
      </c:layout>
    </c:title>
    <c:plotArea>
      <c:layout>
        <c:manualLayout>
          <c:layoutTarget val="inner"/>
          <c:xMode val="edge"/>
          <c:yMode val="edge"/>
          <c:x val="0.18342278665416725"/>
          <c:y val="0.13736184018664341"/>
          <c:w val="0.77113825360320121"/>
          <c:h val="0.72408756197141944"/>
        </c:manualLayout>
      </c:layout>
      <c:barChart>
        <c:barDir val="col"/>
        <c:grouping val="clustered"/>
        <c:ser>
          <c:idx val="0"/>
          <c:order val="0"/>
          <c:spPr>
            <a:gradFill rotWithShape="1">
              <a:gsLst>
                <a:gs pos="0">
                  <a:schemeClr val="bg1"/>
                </a:gs>
                <a:gs pos="50000">
                  <a:srgbClr val="9CB86E"/>
                </a:gs>
                <a:gs pos="100000">
                  <a:srgbClr val="156B13"/>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rrBars>
            <c:errBarType val="both"/>
            <c:errValType val="cust"/>
            <c:plus>
              <c:numRef>
                <c:f>(Sheet5!$D$67;Sheet5!$G$68;Sheet5!$G$69)</c:f>
                <c:numCache>
                  <c:formatCode>General</c:formatCode>
                  <c:ptCount val="3"/>
                  <c:pt idx="0">
                    <c:v>13.761379797039515</c:v>
                  </c:pt>
                  <c:pt idx="1">
                    <c:v>10</c:v>
                  </c:pt>
                  <c:pt idx="2">
                    <c:v>4.07</c:v>
                  </c:pt>
                </c:numCache>
              </c:numRef>
            </c:plus>
            <c:minus>
              <c:numRef>
                <c:f>(Sheet5!$D$67;Sheet5!$G$68;Sheet5!$G$69)</c:f>
                <c:numCache>
                  <c:formatCode>General</c:formatCode>
                  <c:ptCount val="3"/>
                  <c:pt idx="0">
                    <c:v>13.761379797039515</c:v>
                  </c:pt>
                  <c:pt idx="1">
                    <c:v>10</c:v>
                  </c:pt>
                  <c:pt idx="2">
                    <c:v>4.07</c:v>
                  </c:pt>
                </c:numCache>
              </c:numRef>
            </c:minus>
          </c:errBars>
          <c:cat>
            <c:strRef>
              <c:f>Sheet5!$C$71:$C$73</c:f>
              <c:strCache>
                <c:ptCount val="3"/>
                <c:pt idx="0">
                  <c:v>NAv</c:v>
                </c:pt>
                <c:pt idx="1">
                  <c:v>NAv on b-BSA</c:v>
                </c:pt>
                <c:pt idx="2">
                  <c:v>b-BSA</c:v>
                </c:pt>
              </c:strCache>
            </c:strRef>
          </c:cat>
          <c:val>
            <c:numRef>
              <c:f>(Sheet5!$D$66;Sheet5!$F$68;Sheet5!$F$69)</c:f>
              <c:numCache>
                <c:formatCode>General</c:formatCode>
                <c:ptCount val="3"/>
                <c:pt idx="0">
                  <c:v>63.133400000000002</c:v>
                </c:pt>
                <c:pt idx="1">
                  <c:v>46.84</c:v>
                </c:pt>
                <c:pt idx="2">
                  <c:v>27.88</c:v>
                </c:pt>
              </c:numCache>
            </c:numRef>
          </c:val>
        </c:ser>
        <c:axId val="101967360"/>
        <c:axId val="101968896"/>
      </c:barChart>
      <c:catAx>
        <c:axId val="101967360"/>
        <c:scaling>
          <c:orientation val="minMax"/>
        </c:scaling>
        <c:axPos val="b"/>
        <c:tickLblPos val="nextTo"/>
        <c:txPr>
          <a:bodyPr/>
          <a:lstStyle/>
          <a:p>
            <a:pPr>
              <a:defRPr sz="1200"/>
            </a:pPr>
            <a:endParaRPr lang="el-GR"/>
          </a:p>
        </c:txPr>
        <c:crossAx val="101968896"/>
        <c:crosses val="autoZero"/>
        <c:auto val="1"/>
        <c:lblAlgn val="ctr"/>
        <c:lblOffset val="100"/>
      </c:catAx>
      <c:valAx>
        <c:axId val="101968896"/>
        <c:scaling>
          <c:orientation val="minMax"/>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l-GR" sz="1200" b="1" i="0" baseline="0"/>
                  <a:t>Δ</a:t>
                </a:r>
                <a:r>
                  <a:rPr lang="en-US" sz="1200" b="1" i="0" baseline="0"/>
                  <a:t>D (</a:t>
                </a:r>
                <a:r>
                  <a:rPr lang="en-US" sz="1200" b="1" i="0" u="none" strike="noStrike" baseline="0"/>
                  <a:t>10</a:t>
                </a:r>
                <a:r>
                  <a:rPr lang="en-US" sz="1200" b="1" i="0" u="none" strike="noStrike" baseline="30000"/>
                  <a:t>-6</a:t>
                </a:r>
                <a:r>
                  <a:rPr lang="en-US" sz="1200" b="1" i="0" baseline="0"/>
                  <a:t>)</a:t>
                </a:r>
                <a:endParaRPr lang="el-GR" sz="1200"/>
              </a:p>
            </c:rich>
          </c:tx>
          <c:layout>
            <c:manualLayout>
              <c:xMode val="edge"/>
              <c:yMode val="edge"/>
              <c:x val="2.2805343477310799E-3"/>
              <c:y val="0.40150866098547283"/>
            </c:manualLayout>
          </c:layout>
        </c:title>
        <c:numFmt formatCode="General" sourceLinked="1"/>
        <c:tickLblPos val="nextTo"/>
        <c:txPr>
          <a:bodyPr/>
          <a:lstStyle/>
          <a:p>
            <a:pPr>
              <a:defRPr sz="1200"/>
            </a:pPr>
            <a:endParaRPr lang="el-GR"/>
          </a:p>
        </c:txPr>
        <c:crossAx val="101967360"/>
        <c:crosses val="autoZero"/>
        <c:crossBetween val="between"/>
        <c:majorUnit val="15"/>
      </c:valAx>
    </c:plotArea>
    <c:plotVisOnly val="1"/>
  </c:chart>
  <c:spPr>
    <a:ln>
      <a:noFill/>
    </a:ln>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l-GR"/>
  <c:style val="44"/>
  <c:chart>
    <c:title>
      <c:tx>
        <c:rich>
          <a:bodyPr/>
          <a:lstStyle/>
          <a:p>
            <a:pPr>
              <a:defRPr sz="1400"/>
            </a:pPr>
            <a:r>
              <a:rPr lang="en-US" sz="1400"/>
              <a:t>35</a:t>
            </a:r>
            <a:r>
              <a:rPr lang="en-US" sz="1400" baseline="0"/>
              <a:t> MHz</a:t>
            </a:r>
            <a:endParaRPr lang="en-US" sz="1400"/>
          </a:p>
        </c:rich>
      </c:tx>
      <c:layout/>
    </c:title>
    <c:plotArea>
      <c:layout/>
      <c:barChart>
        <c:barDir val="col"/>
        <c:grouping val="clustered"/>
        <c:ser>
          <c:idx val="0"/>
          <c:order val="0"/>
          <c:spPr>
            <a:gradFill>
              <a:gsLst>
                <a:gs pos="0">
                  <a:schemeClr val="bg1"/>
                </a:gs>
                <a:gs pos="50000">
                  <a:srgbClr val="9CB86E"/>
                </a:gs>
                <a:gs pos="100000">
                  <a:srgbClr val="156B13"/>
                </a:gs>
              </a:gsLst>
              <a:lin ang="16200000" scaled="1"/>
            </a:gradFill>
            <a:ln>
              <a:noFill/>
            </a:ln>
            <a:effectLst/>
          </c:spPr>
          <c:errBars>
            <c:errBarType val="both"/>
            <c:errValType val="cust"/>
            <c:plus>
              <c:numRef>
                <c:f>(Sheet1!$A$70,Sheet1!$E$70,Sheet1!$H$71)</c:f>
                <c:numCache>
                  <c:formatCode>General</c:formatCode>
                  <c:ptCount val="3"/>
                  <c:pt idx="0">
                    <c:v>0.76000000000000456</c:v>
                  </c:pt>
                  <c:pt idx="1">
                    <c:v>0.21000000000000021</c:v>
                  </c:pt>
                  <c:pt idx="2">
                    <c:v>9.0349494929406055E-2</c:v>
                  </c:pt>
                </c:numCache>
              </c:numRef>
            </c:plus>
            <c:minus>
              <c:numRef>
                <c:f>(Sheet1!$A$70,Sheet1!$E$70,Sheet1!$H$71)</c:f>
                <c:numCache>
                  <c:formatCode>General</c:formatCode>
                  <c:ptCount val="3"/>
                  <c:pt idx="0">
                    <c:v>0.76000000000000456</c:v>
                  </c:pt>
                  <c:pt idx="1">
                    <c:v>0.21000000000000021</c:v>
                  </c:pt>
                  <c:pt idx="2">
                    <c:v>9.0349494929406055E-2</c:v>
                  </c:pt>
                </c:numCache>
              </c:numRef>
            </c:minus>
            <c:spPr>
              <a:ln>
                <a:solidFill>
                  <a:schemeClr val="tx1"/>
                </a:solidFill>
              </a:ln>
              <a:effectLst>
                <a:outerShdw blurRad="50800" dist="50800" dir="5400000" algn="ctr" rotWithShape="0">
                  <a:schemeClr val="bg1"/>
                </a:outerShdw>
              </a:effectLst>
            </c:spPr>
          </c:errBars>
          <c:cat>
            <c:strRef>
              <c:f>('\Users\biosensors\Documents\Biosensors_LAB_PhD_Nikol_new\Nikoletta_PhD\excel_graphs\[Madrit_graphs_V600E.xlsx]Sheet4'!$A$71,'\Users\biosensors\Documents\Biosensors_LAB_PhD_Nikol_new\Nikoletta_PhD\excel_graphs\[Madrit_graphs_V600E.xlsx]Sheet4'!$E$71,'\Users\biosensors\Documents\Biosensors_LAB_PhD_Nikol_new\Nikoletta_PhD\excel_graphs\[Madrit_graphs_V600E.xlsx]Sheet4'!$H$72)</c:f>
              <c:strCache>
                <c:ptCount val="3"/>
                <c:pt idx="0">
                  <c:v>NAv</c:v>
                </c:pt>
                <c:pt idx="1">
                  <c:v>Nav on b-BSA</c:v>
                </c:pt>
                <c:pt idx="2">
                  <c:v>b-BSA</c:v>
                </c:pt>
              </c:strCache>
            </c:strRef>
          </c:cat>
          <c:val>
            <c:numRef>
              <c:f>(Sheet1!$A$69,Sheet1!$E$69,Sheet1!$H$70)</c:f>
              <c:numCache>
                <c:formatCode>General</c:formatCode>
                <c:ptCount val="3"/>
                <c:pt idx="0">
                  <c:v>2.75</c:v>
                </c:pt>
                <c:pt idx="1">
                  <c:v>1.8</c:v>
                </c:pt>
                <c:pt idx="2">
                  <c:v>0.75603174603174605</c:v>
                </c:pt>
              </c:numCache>
            </c:numRef>
          </c:val>
        </c:ser>
        <c:axId val="102075392"/>
        <c:axId val="102085376"/>
      </c:barChart>
      <c:catAx>
        <c:axId val="102075392"/>
        <c:scaling>
          <c:orientation val="minMax"/>
        </c:scaling>
        <c:axPos val="b"/>
        <c:tickLblPos val="nextTo"/>
        <c:txPr>
          <a:bodyPr/>
          <a:lstStyle/>
          <a:p>
            <a:pPr>
              <a:defRPr sz="1200"/>
            </a:pPr>
            <a:endParaRPr lang="el-GR"/>
          </a:p>
        </c:txPr>
        <c:crossAx val="102085376"/>
        <c:crosses val="autoZero"/>
        <c:auto val="1"/>
        <c:lblAlgn val="ctr"/>
        <c:lblOffset val="100"/>
      </c:catAx>
      <c:valAx>
        <c:axId val="102085376"/>
        <c:scaling>
          <c:orientation val="minMax"/>
        </c:scaling>
        <c:axPos val="l"/>
        <c:majorGridlines/>
        <c:title>
          <c:tx>
            <c:rich>
              <a:bodyPr rot="-5400000" vert="horz"/>
              <a:lstStyle/>
              <a:p>
                <a:pPr>
                  <a:defRPr sz="1200"/>
                </a:pPr>
                <a:r>
                  <a:rPr lang="el-GR" sz="1200"/>
                  <a:t>Δ</a:t>
                </a:r>
                <a:r>
                  <a:rPr lang="en-US" sz="1200"/>
                  <a:t>D (</a:t>
                </a:r>
                <a:r>
                  <a:rPr lang="en-US" sz="1200" b="1" i="0" u="none" strike="noStrike" baseline="0"/>
                  <a:t>10</a:t>
                </a:r>
                <a:r>
                  <a:rPr lang="en-US" sz="1200" b="1" i="0" u="none" strike="noStrike" baseline="30000"/>
                  <a:t>-6</a:t>
                </a:r>
                <a:r>
                  <a:rPr lang="en-US" sz="1200"/>
                  <a:t>)</a:t>
                </a:r>
                <a:endParaRPr lang="el-GR" sz="1200"/>
              </a:p>
            </c:rich>
          </c:tx>
          <c:layout>
            <c:manualLayout>
              <c:xMode val="edge"/>
              <c:yMode val="edge"/>
              <c:x val="1.4814814814814815E-2"/>
              <c:y val="0.42144907144338917"/>
            </c:manualLayout>
          </c:layout>
        </c:title>
        <c:numFmt formatCode="General" sourceLinked="1"/>
        <c:tickLblPos val="nextTo"/>
        <c:txPr>
          <a:bodyPr/>
          <a:lstStyle/>
          <a:p>
            <a:pPr>
              <a:defRPr sz="1200"/>
            </a:pPr>
            <a:endParaRPr lang="el-GR"/>
          </a:p>
        </c:txPr>
        <c:crossAx val="102075392"/>
        <c:crosses val="autoZero"/>
        <c:crossBetween val="between"/>
        <c:majorUnit val="1"/>
      </c:valAx>
      <c:spPr>
        <a:noFill/>
      </c:spPr>
    </c:plotArea>
    <c:plotVisOnly val="1"/>
  </c:chart>
  <c:spPr>
    <a:noFill/>
    <a:ln w="25400" cap="flat" cmpd="sng" algn="ctr">
      <a:solidFill>
        <a:schemeClr val="bg1"/>
      </a:solidFill>
      <a:prstDash val="solid"/>
    </a:ln>
    <a:effectLst/>
  </c:spPr>
  <c:txPr>
    <a:bodyPr/>
    <a:lstStyle/>
    <a:p>
      <a:pPr>
        <a:defRPr>
          <a:solidFill>
            <a:schemeClr val="dk1"/>
          </a:solidFill>
          <a:latin typeface="+mn-lt"/>
          <a:ea typeface="+mn-ea"/>
          <a:cs typeface="+mn-cs"/>
        </a:defRPr>
      </a:pPr>
      <a:endParaRPr lang="el-GR"/>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a:t>Acoustic</a:t>
            </a:r>
            <a:r>
              <a:rPr lang="en-US" sz="1400" baseline="0"/>
              <a:t> ratio (AWS 150 MHz)</a:t>
            </a:r>
            <a:endParaRPr lang="en-US" sz="1400"/>
          </a:p>
        </c:rich>
      </c:tx>
      <c:layout>
        <c:manualLayout>
          <c:xMode val="edge"/>
          <c:yMode val="edge"/>
          <c:x val="0.37337303149606332"/>
          <c:y val="4.4663370567051212E-2"/>
        </c:manualLayout>
      </c:layout>
    </c:title>
    <c:plotArea>
      <c:layout>
        <c:manualLayout>
          <c:layoutTarget val="inner"/>
          <c:xMode val="edge"/>
          <c:yMode val="edge"/>
          <c:x val="0.17603625885883617"/>
          <c:y val="0.17493818674196515"/>
          <c:w val="0.80924152046458686"/>
          <c:h val="0.64511819702319007"/>
        </c:manualLayout>
      </c:layout>
      <c:barChart>
        <c:barDir val="col"/>
        <c:grouping val="clustered"/>
        <c:ser>
          <c:idx val="0"/>
          <c:order val="0"/>
          <c:spPr>
            <a:gradFill rotWithShape="1">
              <a:gsLst>
                <a:gs pos="0">
                  <a:schemeClr val="bg1"/>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rrBars>
            <c:errBarType val="both"/>
            <c:errValType val="cust"/>
            <c:plus>
              <c:numRef>
                <c:f>Sheet1!$C$16:$C$19</c:f>
                <c:numCache>
                  <c:formatCode>General</c:formatCode>
                  <c:ptCount val="4"/>
                  <c:pt idx="0">
                    <c:v>8.6000000000000226E-4</c:v>
                  </c:pt>
                  <c:pt idx="1">
                    <c:v>7.590000000000037E-4</c:v>
                  </c:pt>
                  <c:pt idx="2">
                    <c:v>2.2000000000000092E-3</c:v>
                  </c:pt>
                  <c:pt idx="3">
                    <c:v>5.1999999999999998E-3</c:v>
                  </c:pt>
                </c:numCache>
              </c:numRef>
            </c:plus>
            <c:minus>
              <c:numRef>
                <c:f>Sheet1!$C$16:$C$19</c:f>
                <c:numCache>
                  <c:formatCode>General</c:formatCode>
                  <c:ptCount val="4"/>
                  <c:pt idx="0">
                    <c:v>8.6000000000000226E-4</c:v>
                  </c:pt>
                  <c:pt idx="1">
                    <c:v>7.590000000000037E-4</c:v>
                  </c:pt>
                  <c:pt idx="2">
                    <c:v>2.2000000000000092E-3</c:v>
                  </c:pt>
                  <c:pt idx="3">
                    <c:v>5.1999999999999998E-3</c:v>
                  </c:pt>
                </c:numCache>
              </c:numRef>
            </c:minus>
          </c:errBars>
          <c:cat>
            <c:strRef>
              <c:f>Sheet1!$A$16:$A$19</c:f>
              <c:strCache>
                <c:ptCount val="4"/>
                <c:pt idx="0">
                  <c:v>21 bp</c:v>
                </c:pt>
                <c:pt idx="1">
                  <c:v>50 bp</c:v>
                </c:pt>
                <c:pt idx="2">
                  <c:v>75 bp</c:v>
                </c:pt>
                <c:pt idx="3">
                  <c:v>157 bp</c:v>
                </c:pt>
              </c:strCache>
            </c:strRef>
          </c:cat>
          <c:val>
            <c:numRef>
              <c:f>Sheet1!$B$16:$B$19</c:f>
              <c:numCache>
                <c:formatCode>General</c:formatCode>
                <c:ptCount val="4"/>
                <c:pt idx="0">
                  <c:v>3.1820000000000012E-3</c:v>
                </c:pt>
                <c:pt idx="1">
                  <c:v>6.3200000000000001E-3</c:v>
                </c:pt>
                <c:pt idx="2">
                  <c:v>8.8970000000000247E-3</c:v>
                </c:pt>
                <c:pt idx="3">
                  <c:v>1.7600000000000001E-2</c:v>
                </c:pt>
              </c:numCache>
            </c:numRef>
          </c:val>
        </c:ser>
        <c:axId val="102344576"/>
        <c:axId val="102346752"/>
      </c:barChart>
      <c:catAx>
        <c:axId val="102344576"/>
        <c:scaling>
          <c:orientation val="minMax"/>
        </c:scaling>
        <c:axPos val="b"/>
        <c:title>
          <c:tx>
            <c:rich>
              <a:bodyPr/>
              <a:lstStyle/>
              <a:p>
                <a:pPr>
                  <a:defRPr sz="1200"/>
                </a:pPr>
                <a:r>
                  <a:rPr lang="en-US" sz="1200"/>
                  <a:t>DNA</a:t>
                </a:r>
                <a:r>
                  <a:rPr lang="en-US" sz="1200" baseline="0"/>
                  <a:t> lenght (bp)</a:t>
                </a:r>
                <a:endParaRPr lang="en-US" sz="1200"/>
              </a:p>
            </c:rich>
          </c:tx>
          <c:layout>
            <c:manualLayout>
              <c:xMode val="edge"/>
              <c:yMode val="edge"/>
              <c:x val="0.44126436749630427"/>
              <c:y val="0.91574027024504856"/>
            </c:manualLayout>
          </c:layout>
        </c:title>
        <c:tickLblPos val="nextTo"/>
        <c:txPr>
          <a:bodyPr/>
          <a:lstStyle/>
          <a:p>
            <a:pPr>
              <a:defRPr sz="1200"/>
            </a:pPr>
            <a:endParaRPr lang="el-GR"/>
          </a:p>
        </c:txPr>
        <c:crossAx val="102346752"/>
        <c:crosses val="autoZero"/>
        <c:auto val="1"/>
        <c:lblAlgn val="ctr"/>
        <c:lblOffset val="100"/>
      </c:catAx>
      <c:valAx>
        <c:axId val="102346752"/>
        <c:scaling>
          <c:orientation val="minMax"/>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l-GR" sz="1200"/>
                  <a:t>Δ</a:t>
                </a:r>
                <a:r>
                  <a:rPr lang="en-US" sz="1200"/>
                  <a:t>D/</a:t>
                </a:r>
                <a:r>
                  <a:rPr lang="el-GR" sz="1200" baseline="0"/>
                  <a:t>Δ</a:t>
                </a:r>
                <a:r>
                  <a:rPr lang="en-US" sz="1200" baseline="0"/>
                  <a:t>F </a:t>
                </a:r>
                <a:r>
                  <a:rPr lang="en-US" sz="1200"/>
                  <a:t>(</a:t>
                </a:r>
                <a:r>
                  <a:rPr lang="en-US" sz="1200" b="1" i="0" baseline="0"/>
                  <a:t>10</a:t>
                </a:r>
                <a:r>
                  <a:rPr lang="en-US" sz="1200" b="1" i="0" baseline="30000"/>
                  <a:t>-6</a:t>
                </a:r>
                <a:r>
                  <a:rPr lang="en-US" sz="1200" b="1" i="0" baseline="0"/>
                  <a:t>/Hz</a:t>
                </a:r>
                <a:r>
                  <a:rPr lang="en-US" sz="1200"/>
                  <a:t>)</a:t>
                </a:r>
              </a:p>
            </c:rich>
          </c:tx>
          <c:layout>
            <c:manualLayout>
              <c:xMode val="edge"/>
              <c:yMode val="edge"/>
              <c:x val="3.1282480314960628E-2"/>
              <c:y val="0.31274705487395471"/>
            </c:manualLayout>
          </c:layout>
        </c:title>
        <c:numFmt formatCode="General" sourceLinked="1"/>
        <c:tickLblPos val="nextTo"/>
        <c:txPr>
          <a:bodyPr/>
          <a:lstStyle/>
          <a:p>
            <a:pPr>
              <a:defRPr sz="1200"/>
            </a:pPr>
            <a:endParaRPr lang="el-GR"/>
          </a:p>
        </c:txPr>
        <c:crossAx val="102344576"/>
        <c:crosses val="autoZero"/>
        <c:crossBetween val="between"/>
      </c:valAx>
    </c:plotArea>
    <c:plotVisOnly val="1"/>
  </c:chart>
  <c:spPr>
    <a:ln>
      <a:noFill/>
    </a:ln>
  </c:sp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baseline="0"/>
              <a:t>POPC 200 nm / 150 MHz</a:t>
            </a:r>
            <a:endParaRPr lang="en-US" sz="1400"/>
          </a:p>
        </c:rich>
      </c:tx>
      <c:layout>
        <c:manualLayout>
          <c:xMode val="edge"/>
          <c:yMode val="edge"/>
          <c:x val="0.30973190427946157"/>
          <c:y val="2.7320005073715454E-3"/>
        </c:manualLayout>
      </c:layout>
    </c:title>
    <c:plotArea>
      <c:layout>
        <c:manualLayout>
          <c:layoutTarget val="inner"/>
          <c:xMode val="edge"/>
          <c:yMode val="edge"/>
          <c:x val="0.13326684887477921"/>
          <c:y val="0.21436934244605746"/>
          <c:w val="0.81559221460784925"/>
          <c:h val="0.67031695295513805"/>
        </c:manualLayout>
      </c:layout>
      <c:scatterChart>
        <c:scatterStyle val="lineMarker"/>
        <c:ser>
          <c:idx val="0"/>
          <c:order val="0"/>
          <c:tx>
            <c:v>21 bp</c:v>
          </c:tx>
          <c:spPr>
            <a:ln>
              <a:noFill/>
            </a:ln>
            <a:effectLst>
              <a:outerShdw blurRad="40000" dist="23000" dir="5400000" rotWithShape="0">
                <a:srgbClr val="000000">
                  <a:alpha val="35000"/>
                </a:srgbClr>
              </a:outerShdw>
            </a:effectLst>
          </c:spPr>
          <c:marker>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errBars>
            <c:errDir val="y"/>
            <c:errBarType val="both"/>
            <c:errValType val="cust"/>
            <c:plus>
              <c:numRef>
                <c:f>(Sheet6!$K$7,Sheet6!$K$9,Sheet6!$K$11)</c:f>
                <c:numCache>
                  <c:formatCode>General</c:formatCode>
                  <c:ptCount val="3"/>
                  <c:pt idx="0">
                    <c:v>20</c:v>
                  </c:pt>
                  <c:pt idx="1">
                    <c:v>34</c:v>
                  </c:pt>
                  <c:pt idx="2">
                    <c:v>23.9</c:v>
                  </c:pt>
                </c:numCache>
              </c:numRef>
            </c:plus>
            <c:minus>
              <c:numRef>
                <c:f>(Sheet6!$K$7,Sheet6!$K$9,Sheet6!$K$11)</c:f>
                <c:numCache>
                  <c:formatCode>General</c:formatCode>
                  <c:ptCount val="3"/>
                  <c:pt idx="0">
                    <c:v>20</c:v>
                  </c:pt>
                  <c:pt idx="1">
                    <c:v>34</c:v>
                  </c:pt>
                  <c:pt idx="2">
                    <c:v>23.9</c:v>
                  </c:pt>
                </c:numCache>
              </c:numRef>
            </c:minus>
          </c:errBars>
          <c:xVal>
            <c:numRef>
              <c:f>Sheet6!$D$16:$D$18</c:f>
              <c:numCache>
                <c:formatCode>General</c:formatCode>
                <c:ptCount val="3"/>
                <c:pt idx="0">
                  <c:v>17</c:v>
                </c:pt>
                <c:pt idx="1">
                  <c:v>83.3</c:v>
                </c:pt>
                <c:pt idx="2">
                  <c:v>500</c:v>
                </c:pt>
              </c:numCache>
            </c:numRef>
          </c:xVal>
          <c:yVal>
            <c:numRef>
              <c:f>Sheet6!$F$16:$F$18</c:f>
              <c:numCache>
                <c:formatCode>General</c:formatCode>
                <c:ptCount val="3"/>
                <c:pt idx="0">
                  <c:v>24</c:v>
                </c:pt>
                <c:pt idx="1">
                  <c:v>330.75</c:v>
                </c:pt>
                <c:pt idx="2">
                  <c:v>368.75</c:v>
                </c:pt>
              </c:numCache>
            </c:numRef>
          </c:yVal>
        </c:ser>
        <c:ser>
          <c:idx val="1"/>
          <c:order val="1"/>
          <c:tx>
            <c:v>50 bp</c:v>
          </c:tx>
          <c:spPr>
            <a:ln>
              <a:noFill/>
            </a:ln>
            <a:effectLst>
              <a:outerShdw blurRad="40000" dist="23000" dir="5400000" rotWithShape="0">
                <a:srgbClr val="000000">
                  <a:alpha val="35000"/>
                </a:srgbClr>
              </a:outerShdw>
            </a:effectLst>
          </c:spPr>
          <c:marker>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errBars>
            <c:errDir val="y"/>
            <c:errBarType val="both"/>
            <c:errValType val="cust"/>
            <c:plus>
              <c:numRef>
                <c:f>(Sheet6!$L$7,Sheet6!$L$9,Sheet6!$L$11)</c:f>
                <c:numCache>
                  <c:formatCode>General</c:formatCode>
                  <c:ptCount val="3"/>
                  <c:pt idx="0">
                    <c:v>9.89</c:v>
                  </c:pt>
                  <c:pt idx="1">
                    <c:v>73</c:v>
                  </c:pt>
                  <c:pt idx="2">
                    <c:v>51.2</c:v>
                  </c:pt>
                </c:numCache>
              </c:numRef>
            </c:plus>
            <c:minus>
              <c:numRef>
                <c:f>(Sheet6!$L$7,Sheet6!$L$9,Sheet6!$L$11)</c:f>
                <c:numCache>
                  <c:formatCode>General</c:formatCode>
                  <c:ptCount val="3"/>
                  <c:pt idx="0">
                    <c:v>9.89</c:v>
                  </c:pt>
                  <c:pt idx="1">
                    <c:v>73</c:v>
                  </c:pt>
                  <c:pt idx="2">
                    <c:v>51.2</c:v>
                  </c:pt>
                </c:numCache>
              </c:numRef>
            </c:minus>
          </c:errBars>
          <c:xVal>
            <c:numRef>
              <c:f>Sheet6!$D$16:$D$18</c:f>
              <c:numCache>
                <c:formatCode>General</c:formatCode>
                <c:ptCount val="3"/>
                <c:pt idx="0">
                  <c:v>17</c:v>
                </c:pt>
                <c:pt idx="1">
                  <c:v>83.3</c:v>
                </c:pt>
                <c:pt idx="2">
                  <c:v>500</c:v>
                </c:pt>
              </c:numCache>
            </c:numRef>
          </c:xVal>
          <c:yVal>
            <c:numRef>
              <c:f>Sheet6!$G$16:$G$18</c:f>
              <c:numCache>
                <c:formatCode>General</c:formatCode>
                <c:ptCount val="3"/>
                <c:pt idx="0">
                  <c:v>9</c:v>
                </c:pt>
                <c:pt idx="1">
                  <c:v>341</c:v>
                </c:pt>
                <c:pt idx="2">
                  <c:v>433</c:v>
                </c:pt>
              </c:numCache>
            </c:numRef>
          </c:yVal>
        </c:ser>
        <c:ser>
          <c:idx val="2"/>
          <c:order val="2"/>
          <c:tx>
            <c:v>75 bp</c:v>
          </c:tx>
          <c:spPr>
            <a:ln>
              <a:noFill/>
            </a:ln>
            <a:effectLst>
              <a:outerShdw blurRad="40000" dist="23000" dir="5400000" rotWithShape="0">
                <a:srgbClr val="000000">
                  <a:alpha val="35000"/>
                </a:srgbClr>
              </a:outerShdw>
            </a:effectLst>
          </c:spPr>
          <c:marker>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errBars>
            <c:errDir val="y"/>
            <c:errBarType val="both"/>
            <c:errValType val="cust"/>
            <c:plus>
              <c:numRef>
                <c:f>(Sheet6!$M$7,Sheet6!$M$9,Sheet6!$M$11)</c:f>
                <c:numCache>
                  <c:formatCode>General</c:formatCode>
                  <c:ptCount val="3"/>
                  <c:pt idx="0">
                    <c:v>25.979999999999986</c:v>
                  </c:pt>
                  <c:pt idx="1">
                    <c:v>34</c:v>
                  </c:pt>
                  <c:pt idx="2">
                    <c:v>34</c:v>
                  </c:pt>
                </c:numCache>
              </c:numRef>
            </c:plus>
            <c:minus>
              <c:numRef>
                <c:f>(Sheet6!$M$7,Sheet6!$M$9,Sheet6!$M$11)</c:f>
                <c:numCache>
                  <c:formatCode>General</c:formatCode>
                  <c:ptCount val="3"/>
                  <c:pt idx="0">
                    <c:v>25.979999999999986</c:v>
                  </c:pt>
                  <c:pt idx="1">
                    <c:v>34</c:v>
                  </c:pt>
                  <c:pt idx="2">
                    <c:v>34</c:v>
                  </c:pt>
                </c:numCache>
              </c:numRef>
            </c:minus>
          </c:errBars>
          <c:xVal>
            <c:numRef>
              <c:f>Sheet6!$D$16:$D$18</c:f>
              <c:numCache>
                <c:formatCode>General</c:formatCode>
                <c:ptCount val="3"/>
                <c:pt idx="0">
                  <c:v>17</c:v>
                </c:pt>
                <c:pt idx="1">
                  <c:v>83.3</c:v>
                </c:pt>
                <c:pt idx="2">
                  <c:v>500</c:v>
                </c:pt>
              </c:numCache>
            </c:numRef>
          </c:xVal>
          <c:yVal>
            <c:numRef>
              <c:f>Sheet6!$H$16:$H$18</c:f>
              <c:numCache>
                <c:formatCode>General</c:formatCode>
                <c:ptCount val="3"/>
                <c:pt idx="0">
                  <c:v>15</c:v>
                </c:pt>
                <c:pt idx="1">
                  <c:v>274</c:v>
                </c:pt>
                <c:pt idx="2">
                  <c:v>348</c:v>
                </c:pt>
              </c:numCache>
            </c:numRef>
          </c:yVal>
        </c:ser>
        <c:axId val="102093952"/>
        <c:axId val="100455552"/>
      </c:scatterChart>
      <c:valAx>
        <c:axId val="102093952"/>
        <c:scaling>
          <c:orientation val="minMax"/>
        </c:scaling>
        <c:axPos val="b"/>
        <c:title>
          <c:tx>
            <c:rich>
              <a:bodyPr/>
              <a:lstStyle/>
              <a:p>
                <a:pPr>
                  <a:defRPr sz="1200"/>
                </a:pPr>
                <a:r>
                  <a:rPr lang="en-US" sz="1200"/>
                  <a:t>DNA</a:t>
                </a:r>
                <a:r>
                  <a:rPr lang="en-US" sz="1200" baseline="0"/>
                  <a:t> concentration (nM)</a:t>
                </a:r>
                <a:endParaRPr lang="en-US" sz="1200"/>
              </a:p>
            </c:rich>
          </c:tx>
          <c:layout>
            <c:manualLayout>
              <c:xMode val="edge"/>
              <c:yMode val="edge"/>
              <c:x val="0.34061696769392452"/>
              <c:y val="0.90668849562121567"/>
            </c:manualLayout>
          </c:layout>
        </c:title>
        <c:numFmt formatCode="General" sourceLinked="1"/>
        <c:tickLblPos val="nextTo"/>
        <c:txPr>
          <a:bodyPr/>
          <a:lstStyle/>
          <a:p>
            <a:pPr>
              <a:defRPr sz="1200"/>
            </a:pPr>
            <a:endParaRPr lang="el-GR"/>
          </a:p>
        </c:txPr>
        <c:crossAx val="100455552"/>
        <c:crosses val="autoZero"/>
        <c:crossBetween val="midCat"/>
      </c:valAx>
      <c:valAx>
        <c:axId val="100455552"/>
        <c:scaling>
          <c:orientation val="minMax"/>
          <c:max val="500"/>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l-GR" sz="1200"/>
                  <a:t>Δ</a:t>
                </a:r>
                <a:r>
                  <a:rPr lang="en-US" sz="1200"/>
                  <a:t>D (</a:t>
                </a:r>
                <a:r>
                  <a:rPr lang="en-US" sz="1200" b="1" i="0" u="none" strike="noStrike" baseline="0"/>
                  <a:t>10</a:t>
                </a:r>
                <a:r>
                  <a:rPr lang="en-US" sz="1200" b="1" i="0" u="none" strike="noStrike" baseline="30000"/>
                  <a:t>-6</a:t>
                </a:r>
                <a:r>
                  <a:rPr lang="en-US" sz="1200"/>
                  <a:t>)</a:t>
                </a:r>
                <a:endParaRPr lang="el-GR" sz="1200"/>
              </a:p>
            </c:rich>
          </c:tx>
          <c:layout>
            <c:manualLayout>
              <c:xMode val="edge"/>
              <c:yMode val="edge"/>
              <c:x val="2.7204724409448842E-3"/>
              <c:y val="0.41971566054243231"/>
            </c:manualLayout>
          </c:layout>
        </c:title>
        <c:numFmt formatCode="General" sourceLinked="1"/>
        <c:tickLblPos val="nextTo"/>
        <c:txPr>
          <a:bodyPr/>
          <a:lstStyle/>
          <a:p>
            <a:pPr>
              <a:defRPr sz="1200"/>
            </a:pPr>
            <a:endParaRPr lang="el-GR"/>
          </a:p>
        </c:txPr>
        <c:crossAx val="102093952"/>
        <c:crosses val="autoZero"/>
        <c:crossBetween val="midCat"/>
      </c:valAx>
    </c:plotArea>
    <c:legend>
      <c:legendPos val="t"/>
      <c:layout>
        <c:manualLayout>
          <c:xMode val="edge"/>
          <c:yMode val="edge"/>
          <c:x val="0.2961636045494313"/>
          <c:y val="9.9268793323911447E-2"/>
          <c:w val="0.41878390201224941"/>
          <c:h val="7.9572776175255322E-2"/>
        </c:manualLayout>
      </c:layout>
      <c:txPr>
        <a:bodyPr/>
        <a:lstStyle/>
        <a:p>
          <a:pPr>
            <a:defRPr sz="1200"/>
          </a:pPr>
          <a:endParaRPr lang="el-GR"/>
        </a:p>
      </c:txPr>
    </c:legend>
    <c:plotVisOnly val="1"/>
  </c:chart>
  <c:spPr>
    <a:ln>
      <a:noFill/>
    </a:ln>
  </c:sp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a:t>POPC 200 nm / 150 MHz</a:t>
            </a:r>
          </a:p>
        </c:rich>
      </c:tx>
      <c:layout>
        <c:manualLayout>
          <c:xMode val="edge"/>
          <c:yMode val="edge"/>
          <c:x val="0.30995918367347275"/>
          <c:y val="1.3029315960912061E-2"/>
        </c:manualLayout>
      </c:layout>
    </c:title>
    <c:plotArea>
      <c:layout>
        <c:manualLayout>
          <c:layoutTarget val="inner"/>
          <c:xMode val="edge"/>
          <c:yMode val="edge"/>
          <c:x val="0.16144453371899944"/>
          <c:y val="0.22026246719160228"/>
          <c:w val="0.7879363650972101"/>
          <c:h val="0.66592628690143374"/>
        </c:manualLayout>
      </c:layout>
      <c:scatterChart>
        <c:scatterStyle val="lineMarker"/>
        <c:ser>
          <c:idx val="0"/>
          <c:order val="0"/>
          <c:tx>
            <c:v>21 bp</c:v>
          </c:tx>
          <c:spPr>
            <a:ln>
              <a:noFill/>
            </a:ln>
            <a:effectLst>
              <a:outerShdw blurRad="40000" dist="23000" dir="5400000" rotWithShape="0">
                <a:srgbClr val="000000">
                  <a:alpha val="35000"/>
                </a:srgbClr>
              </a:outerShdw>
            </a:effectLst>
          </c:spPr>
          <c:marker>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errBars>
            <c:errDir val="y"/>
            <c:errBarType val="both"/>
            <c:errValType val="cust"/>
            <c:plus>
              <c:numRef>
                <c:f>(Sheet6!$G$7,Sheet6!$G$9,Sheet6!$G$11)</c:f>
                <c:numCache>
                  <c:formatCode>General</c:formatCode>
                  <c:ptCount val="3"/>
                  <c:pt idx="0">
                    <c:v>628</c:v>
                  </c:pt>
                  <c:pt idx="1">
                    <c:v>4226</c:v>
                  </c:pt>
                  <c:pt idx="2">
                    <c:v>3636</c:v>
                  </c:pt>
                </c:numCache>
              </c:numRef>
            </c:plus>
            <c:minus>
              <c:numRef>
                <c:f>(Sheet6!$G$7,Sheet6!$G$9,Sheet6!$G$11)</c:f>
                <c:numCache>
                  <c:formatCode>General</c:formatCode>
                  <c:ptCount val="3"/>
                  <c:pt idx="0">
                    <c:v>628</c:v>
                  </c:pt>
                  <c:pt idx="1">
                    <c:v>4226</c:v>
                  </c:pt>
                  <c:pt idx="2">
                    <c:v>3636</c:v>
                  </c:pt>
                </c:numCache>
              </c:numRef>
            </c:minus>
          </c:errBars>
          <c:xVal>
            <c:numRef>
              <c:f>Sheet6!$D$16:$D$18</c:f>
              <c:numCache>
                <c:formatCode>General</c:formatCode>
                <c:ptCount val="3"/>
                <c:pt idx="0">
                  <c:v>17</c:v>
                </c:pt>
                <c:pt idx="1">
                  <c:v>83.3</c:v>
                </c:pt>
                <c:pt idx="2">
                  <c:v>500</c:v>
                </c:pt>
              </c:numCache>
            </c:numRef>
          </c:xVal>
          <c:yVal>
            <c:numRef>
              <c:f>Sheet6!$J$16:$J$18</c:f>
              <c:numCache>
                <c:formatCode>General</c:formatCode>
                <c:ptCount val="3"/>
                <c:pt idx="0">
                  <c:v>439</c:v>
                </c:pt>
                <c:pt idx="1">
                  <c:v>16237</c:v>
                </c:pt>
                <c:pt idx="2">
                  <c:v>19325</c:v>
                </c:pt>
              </c:numCache>
            </c:numRef>
          </c:yVal>
        </c:ser>
        <c:ser>
          <c:idx val="1"/>
          <c:order val="1"/>
          <c:tx>
            <c:v>50 bp</c:v>
          </c:tx>
          <c:spPr>
            <a:ln>
              <a:noFill/>
            </a:ln>
            <a:effectLst>
              <a:outerShdw blurRad="40000" dist="23000" dir="5400000" rotWithShape="0">
                <a:srgbClr val="000000">
                  <a:alpha val="35000"/>
                </a:srgbClr>
              </a:outerShdw>
            </a:effectLst>
          </c:spPr>
          <c:marker>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errBars>
            <c:errDir val="y"/>
            <c:errBarType val="both"/>
            <c:errValType val="cust"/>
            <c:plus>
              <c:numRef>
                <c:f>(Sheet6!$H$7,Sheet6!$H$9,Sheet6!$H$11)</c:f>
                <c:numCache>
                  <c:formatCode>General</c:formatCode>
                  <c:ptCount val="3"/>
                  <c:pt idx="1">
                    <c:v>4000</c:v>
                  </c:pt>
                  <c:pt idx="2">
                    <c:v>9636</c:v>
                  </c:pt>
                </c:numCache>
              </c:numRef>
            </c:plus>
            <c:minus>
              <c:numRef>
                <c:f>(Sheet6!$H$7,Sheet6!$H$9,Sheet6!$H$11)</c:f>
                <c:numCache>
                  <c:formatCode>General</c:formatCode>
                  <c:ptCount val="3"/>
                  <c:pt idx="1">
                    <c:v>4000</c:v>
                  </c:pt>
                  <c:pt idx="2">
                    <c:v>9636</c:v>
                  </c:pt>
                </c:numCache>
              </c:numRef>
            </c:minus>
          </c:errBars>
          <c:xVal>
            <c:numRef>
              <c:f>Sheet6!$D$16:$D$18</c:f>
              <c:numCache>
                <c:formatCode>General</c:formatCode>
                <c:ptCount val="3"/>
                <c:pt idx="0">
                  <c:v>17</c:v>
                </c:pt>
                <c:pt idx="1">
                  <c:v>83.3</c:v>
                </c:pt>
                <c:pt idx="2">
                  <c:v>500</c:v>
                </c:pt>
              </c:numCache>
            </c:numRef>
          </c:xVal>
          <c:yVal>
            <c:numRef>
              <c:f>Sheet6!$K$16:$K$18</c:f>
              <c:numCache>
                <c:formatCode>General</c:formatCode>
                <c:ptCount val="3"/>
                <c:pt idx="0">
                  <c:v>0</c:v>
                </c:pt>
                <c:pt idx="1">
                  <c:v>10157</c:v>
                </c:pt>
                <c:pt idx="2">
                  <c:v>14410</c:v>
                </c:pt>
              </c:numCache>
            </c:numRef>
          </c:yVal>
        </c:ser>
        <c:ser>
          <c:idx val="2"/>
          <c:order val="2"/>
          <c:tx>
            <c:v>75  bp</c:v>
          </c:tx>
          <c:spPr>
            <a:ln>
              <a:noFill/>
            </a:ln>
            <a:effectLst>
              <a:outerShdw blurRad="40000" dist="23000" dir="5400000" rotWithShape="0">
                <a:srgbClr val="000000">
                  <a:alpha val="35000"/>
                </a:srgbClr>
              </a:outerShdw>
            </a:effectLst>
          </c:spPr>
          <c:marker>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errBars>
            <c:errDir val="y"/>
            <c:errBarType val="both"/>
            <c:errValType val="cust"/>
            <c:plus>
              <c:numRef>
                <c:f>(Sheet6!$I$7,Sheet6!$I$9,Sheet6!$I$11)</c:f>
                <c:numCache>
                  <c:formatCode>General</c:formatCode>
                  <c:ptCount val="3"/>
                  <c:pt idx="0">
                    <c:v>0</c:v>
                  </c:pt>
                  <c:pt idx="1">
                    <c:v>1500</c:v>
                  </c:pt>
                  <c:pt idx="2">
                    <c:v>1050</c:v>
                  </c:pt>
                </c:numCache>
              </c:numRef>
            </c:plus>
            <c:minus>
              <c:numRef>
                <c:f>(Sheet6!$I$7,Sheet6!$I$9,Sheet6!$I$11)</c:f>
                <c:numCache>
                  <c:formatCode>General</c:formatCode>
                  <c:ptCount val="3"/>
                  <c:pt idx="0">
                    <c:v>0</c:v>
                  </c:pt>
                  <c:pt idx="1">
                    <c:v>1500</c:v>
                  </c:pt>
                  <c:pt idx="2">
                    <c:v>1050</c:v>
                  </c:pt>
                </c:numCache>
              </c:numRef>
            </c:minus>
          </c:errBars>
          <c:xVal>
            <c:numRef>
              <c:f>Sheet6!$D$16:$D$18</c:f>
              <c:numCache>
                <c:formatCode>General</c:formatCode>
                <c:ptCount val="3"/>
                <c:pt idx="0">
                  <c:v>17</c:v>
                </c:pt>
                <c:pt idx="1">
                  <c:v>83.3</c:v>
                </c:pt>
                <c:pt idx="2">
                  <c:v>500</c:v>
                </c:pt>
              </c:numCache>
            </c:numRef>
          </c:xVal>
          <c:yVal>
            <c:numRef>
              <c:f>Sheet6!$L$16:$L$18</c:f>
              <c:numCache>
                <c:formatCode>General</c:formatCode>
                <c:ptCount val="3"/>
                <c:pt idx="0">
                  <c:v>0</c:v>
                </c:pt>
                <c:pt idx="1">
                  <c:v>5900</c:v>
                </c:pt>
                <c:pt idx="2">
                  <c:v>8365</c:v>
                </c:pt>
              </c:numCache>
            </c:numRef>
          </c:yVal>
        </c:ser>
        <c:axId val="102391808"/>
        <c:axId val="102393728"/>
      </c:scatterChart>
      <c:valAx>
        <c:axId val="102391808"/>
        <c:scaling>
          <c:orientation val="minMax"/>
        </c:scaling>
        <c:axPos val="b"/>
        <c:title>
          <c:tx>
            <c:rich>
              <a:bodyPr/>
              <a:lstStyle/>
              <a:p>
                <a:pPr>
                  <a:defRPr sz="1200"/>
                </a:pPr>
                <a:r>
                  <a:rPr lang="en-US" sz="1200"/>
                  <a:t>DNA</a:t>
                </a:r>
                <a:r>
                  <a:rPr lang="en-US" sz="1200" baseline="0"/>
                  <a:t> concentration (nM)</a:t>
                </a:r>
                <a:endParaRPr lang="en-US" sz="1200"/>
              </a:p>
            </c:rich>
          </c:tx>
          <c:layout>
            <c:manualLayout>
              <c:xMode val="edge"/>
              <c:yMode val="edge"/>
              <c:x val="0.35490130723950863"/>
              <c:y val="0.90765116016939595"/>
            </c:manualLayout>
          </c:layout>
        </c:title>
        <c:numFmt formatCode="General" sourceLinked="1"/>
        <c:tickLblPos val="nextTo"/>
        <c:txPr>
          <a:bodyPr/>
          <a:lstStyle/>
          <a:p>
            <a:pPr>
              <a:defRPr sz="1200"/>
            </a:pPr>
            <a:endParaRPr lang="el-GR"/>
          </a:p>
        </c:txPr>
        <c:crossAx val="102393728"/>
        <c:crosses val="autoZero"/>
        <c:crossBetween val="midCat"/>
      </c:valAx>
      <c:valAx>
        <c:axId val="102393728"/>
        <c:scaling>
          <c:orientation val="minMax"/>
        </c:scaling>
        <c:axPos val="l"/>
        <c:majorGridlines/>
        <c:title>
          <c:tx>
            <c:rich>
              <a:bodyPr rot="-5400000" vert="horz"/>
              <a:lstStyle/>
              <a:p>
                <a:pPr>
                  <a:defRPr sz="1200"/>
                </a:pPr>
                <a:r>
                  <a:rPr lang="el-GR" sz="1200"/>
                  <a:t>Δ</a:t>
                </a:r>
                <a:r>
                  <a:rPr lang="en-US" sz="1200"/>
                  <a:t>F (Hz)</a:t>
                </a:r>
              </a:p>
            </c:rich>
          </c:tx>
          <c:layout>
            <c:manualLayout>
              <c:xMode val="edge"/>
              <c:yMode val="edge"/>
              <c:x val="4.9505835818619028E-4"/>
              <c:y val="0.46617844548572535"/>
            </c:manualLayout>
          </c:layout>
        </c:title>
        <c:numFmt formatCode="General" sourceLinked="1"/>
        <c:tickLblPos val="nextTo"/>
        <c:txPr>
          <a:bodyPr/>
          <a:lstStyle/>
          <a:p>
            <a:pPr>
              <a:defRPr sz="1200"/>
            </a:pPr>
            <a:endParaRPr lang="el-GR"/>
          </a:p>
        </c:txPr>
        <c:crossAx val="102391808"/>
        <c:crosses val="autoZero"/>
        <c:crossBetween val="midCat"/>
      </c:valAx>
    </c:plotArea>
    <c:legend>
      <c:legendPos val="t"/>
      <c:layout>
        <c:manualLayout>
          <c:xMode val="edge"/>
          <c:yMode val="edge"/>
          <c:x val="0.33029642723231284"/>
          <c:y val="0.11087947882736046"/>
          <c:w val="0.33940714553537948"/>
          <c:h val="7.8535997332581514E-2"/>
        </c:manualLayout>
      </c:layout>
      <c:txPr>
        <a:bodyPr/>
        <a:lstStyle/>
        <a:p>
          <a:pPr>
            <a:defRPr sz="1200"/>
          </a:pPr>
          <a:endParaRPr lang="el-GR"/>
        </a:p>
      </c:txPr>
    </c:legend>
    <c:plotVisOnly val="1"/>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a:t>ddPCR</a:t>
            </a:r>
            <a:r>
              <a:rPr lang="en-US" sz="1400" baseline="0"/>
              <a:t> results (UoC) - KRAS G12D</a:t>
            </a:r>
            <a:endParaRPr lang="en-US" sz="1400"/>
          </a:p>
        </c:rich>
      </c:tx>
      <c:layout>
        <c:manualLayout>
          <c:xMode val="edge"/>
          <c:yMode val="edge"/>
          <c:x val="0.18116987436454857"/>
          <c:y val="3.6756556524688592E-3"/>
        </c:manualLayout>
      </c:layout>
    </c:title>
    <c:plotArea>
      <c:layout>
        <c:manualLayout>
          <c:layoutTarget val="inner"/>
          <c:xMode val="edge"/>
          <c:yMode val="edge"/>
          <c:x val="0.19518989279635621"/>
          <c:y val="0.17616011908181931"/>
          <c:w val="0.59994620739926818"/>
          <c:h val="0.6469665670309579"/>
        </c:manualLayout>
      </c:layout>
      <c:scatterChart>
        <c:scatterStyle val="lineMarker"/>
        <c:ser>
          <c:idx val="0"/>
          <c:order val="0"/>
          <c:tx>
            <c:strRef>
              <c:f>Samples!$H$1</c:f>
              <c:strCache>
                <c:ptCount val="1"/>
                <c:pt idx="0">
                  <c:v>Mt copies</c:v>
                </c:pt>
              </c:strCache>
            </c:strRef>
          </c:tx>
          <c:spPr>
            <a:ln w="19050">
              <a:noFill/>
            </a:ln>
          </c:spPr>
          <c:yVal>
            <c:numRef>
              <c:f>Samples!$H$2:$H$67</c:f>
              <c:numCache>
                <c:formatCode>General</c:formatCode>
                <c:ptCount val="66"/>
                <c:pt idx="0">
                  <c:v>2916</c:v>
                </c:pt>
                <c:pt idx="1">
                  <c:v>0</c:v>
                </c:pt>
                <c:pt idx="2">
                  <c:v>49.2</c:v>
                </c:pt>
                <c:pt idx="3">
                  <c:v>0</c:v>
                </c:pt>
                <c:pt idx="4">
                  <c:v>0</c:v>
                </c:pt>
                <c:pt idx="5">
                  <c:v>18.560000000000002</c:v>
                </c:pt>
                <c:pt idx="6">
                  <c:v>0</c:v>
                </c:pt>
                <c:pt idx="7">
                  <c:v>0</c:v>
                </c:pt>
                <c:pt idx="8">
                  <c:v>2088</c:v>
                </c:pt>
                <c:pt idx="9">
                  <c:v>30.72</c:v>
                </c:pt>
                <c:pt idx="10">
                  <c:v>1064</c:v>
                </c:pt>
                <c:pt idx="11">
                  <c:v>4.3599999999999985</c:v>
                </c:pt>
                <c:pt idx="12">
                  <c:v>0</c:v>
                </c:pt>
                <c:pt idx="13">
                  <c:v>0</c:v>
                </c:pt>
                <c:pt idx="14">
                  <c:v>0</c:v>
                </c:pt>
                <c:pt idx="15">
                  <c:v>10.24</c:v>
                </c:pt>
                <c:pt idx="16">
                  <c:v>5.64</c:v>
                </c:pt>
                <c:pt idx="17">
                  <c:v>0</c:v>
                </c:pt>
                <c:pt idx="18">
                  <c:v>0</c:v>
                </c:pt>
                <c:pt idx="19">
                  <c:v>1052</c:v>
                </c:pt>
                <c:pt idx="20">
                  <c:v>0</c:v>
                </c:pt>
                <c:pt idx="21">
                  <c:v>0</c:v>
                </c:pt>
                <c:pt idx="22">
                  <c:v>0</c:v>
                </c:pt>
                <c:pt idx="23">
                  <c:v>0</c:v>
                </c:pt>
                <c:pt idx="24">
                  <c:v>0</c:v>
                </c:pt>
                <c:pt idx="25">
                  <c:v>0</c:v>
                </c:pt>
                <c:pt idx="26">
                  <c:v>0</c:v>
                </c:pt>
                <c:pt idx="27">
                  <c:v>0</c:v>
                </c:pt>
                <c:pt idx="28">
                  <c:v>0</c:v>
                </c:pt>
                <c:pt idx="29">
                  <c:v>0</c:v>
                </c:pt>
                <c:pt idx="30">
                  <c:v>0</c:v>
                </c:pt>
                <c:pt idx="31">
                  <c:v>106</c:v>
                </c:pt>
                <c:pt idx="32">
                  <c:v>0</c:v>
                </c:pt>
                <c:pt idx="33">
                  <c:v>11.52</c:v>
                </c:pt>
                <c:pt idx="34">
                  <c:v>38.120000000000012</c:v>
                </c:pt>
                <c:pt idx="35">
                  <c:v>0</c:v>
                </c:pt>
                <c:pt idx="36">
                  <c:v>0</c:v>
                </c:pt>
                <c:pt idx="37">
                  <c:v>0</c:v>
                </c:pt>
                <c:pt idx="38">
                  <c:v>169.60000000000002</c:v>
                </c:pt>
                <c:pt idx="39">
                  <c:v>1512</c:v>
                </c:pt>
                <c:pt idx="40">
                  <c:v>0</c:v>
                </c:pt>
                <c:pt idx="41">
                  <c:v>25</c:v>
                </c:pt>
                <c:pt idx="42">
                  <c:v>0</c:v>
                </c:pt>
                <c:pt idx="43">
                  <c:v>21.36</c:v>
                </c:pt>
                <c:pt idx="44">
                  <c:v>0</c:v>
                </c:pt>
                <c:pt idx="45">
                  <c:v>97.6</c:v>
                </c:pt>
                <c:pt idx="46">
                  <c:v>0</c:v>
                </c:pt>
                <c:pt idx="47">
                  <c:v>0</c:v>
                </c:pt>
                <c:pt idx="48">
                  <c:v>0</c:v>
                </c:pt>
                <c:pt idx="49">
                  <c:v>0</c:v>
                </c:pt>
                <c:pt idx="50">
                  <c:v>0</c:v>
                </c:pt>
                <c:pt idx="51">
                  <c:v>0</c:v>
                </c:pt>
                <c:pt idx="52">
                  <c:v>2704</c:v>
                </c:pt>
                <c:pt idx="53">
                  <c:v>6280</c:v>
                </c:pt>
                <c:pt idx="54">
                  <c:v>61.6</c:v>
                </c:pt>
                <c:pt idx="55">
                  <c:v>0</c:v>
                </c:pt>
                <c:pt idx="56">
                  <c:v>66.8</c:v>
                </c:pt>
                <c:pt idx="57">
                  <c:v>0</c:v>
                </c:pt>
                <c:pt idx="58">
                  <c:v>0</c:v>
                </c:pt>
                <c:pt idx="59">
                  <c:v>0</c:v>
                </c:pt>
                <c:pt idx="60">
                  <c:v>0</c:v>
                </c:pt>
                <c:pt idx="61">
                  <c:v>0</c:v>
                </c:pt>
                <c:pt idx="62">
                  <c:v>29.2</c:v>
                </c:pt>
                <c:pt idx="63">
                  <c:v>0</c:v>
                </c:pt>
                <c:pt idx="64">
                  <c:v>0</c:v>
                </c:pt>
                <c:pt idx="65">
                  <c:v>0</c:v>
                </c:pt>
              </c:numCache>
            </c:numRef>
          </c:yVal>
        </c:ser>
        <c:ser>
          <c:idx val="1"/>
          <c:order val="1"/>
          <c:tx>
            <c:strRef>
              <c:f>Samples!$I$1</c:f>
              <c:strCache>
                <c:ptCount val="1"/>
                <c:pt idx="0">
                  <c:v>Wt copies</c:v>
                </c:pt>
              </c:strCache>
            </c:strRef>
          </c:tx>
          <c:spPr>
            <a:ln w="19050">
              <a:noFill/>
            </a:ln>
          </c:spPr>
          <c:marker>
            <c:spPr>
              <a:solidFill>
                <a:schemeClr val="accent6">
                  <a:lumMod val="75000"/>
                </a:schemeClr>
              </a:solidFill>
              <a:ln>
                <a:solidFill>
                  <a:schemeClr val="accent6">
                    <a:lumMod val="75000"/>
                  </a:schemeClr>
                </a:solidFill>
              </a:ln>
            </c:spPr>
          </c:marker>
          <c:yVal>
            <c:numRef>
              <c:f>Samples!$I$2:$I$67</c:f>
              <c:numCache>
                <c:formatCode>General</c:formatCode>
                <c:ptCount val="66"/>
                <c:pt idx="0">
                  <c:v>18400</c:v>
                </c:pt>
                <c:pt idx="1">
                  <c:v>468</c:v>
                </c:pt>
                <c:pt idx="2">
                  <c:v>1008</c:v>
                </c:pt>
                <c:pt idx="3">
                  <c:v>231.6</c:v>
                </c:pt>
                <c:pt idx="4">
                  <c:v>1996</c:v>
                </c:pt>
                <c:pt idx="5">
                  <c:v>1956</c:v>
                </c:pt>
                <c:pt idx="6">
                  <c:v>364</c:v>
                </c:pt>
                <c:pt idx="7">
                  <c:v>1264</c:v>
                </c:pt>
                <c:pt idx="8">
                  <c:v>9240</c:v>
                </c:pt>
                <c:pt idx="9">
                  <c:v>275.2</c:v>
                </c:pt>
                <c:pt idx="10">
                  <c:v>9360</c:v>
                </c:pt>
                <c:pt idx="11">
                  <c:v>4040</c:v>
                </c:pt>
                <c:pt idx="12">
                  <c:v>784</c:v>
                </c:pt>
                <c:pt idx="13">
                  <c:v>3964</c:v>
                </c:pt>
                <c:pt idx="14">
                  <c:v>3168</c:v>
                </c:pt>
                <c:pt idx="15">
                  <c:v>2772</c:v>
                </c:pt>
                <c:pt idx="16">
                  <c:v>1240</c:v>
                </c:pt>
                <c:pt idx="17">
                  <c:v>824</c:v>
                </c:pt>
                <c:pt idx="18">
                  <c:v>1540</c:v>
                </c:pt>
                <c:pt idx="19">
                  <c:v>25560</c:v>
                </c:pt>
                <c:pt idx="20">
                  <c:v>1724</c:v>
                </c:pt>
                <c:pt idx="21">
                  <c:v>1340</c:v>
                </c:pt>
                <c:pt idx="22">
                  <c:v>800</c:v>
                </c:pt>
                <c:pt idx="23">
                  <c:v>4080</c:v>
                </c:pt>
                <c:pt idx="24">
                  <c:v>2336</c:v>
                </c:pt>
                <c:pt idx="25">
                  <c:v>10600</c:v>
                </c:pt>
                <c:pt idx="26">
                  <c:v>916</c:v>
                </c:pt>
                <c:pt idx="27">
                  <c:v>660</c:v>
                </c:pt>
                <c:pt idx="28">
                  <c:v>664</c:v>
                </c:pt>
                <c:pt idx="29">
                  <c:v>2920</c:v>
                </c:pt>
                <c:pt idx="30">
                  <c:v>1104</c:v>
                </c:pt>
                <c:pt idx="31">
                  <c:v>4880</c:v>
                </c:pt>
                <c:pt idx="32">
                  <c:v>0</c:v>
                </c:pt>
                <c:pt idx="33">
                  <c:v>1828</c:v>
                </c:pt>
                <c:pt idx="34">
                  <c:v>5160</c:v>
                </c:pt>
                <c:pt idx="35">
                  <c:v>460</c:v>
                </c:pt>
                <c:pt idx="36">
                  <c:v>3536</c:v>
                </c:pt>
                <c:pt idx="37">
                  <c:v>624</c:v>
                </c:pt>
                <c:pt idx="38">
                  <c:v>2988</c:v>
                </c:pt>
                <c:pt idx="39">
                  <c:v>1680</c:v>
                </c:pt>
                <c:pt idx="40">
                  <c:v>138</c:v>
                </c:pt>
                <c:pt idx="41">
                  <c:v>1604</c:v>
                </c:pt>
                <c:pt idx="42">
                  <c:v>0</c:v>
                </c:pt>
                <c:pt idx="43">
                  <c:v>1168</c:v>
                </c:pt>
                <c:pt idx="44">
                  <c:v>396.8</c:v>
                </c:pt>
                <c:pt idx="45">
                  <c:v>2424</c:v>
                </c:pt>
                <c:pt idx="46">
                  <c:v>2872</c:v>
                </c:pt>
                <c:pt idx="47">
                  <c:v>7000</c:v>
                </c:pt>
                <c:pt idx="48">
                  <c:v>600</c:v>
                </c:pt>
                <c:pt idx="49">
                  <c:v>1444</c:v>
                </c:pt>
                <c:pt idx="50">
                  <c:v>864</c:v>
                </c:pt>
                <c:pt idx="51">
                  <c:v>362.8</c:v>
                </c:pt>
                <c:pt idx="52">
                  <c:v>7640</c:v>
                </c:pt>
                <c:pt idx="53">
                  <c:v>21800</c:v>
                </c:pt>
                <c:pt idx="54">
                  <c:v>3832</c:v>
                </c:pt>
                <c:pt idx="55">
                  <c:v>2008</c:v>
                </c:pt>
                <c:pt idx="56">
                  <c:v>1260</c:v>
                </c:pt>
                <c:pt idx="57">
                  <c:v>1088</c:v>
                </c:pt>
                <c:pt idx="58">
                  <c:v>796</c:v>
                </c:pt>
                <c:pt idx="59">
                  <c:v>246.4</c:v>
                </c:pt>
                <c:pt idx="60">
                  <c:v>1092</c:v>
                </c:pt>
                <c:pt idx="61">
                  <c:v>94.800000000000011</c:v>
                </c:pt>
                <c:pt idx="62">
                  <c:v>73360</c:v>
                </c:pt>
                <c:pt idx="63">
                  <c:v>1396</c:v>
                </c:pt>
                <c:pt idx="64">
                  <c:v>0</c:v>
                </c:pt>
                <c:pt idx="65">
                  <c:v>1732</c:v>
                </c:pt>
              </c:numCache>
            </c:numRef>
          </c:yVal>
        </c:ser>
        <c:axId val="83745408"/>
        <c:axId val="83752064"/>
      </c:scatterChart>
      <c:valAx>
        <c:axId val="83745408"/>
        <c:scaling>
          <c:orientation val="minMax"/>
        </c:scaling>
        <c:axPos val="b"/>
        <c:title>
          <c:tx>
            <c:rich>
              <a:bodyPr/>
              <a:lstStyle/>
              <a:p>
                <a:pPr>
                  <a:defRPr sz="1200"/>
                </a:pPr>
                <a:r>
                  <a:rPr lang="en-US" sz="1200"/>
                  <a:t>Sample</a:t>
                </a:r>
              </a:p>
            </c:rich>
          </c:tx>
          <c:layout>
            <c:manualLayout>
              <c:xMode val="edge"/>
              <c:yMode val="edge"/>
              <c:x val="0.42382592830094562"/>
              <c:y val="0.90658557770786496"/>
            </c:manualLayout>
          </c:layout>
        </c:title>
        <c:tickLblPos val="nextTo"/>
        <c:txPr>
          <a:bodyPr/>
          <a:lstStyle/>
          <a:p>
            <a:pPr>
              <a:defRPr sz="1200"/>
            </a:pPr>
            <a:endParaRPr lang="el-GR"/>
          </a:p>
        </c:txPr>
        <c:crossAx val="83752064"/>
        <c:crosses val="autoZero"/>
        <c:crossBetween val="midCat"/>
      </c:valAx>
      <c:valAx>
        <c:axId val="83752064"/>
        <c:scaling>
          <c:orientation val="minMax"/>
          <c:min val="10000"/>
        </c:scaling>
        <c:axPos val="l"/>
        <c:majorGridlines/>
        <c:title>
          <c:tx>
            <c:rich>
              <a:bodyPr rot="-5400000" vert="horz"/>
              <a:lstStyle/>
              <a:p>
                <a:pPr>
                  <a:defRPr sz="1200"/>
                </a:pPr>
                <a:r>
                  <a:rPr lang="en-US" sz="1200" baseline="0"/>
                  <a:t>copies /plasma sample</a:t>
                </a:r>
                <a:endParaRPr lang="en-US" sz="1200"/>
              </a:p>
            </c:rich>
          </c:tx>
          <c:layout>
            <c:manualLayout>
              <c:xMode val="edge"/>
              <c:yMode val="edge"/>
              <c:x val="0"/>
              <c:y val="0.23946843436536713"/>
            </c:manualLayout>
          </c:layout>
        </c:title>
        <c:numFmt formatCode="General" sourceLinked="1"/>
        <c:tickLblPos val="nextTo"/>
        <c:txPr>
          <a:bodyPr/>
          <a:lstStyle/>
          <a:p>
            <a:pPr>
              <a:defRPr sz="1200"/>
            </a:pPr>
            <a:endParaRPr lang="el-GR"/>
          </a:p>
        </c:txPr>
        <c:crossAx val="83745408"/>
        <c:crosses val="autoZero"/>
        <c:crossBetween val="midCat"/>
      </c:valAx>
    </c:plotArea>
    <c:legend>
      <c:legendPos val="r"/>
      <c:layout>
        <c:manualLayout>
          <c:xMode val="edge"/>
          <c:yMode val="edge"/>
          <c:x val="0.79780721647052122"/>
          <c:y val="0.48898907392239166"/>
          <c:w val="0.19178633302214651"/>
          <c:h val="0.15343075095571446"/>
        </c:manualLayout>
      </c:layout>
      <c:txPr>
        <a:bodyPr/>
        <a:lstStyle/>
        <a:p>
          <a:pPr>
            <a:defRPr sz="1200"/>
          </a:pPr>
          <a:endParaRPr lang="el-GR"/>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a:t>ddPCR</a:t>
            </a:r>
            <a:r>
              <a:rPr lang="en-US" sz="1400" baseline="0"/>
              <a:t> results (UoC) - KRAS G12D</a:t>
            </a:r>
            <a:endParaRPr lang="en-US" sz="1400"/>
          </a:p>
        </c:rich>
      </c:tx>
      <c:layout>
        <c:manualLayout>
          <c:xMode val="edge"/>
          <c:yMode val="edge"/>
          <c:x val="0.18228418038654276"/>
          <c:y val="3.2373869932925042E-2"/>
        </c:manualLayout>
      </c:layout>
    </c:title>
    <c:plotArea>
      <c:layout>
        <c:manualLayout>
          <c:layoutTarget val="inner"/>
          <c:xMode val="edge"/>
          <c:yMode val="edge"/>
          <c:x val="0.14394583631591526"/>
          <c:y val="0.16688393117526992"/>
          <c:w val="0.67402028155571514"/>
          <c:h val="0.65624270924467831"/>
        </c:manualLayout>
      </c:layout>
      <c:scatterChart>
        <c:scatterStyle val="lineMarker"/>
        <c:ser>
          <c:idx val="0"/>
          <c:order val="0"/>
          <c:tx>
            <c:strRef>
              <c:f>Samples!$H$1</c:f>
              <c:strCache>
                <c:ptCount val="1"/>
                <c:pt idx="0">
                  <c:v>Mt copies</c:v>
                </c:pt>
              </c:strCache>
            </c:strRef>
          </c:tx>
          <c:spPr>
            <a:ln w="19050">
              <a:noFill/>
            </a:ln>
          </c:spPr>
          <c:yVal>
            <c:numRef>
              <c:f>Samples!$H$2:$H$67</c:f>
              <c:numCache>
                <c:formatCode>General</c:formatCode>
                <c:ptCount val="66"/>
                <c:pt idx="0">
                  <c:v>2916</c:v>
                </c:pt>
                <c:pt idx="1">
                  <c:v>0</c:v>
                </c:pt>
                <c:pt idx="2">
                  <c:v>49.2</c:v>
                </c:pt>
                <c:pt idx="3">
                  <c:v>0</c:v>
                </c:pt>
                <c:pt idx="4">
                  <c:v>0</c:v>
                </c:pt>
                <c:pt idx="5">
                  <c:v>18.560000000000002</c:v>
                </c:pt>
                <c:pt idx="6">
                  <c:v>0</c:v>
                </c:pt>
                <c:pt idx="7">
                  <c:v>0</c:v>
                </c:pt>
                <c:pt idx="8">
                  <c:v>2088</c:v>
                </c:pt>
                <c:pt idx="9">
                  <c:v>30.72</c:v>
                </c:pt>
                <c:pt idx="10">
                  <c:v>1064</c:v>
                </c:pt>
                <c:pt idx="11">
                  <c:v>4.3599999999999985</c:v>
                </c:pt>
                <c:pt idx="12">
                  <c:v>0</c:v>
                </c:pt>
                <c:pt idx="13">
                  <c:v>0</c:v>
                </c:pt>
                <c:pt idx="14">
                  <c:v>0</c:v>
                </c:pt>
                <c:pt idx="15">
                  <c:v>10.24</c:v>
                </c:pt>
                <c:pt idx="16">
                  <c:v>5.64</c:v>
                </c:pt>
                <c:pt idx="17">
                  <c:v>0</c:v>
                </c:pt>
                <c:pt idx="18">
                  <c:v>0</c:v>
                </c:pt>
                <c:pt idx="19">
                  <c:v>1052</c:v>
                </c:pt>
                <c:pt idx="20">
                  <c:v>0</c:v>
                </c:pt>
                <c:pt idx="21">
                  <c:v>0</c:v>
                </c:pt>
                <c:pt idx="22">
                  <c:v>0</c:v>
                </c:pt>
                <c:pt idx="23">
                  <c:v>0</c:v>
                </c:pt>
                <c:pt idx="24">
                  <c:v>0</c:v>
                </c:pt>
                <c:pt idx="25">
                  <c:v>0</c:v>
                </c:pt>
                <c:pt idx="26">
                  <c:v>0</c:v>
                </c:pt>
                <c:pt idx="27">
                  <c:v>0</c:v>
                </c:pt>
                <c:pt idx="28">
                  <c:v>0</c:v>
                </c:pt>
                <c:pt idx="29">
                  <c:v>0</c:v>
                </c:pt>
                <c:pt idx="30">
                  <c:v>0</c:v>
                </c:pt>
                <c:pt idx="31">
                  <c:v>106</c:v>
                </c:pt>
                <c:pt idx="32">
                  <c:v>0</c:v>
                </c:pt>
                <c:pt idx="33">
                  <c:v>11.52</c:v>
                </c:pt>
                <c:pt idx="34">
                  <c:v>38.120000000000012</c:v>
                </c:pt>
                <c:pt idx="35">
                  <c:v>0</c:v>
                </c:pt>
                <c:pt idx="36">
                  <c:v>0</c:v>
                </c:pt>
                <c:pt idx="37">
                  <c:v>0</c:v>
                </c:pt>
                <c:pt idx="38">
                  <c:v>169.60000000000002</c:v>
                </c:pt>
                <c:pt idx="39">
                  <c:v>1512</c:v>
                </c:pt>
                <c:pt idx="40">
                  <c:v>0</c:v>
                </c:pt>
                <c:pt idx="41">
                  <c:v>25</c:v>
                </c:pt>
                <c:pt idx="42">
                  <c:v>0</c:v>
                </c:pt>
                <c:pt idx="43">
                  <c:v>21.36</c:v>
                </c:pt>
                <c:pt idx="44">
                  <c:v>0</c:v>
                </c:pt>
                <c:pt idx="45">
                  <c:v>97.6</c:v>
                </c:pt>
                <c:pt idx="46">
                  <c:v>0</c:v>
                </c:pt>
                <c:pt idx="47">
                  <c:v>0</c:v>
                </c:pt>
                <c:pt idx="48">
                  <c:v>0</c:v>
                </c:pt>
                <c:pt idx="49">
                  <c:v>0</c:v>
                </c:pt>
                <c:pt idx="50">
                  <c:v>0</c:v>
                </c:pt>
                <c:pt idx="51">
                  <c:v>0</c:v>
                </c:pt>
                <c:pt idx="52">
                  <c:v>2704</c:v>
                </c:pt>
                <c:pt idx="53">
                  <c:v>6280</c:v>
                </c:pt>
                <c:pt idx="54">
                  <c:v>61.6</c:v>
                </c:pt>
                <c:pt idx="55">
                  <c:v>0</c:v>
                </c:pt>
                <c:pt idx="56">
                  <c:v>66.8</c:v>
                </c:pt>
                <c:pt idx="57">
                  <c:v>0</c:v>
                </c:pt>
                <c:pt idx="58">
                  <c:v>0</c:v>
                </c:pt>
                <c:pt idx="59">
                  <c:v>0</c:v>
                </c:pt>
                <c:pt idx="60">
                  <c:v>0</c:v>
                </c:pt>
                <c:pt idx="61">
                  <c:v>0</c:v>
                </c:pt>
                <c:pt idx="62">
                  <c:v>29.2</c:v>
                </c:pt>
                <c:pt idx="63">
                  <c:v>0</c:v>
                </c:pt>
                <c:pt idx="64">
                  <c:v>0</c:v>
                </c:pt>
                <c:pt idx="65">
                  <c:v>0</c:v>
                </c:pt>
              </c:numCache>
            </c:numRef>
          </c:yVal>
        </c:ser>
        <c:ser>
          <c:idx val="1"/>
          <c:order val="1"/>
          <c:tx>
            <c:strRef>
              <c:f>Samples!$I$1</c:f>
              <c:strCache>
                <c:ptCount val="1"/>
                <c:pt idx="0">
                  <c:v>Wt copies</c:v>
                </c:pt>
              </c:strCache>
            </c:strRef>
          </c:tx>
          <c:spPr>
            <a:ln w="19050">
              <a:noFill/>
            </a:ln>
          </c:spPr>
          <c:marker>
            <c:spPr>
              <a:solidFill>
                <a:schemeClr val="accent6">
                  <a:lumMod val="75000"/>
                </a:schemeClr>
              </a:solidFill>
              <a:ln>
                <a:solidFill>
                  <a:schemeClr val="accent6">
                    <a:lumMod val="75000"/>
                  </a:schemeClr>
                </a:solidFill>
              </a:ln>
            </c:spPr>
          </c:marker>
          <c:yVal>
            <c:numRef>
              <c:f>Samples!$I$2:$I$67</c:f>
              <c:numCache>
                <c:formatCode>General</c:formatCode>
                <c:ptCount val="66"/>
                <c:pt idx="0">
                  <c:v>18400</c:v>
                </c:pt>
                <c:pt idx="1">
                  <c:v>468</c:v>
                </c:pt>
                <c:pt idx="2">
                  <c:v>1008</c:v>
                </c:pt>
                <c:pt idx="3">
                  <c:v>231.6</c:v>
                </c:pt>
                <c:pt idx="4">
                  <c:v>1996</c:v>
                </c:pt>
                <c:pt idx="5">
                  <c:v>1956</c:v>
                </c:pt>
                <c:pt idx="6">
                  <c:v>364</c:v>
                </c:pt>
                <c:pt idx="7">
                  <c:v>1264</c:v>
                </c:pt>
                <c:pt idx="8">
                  <c:v>9240</c:v>
                </c:pt>
                <c:pt idx="9">
                  <c:v>275.2</c:v>
                </c:pt>
                <c:pt idx="10">
                  <c:v>9360</c:v>
                </c:pt>
                <c:pt idx="11">
                  <c:v>4040</c:v>
                </c:pt>
                <c:pt idx="12">
                  <c:v>784</c:v>
                </c:pt>
                <c:pt idx="13">
                  <c:v>3964</c:v>
                </c:pt>
                <c:pt idx="14">
                  <c:v>3168</c:v>
                </c:pt>
                <c:pt idx="15">
                  <c:v>2772</c:v>
                </c:pt>
                <c:pt idx="16">
                  <c:v>1240</c:v>
                </c:pt>
                <c:pt idx="17">
                  <c:v>824</c:v>
                </c:pt>
                <c:pt idx="18">
                  <c:v>1540</c:v>
                </c:pt>
                <c:pt idx="19">
                  <c:v>25560</c:v>
                </c:pt>
                <c:pt idx="20">
                  <c:v>1724</c:v>
                </c:pt>
                <c:pt idx="21">
                  <c:v>1340</c:v>
                </c:pt>
                <c:pt idx="22">
                  <c:v>800</c:v>
                </c:pt>
                <c:pt idx="23">
                  <c:v>4080</c:v>
                </c:pt>
                <c:pt idx="24">
                  <c:v>2336</c:v>
                </c:pt>
                <c:pt idx="25">
                  <c:v>10600</c:v>
                </c:pt>
                <c:pt idx="26">
                  <c:v>916</c:v>
                </c:pt>
                <c:pt idx="27">
                  <c:v>660</c:v>
                </c:pt>
                <c:pt idx="28">
                  <c:v>664</c:v>
                </c:pt>
                <c:pt idx="29">
                  <c:v>2920</c:v>
                </c:pt>
                <c:pt idx="30">
                  <c:v>1104</c:v>
                </c:pt>
                <c:pt idx="31">
                  <c:v>4880</c:v>
                </c:pt>
                <c:pt idx="32">
                  <c:v>0</c:v>
                </c:pt>
                <c:pt idx="33">
                  <c:v>1828</c:v>
                </c:pt>
                <c:pt idx="34">
                  <c:v>5160</c:v>
                </c:pt>
                <c:pt idx="35">
                  <c:v>460</c:v>
                </c:pt>
                <c:pt idx="36">
                  <c:v>3536</c:v>
                </c:pt>
                <c:pt idx="37">
                  <c:v>624</c:v>
                </c:pt>
                <c:pt idx="38">
                  <c:v>2988</c:v>
                </c:pt>
                <c:pt idx="39">
                  <c:v>1680</c:v>
                </c:pt>
                <c:pt idx="40">
                  <c:v>138</c:v>
                </c:pt>
                <c:pt idx="41">
                  <c:v>1604</c:v>
                </c:pt>
                <c:pt idx="42">
                  <c:v>0</c:v>
                </c:pt>
                <c:pt idx="43">
                  <c:v>1168</c:v>
                </c:pt>
                <c:pt idx="44">
                  <c:v>396.8</c:v>
                </c:pt>
                <c:pt idx="45">
                  <c:v>2424</c:v>
                </c:pt>
                <c:pt idx="46">
                  <c:v>2872</c:v>
                </c:pt>
                <c:pt idx="47">
                  <c:v>7000</c:v>
                </c:pt>
                <c:pt idx="48">
                  <c:v>600</c:v>
                </c:pt>
                <c:pt idx="49">
                  <c:v>1444</c:v>
                </c:pt>
                <c:pt idx="50">
                  <c:v>864</c:v>
                </c:pt>
                <c:pt idx="51">
                  <c:v>362.8</c:v>
                </c:pt>
                <c:pt idx="52">
                  <c:v>7640</c:v>
                </c:pt>
                <c:pt idx="53">
                  <c:v>21800</c:v>
                </c:pt>
                <c:pt idx="54">
                  <c:v>3832</c:v>
                </c:pt>
                <c:pt idx="55">
                  <c:v>2008</c:v>
                </c:pt>
                <c:pt idx="56">
                  <c:v>1260</c:v>
                </c:pt>
                <c:pt idx="57">
                  <c:v>1088</c:v>
                </c:pt>
                <c:pt idx="58">
                  <c:v>796</c:v>
                </c:pt>
                <c:pt idx="59">
                  <c:v>246.4</c:v>
                </c:pt>
                <c:pt idx="60">
                  <c:v>1092</c:v>
                </c:pt>
                <c:pt idx="61">
                  <c:v>94.800000000000011</c:v>
                </c:pt>
                <c:pt idx="62">
                  <c:v>73360</c:v>
                </c:pt>
                <c:pt idx="63">
                  <c:v>1396</c:v>
                </c:pt>
                <c:pt idx="64">
                  <c:v>0</c:v>
                </c:pt>
                <c:pt idx="65">
                  <c:v>1732</c:v>
                </c:pt>
              </c:numCache>
            </c:numRef>
          </c:yVal>
        </c:ser>
        <c:axId val="73446912"/>
        <c:axId val="73461760"/>
      </c:scatterChart>
      <c:valAx>
        <c:axId val="73446912"/>
        <c:scaling>
          <c:orientation val="minMax"/>
        </c:scaling>
        <c:axPos val="b"/>
        <c:title>
          <c:tx>
            <c:rich>
              <a:bodyPr/>
              <a:lstStyle/>
              <a:p>
                <a:pPr>
                  <a:defRPr sz="1200"/>
                </a:pPr>
                <a:r>
                  <a:rPr lang="en-US" sz="1200"/>
                  <a:t>Sample</a:t>
                </a:r>
              </a:p>
            </c:rich>
          </c:tx>
          <c:layout>
            <c:manualLayout>
              <c:xMode val="edge"/>
              <c:yMode val="edge"/>
              <c:x val="0.42382592830094562"/>
              <c:y val="0.90658557770786496"/>
            </c:manualLayout>
          </c:layout>
        </c:title>
        <c:tickLblPos val="nextTo"/>
        <c:txPr>
          <a:bodyPr/>
          <a:lstStyle/>
          <a:p>
            <a:pPr>
              <a:defRPr sz="1200"/>
            </a:pPr>
            <a:endParaRPr lang="el-GR"/>
          </a:p>
        </c:txPr>
        <c:crossAx val="73461760"/>
        <c:crosses val="autoZero"/>
        <c:crossBetween val="midCat"/>
      </c:valAx>
      <c:valAx>
        <c:axId val="73461760"/>
        <c:scaling>
          <c:orientation val="minMax"/>
          <c:max val="180"/>
        </c:scaling>
        <c:axPos val="l"/>
        <c:majorGridlines/>
        <c:title>
          <c:tx>
            <c:rich>
              <a:bodyPr rot="-5400000" vert="horz"/>
              <a:lstStyle/>
              <a:p>
                <a:pPr>
                  <a:defRPr sz="1200"/>
                </a:pPr>
                <a:r>
                  <a:rPr lang="en-US" sz="1200" baseline="0" dirty="0"/>
                  <a:t>copies /plasma sample</a:t>
                </a:r>
                <a:endParaRPr lang="en-US" sz="1200" dirty="0"/>
              </a:p>
            </c:rich>
          </c:tx>
          <c:layout>
            <c:manualLayout>
              <c:xMode val="edge"/>
              <c:yMode val="edge"/>
              <c:x val="0"/>
              <c:y val="0.23871099445902619"/>
            </c:manualLayout>
          </c:layout>
        </c:title>
        <c:numFmt formatCode="General" sourceLinked="1"/>
        <c:tickLblPos val="nextTo"/>
        <c:txPr>
          <a:bodyPr/>
          <a:lstStyle/>
          <a:p>
            <a:pPr>
              <a:defRPr sz="1200"/>
            </a:pPr>
            <a:endParaRPr lang="el-GR"/>
          </a:p>
        </c:txPr>
        <c:crossAx val="73446912"/>
        <c:crosses val="autoZero"/>
        <c:crossBetween val="midCat"/>
      </c:valAx>
    </c:plotArea>
    <c:legend>
      <c:legendPos val="r"/>
      <c:layout>
        <c:manualLayout>
          <c:xMode val="edge"/>
          <c:yMode val="edge"/>
          <c:x val="0.81459580052493463"/>
          <c:y val="0.4731809565470983"/>
          <c:w val="0.18274349797184464"/>
          <c:h val="0.13954177602799661"/>
        </c:manualLayout>
      </c:layout>
      <c:txPr>
        <a:bodyPr/>
        <a:lstStyle/>
        <a:p>
          <a:pPr>
            <a:defRPr sz="1200"/>
          </a:pPr>
          <a:endParaRPr lang="el-GR"/>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dirty="0"/>
              <a:t>BRAF-V600E _99 LCR cycles</a:t>
            </a:r>
            <a:r>
              <a:rPr lang="en-US" sz="1400" baseline="0" dirty="0"/>
              <a:t> with cholesterol</a:t>
            </a:r>
            <a:r>
              <a:rPr lang="en-US" sz="1400" dirty="0"/>
              <a:t> </a:t>
            </a:r>
            <a:r>
              <a:rPr lang="en-US" sz="1400" baseline="0" dirty="0"/>
              <a:t> </a:t>
            </a:r>
            <a:endParaRPr lang="en-US" sz="1400" dirty="0"/>
          </a:p>
        </c:rich>
      </c:tx>
      <c:layout>
        <c:manualLayout>
          <c:xMode val="edge"/>
          <c:yMode val="edge"/>
          <c:x val="0.21238563929508811"/>
          <c:y val="5.1854295240122021E-2"/>
        </c:manualLayout>
      </c:layout>
    </c:title>
    <c:plotArea>
      <c:layout>
        <c:manualLayout>
          <c:layoutTarget val="inner"/>
          <c:xMode val="edge"/>
          <c:yMode val="edge"/>
          <c:x val="0.11337045369328835"/>
          <c:y val="0.10750195076966738"/>
          <c:w val="0.84318972628421462"/>
          <c:h val="0.70218486202738173"/>
        </c:manualLayout>
      </c:layout>
      <c:barChart>
        <c:barDir val="col"/>
        <c:grouping val="clustered"/>
        <c:ser>
          <c:idx val="1"/>
          <c:order val="0"/>
          <c:tx>
            <c:v>Low[Nav]</c:v>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idx val="0"/>
            <c:spPr>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errBars>
            <c:errBarType val="both"/>
            <c:errValType val="cust"/>
            <c:plus>
              <c:numRef>
                <c:f>V600E_detection!$Y$6:$Y$9</c:f>
                <c:numCache>
                  <c:formatCode>General</c:formatCode>
                  <c:ptCount val="4"/>
                  <c:pt idx="0">
                    <c:v>0.20970614360735204</c:v>
                  </c:pt>
                  <c:pt idx="1">
                    <c:v>0.35679125549822338</c:v>
                  </c:pt>
                  <c:pt idx="2">
                    <c:v>0.93552124508212731</c:v>
                  </c:pt>
                  <c:pt idx="3">
                    <c:v>3.2511075036055059</c:v>
                  </c:pt>
                </c:numCache>
              </c:numRef>
            </c:plus>
            <c:minus>
              <c:numRef>
                <c:f>V600E_detection!$Y$6:$Y$9</c:f>
                <c:numCache>
                  <c:formatCode>General</c:formatCode>
                  <c:ptCount val="4"/>
                  <c:pt idx="0">
                    <c:v>0.20970614360735204</c:v>
                  </c:pt>
                  <c:pt idx="1">
                    <c:v>0.35679125549822338</c:v>
                  </c:pt>
                  <c:pt idx="2">
                    <c:v>0.93552124508212731</c:v>
                  </c:pt>
                  <c:pt idx="3">
                    <c:v>3.2511075036055059</c:v>
                  </c:pt>
                </c:numCache>
              </c:numRef>
            </c:minus>
          </c:errBars>
          <c:cat>
            <c:numRef>
              <c:f>V600E_detection!$N$6:$N$9</c:f>
              <c:numCache>
                <c:formatCode>General</c:formatCode>
                <c:ptCount val="4"/>
                <c:pt idx="0">
                  <c:v>1670000</c:v>
                </c:pt>
                <c:pt idx="1">
                  <c:v>167000</c:v>
                </c:pt>
                <c:pt idx="2">
                  <c:v>1670000</c:v>
                </c:pt>
                <c:pt idx="3">
                  <c:v>16700000</c:v>
                </c:pt>
              </c:numCache>
            </c:numRef>
          </c:cat>
          <c:val>
            <c:numRef>
              <c:f>V600E_detection!$X$6:$X$9</c:f>
              <c:numCache>
                <c:formatCode>General</c:formatCode>
                <c:ptCount val="4"/>
                <c:pt idx="0">
                  <c:v>0.4116666666666694</c:v>
                </c:pt>
                <c:pt idx="1">
                  <c:v>1.54</c:v>
                </c:pt>
                <c:pt idx="2">
                  <c:v>5.419999999999999</c:v>
                </c:pt>
                <c:pt idx="3">
                  <c:v>8.3000000000000025</c:v>
                </c:pt>
              </c:numCache>
            </c:numRef>
          </c:val>
        </c:ser>
        <c:axId val="72963200"/>
        <c:axId val="72965120"/>
      </c:barChart>
      <c:catAx>
        <c:axId val="72963200"/>
        <c:scaling>
          <c:orientation val="minMax"/>
        </c:scaling>
        <c:axPos val="b"/>
        <c:title>
          <c:tx>
            <c:rich>
              <a:bodyPr/>
              <a:lstStyle/>
              <a:p>
                <a:pPr algn="ctr">
                  <a:defRPr sz="1200"/>
                </a:pPr>
                <a:r>
                  <a:rPr lang="en-US" sz="1200" dirty="0"/>
                  <a:t>Initial</a:t>
                </a:r>
                <a:r>
                  <a:rPr lang="en-US" sz="1200" baseline="0" dirty="0"/>
                  <a:t> number </a:t>
                </a:r>
                <a:r>
                  <a:rPr lang="en-US" sz="1200" baseline="0" dirty="0" smtClean="0"/>
                  <a:t>of DNA </a:t>
                </a:r>
                <a:r>
                  <a:rPr lang="en-US" sz="1200" baseline="0" dirty="0"/>
                  <a:t>molecules</a:t>
                </a:r>
                <a:endParaRPr lang="en-US" sz="1200" dirty="0"/>
              </a:p>
            </c:rich>
          </c:tx>
          <c:layout>
            <c:manualLayout>
              <c:xMode val="edge"/>
              <c:yMode val="edge"/>
              <c:x val="0.3412446569178853"/>
              <c:y val="0.91834290983897249"/>
            </c:manualLayout>
          </c:layout>
        </c:title>
        <c:numFmt formatCode="General" sourceLinked="1"/>
        <c:tickLblPos val="nextTo"/>
        <c:txPr>
          <a:bodyPr/>
          <a:lstStyle/>
          <a:p>
            <a:pPr>
              <a:defRPr sz="1200"/>
            </a:pPr>
            <a:endParaRPr lang="el-GR"/>
          </a:p>
        </c:txPr>
        <c:crossAx val="72965120"/>
        <c:crosses val="autoZero"/>
        <c:auto val="1"/>
        <c:lblAlgn val="ctr"/>
        <c:lblOffset val="100"/>
      </c:catAx>
      <c:valAx>
        <c:axId val="72965120"/>
        <c:scaling>
          <c:orientation val="minMax"/>
          <c:max val="13"/>
          <c:min val="0"/>
        </c:scaling>
        <c:axPos val="l"/>
        <c:majorGridlines/>
        <c:title>
          <c:tx>
            <c:rich>
              <a:bodyPr rot="-5400000" vert="horz"/>
              <a:lstStyle/>
              <a:p>
                <a:pPr>
                  <a:defRPr sz="1200" b="1"/>
                </a:pPr>
                <a:r>
                  <a:rPr lang="el-GR" sz="1200" b="1" i="0" u="none" strike="noStrike" baseline="0" dirty="0"/>
                  <a:t>Δ</a:t>
                </a:r>
                <a:r>
                  <a:rPr lang="en-US" sz="1200" b="1" i="0" u="none" strike="noStrike" baseline="0" dirty="0" smtClean="0"/>
                  <a:t>D (</a:t>
                </a:r>
                <a:r>
                  <a:rPr lang="en-US" sz="1200" b="1" i="0" u="none" strike="noStrike" baseline="0" dirty="0"/>
                  <a:t>10</a:t>
                </a:r>
                <a:r>
                  <a:rPr lang="en-US" sz="1200" b="1" i="0" u="none" strike="noStrike" baseline="30000" dirty="0"/>
                  <a:t>-6</a:t>
                </a:r>
                <a:r>
                  <a:rPr lang="en-US" sz="1200" b="1" i="0" u="none" strike="noStrike" baseline="0" dirty="0"/>
                  <a:t>) </a:t>
                </a:r>
                <a:endParaRPr lang="en-US" sz="1200" b="1" dirty="0"/>
              </a:p>
            </c:rich>
          </c:tx>
          <c:layout>
            <c:manualLayout>
              <c:xMode val="edge"/>
              <c:yMode val="edge"/>
              <c:x val="0"/>
              <c:y val="0.40452610994177024"/>
            </c:manualLayout>
          </c:layout>
        </c:title>
        <c:numFmt formatCode="General" sourceLinked="1"/>
        <c:tickLblPos val="nextTo"/>
        <c:txPr>
          <a:bodyPr/>
          <a:lstStyle/>
          <a:p>
            <a:pPr>
              <a:defRPr sz="1200"/>
            </a:pPr>
            <a:endParaRPr lang="el-GR"/>
          </a:p>
        </c:txPr>
        <c:crossAx val="72963200"/>
        <c:crosses val="autoZero"/>
        <c:crossBetween val="between"/>
      </c:valAx>
    </c:plotArea>
    <c:plotVisOnly val="1"/>
  </c:chart>
  <c:spPr>
    <a:ln>
      <a:noFill/>
    </a:ln>
  </c:sp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l-GR"/>
  <c:style val="29"/>
  <c:chart>
    <c:title>
      <c:tx>
        <c:rich>
          <a:bodyPr/>
          <a:lstStyle/>
          <a:p>
            <a:pPr>
              <a:defRPr sz="1400"/>
            </a:pPr>
            <a:r>
              <a:rPr lang="en-US" sz="1400"/>
              <a:t>BRAF</a:t>
            </a:r>
            <a:r>
              <a:rPr lang="en-US" sz="1400" baseline="0"/>
              <a:t> - V600E _30 LCR cycles - no cholesterol</a:t>
            </a:r>
            <a:endParaRPr lang="en-US" sz="1400"/>
          </a:p>
        </c:rich>
      </c:tx>
      <c:layout>
        <c:manualLayout>
          <c:xMode val="edge"/>
          <c:yMode val="edge"/>
          <c:x val="0.19226904738096798"/>
          <c:y val="4.878048780487821E-2"/>
        </c:manualLayout>
      </c:layout>
    </c:title>
    <c:plotArea>
      <c:layout>
        <c:manualLayout>
          <c:layoutTarget val="inner"/>
          <c:xMode val="edge"/>
          <c:yMode val="edge"/>
          <c:x val="0.13089129483814524"/>
          <c:y val="0.17218759113444151"/>
          <c:w val="0.72256846019247589"/>
          <c:h val="0.6368092009332208"/>
        </c:manualLayout>
      </c:layout>
      <c:barChart>
        <c:barDir val="col"/>
        <c:grouping val="clustered"/>
        <c:ser>
          <c:idx val="0"/>
          <c:order val="0"/>
          <c:tx>
            <c:strRef>
              <c:f>Sheet2!$J$32</c:f>
              <c:strCache>
                <c:ptCount val="1"/>
                <c:pt idx="0">
                  <c:v>Wt</c:v>
                </c:pt>
              </c:strCache>
            </c:strRef>
          </c:tx>
          <c:spPr>
            <a:solidFill>
              <a:schemeClr val="accent3">
                <a:lumMod val="40000"/>
                <a:lumOff val="60000"/>
              </a:schemeClr>
            </a:solidFill>
          </c:spPr>
          <c:errBars>
            <c:errBarType val="both"/>
            <c:errValType val="cust"/>
            <c:plus>
              <c:numRef>
                <c:f>Sheet2!$K$34:$K$38</c:f>
                <c:numCache>
                  <c:formatCode>General</c:formatCode>
                  <c:ptCount val="5"/>
                  <c:pt idx="0">
                    <c:v>0</c:v>
                  </c:pt>
                  <c:pt idx="1">
                    <c:v>0.85000000000000064</c:v>
                  </c:pt>
                  <c:pt idx="2">
                    <c:v>0</c:v>
                  </c:pt>
                  <c:pt idx="3">
                    <c:v>1.34</c:v>
                  </c:pt>
                  <c:pt idx="4">
                    <c:v>1.9000000000000001</c:v>
                  </c:pt>
                </c:numCache>
              </c:numRef>
            </c:plus>
            <c:minus>
              <c:numRef>
                <c:f>Sheet2!$K$34:$K$38</c:f>
                <c:numCache>
                  <c:formatCode>General</c:formatCode>
                  <c:ptCount val="5"/>
                  <c:pt idx="0">
                    <c:v>0</c:v>
                  </c:pt>
                  <c:pt idx="1">
                    <c:v>0.85000000000000064</c:v>
                  </c:pt>
                  <c:pt idx="2">
                    <c:v>0</c:v>
                  </c:pt>
                  <c:pt idx="3">
                    <c:v>1.34</c:v>
                  </c:pt>
                  <c:pt idx="4">
                    <c:v>1.9000000000000001</c:v>
                  </c:pt>
                </c:numCache>
              </c:numRef>
            </c:minus>
          </c:errBars>
          <c:cat>
            <c:numRef>
              <c:f>Sheet2!$C$34:$C$38</c:f>
              <c:numCache>
                <c:formatCode>General</c:formatCode>
                <c:ptCount val="5"/>
                <c:pt idx="0">
                  <c:v>167</c:v>
                </c:pt>
                <c:pt idx="1">
                  <c:v>3340</c:v>
                </c:pt>
                <c:pt idx="2">
                  <c:v>16700</c:v>
                </c:pt>
                <c:pt idx="3">
                  <c:v>167000</c:v>
                </c:pt>
                <c:pt idx="4">
                  <c:v>835000</c:v>
                </c:pt>
              </c:numCache>
            </c:numRef>
          </c:cat>
          <c:val>
            <c:numRef>
              <c:f>Sheet2!$J$34:$J$38</c:f>
              <c:numCache>
                <c:formatCode>General</c:formatCode>
                <c:ptCount val="5"/>
                <c:pt idx="0">
                  <c:v>1.46</c:v>
                </c:pt>
                <c:pt idx="1">
                  <c:v>3.3499999999999988</c:v>
                </c:pt>
                <c:pt idx="2">
                  <c:v>3.5</c:v>
                </c:pt>
                <c:pt idx="3">
                  <c:v>3.05</c:v>
                </c:pt>
                <c:pt idx="4">
                  <c:v>4.3149999999999791</c:v>
                </c:pt>
              </c:numCache>
            </c:numRef>
          </c:val>
        </c:ser>
        <c:ser>
          <c:idx val="1"/>
          <c:order val="1"/>
          <c:tx>
            <c:strRef>
              <c:f>Sheet2!$E$32</c:f>
              <c:strCache>
                <c:ptCount val="1"/>
                <c:pt idx="0">
                  <c:v>V600E</c:v>
                </c:pt>
              </c:strCache>
            </c:strRef>
          </c:tx>
          <c:spPr>
            <a:solidFill>
              <a:schemeClr val="accent3">
                <a:lumMod val="75000"/>
              </a:schemeClr>
            </a:solidFill>
          </c:spPr>
          <c:errBars>
            <c:errBarType val="both"/>
            <c:errValType val="cust"/>
            <c:plus>
              <c:numRef>
                <c:f>Sheet2!$F$34:$F$38</c:f>
                <c:numCache>
                  <c:formatCode>General</c:formatCode>
                  <c:ptCount val="5"/>
                  <c:pt idx="0">
                    <c:v>0</c:v>
                  </c:pt>
                  <c:pt idx="1">
                    <c:v>0.79</c:v>
                  </c:pt>
                  <c:pt idx="2">
                    <c:v>0.25</c:v>
                  </c:pt>
                  <c:pt idx="3">
                    <c:v>0.30000000000000032</c:v>
                  </c:pt>
                  <c:pt idx="4">
                    <c:v>0</c:v>
                  </c:pt>
                </c:numCache>
              </c:numRef>
            </c:plus>
            <c:minus>
              <c:numRef>
                <c:f>Sheet2!$F$34:$F$38</c:f>
                <c:numCache>
                  <c:formatCode>General</c:formatCode>
                  <c:ptCount val="5"/>
                  <c:pt idx="0">
                    <c:v>0</c:v>
                  </c:pt>
                  <c:pt idx="1">
                    <c:v>0.79</c:v>
                  </c:pt>
                  <c:pt idx="2">
                    <c:v>0.25</c:v>
                  </c:pt>
                  <c:pt idx="3">
                    <c:v>0.30000000000000032</c:v>
                  </c:pt>
                  <c:pt idx="4">
                    <c:v>0</c:v>
                  </c:pt>
                </c:numCache>
              </c:numRef>
            </c:minus>
          </c:errBars>
          <c:cat>
            <c:numRef>
              <c:f>Sheet2!$C$34:$C$38</c:f>
              <c:numCache>
                <c:formatCode>General</c:formatCode>
                <c:ptCount val="5"/>
                <c:pt idx="0">
                  <c:v>167</c:v>
                </c:pt>
                <c:pt idx="1">
                  <c:v>3340</c:v>
                </c:pt>
                <c:pt idx="2">
                  <c:v>16700</c:v>
                </c:pt>
                <c:pt idx="3">
                  <c:v>167000</c:v>
                </c:pt>
                <c:pt idx="4">
                  <c:v>835000</c:v>
                </c:pt>
              </c:numCache>
            </c:numRef>
          </c:cat>
          <c:val>
            <c:numRef>
              <c:f>Sheet2!$E$34:$E$38</c:f>
              <c:numCache>
                <c:formatCode>General</c:formatCode>
                <c:ptCount val="5"/>
                <c:pt idx="0">
                  <c:v>1.21</c:v>
                </c:pt>
                <c:pt idx="1">
                  <c:v>3.8699999999999997</c:v>
                </c:pt>
                <c:pt idx="2">
                  <c:v>4.923</c:v>
                </c:pt>
                <c:pt idx="3">
                  <c:v>9.1050000000000004</c:v>
                </c:pt>
                <c:pt idx="4">
                  <c:v>11.8</c:v>
                </c:pt>
              </c:numCache>
            </c:numRef>
          </c:val>
        </c:ser>
        <c:axId val="99751808"/>
        <c:axId val="99577856"/>
      </c:barChart>
      <c:catAx>
        <c:axId val="99751808"/>
        <c:scaling>
          <c:orientation val="minMax"/>
        </c:scaling>
        <c:axPos val="b"/>
        <c:title>
          <c:tx>
            <c:rich>
              <a:bodyPr/>
              <a:lstStyle/>
              <a:p>
                <a:pPr>
                  <a:defRPr sz="1200"/>
                </a:pPr>
                <a:r>
                  <a:rPr lang="en-US" sz="1200"/>
                  <a:t>Initial number of DNA molecules</a:t>
                </a:r>
              </a:p>
            </c:rich>
          </c:tx>
          <c:layout>
            <c:manualLayout>
              <c:xMode val="edge"/>
              <c:yMode val="edge"/>
              <c:x val="0.29975174978127733"/>
              <c:y val="0.90182852143482062"/>
            </c:manualLayout>
          </c:layout>
        </c:title>
        <c:numFmt formatCode="General" sourceLinked="1"/>
        <c:tickLblPos val="nextTo"/>
        <c:crossAx val="99577856"/>
        <c:crosses val="autoZero"/>
        <c:auto val="1"/>
        <c:lblAlgn val="ctr"/>
        <c:lblOffset val="100"/>
      </c:catAx>
      <c:valAx>
        <c:axId val="99577856"/>
        <c:scaling>
          <c:orientation val="minMax"/>
        </c:scaling>
        <c:axPos val="l"/>
        <c:majorGridlines/>
        <c:title>
          <c:tx>
            <c:rich>
              <a:bodyPr rot="-5400000" vert="horz"/>
              <a:lstStyle/>
              <a:p>
                <a:pPr algn="ctr">
                  <a:defRPr sz="1200"/>
                </a:pPr>
                <a:r>
                  <a:rPr lang="el-GR" sz="1200" dirty="0"/>
                  <a:t>Δ</a:t>
                </a:r>
                <a:r>
                  <a:rPr lang="en-US" sz="1200" dirty="0"/>
                  <a:t>D (</a:t>
                </a:r>
                <a:r>
                  <a:rPr lang="en-US" sz="1200" b="1" i="0" u="none" strike="noStrike" baseline="0" dirty="0"/>
                  <a:t>10</a:t>
                </a:r>
                <a:r>
                  <a:rPr lang="en-US" sz="1200" b="1" i="0" u="none" strike="noStrike" baseline="30000" dirty="0"/>
                  <a:t>-6</a:t>
                </a:r>
                <a:r>
                  <a:rPr lang="en-US" sz="1200" dirty="0"/>
                  <a:t>)</a:t>
                </a:r>
              </a:p>
            </c:rich>
          </c:tx>
          <c:layout>
            <c:manualLayout>
              <c:xMode val="edge"/>
              <c:yMode val="edge"/>
              <c:x val="2.2152009479827692E-2"/>
              <c:y val="0.41001348789734743"/>
            </c:manualLayout>
          </c:layout>
        </c:title>
        <c:numFmt formatCode="General" sourceLinked="1"/>
        <c:tickLblPos val="nextTo"/>
        <c:txPr>
          <a:bodyPr/>
          <a:lstStyle/>
          <a:p>
            <a:pPr>
              <a:defRPr sz="1200"/>
            </a:pPr>
            <a:endParaRPr lang="el-GR"/>
          </a:p>
        </c:txPr>
        <c:crossAx val="99751808"/>
        <c:crosses val="autoZero"/>
        <c:crossBetween val="between"/>
      </c:valAx>
    </c:plotArea>
    <c:legend>
      <c:legendPos val="r"/>
      <c:layout/>
      <c:txPr>
        <a:bodyPr/>
        <a:lstStyle/>
        <a:p>
          <a:pPr>
            <a:defRPr sz="1200"/>
          </a:pPr>
          <a:endParaRPr lang="el-GR"/>
        </a:p>
      </c:txPr>
    </c:legend>
    <c:plotVisOnly val="1"/>
  </c:chart>
  <c:spPr>
    <a:ln>
      <a:no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l-GR"/>
  <c:style val="29"/>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ysClr val="windowText" lastClr="000000"/>
                </a:solidFill>
                <a:latin typeface="+mn-lt"/>
                <a:ea typeface="+mn-ea"/>
                <a:cs typeface="+mn-cs"/>
              </a:defRPr>
            </a:pPr>
            <a:r>
              <a:rPr lang="en-US" sz="1400" b="1" i="0" baseline="0"/>
              <a:t>BRAF - V600E _30 LCR cycles - no cholesterol</a:t>
            </a:r>
          </a:p>
        </c:rich>
      </c:tx>
      <c:layout>
        <c:manualLayout>
          <c:xMode val="edge"/>
          <c:yMode val="edge"/>
          <c:x val="0.2036389791395988"/>
          <c:y val="0.05"/>
        </c:manualLayout>
      </c:layout>
    </c:title>
    <c:plotArea>
      <c:layout>
        <c:manualLayout>
          <c:layoutTarget val="inner"/>
          <c:xMode val="edge"/>
          <c:yMode val="edge"/>
          <c:x val="0.12247138698306002"/>
          <c:y val="0.17218759113444151"/>
          <c:w val="0.75081129478698205"/>
          <c:h val="0.63680920093321969"/>
        </c:manualLayout>
      </c:layout>
      <c:barChart>
        <c:barDir val="col"/>
        <c:grouping val="clustered"/>
        <c:ser>
          <c:idx val="0"/>
          <c:order val="0"/>
          <c:tx>
            <c:strRef>
              <c:f>Sheet2!$J$40</c:f>
              <c:strCache>
                <c:ptCount val="1"/>
                <c:pt idx="0">
                  <c:v>Wt</c:v>
                </c:pt>
              </c:strCache>
            </c:strRef>
          </c:tx>
          <c:spPr>
            <a:solidFill>
              <a:schemeClr val="accent3">
                <a:lumMod val="40000"/>
                <a:lumOff val="60000"/>
              </a:schemeClr>
            </a:solidFill>
          </c:spPr>
          <c:errBars>
            <c:errBarType val="both"/>
            <c:errValType val="cust"/>
            <c:plus>
              <c:numRef>
                <c:f>Sheet2!$K$42:$K$46</c:f>
                <c:numCache>
                  <c:formatCode>General</c:formatCode>
                  <c:ptCount val="5"/>
                  <c:pt idx="0">
                    <c:v>0</c:v>
                  </c:pt>
                  <c:pt idx="1">
                    <c:v>2.68</c:v>
                  </c:pt>
                  <c:pt idx="2">
                    <c:v>0</c:v>
                  </c:pt>
                  <c:pt idx="3">
                    <c:v>12.2</c:v>
                  </c:pt>
                  <c:pt idx="4">
                    <c:v>8.6</c:v>
                  </c:pt>
                </c:numCache>
              </c:numRef>
            </c:plus>
            <c:minus>
              <c:numRef>
                <c:f>Sheet2!$K$42:$K$46</c:f>
                <c:numCache>
                  <c:formatCode>General</c:formatCode>
                  <c:ptCount val="5"/>
                  <c:pt idx="0">
                    <c:v>0</c:v>
                  </c:pt>
                  <c:pt idx="1">
                    <c:v>2.68</c:v>
                  </c:pt>
                  <c:pt idx="2">
                    <c:v>0</c:v>
                  </c:pt>
                  <c:pt idx="3">
                    <c:v>12.2</c:v>
                  </c:pt>
                  <c:pt idx="4">
                    <c:v>8.6</c:v>
                  </c:pt>
                </c:numCache>
              </c:numRef>
            </c:minus>
          </c:errBars>
          <c:cat>
            <c:numRef>
              <c:f>Sheet2!$C$42:$C$46</c:f>
              <c:numCache>
                <c:formatCode>General</c:formatCode>
                <c:ptCount val="5"/>
                <c:pt idx="0">
                  <c:v>167</c:v>
                </c:pt>
                <c:pt idx="1">
                  <c:v>3340</c:v>
                </c:pt>
                <c:pt idx="2">
                  <c:v>16700</c:v>
                </c:pt>
                <c:pt idx="3">
                  <c:v>167000</c:v>
                </c:pt>
                <c:pt idx="4">
                  <c:v>835000</c:v>
                </c:pt>
              </c:numCache>
            </c:numRef>
          </c:cat>
          <c:val>
            <c:numRef>
              <c:f>Sheet2!$J$42:$J$46</c:f>
              <c:numCache>
                <c:formatCode>General</c:formatCode>
                <c:ptCount val="5"/>
                <c:pt idx="0">
                  <c:v>7</c:v>
                </c:pt>
                <c:pt idx="1">
                  <c:v>20.149999999999999</c:v>
                </c:pt>
                <c:pt idx="2">
                  <c:v>20</c:v>
                </c:pt>
                <c:pt idx="3">
                  <c:v>17.439999999999987</c:v>
                </c:pt>
                <c:pt idx="4">
                  <c:v>19.899999999999999</c:v>
                </c:pt>
              </c:numCache>
            </c:numRef>
          </c:val>
        </c:ser>
        <c:ser>
          <c:idx val="1"/>
          <c:order val="1"/>
          <c:tx>
            <c:strRef>
              <c:f>Sheet2!$E$32</c:f>
              <c:strCache>
                <c:ptCount val="1"/>
                <c:pt idx="0">
                  <c:v>V600E</c:v>
                </c:pt>
              </c:strCache>
            </c:strRef>
          </c:tx>
          <c:spPr>
            <a:solidFill>
              <a:schemeClr val="accent3">
                <a:lumMod val="75000"/>
              </a:schemeClr>
            </a:solidFill>
          </c:spPr>
          <c:errBars>
            <c:errBarType val="both"/>
            <c:errValType val="cust"/>
            <c:plus>
              <c:numRef>
                <c:f>Sheet2!$F$42:$F$46</c:f>
                <c:numCache>
                  <c:formatCode>General</c:formatCode>
                  <c:ptCount val="5"/>
                  <c:pt idx="0">
                    <c:v>0</c:v>
                  </c:pt>
                  <c:pt idx="1">
                    <c:v>3.4</c:v>
                  </c:pt>
                  <c:pt idx="2">
                    <c:v>3.04</c:v>
                  </c:pt>
                  <c:pt idx="3">
                    <c:v>6.57</c:v>
                  </c:pt>
                  <c:pt idx="4">
                    <c:v>0</c:v>
                  </c:pt>
                </c:numCache>
              </c:numRef>
            </c:plus>
            <c:minus>
              <c:numRef>
                <c:f>Sheet2!$F$42:$F$46</c:f>
                <c:numCache>
                  <c:formatCode>General</c:formatCode>
                  <c:ptCount val="5"/>
                  <c:pt idx="0">
                    <c:v>0</c:v>
                  </c:pt>
                  <c:pt idx="1">
                    <c:v>3.4</c:v>
                  </c:pt>
                  <c:pt idx="2">
                    <c:v>3.04</c:v>
                  </c:pt>
                  <c:pt idx="3">
                    <c:v>6.57</c:v>
                  </c:pt>
                  <c:pt idx="4">
                    <c:v>0</c:v>
                  </c:pt>
                </c:numCache>
              </c:numRef>
            </c:minus>
          </c:errBars>
          <c:cat>
            <c:numRef>
              <c:f>Sheet2!$C$42:$C$46</c:f>
              <c:numCache>
                <c:formatCode>General</c:formatCode>
                <c:ptCount val="5"/>
                <c:pt idx="0">
                  <c:v>167</c:v>
                </c:pt>
                <c:pt idx="1">
                  <c:v>3340</c:v>
                </c:pt>
                <c:pt idx="2">
                  <c:v>16700</c:v>
                </c:pt>
                <c:pt idx="3">
                  <c:v>167000</c:v>
                </c:pt>
                <c:pt idx="4">
                  <c:v>835000</c:v>
                </c:pt>
              </c:numCache>
            </c:numRef>
          </c:cat>
          <c:val>
            <c:numRef>
              <c:f>Sheet2!$E$42:$E$46</c:f>
              <c:numCache>
                <c:formatCode>General</c:formatCode>
                <c:ptCount val="5"/>
                <c:pt idx="0">
                  <c:v>4.5</c:v>
                </c:pt>
                <c:pt idx="1">
                  <c:v>22.625</c:v>
                </c:pt>
                <c:pt idx="2">
                  <c:v>31.5</c:v>
                </c:pt>
                <c:pt idx="3">
                  <c:v>64.649999999999991</c:v>
                </c:pt>
                <c:pt idx="4">
                  <c:v>84</c:v>
                </c:pt>
              </c:numCache>
            </c:numRef>
          </c:val>
        </c:ser>
        <c:axId val="99612160"/>
        <c:axId val="99614080"/>
      </c:barChart>
      <c:catAx>
        <c:axId val="99612160"/>
        <c:scaling>
          <c:orientation val="minMax"/>
        </c:scaling>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n-US" sz="1200" b="1" i="0" baseline="0"/>
                  <a:t>Initial number of DNA molecules</a:t>
                </a:r>
                <a:endParaRPr lang="el-GR" sz="1200"/>
              </a:p>
            </c:rich>
          </c:tx>
          <c:layout>
            <c:manualLayout>
              <c:xMode val="edge"/>
              <c:yMode val="edge"/>
              <c:x val="0.31253651773060703"/>
              <c:y val="0.90645815106445027"/>
            </c:manualLayout>
          </c:layout>
        </c:title>
        <c:numFmt formatCode="General" sourceLinked="1"/>
        <c:tickLblPos val="nextTo"/>
        <c:txPr>
          <a:bodyPr/>
          <a:lstStyle/>
          <a:p>
            <a:pPr>
              <a:defRPr sz="1200"/>
            </a:pPr>
            <a:endParaRPr lang="el-GR"/>
          </a:p>
        </c:txPr>
        <c:crossAx val="99614080"/>
        <c:crosses val="autoZero"/>
        <c:auto val="1"/>
        <c:lblAlgn val="ctr"/>
        <c:lblOffset val="100"/>
      </c:catAx>
      <c:valAx>
        <c:axId val="99614080"/>
        <c:scaling>
          <c:orientation val="minMax"/>
        </c:scaling>
        <c:axPos val="l"/>
        <c:majorGridlines/>
        <c:title>
          <c:tx>
            <c:rich>
              <a:bodyPr rot="-5400000" vert="horz"/>
              <a:lstStyle/>
              <a:p>
                <a:pPr>
                  <a:defRPr sz="1200"/>
                </a:pPr>
                <a:r>
                  <a:rPr lang="el-GR" sz="1200" b="1" i="0" baseline="0"/>
                  <a:t>Δ</a:t>
                </a:r>
                <a:r>
                  <a:rPr lang="en-US" sz="1200" b="1" i="0" baseline="0"/>
                  <a:t>F (Hz)</a:t>
                </a:r>
                <a:endParaRPr lang="el-GR" sz="1200"/>
              </a:p>
            </c:rich>
          </c:tx>
          <c:layout>
            <c:manualLayout>
              <c:xMode val="edge"/>
              <c:yMode val="edge"/>
              <c:x val="1.9444444444444445E-2"/>
              <c:y val="0.38407589676290715"/>
            </c:manualLayout>
          </c:layout>
        </c:title>
        <c:numFmt formatCode="General" sourceLinked="1"/>
        <c:tickLblPos val="nextTo"/>
        <c:txPr>
          <a:bodyPr/>
          <a:lstStyle/>
          <a:p>
            <a:pPr>
              <a:defRPr sz="1200"/>
            </a:pPr>
            <a:endParaRPr lang="el-GR"/>
          </a:p>
        </c:txPr>
        <c:crossAx val="99612160"/>
        <c:crosses val="autoZero"/>
        <c:crossBetween val="between"/>
      </c:valAx>
    </c:plotArea>
    <c:legend>
      <c:legendPos val="r"/>
      <c:layout/>
      <c:txPr>
        <a:bodyPr/>
        <a:lstStyle/>
        <a:p>
          <a:pPr>
            <a:defRPr sz="1200"/>
          </a:pPr>
          <a:endParaRPr lang="el-GR"/>
        </a:p>
      </c:txPr>
    </c:legend>
    <c:plotVisOnly val="1"/>
  </c:chart>
  <c:spPr>
    <a:ln>
      <a:no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b="1" i="0" u="none" strike="noStrike" baseline="0"/>
              <a:t>BRAF - V600E _35 LCR cycles </a:t>
            </a:r>
            <a:endParaRPr lang="en-US" sz="1400"/>
          </a:p>
        </c:rich>
      </c:tx>
      <c:layout>
        <c:manualLayout>
          <c:xMode val="edge"/>
          <c:yMode val="edge"/>
          <c:x val="0.17885739282589769"/>
          <c:y val="5.0925925925925923E-2"/>
        </c:manualLayout>
      </c:layout>
    </c:title>
    <c:plotArea>
      <c:layout>
        <c:manualLayout>
          <c:layoutTarget val="inner"/>
          <c:xMode val="edge"/>
          <c:yMode val="edge"/>
          <c:x val="0.18863727034120786"/>
          <c:y val="0.18216208410841872"/>
          <c:w val="0.75509624073920711"/>
          <c:h val="0.64645312539816013"/>
        </c:manualLayout>
      </c:layout>
      <c:barChart>
        <c:barDir val="col"/>
        <c:grouping val="clustered"/>
        <c:ser>
          <c:idx val="0"/>
          <c:order val="0"/>
          <c:spPr>
            <a:solidFill>
              <a:schemeClr val="bg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Sheet4!$Q$6:$Q$7</c:f>
              <c:strCache>
                <c:ptCount val="2"/>
                <c:pt idx="0">
                  <c:v>wt; 334</c:v>
                </c:pt>
                <c:pt idx="1">
                  <c:v>mt; 167</c:v>
                </c:pt>
              </c:strCache>
            </c:strRef>
          </c:cat>
          <c:val>
            <c:numRef>
              <c:f>Sheet4!$P$4:$P$5</c:f>
              <c:numCache>
                <c:formatCode>General</c:formatCode>
                <c:ptCount val="2"/>
                <c:pt idx="0">
                  <c:v>11.450000000000006</c:v>
                </c:pt>
                <c:pt idx="1">
                  <c:v>12.5</c:v>
                </c:pt>
              </c:numCache>
            </c:numRef>
          </c:val>
        </c:ser>
        <c:axId val="101987456"/>
        <c:axId val="101989376"/>
      </c:barChart>
      <c:catAx>
        <c:axId val="101987456"/>
        <c:scaling>
          <c:orientation val="minMax"/>
        </c:scaling>
        <c:axPos val="b"/>
        <c:title>
          <c:tx>
            <c:rich>
              <a:bodyPr/>
              <a:lstStyle/>
              <a:p>
                <a:pPr>
                  <a:defRPr sz="1200"/>
                </a:pPr>
                <a:r>
                  <a:rPr lang="en-US" sz="1200"/>
                  <a:t>Initial</a:t>
                </a:r>
                <a:r>
                  <a:rPr lang="en-US" sz="1200" baseline="0"/>
                  <a:t> number of DNA molecules</a:t>
                </a:r>
                <a:endParaRPr lang="en-US" sz="1200"/>
              </a:p>
            </c:rich>
          </c:tx>
          <c:layout>
            <c:manualLayout>
              <c:xMode val="edge"/>
              <c:yMode val="edge"/>
              <c:x val="0.18504076990376203"/>
              <c:y val="0.90096339899259958"/>
            </c:manualLayout>
          </c:layout>
        </c:title>
        <c:numFmt formatCode="General" sourceLinked="1"/>
        <c:tickLblPos val="nextTo"/>
        <c:txPr>
          <a:bodyPr/>
          <a:lstStyle/>
          <a:p>
            <a:pPr>
              <a:defRPr sz="1200"/>
            </a:pPr>
            <a:endParaRPr lang="el-GR"/>
          </a:p>
        </c:txPr>
        <c:crossAx val="101989376"/>
        <c:crosses val="autoZero"/>
        <c:auto val="1"/>
        <c:lblAlgn val="ctr"/>
        <c:lblOffset val="100"/>
      </c:catAx>
      <c:valAx>
        <c:axId val="101989376"/>
        <c:scaling>
          <c:orientation val="minMax"/>
          <c:min val="0"/>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l-GR" sz="1200" b="1" i="0" baseline="0"/>
                  <a:t>Δ</a:t>
                </a:r>
                <a:r>
                  <a:rPr lang="en-US" sz="1200" b="1" i="0" baseline="0"/>
                  <a:t>D (10</a:t>
                </a:r>
                <a:r>
                  <a:rPr lang="en-US" sz="1200" b="1" i="0" baseline="30000"/>
                  <a:t>-6</a:t>
                </a:r>
                <a:r>
                  <a:rPr lang="en-US" sz="1200" b="1" i="0" baseline="0"/>
                  <a:t>)</a:t>
                </a:r>
                <a:endParaRPr lang="el-GR" sz="1200"/>
              </a:p>
            </c:rich>
          </c:tx>
          <c:layout>
            <c:manualLayout>
              <c:xMode val="edge"/>
              <c:yMode val="edge"/>
              <c:x val="0"/>
              <c:y val="0.40345654709827938"/>
            </c:manualLayout>
          </c:layout>
        </c:title>
        <c:numFmt formatCode="General" sourceLinked="1"/>
        <c:tickLblPos val="nextTo"/>
        <c:txPr>
          <a:bodyPr/>
          <a:lstStyle/>
          <a:p>
            <a:pPr>
              <a:defRPr sz="1200"/>
            </a:pPr>
            <a:endParaRPr lang="el-GR"/>
          </a:p>
        </c:txPr>
        <c:crossAx val="101987456"/>
        <c:crosses val="autoZero"/>
        <c:crossBetween val="between"/>
      </c:valAx>
    </c:plotArea>
    <c:plotVisOnly val="1"/>
  </c:chart>
  <c:spPr>
    <a:noFill/>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a:t>150</a:t>
            </a:r>
            <a:r>
              <a:rPr lang="en-US" sz="1400" baseline="0"/>
              <a:t> MHz</a:t>
            </a:r>
            <a:endParaRPr lang="en-US" sz="1400"/>
          </a:p>
        </c:rich>
      </c:tx>
      <c:layout>
        <c:manualLayout>
          <c:xMode val="edge"/>
          <c:yMode val="edge"/>
          <c:x val="0.42934460398332613"/>
          <c:y val="1.7042633184365479E-3"/>
        </c:manualLayout>
      </c:layout>
    </c:title>
    <c:plotArea>
      <c:layout>
        <c:manualLayout>
          <c:layoutTarget val="inner"/>
          <c:xMode val="edge"/>
          <c:yMode val="edge"/>
          <c:x val="0.23536410889815246"/>
          <c:y val="0.13646272256508479"/>
          <c:w val="0.76011991148165303"/>
          <c:h val="0.70511917429240267"/>
        </c:manualLayout>
      </c:layout>
      <c:barChart>
        <c:barDir val="col"/>
        <c:grouping val="clustered"/>
        <c:ser>
          <c:idx val="0"/>
          <c:order val="0"/>
          <c:spPr>
            <a:gradFill flip="none" rotWithShape="1">
              <a:gsLst>
                <a:gs pos="0">
                  <a:srgbClr val="5E9EFF"/>
                </a:gs>
                <a:gs pos="39999">
                  <a:srgbClr val="85C2FF"/>
                </a:gs>
                <a:gs pos="70000">
                  <a:srgbClr val="C4D6EB"/>
                </a:gs>
                <a:gs pos="100000">
                  <a:srgbClr val="FFEBFA"/>
                </a:gs>
              </a:gsLst>
              <a:lin ang="540000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rrBars>
            <c:errBarType val="both"/>
            <c:errValType val="cust"/>
            <c:plus>
              <c:numRef>
                <c:f>(Sheet5!$C$67;Sheet5!$D$68;Sheet5!$D$69)</c:f>
                <c:numCache>
                  <c:formatCode>General</c:formatCode>
                  <c:ptCount val="3"/>
                  <c:pt idx="0">
                    <c:v>3403.785241312884</c:v>
                  </c:pt>
                  <c:pt idx="1">
                    <c:v>3532</c:v>
                  </c:pt>
                  <c:pt idx="2">
                    <c:v>1239</c:v>
                  </c:pt>
                </c:numCache>
              </c:numRef>
            </c:plus>
            <c:minus>
              <c:numRef>
                <c:f>(Sheet5!$C$67;Sheet5!$D$68;Sheet5!$D$69)</c:f>
                <c:numCache>
                  <c:formatCode>General</c:formatCode>
                  <c:ptCount val="3"/>
                  <c:pt idx="0">
                    <c:v>3403.785241312884</c:v>
                  </c:pt>
                  <c:pt idx="1">
                    <c:v>3532</c:v>
                  </c:pt>
                  <c:pt idx="2">
                    <c:v>1239</c:v>
                  </c:pt>
                </c:numCache>
              </c:numRef>
            </c:minus>
          </c:errBars>
          <c:cat>
            <c:strRef>
              <c:f>(Sheet5!$C$71;Sheet5!$C$72;Sheet5!$C$73)</c:f>
              <c:strCache>
                <c:ptCount val="3"/>
                <c:pt idx="0">
                  <c:v>NAv</c:v>
                </c:pt>
                <c:pt idx="1">
                  <c:v>NAv on b-BSA</c:v>
                </c:pt>
                <c:pt idx="2">
                  <c:v>b-BSA</c:v>
                </c:pt>
              </c:strCache>
            </c:strRef>
          </c:cat>
          <c:val>
            <c:numRef>
              <c:f>(Sheet5!$C$66;Sheet5!$C$68;Sheet5!$C$69)</c:f>
              <c:numCache>
                <c:formatCode>General</c:formatCode>
                <c:ptCount val="3"/>
                <c:pt idx="0">
                  <c:v>42345.52</c:v>
                </c:pt>
                <c:pt idx="1">
                  <c:v>29918</c:v>
                </c:pt>
                <c:pt idx="2">
                  <c:v>14791</c:v>
                </c:pt>
              </c:numCache>
            </c:numRef>
          </c:val>
        </c:ser>
        <c:axId val="101923840"/>
        <c:axId val="102037760"/>
      </c:barChart>
      <c:catAx>
        <c:axId val="101923840"/>
        <c:scaling>
          <c:orientation val="minMax"/>
        </c:scaling>
        <c:axPos val="b"/>
        <c:tickLblPos val="nextTo"/>
        <c:txPr>
          <a:bodyPr/>
          <a:lstStyle/>
          <a:p>
            <a:pPr>
              <a:defRPr sz="1200"/>
            </a:pPr>
            <a:endParaRPr lang="el-GR"/>
          </a:p>
        </c:txPr>
        <c:crossAx val="102037760"/>
        <c:crosses val="autoZero"/>
        <c:auto val="1"/>
        <c:lblAlgn val="ctr"/>
        <c:lblOffset val="100"/>
      </c:catAx>
      <c:valAx>
        <c:axId val="102037760"/>
        <c:scaling>
          <c:orientation val="minMax"/>
        </c:scaling>
        <c:axPos val="l"/>
        <c:majorGridlines/>
        <c:title>
          <c:tx>
            <c:rich>
              <a:bodyPr rot="-5400000" vert="horz"/>
              <a:lstStyle/>
              <a:p>
                <a:pPr>
                  <a:defRPr sz="1200"/>
                </a:pPr>
                <a:r>
                  <a:rPr lang="el-GR" sz="1200" dirty="0"/>
                  <a:t>Δ</a:t>
                </a:r>
                <a:r>
                  <a:rPr lang="en-US" sz="1200" dirty="0"/>
                  <a:t>F (Hz)</a:t>
                </a:r>
              </a:p>
            </c:rich>
          </c:tx>
          <c:layout>
            <c:manualLayout>
              <c:xMode val="edge"/>
              <c:yMode val="edge"/>
              <c:x val="0"/>
              <c:y val="0.37123468941382332"/>
            </c:manualLayout>
          </c:layout>
        </c:title>
        <c:numFmt formatCode="General" sourceLinked="1"/>
        <c:tickLblPos val="nextTo"/>
        <c:txPr>
          <a:bodyPr/>
          <a:lstStyle/>
          <a:p>
            <a:pPr>
              <a:defRPr sz="1200"/>
            </a:pPr>
            <a:endParaRPr lang="el-GR"/>
          </a:p>
        </c:txPr>
        <c:crossAx val="101923840"/>
        <c:crosses val="autoZero"/>
        <c:crossBetween val="between"/>
        <c:majorUnit val="10000"/>
      </c:valAx>
    </c:plotArea>
    <c:plotVisOnly val="1"/>
  </c:chart>
  <c:spPr>
    <a:ln>
      <a:no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n-US" sz="1400"/>
              <a:t>35</a:t>
            </a:r>
            <a:r>
              <a:rPr lang="en-US" sz="1400" baseline="0"/>
              <a:t> MHz</a:t>
            </a:r>
            <a:endParaRPr lang="en-US" sz="1400"/>
          </a:p>
        </c:rich>
      </c:tx>
      <c:layout>
        <c:manualLayout>
          <c:xMode val="edge"/>
          <c:yMode val="edge"/>
          <c:x val="0.48017837235228927"/>
          <c:y val="3.5087719298245612E-2"/>
        </c:manualLayout>
      </c:layout>
    </c:title>
    <c:plotArea>
      <c:layout/>
      <c:barChart>
        <c:barDir val="col"/>
        <c:grouping val="clustered"/>
        <c:ser>
          <c:idx val="0"/>
          <c:order val="0"/>
          <c:spPr>
            <a:gradFill flip="none" rotWithShape="1">
              <a:gsLst>
                <a:gs pos="0">
                  <a:srgbClr val="5E9EFF"/>
                </a:gs>
                <a:gs pos="39999">
                  <a:srgbClr val="85C2FF"/>
                </a:gs>
                <a:gs pos="70000">
                  <a:srgbClr val="C4D6EB"/>
                </a:gs>
                <a:gs pos="100000">
                  <a:srgbClr val="FFEBFA"/>
                </a:gs>
              </a:gsLst>
              <a:lin ang="540000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rrBars>
            <c:errBarType val="both"/>
            <c:errValType val="cust"/>
            <c:plus>
              <c:numRef>
                <c:f>(Sheet1!$B$70,Sheet1!$F$70,Sheet1!$I$71)</c:f>
                <c:numCache>
                  <c:formatCode>General</c:formatCode>
                  <c:ptCount val="3"/>
                  <c:pt idx="0">
                    <c:v>162</c:v>
                  </c:pt>
                  <c:pt idx="1">
                    <c:v>22</c:v>
                  </c:pt>
                  <c:pt idx="2">
                    <c:v>11.935009193312069</c:v>
                  </c:pt>
                </c:numCache>
              </c:numRef>
            </c:plus>
            <c:minus>
              <c:numRef>
                <c:f>(Sheet1!$B$70,Sheet1!$F$70,Sheet1!$I$71)</c:f>
                <c:numCache>
                  <c:formatCode>General</c:formatCode>
                  <c:ptCount val="3"/>
                  <c:pt idx="0">
                    <c:v>162</c:v>
                  </c:pt>
                  <c:pt idx="1">
                    <c:v>22</c:v>
                  </c:pt>
                  <c:pt idx="2">
                    <c:v>11.935009193312069</c:v>
                  </c:pt>
                </c:numCache>
              </c:numRef>
            </c:minus>
          </c:errBars>
          <c:cat>
            <c:strRef>
              <c:f>('\Users\biosensors\Documents\Biosensors_LAB_PhD_Nikol_new\Nikoletta_PhD\excel_graphs\[Madrit_graphs_V600E.xlsx]Sheet4'!$A$71,'\Users\biosensors\Documents\Biosensors_LAB_PhD_Nikol_new\Nikoletta_PhD\excel_graphs\[Madrit_graphs_V600E.xlsx]Sheet4'!$E$71,'\Users\biosensors\Documents\Biosensors_LAB_PhD_Nikol_new\Nikoletta_PhD\excel_graphs\[Madrit_graphs_V600E.xlsx]Sheet4'!$H$72)</c:f>
              <c:strCache>
                <c:ptCount val="3"/>
                <c:pt idx="0">
                  <c:v>NAv</c:v>
                </c:pt>
                <c:pt idx="1">
                  <c:v>Nav on b-BSA</c:v>
                </c:pt>
                <c:pt idx="2">
                  <c:v>b-BSA</c:v>
                </c:pt>
              </c:strCache>
            </c:strRef>
          </c:cat>
          <c:val>
            <c:numRef>
              <c:f>(Sheet1!$B$69,Sheet1!$F$69,Sheet1!$I$70)</c:f>
              <c:numCache>
                <c:formatCode>General</c:formatCode>
                <c:ptCount val="3"/>
                <c:pt idx="0">
                  <c:v>384.4</c:v>
                </c:pt>
                <c:pt idx="1">
                  <c:v>215</c:v>
                </c:pt>
                <c:pt idx="2">
                  <c:v>183.44444444444446</c:v>
                </c:pt>
              </c:numCache>
            </c:numRef>
          </c:val>
        </c:ser>
        <c:axId val="101953536"/>
        <c:axId val="101955072"/>
      </c:barChart>
      <c:catAx>
        <c:axId val="101953536"/>
        <c:scaling>
          <c:orientation val="minMax"/>
        </c:scaling>
        <c:axPos val="b"/>
        <c:tickLblPos val="nextTo"/>
        <c:txPr>
          <a:bodyPr/>
          <a:lstStyle/>
          <a:p>
            <a:pPr>
              <a:defRPr sz="1200"/>
            </a:pPr>
            <a:endParaRPr lang="el-GR"/>
          </a:p>
        </c:txPr>
        <c:crossAx val="101955072"/>
        <c:crosses val="autoZero"/>
        <c:auto val="1"/>
        <c:lblAlgn val="ctr"/>
        <c:lblOffset val="100"/>
      </c:catAx>
      <c:valAx>
        <c:axId val="101955072"/>
        <c:scaling>
          <c:orientation val="minMax"/>
        </c:scaling>
        <c:axPos val="l"/>
        <c:majorGridlines/>
        <c:title>
          <c:tx>
            <c:rich>
              <a:bodyPr rot="-5400000" vert="horz"/>
              <a:lstStyle/>
              <a:p>
                <a:pPr>
                  <a:defRPr sz="1200"/>
                </a:pPr>
                <a:r>
                  <a:rPr lang="el-GR" sz="1200"/>
                  <a:t>Δ</a:t>
                </a:r>
                <a:r>
                  <a:rPr lang="en-US" sz="1200"/>
                  <a:t>F (Hz)</a:t>
                </a:r>
              </a:p>
            </c:rich>
          </c:tx>
          <c:layout>
            <c:manualLayout>
              <c:xMode val="edge"/>
              <c:yMode val="edge"/>
              <c:x val="1.6931216931216932E-2"/>
              <c:y val="0.40863237273005848"/>
            </c:manualLayout>
          </c:layout>
        </c:title>
        <c:numFmt formatCode="General" sourceLinked="1"/>
        <c:tickLblPos val="nextTo"/>
        <c:txPr>
          <a:bodyPr/>
          <a:lstStyle/>
          <a:p>
            <a:pPr>
              <a:defRPr sz="1200"/>
            </a:pPr>
            <a:endParaRPr lang="el-GR"/>
          </a:p>
        </c:txPr>
        <c:crossAx val="101953536"/>
        <c:crosses val="autoZero"/>
        <c:crossBetween val="between"/>
      </c:valAx>
    </c:plotArea>
    <c:plotVisOnly val="1"/>
  </c:chart>
  <c:spPr>
    <a:ln>
      <a:noFill/>
    </a:ln>
  </c:sp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555FD-CB30-4006-86F5-C2F0A8434604}" type="doc">
      <dgm:prSet loTypeId="urn:microsoft.com/office/officeart/2005/8/layout/arrow3" loCatId="relationship" qsTypeId="urn:microsoft.com/office/officeart/2005/8/quickstyle/simple5" qsCatId="simple" csTypeId="urn:microsoft.com/office/officeart/2005/8/colors/colorful1" csCatId="colorful" phldr="1"/>
      <dgm:spPr/>
      <dgm:t>
        <a:bodyPr/>
        <a:lstStyle/>
        <a:p>
          <a:endParaRPr lang="el-GR"/>
        </a:p>
      </dgm:t>
    </dgm:pt>
    <dgm:pt modelId="{4F6B998C-A3A0-46D2-8AC1-AD1C2A9449DA}">
      <dgm:prSet custT="1"/>
      <dgm:spPr/>
      <dgm:t>
        <a:bodyPr/>
        <a:lstStyle/>
        <a:p>
          <a:pPr rtl="0"/>
          <a:r>
            <a:rPr lang="en-US" sz="1600" b="1" dirty="0" smtClean="0"/>
            <a:t>Better efficiency (LOD; 3340 </a:t>
          </a:r>
          <a:r>
            <a:rPr lang="en-US" sz="1600" b="1" dirty="0" err="1" smtClean="0"/>
            <a:t>mt</a:t>
          </a:r>
          <a:r>
            <a:rPr lang="en-US" sz="1600" b="1" dirty="0" smtClean="0"/>
            <a:t> copies) </a:t>
          </a:r>
          <a:endParaRPr lang="el-GR" sz="1600" dirty="0"/>
        </a:p>
      </dgm:t>
    </dgm:pt>
    <dgm:pt modelId="{AE6471FD-FF3F-43D1-9D13-4368DAABF8CC}" type="parTrans" cxnId="{94AB28F6-3D09-4246-B023-3C112D92571F}">
      <dgm:prSet/>
      <dgm:spPr/>
      <dgm:t>
        <a:bodyPr/>
        <a:lstStyle/>
        <a:p>
          <a:endParaRPr lang="el-GR"/>
        </a:p>
      </dgm:t>
    </dgm:pt>
    <dgm:pt modelId="{ED2BDA36-F9AF-42CD-BAA5-180201BDEB1F}" type="sibTrans" cxnId="{94AB28F6-3D09-4246-B023-3C112D92571F}">
      <dgm:prSet/>
      <dgm:spPr/>
      <dgm:t>
        <a:bodyPr/>
        <a:lstStyle/>
        <a:p>
          <a:endParaRPr lang="el-GR"/>
        </a:p>
      </dgm:t>
    </dgm:pt>
    <dgm:pt modelId="{E820172E-4F66-41EE-8CEE-A27253E46FED}">
      <dgm:prSet custT="1"/>
      <dgm:spPr/>
      <dgm:t>
        <a:bodyPr/>
        <a:lstStyle/>
        <a:p>
          <a:pPr rtl="0"/>
          <a:r>
            <a:rPr lang="en-US" sz="1600" b="1" dirty="0" smtClean="0"/>
            <a:t>by-products</a:t>
          </a:r>
          <a:endParaRPr lang="el-GR" sz="1600" b="1" dirty="0"/>
        </a:p>
      </dgm:t>
    </dgm:pt>
    <dgm:pt modelId="{8556FE0E-ECC5-4ADC-8EE0-6C1F11FE1014}" type="sibTrans" cxnId="{420933E1-2F82-42E7-A142-548C4478C96D}">
      <dgm:prSet/>
      <dgm:spPr/>
      <dgm:t>
        <a:bodyPr/>
        <a:lstStyle/>
        <a:p>
          <a:endParaRPr lang="el-GR"/>
        </a:p>
      </dgm:t>
    </dgm:pt>
    <dgm:pt modelId="{5FB0ABDB-CF6D-4055-B52D-920C9E2B2A92}" type="parTrans" cxnId="{420933E1-2F82-42E7-A142-548C4478C96D}">
      <dgm:prSet/>
      <dgm:spPr/>
      <dgm:t>
        <a:bodyPr/>
        <a:lstStyle/>
        <a:p>
          <a:endParaRPr lang="el-GR"/>
        </a:p>
      </dgm:t>
    </dgm:pt>
    <dgm:pt modelId="{E82DE983-12C5-4D18-B696-954ABCDF6B69}" type="pres">
      <dgm:prSet presAssocID="{970555FD-CB30-4006-86F5-C2F0A8434604}" presName="compositeShape" presStyleCnt="0">
        <dgm:presLayoutVars>
          <dgm:chMax val="2"/>
          <dgm:dir/>
          <dgm:resizeHandles val="exact"/>
        </dgm:presLayoutVars>
      </dgm:prSet>
      <dgm:spPr/>
      <dgm:t>
        <a:bodyPr/>
        <a:lstStyle/>
        <a:p>
          <a:endParaRPr lang="el-GR"/>
        </a:p>
      </dgm:t>
    </dgm:pt>
    <dgm:pt modelId="{1DD1B324-9041-4D62-8432-94E3B1F57ED3}" type="pres">
      <dgm:prSet presAssocID="{970555FD-CB30-4006-86F5-C2F0A8434604}" presName="divider" presStyleLbl="fgShp" presStyleIdx="0" presStyleCnt="1"/>
      <dgm:spPr/>
    </dgm:pt>
    <dgm:pt modelId="{209418B8-8069-4810-A7F4-45DA80E8C0CC}" type="pres">
      <dgm:prSet presAssocID="{4F6B998C-A3A0-46D2-8AC1-AD1C2A9449DA}" presName="downArrow" presStyleLbl="node1" presStyleIdx="0" presStyleCnt="2"/>
      <dgm:spPr/>
    </dgm:pt>
    <dgm:pt modelId="{EDF2E74B-8CBB-46DA-B575-2FF0ED984B9F}" type="pres">
      <dgm:prSet presAssocID="{4F6B998C-A3A0-46D2-8AC1-AD1C2A9449DA}" presName="downArrowText" presStyleLbl="revTx" presStyleIdx="0" presStyleCnt="2" custScaleX="180729">
        <dgm:presLayoutVars>
          <dgm:bulletEnabled val="1"/>
        </dgm:presLayoutVars>
      </dgm:prSet>
      <dgm:spPr/>
      <dgm:t>
        <a:bodyPr/>
        <a:lstStyle/>
        <a:p>
          <a:endParaRPr lang="el-GR"/>
        </a:p>
      </dgm:t>
    </dgm:pt>
    <dgm:pt modelId="{ED211868-54D4-4AE0-A1B1-F534221298F0}" type="pres">
      <dgm:prSet presAssocID="{E820172E-4F66-41EE-8CEE-A27253E46FED}" presName="upArrow" presStyleLbl="node1" presStyleIdx="1" presStyleCnt="2"/>
      <dgm:spPr/>
    </dgm:pt>
    <dgm:pt modelId="{D358717D-F830-4ED9-B246-71F0567A0012}" type="pres">
      <dgm:prSet presAssocID="{E820172E-4F66-41EE-8CEE-A27253E46FED}" presName="upArrowText" presStyleLbl="revTx" presStyleIdx="1" presStyleCnt="2" custScaleX="118750">
        <dgm:presLayoutVars>
          <dgm:bulletEnabled val="1"/>
        </dgm:presLayoutVars>
      </dgm:prSet>
      <dgm:spPr/>
      <dgm:t>
        <a:bodyPr/>
        <a:lstStyle/>
        <a:p>
          <a:endParaRPr lang="el-GR"/>
        </a:p>
      </dgm:t>
    </dgm:pt>
  </dgm:ptLst>
  <dgm:cxnLst>
    <dgm:cxn modelId="{3015069A-8C82-4C27-A4AE-A59F2595F4AA}" type="presOf" srcId="{4F6B998C-A3A0-46D2-8AC1-AD1C2A9449DA}" destId="{EDF2E74B-8CBB-46DA-B575-2FF0ED984B9F}" srcOrd="0" destOrd="0" presId="urn:microsoft.com/office/officeart/2005/8/layout/arrow3"/>
    <dgm:cxn modelId="{4CF70A8E-8E0A-4F8D-8A04-788B7F9A70F0}" type="presOf" srcId="{970555FD-CB30-4006-86F5-C2F0A8434604}" destId="{E82DE983-12C5-4D18-B696-954ABCDF6B69}" srcOrd="0" destOrd="0" presId="urn:microsoft.com/office/officeart/2005/8/layout/arrow3"/>
    <dgm:cxn modelId="{420933E1-2F82-42E7-A142-548C4478C96D}" srcId="{970555FD-CB30-4006-86F5-C2F0A8434604}" destId="{E820172E-4F66-41EE-8CEE-A27253E46FED}" srcOrd="1" destOrd="0" parTransId="{5FB0ABDB-CF6D-4055-B52D-920C9E2B2A92}" sibTransId="{8556FE0E-ECC5-4ADC-8EE0-6C1F11FE1014}"/>
    <dgm:cxn modelId="{571696A5-773A-4825-9E02-0F4CE182E8DD}" type="presOf" srcId="{E820172E-4F66-41EE-8CEE-A27253E46FED}" destId="{D358717D-F830-4ED9-B246-71F0567A0012}" srcOrd="0" destOrd="0" presId="urn:microsoft.com/office/officeart/2005/8/layout/arrow3"/>
    <dgm:cxn modelId="{94AB28F6-3D09-4246-B023-3C112D92571F}" srcId="{970555FD-CB30-4006-86F5-C2F0A8434604}" destId="{4F6B998C-A3A0-46D2-8AC1-AD1C2A9449DA}" srcOrd="0" destOrd="0" parTransId="{AE6471FD-FF3F-43D1-9D13-4368DAABF8CC}" sibTransId="{ED2BDA36-F9AF-42CD-BAA5-180201BDEB1F}"/>
    <dgm:cxn modelId="{FEEB8135-DE01-47B9-B25D-0C7EB257A357}" type="presParOf" srcId="{E82DE983-12C5-4D18-B696-954ABCDF6B69}" destId="{1DD1B324-9041-4D62-8432-94E3B1F57ED3}" srcOrd="0" destOrd="0" presId="urn:microsoft.com/office/officeart/2005/8/layout/arrow3"/>
    <dgm:cxn modelId="{04AC7665-41F4-4A1D-AF43-A61B16050C8A}" type="presParOf" srcId="{E82DE983-12C5-4D18-B696-954ABCDF6B69}" destId="{209418B8-8069-4810-A7F4-45DA80E8C0CC}" srcOrd="1" destOrd="0" presId="urn:microsoft.com/office/officeart/2005/8/layout/arrow3"/>
    <dgm:cxn modelId="{4CC9606A-6639-4931-BF5C-7CF10056F17D}" type="presParOf" srcId="{E82DE983-12C5-4D18-B696-954ABCDF6B69}" destId="{EDF2E74B-8CBB-46DA-B575-2FF0ED984B9F}" srcOrd="2" destOrd="0" presId="urn:microsoft.com/office/officeart/2005/8/layout/arrow3"/>
    <dgm:cxn modelId="{CC721384-5D71-4CC3-9A35-0E0B7B04768E}" type="presParOf" srcId="{E82DE983-12C5-4D18-B696-954ABCDF6B69}" destId="{ED211868-54D4-4AE0-A1B1-F534221298F0}" srcOrd="3" destOrd="0" presId="urn:microsoft.com/office/officeart/2005/8/layout/arrow3"/>
    <dgm:cxn modelId="{89A9ACB8-6FAE-4F26-8D34-F4CD13047B0D}" type="presParOf" srcId="{E82DE983-12C5-4D18-B696-954ABCDF6B69}" destId="{D358717D-F830-4ED9-B246-71F0567A0012}" srcOrd="4" destOrd="0" presId="urn:microsoft.com/office/officeart/2005/8/layout/arrow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84071-F905-43B5-A275-02301D6A2C9F}" type="doc">
      <dgm:prSet loTypeId="urn:microsoft.com/office/officeart/2005/8/layout/arrow2" loCatId="process" qsTypeId="urn:microsoft.com/office/officeart/2005/8/quickstyle/simple5" qsCatId="simple" csTypeId="urn:microsoft.com/office/officeart/2005/8/colors/accent3_3" csCatId="accent3" phldr="1"/>
      <dgm:spPr/>
    </dgm:pt>
    <dgm:pt modelId="{E75DD9DE-4087-4F79-B949-AA8FBDA29D1B}">
      <dgm:prSet phldrT="[Text]"/>
      <dgm:spPr/>
      <dgm:t>
        <a:bodyPr/>
        <a:lstStyle/>
        <a:p>
          <a:pPr algn="ctr"/>
          <a:r>
            <a:rPr lang="en-US" dirty="0" smtClean="0"/>
            <a:t>December 2017;</a:t>
          </a:r>
          <a:br>
            <a:rPr lang="en-US" dirty="0" smtClean="0"/>
          </a:br>
          <a:r>
            <a:rPr lang="en-US" dirty="0" smtClean="0"/>
            <a:t>LCR on </a:t>
          </a:r>
          <a:r>
            <a:rPr lang="en-US" dirty="0" err="1" smtClean="0"/>
            <a:t>NAv</a:t>
          </a:r>
          <a:r>
            <a:rPr lang="en-US" dirty="0" smtClean="0"/>
            <a:t> -&gt; </a:t>
          </a:r>
          <a:r>
            <a:rPr lang="en-US" b="1" dirty="0" smtClean="0">
              <a:solidFill>
                <a:schemeClr val="accent6">
                  <a:lumMod val="75000"/>
                </a:schemeClr>
              </a:solidFill>
            </a:rPr>
            <a:t>NO</a:t>
          </a:r>
          <a:endParaRPr lang="el-GR" b="1" dirty="0">
            <a:solidFill>
              <a:schemeClr val="accent6">
                <a:lumMod val="75000"/>
              </a:schemeClr>
            </a:solidFill>
          </a:endParaRPr>
        </a:p>
      </dgm:t>
    </dgm:pt>
    <dgm:pt modelId="{DCBCFB40-F1A1-4452-91C0-5E30E1861E48}" type="parTrans" cxnId="{EFA54E97-46A2-4DDF-8FC9-19799BFD8741}">
      <dgm:prSet/>
      <dgm:spPr/>
      <dgm:t>
        <a:bodyPr/>
        <a:lstStyle/>
        <a:p>
          <a:endParaRPr lang="el-GR"/>
        </a:p>
      </dgm:t>
    </dgm:pt>
    <dgm:pt modelId="{6AF78573-08BB-4567-BEA8-8EB96BE1B48E}" type="sibTrans" cxnId="{EFA54E97-46A2-4DDF-8FC9-19799BFD8741}">
      <dgm:prSet/>
      <dgm:spPr/>
      <dgm:t>
        <a:bodyPr/>
        <a:lstStyle/>
        <a:p>
          <a:endParaRPr lang="el-GR"/>
        </a:p>
      </dgm:t>
    </dgm:pt>
    <dgm:pt modelId="{44A28158-9FFD-4202-A526-B26D3C7100C0}">
      <dgm:prSet phldrT="[Text]" custT="1"/>
      <dgm:spPr/>
      <dgm:t>
        <a:bodyPr/>
        <a:lstStyle/>
        <a:p>
          <a:pPr algn="ctr"/>
          <a:r>
            <a:rPr lang="en-US" sz="1600" dirty="0" smtClean="0"/>
            <a:t>May 2018;</a:t>
          </a:r>
          <a:br>
            <a:rPr lang="en-US" sz="1600" dirty="0" smtClean="0"/>
          </a:br>
          <a:r>
            <a:rPr lang="en-US" sz="1600" b="1" dirty="0" smtClean="0">
              <a:solidFill>
                <a:schemeClr val="accent6">
                  <a:lumMod val="75000"/>
                </a:schemeClr>
              </a:solidFill>
            </a:rPr>
            <a:t>LCR</a:t>
          </a:r>
          <a:r>
            <a:rPr lang="en-US" sz="1600" b="1" dirty="0" smtClean="0"/>
            <a:t> </a:t>
          </a:r>
          <a:r>
            <a:rPr lang="en-US" sz="1600" dirty="0" smtClean="0"/>
            <a:t>on b-</a:t>
          </a:r>
          <a:r>
            <a:rPr lang="en-US" sz="1600" dirty="0" err="1" smtClean="0"/>
            <a:t>BSA+NAv</a:t>
          </a:r>
          <a:r>
            <a:rPr lang="en-US" sz="1600" dirty="0" smtClean="0"/>
            <a:t>-&gt; </a:t>
          </a:r>
          <a:r>
            <a:rPr lang="en-US" sz="1600" b="1" dirty="0" smtClean="0">
              <a:solidFill>
                <a:schemeClr val="accent6">
                  <a:lumMod val="75000"/>
                </a:schemeClr>
              </a:solidFill>
            </a:rPr>
            <a:t>LOD 1.67E+06</a:t>
          </a:r>
          <a:r>
            <a:rPr lang="en-US" sz="1600" dirty="0" smtClean="0">
              <a:solidFill>
                <a:schemeClr val="accent6">
                  <a:lumMod val="75000"/>
                </a:schemeClr>
              </a:solidFill>
            </a:rPr>
            <a:t/>
          </a:r>
          <a:br>
            <a:rPr lang="en-US" sz="1600" dirty="0" smtClean="0">
              <a:solidFill>
                <a:schemeClr val="accent6">
                  <a:lumMod val="75000"/>
                </a:schemeClr>
              </a:solidFill>
            </a:rPr>
          </a:br>
          <a:endParaRPr lang="el-GR" sz="1600" dirty="0">
            <a:solidFill>
              <a:schemeClr val="accent6">
                <a:lumMod val="75000"/>
              </a:schemeClr>
            </a:solidFill>
          </a:endParaRPr>
        </a:p>
      </dgm:t>
    </dgm:pt>
    <dgm:pt modelId="{4FE1BE1B-88E9-472E-BABD-601699F90E34}" type="parTrans" cxnId="{9BED6A57-3DFD-4F7F-837C-5EB20B23488B}">
      <dgm:prSet/>
      <dgm:spPr/>
      <dgm:t>
        <a:bodyPr/>
        <a:lstStyle/>
        <a:p>
          <a:endParaRPr lang="el-GR"/>
        </a:p>
      </dgm:t>
    </dgm:pt>
    <dgm:pt modelId="{57E6715E-DA60-44B6-BF86-BCBAE8E0799A}" type="sibTrans" cxnId="{9BED6A57-3DFD-4F7F-837C-5EB20B23488B}">
      <dgm:prSet/>
      <dgm:spPr/>
      <dgm:t>
        <a:bodyPr/>
        <a:lstStyle/>
        <a:p>
          <a:endParaRPr lang="el-GR"/>
        </a:p>
      </dgm:t>
    </dgm:pt>
    <dgm:pt modelId="{53A67227-3469-4EEA-A649-A991ECEC98B6}">
      <dgm:prSet phldrT="[Text]" custT="1"/>
      <dgm:spPr/>
      <dgm:t>
        <a:bodyPr/>
        <a:lstStyle/>
        <a:p>
          <a:pPr algn="ctr"/>
          <a:r>
            <a:rPr lang="en-US" sz="1600" dirty="0" smtClean="0"/>
            <a:t>December 2018;</a:t>
          </a:r>
          <a:br>
            <a:rPr lang="en-US" sz="1600" dirty="0" smtClean="0"/>
          </a:br>
          <a:r>
            <a:rPr lang="en-US" sz="1600" dirty="0" smtClean="0"/>
            <a:t>Optimization of </a:t>
          </a:r>
          <a:r>
            <a:rPr lang="en-US" sz="1600" b="1" dirty="0" err="1" smtClean="0">
              <a:solidFill>
                <a:schemeClr val="accent6">
                  <a:lumMod val="75000"/>
                </a:schemeClr>
              </a:solidFill>
            </a:rPr>
            <a:t>NAv</a:t>
          </a:r>
          <a:r>
            <a:rPr lang="en-US" sz="1600" b="1" dirty="0" smtClean="0"/>
            <a:t> </a:t>
          </a:r>
          <a:r>
            <a:rPr lang="en-US" sz="1600" dirty="0" smtClean="0"/>
            <a:t>on b-BSA -&gt; </a:t>
          </a:r>
          <a:r>
            <a:rPr lang="en-US" sz="1600" b="1" dirty="0" smtClean="0">
              <a:solidFill>
                <a:schemeClr val="accent6">
                  <a:lumMod val="75000"/>
                </a:schemeClr>
              </a:solidFill>
            </a:rPr>
            <a:t>LOD 1.67E+05</a:t>
          </a:r>
          <a:endParaRPr lang="el-GR" sz="1600" b="1" dirty="0">
            <a:solidFill>
              <a:schemeClr val="accent6">
                <a:lumMod val="75000"/>
              </a:schemeClr>
            </a:solidFill>
          </a:endParaRPr>
        </a:p>
      </dgm:t>
    </dgm:pt>
    <dgm:pt modelId="{5A64D7C1-E3BF-4014-8B22-B9C04684499D}" type="parTrans" cxnId="{221A8C27-1231-4579-84D3-0186A225326C}">
      <dgm:prSet/>
      <dgm:spPr/>
      <dgm:t>
        <a:bodyPr/>
        <a:lstStyle/>
        <a:p>
          <a:endParaRPr lang="el-GR"/>
        </a:p>
      </dgm:t>
    </dgm:pt>
    <dgm:pt modelId="{ED15FD3D-A300-4B2A-AB50-6D953AEB5073}" type="sibTrans" cxnId="{221A8C27-1231-4579-84D3-0186A225326C}">
      <dgm:prSet/>
      <dgm:spPr/>
      <dgm:t>
        <a:bodyPr/>
        <a:lstStyle/>
        <a:p>
          <a:endParaRPr lang="el-GR"/>
        </a:p>
      </dgm:t>
    </dgm:pt>
    <dgm:pt modelId="{F286AF13-D35D-4119-8FB7-45DFBD8A71BE}">
      <dgm:prSet phldrT="[Text]"/>
      <dgm:spPr/>
      <dgm:t>
        <a:bodyPr/>
        <a:lstStyle/>
        <a:p>
          <a:pPr algn="ctr"/>
          <a:r>
            <a:rPr lang="en-US" dirty="0" smtClean="0"/>
            <a:t>December 2017;</a:t>
          </a:r>
          <a:br>
            <a:rPr lang="en-US" dirty="0" smtClean="0"/>
          </a:br>
          <a:r>
            <a:rPr lang="en-US" b="1" dirty="0" smtClean="0">
              <a:solidFill>
                <a:schemeClr val="accent6">
                  <a:lumMod val="75000"/>
                </a:schemeClr>
              </a:solidFill>
            </a:rPr>
            <a:t>b-</a:t>
          </a:r>
          <a:r>
            <a:rPr lang="en-US" b="1" dirty="0" err="1" smtClean="0">
              <a:solidFill>
                <a:schemeClr val="accent6">
                  <a:lumMod val="75000"/>
                </a:schemeClr>
              </a:solidFill>
            </a:rPr>
            <a:t>BSA+NAv</a:t>
          </a:r>
          <a:r>
            <a:rPr lang="en-US" b="1" dirty="0" smtClean="0">
              <a:solidFill>
                <a:schemeClr val="accent6">
                  <a:lumMod val="75000"/>
                </a:schemeClr>
              </a:solidFill>
            </a:rPr>
            <a:t> </a:t>
          </a:r>
          <a:r>
            <a:rPr lang="en-US" b="0" dirty="0" err="1" smtClean="0">
              <a:solidFill>
                <a:schemeClr val="tx1"/>
              </a:solidFill>
            </a:rPr>
            <a:t>substrare</a:t>
          </a:r>
          <a:endParaRPr lang="el-GR" b="0" dirty="0">
            <a:solidFill>
              <a:schemeClr val="tx1"/>
            </a:solidFill>
          </a:endParaRPr>
        </a:p>
      </dgm:t>
    </dgm:pt>
    <dgm:pt modelId="{0423E1AF-DFA0-4EE6-BE0B-1393378B3DAB}" type="parTrans" cxnId="{8E81BBB9-106C-496D-B8F4-9AB8CFE14649}">
      <dgm:prSet/>
      <dgm:spPr/>
      <dgm:t>
        <a:bodyPr/>
        <a:lstStyle/>
        <a:p>
          <a:endParaRPr lang="el-GR"/>
        </a:p>
      </dgm:t>
    </dgm:pt>
    <dgm:pt modelId="{C0A2EA26-E4BD-441A-885B-C76A8D87A741}" type="sibTrans" cxnId="{8E81BBB9-106C-496D-B8F4-9AB8CFE14649}">
      <dgm:prSet/>
      <dgm:spPr/>
      <dgm:t>
        <a:bodyPr/>
        <a:lstStyle/>
        <a:p>
          <a:endParaRPr lang="el-GR"/>
        </a:p>
      </dgm:t>
    </dgm:pt>
    <dgm:pt modelId="{9FB09322-D21D-49BA-A577-EA5A00E0C88B}">
      <dgm:prSet phldrT="[Text]" custT="1"/>
      <dgm:spPr/>
      <dgm:t>
        <a:bodyPr/>
        <a:lstStyle/>
        <a:p>
          <a:pPr algn="ctr"/>
          <a:r>
            <a:rPr lang="en-US" sz="1600" smtClean="0"/>
            <a:t>May 2019;</a:t>
          </a:r>
          <a:br>
            <a:rPr lang="en-US" sz="1600" smtClean="0"/>
          </a:br>
          <a:r>
            <a:rPr lang="en-US" sz="1600" b="1" smtClean="0">
              <a:solidFill>
                <a:schemeClr val="accent6">
                  <a:lumMod val="75000"/>
                </a:schemeClr>
              </a:solidFill>
            </a:rPr>
            <a:t>New LCR </a:t>
          </a:r>
          <a:r>
            <a:rPr lang="en-US" sz="1600" smtClean="0"/>
            <a:t>protocol and </a:t>
          </a:r>
          <a:r>
            <a:rPr lang="en-US" sz="1600" b="1" smtClean="0">
              <a:solidFill>
                <a:schemeClr val="accent6">
                  <a:lumMod val="75000"/>
                </a:schemeClr>
              </a:solidFill>
            </a:rPr>
            <a:t>new acoustic </a:t>
          </a:r>
          <a:r>
            <a:rPr lang="en-US" sz="1600" smtClean="0"/>
            <a:t>method -&gt; </a:t>
          </a:r>
          <a:r>
            <a:rPr lang="en-US" sz="1600" b="1" smtClean="0">
              <a:solidFill>
                <a:schemeClr val="accent6">
                  <a:lumMod val="75000"/>
                </a:schemeClr>
              </a:solidFill>
            </a:rPr>
            <a:t>LOD 3340 </a:t>
          </a:r>
          <a:endParaRPr lang="el-GR" sz="1600" b="1" dirty="0">
            <a:solidFill>
              <a:schemeClr val="accent6">
                <a:lumMod val="75000"/>
              </a:schemeClr>
            </a:solidFill>
          </a:endParaRPr>
        </a:p>
      </dgm:t>
    </dgm:pt>
    <dgm:pt modelId="{BF894782-3836-4119-AEFF-15448DEBA481}" type="parTrans" cxnId="{35D92D77-45D8-404C-BF90-378EA5F45BD9}">
      <dgm:prSet/>
      <dgm:spPr/>
      <dgm:t>
        <a:bodyPr/>
        <a:lstStyle/>
        <a:p>
          <a:endParaRPr lang="el-GR"/>
        </a:p>
      </dgm:t>
    </dgm:pt>
    <dgm:pt modelId="{30181B09-3616-43EA-8B64-D81266176845}" type="sibTrans" cxnId="{35D92D77-45D8-404C-BF90-378EA5F45BD9}">
      <dgm:prSet/>
      <dgm:spPr/>
      <dgm:t>
        <a:bodyPr/>
        <a:lstStyle/>
        <a:p>
          <a:endParaRPr lang="el-GR"/>
        </a:p>
      </dgm:t>
    </dgm:pt>
    <dgm:pt modelId="{249381B2-4438-419A-9F50-308AE8AA6D9F}" type="pres">
      <dgm:prSet presAssocID="{7FC84071-F905-43B5-A275-02301D6A2C9F}" presName="arrowDiagram" presStyleCnt="0">
        <dgm:presLayoutVars>
          <dgm:chMax val="5"/>
          <dgm:dir/>
          <dgm:resizeHandles val="exact"/>
        </dgm:presLayoutVars>
      </dgm:prSet>
      <dgm:spPr/>
    </dgm:pt>
    <dgm:pt modelId="{0287C519-BB10-44FA-9353-F72EA8070C3A}" type="pres">
      <dgm:prSet presAssocID="{7FC84071-F905-43B5-A275-02301D6A2C9F}" presName="arrow" presStyleLbl="bgShp" presStyleIdx="0" presStyleCnt="1"/>
      <dgm:spPr/>
    </dgm:pt>
    <dgm:pt modelId="{0156ED97-39BE-423F-B79C-ED07309A5AF7}" type="pres">
      <dgm:prSet presAssocID="{7FC84071-F905-43B5-A275-02301D6A2C9F}" presName="arrowDiagram5" presStyleCnt="0"/>
      <dgm:spPr/>
    </dgm:pt>
    <dgm:pt modelId="{42DA3C2F-F8DD-4EF0-838B-F8DCEFA490EF}" type="pres">
      <dgm:prSet presAssocID="{E75DD9DE-4087-4F79-B949-AA8FBDA29D1B}" presName="bullet5a" presStyleLbl="node1" presStyleIdx="0" presStyleCnt="5"/>
      <dgm:spPr/>
    </dgm:pt>
    <dgm:pt modelId="{BA97D5DB-931C-4712-A30F-366E08F0EF38}" type="pres">
      <dgm:prSet presAssocID="{E75DD9DE-4087-4F79-B949-AA8FBDA29D1B}" presName="textBox5a" presStyleLbl="revTx" presStyleIdx="0" presStyleCnt="5">
        <dgm:presLayoutVars>
          <dgm:bulletEnabled val="1"/>
        </dgm:presLayoutVars>
      </dgm:prSet>
      <dgm:spPr/>
      <dgm:t>
        <a:bodyPr/>
        <a:lstStyle/>
        <a:p>
          <a:endParaRPr lang="el-GR"/>
        </a:p>
      </dgm:t>
    </dgm:pt>
    <dgm:pt modelId="{64816BC0-4A9F-401C-94BA-647602DCE09A}" type="pres">
      <dgm:prSet presAssocID="{F286AF13-D35D-4119-8FB7-45DFBD8A71BE}" presName="bullet5b" presStyleLbl="node1" presStyleIdx="1" presStyleCnt="5"/>
      <dgm:spPr/>
    </dgm:pt>
    <dgm:pt modelId="{07F5A60F-48F6-4A19-B882-499947E3718B}" type="pres">
      <dgm:prSet presAssocID="{F286AF13-D35D-4119-8FB7-45DFBD8A71BE}" presName="textBox5b" presStyleLbl="revTx" presStyleIdx="1" presStyleCnt="5" custScaleX="109804" custScaleY="61674" custLinFactNeighborX="-8623" custLinFactNeighborY="-11549">
        <dgm:presLayoutVars>
          <dgm:bulletEnabled val="1"/>
        </dgm:presLayoutVars>
      </dgm:prSet>
      <dgm:spPr/>
      <dgm:t>
        <a:bodyPr/>
        <a:lstStyle/>
        <a:p>
          <a:endParaRPr lang="el-GR"/>
        </a:p>
      </dgm:t>
    </dgm:pt>
    <dgm:pt modelId="{C186F3D5-73D5-447D-BD24-CA1847D25A46}" type="pres">
      <dgm:prSet presAssocID="{44A28158-9FFD-4202-A526-B26D3C7100C0}" presName="bullet5c" presStyleLbl="node1" presStyleIdx="2" presStyleCnt="5"/>
      <dgm:spPr/>
    </dgm:pt>
    <dgm:pt modelId="{56854E8D-1A31-456F-A424-0D162720D2E0}" type="pres">
      <dgm:prSet presAssocID="{44A28158-9FFD-4202-A526-B26D3C7100C0}" presName="textBox5c" presStyleLbl="revTx" presStyleIdx="2" presStyleCnt="5" custScaleX="95613" custScaleY="42601" custLinFactNeighborX="-21490" custLinFactNeighborY="-20089">
        <dgm:presLayoutVars>
          <dgm:bulletEnabled val="1"/>
        </dgm:presLayoutVars>
      </dgm:prSet>
      <dgm:spPr/>
      <dgm:t>
        <a:bodyPr/>
        <a:lstStyle/>
        <a:p>
          <a:endParaRPr lang="el-GR"/>
        </a:p>
      </dgm:t>
    </dgm:pt>
    <dgm:pt modelId="{01E2CDFC-2B53-49F5-AE78-E1FDB8A18547}" type="pres">
      <dgm:prSet presAssocID="{53A67227-3469-4EEA-A649-A991ECEC98B6}" presName="bullet5d" presStyleLbl="node1" presStyleIdx="3" presStyleCnt="5"/>
      <dgm:spPr/>
    </dgm:pt>
    <dgm:pt modelId="{0BE6C78B-C02C-4D09-9FF1-5F3014C4529A}" type="pres">
      <dgm:prSet presAssocID="{53A67227-3469-4EEA-A649-A991ECEC98B6}" presName="textBox5d" presStyleLbl="revTx" presStyleIdx="3" presStyleCnt="5" custScaleX="115927" custScaleY="27781" custLinFactNeighborX="-16431" custLinFactNeighborY="-25180">
        <dgm:presLayoutVars>
          <dgm:bulletEnabled val="1"/>
        </dgm:presLayoutVars>
      </dgm:prSet>
      <dgm:spPr/>
      <dgm:t>
        <a:bodyPr/>
        <a:lstStyle/>
        <a:p>
          <a:endParaRPr lang="el-GR"/>
        </a:p>
      </dgm:t>
    </dgm:pt>
    <dgm:pt modelId="{F1EF86DF-032A-48C6-AEDD-6EE0926ADD2F}" type="pres">
      <dgm:prSet presAssocID="{9FB09322-D21D-49BA-A577-EA5A00E0C88B}" presName="bullet5e" presStyleLbl="node1" presStyleIdx="4" presStyleCnt="5"/>
      <dgm:spPr/>
    </dgm:pt>
    <dgm:pt modelId="{E8F23934-4EEE-4973-8368-D3F8A69F1BAB}" type="pres">
      <dgm:prSet presAssocID="{9FB09322-D21D-49BA-A577-EA5A00E0C88B}" presName="textBox5e" presStyleLbl="revTx" presStyleIdx="4" presStyleCnt="5" custScaleX="121775" custScaleY="47405" custLinFactNeighborX="-7661" custLinFactNeighborY="-20530">
        <dgm:presLayoutVars>
          <dgm:bulletEnabled val="1"/>
        </dgm:presLayoutVars>
      </dgm:prSet>
      <dgm:spPr/>
      <dgm:t>
        <a:bodyPr/>
        <a:lstStyle/>
        <a:p>
          <a:endParaRPr lang="el-GR"/>
        </a:p>
      </dgm:t>
    </dgm:pt>
  </dgm:ptLst>
  <dgm:cxnLst>
    <dgm:cxn modelId="{221A8C27-1231-4579-84D3-0186A225326C}" srcId="{7FC84071-F905-43B5-A275-02301D6A2C9F}" destId="{53A67227-3469-4EEA-A649-A991ECEC98B6}" srcOrd="3" destOrd="0" parTransId="{5A64D7C1-E3BF-4014-8B22-B9C04684499D}" sibTransId="{ED15FD3D-A300-4B2A-AB50-6D953AEB5073}"/>
    <dgm:cxn modelId="{35D92D77-45D8-404C-BF90-378EA5F45BD9}" srcId="{7FC84071-F905-43B5-A275-02301D6A2C9F}" destId="{9FB09322-D21D-49BA-A577-EA5A00E0C88B}" srcOrd="4" destOrd="0" parTransId="{BF894782-3836-4119-AEFF-15448DEBA481}" sibTransId="{30181B09-3616-43EA-8B64-D81266176845}"/>
    <dgm:cxn modelId="{9BED6A57-3DFD-4F7F-837C-5EB20B23488B}" srcId="{7FC84071-F905-43B5-A275-02301D6A2C9F}" destId="{44A28158-9FFD-4202-A526-B26D3C7100C0}" srcOrd="2" destOrd="0" parTransId="{4FE1BE1B-88E9-472E-BABD-601699F90E34}" sibTransId="{57E6715E-DA60-44B6-BF86-BCBAE8E0799A}"/>
    <dgm:cxn modelId="{71980A1B-A2CC-4FB2-B9F2-B42EF5B68861}" type="presOf" srcId="{44A28158-9FFD-4202-A526-B26D3C7100C0}" destId="{56854E8D-1A31-456F-A424-0D162720D2E0}" srcOrd="0" destOrd="0" presId="urn:microsoft.com/office/officeart/2005/8/layout/arrow2"/>
    <dgm:cxn modelId="{8E81BBB9-106C-496D-B8F4-9AB8CFE14649}" srcId="{7FC84071-F905-43B5-A275-02301D6A2C9F}" destId="{F286AF13-D35D-4119-8FB7-45DFBD8A71BE}" srcOrd="1" destOrd="0" parTransId="{0423E1AF-DFA0-4EE6-BE0B-1393378B3DAB}" sibTransId="{C0A2EA26-E4BD-441A-885B-C76A8D87A741}"/>
    <dgm:cxn modelId="{6E9CADFC-3F40-46BE-BBBA-CD8DEF6CBDF1}" type="presOf" srcId="{F286AF13-D35D-4119-8FB7-45DFBD8A71BE}" destId="{07F5A60F-48F6-4A19-B882-499947E3718B}" srcOrd="0" destOrd="0" presId="urn:microsoft.com/office/officeart/2005/8/layout/arrow2"/>
    <dgm:cxn modelId="{EC6C1441-BA05-444D-8D04-5D1EB7F9E748}" type="presOf" srcId="{7FC84071-F905-43B5-A275-02301D6A2C9F}" destId="{249381B2-4438-419A-9F50-308AE8AA6D9F}" srcOrd="0" destOrd="0" presId="urn:microsoft.com/office/officeart/2005/8/layout/arrow2"/>
    <dgm:cxn modelId="{38BF9610-B63D-4F47-96EE-B7F07364906E}" type="presOf" srcId="{9FB09322-D21D-49BA-A577-EA5A00E0C88B}" destId="{E8F23934-4EEE-4973-8368-D3F8A69F1BAB}" srcOrd="0" destOrd="0" presId="urn:microsoft.com/office/officeart/2005/8/layout/arrow2"/>
    <dgm:cxn modelId="{6CAD9D9D-32D1-4E3E-82E0-F6EF1655F7C7}" type="presOf" srcId="{E75DD9DE-4087-4F79-B949-AA8FBDA29D1B}" destId="{BA97D5DB-931C-4712-A30F-366E08F0EF38}" srcOrd="0" destOrd="0" presId="urn:microsoft.com/office/officeart/2005/8/layout/arrow2"/>
    <dgm:cxn modelId="{EFA54E97-46A2-4DDF-8FC9-19799BFD8741}" srcId="{7FC84071-F905-43B5-A275-02301D6A2C9F}" destId="{E75DD9DE-4087-4F79-B949-AA8FBDA29D1B}" srcOrd="0" destOrd="0" parTransId="{DCBCFB40-F1A1-4452-91C0-5E30E1861E48}" sibTransId="{6AF78573-08BB-4567-BEA8-8EB96BE1B48E}"/>
    <dgm:cxn modelId="{A2C256C7-0F40-43E1-9367-9E73214BE66B}" type="presOf" srcId="{53A67227-3469-4EEA-A649-A991ECEC98B6}" destId="{0BE6C78B-C02C-4D09-9FF1-5F3014C4529A}" srcOrd="0" destOrd="0" presId="urn:microsoft.com/office/officeart/2005/8/layout/arrow2"/>
    <dgm:cxn modelId="{265B38A0-E225-469C-A1FA-B34568C051D6}" type="presParOf" srcId="{249381B2-4438-419A-9F50-308AE8AA6D9F}" destId="{0287C519-BB10-44FA-9353-F72EA8070C3A}" srcOrd="0" destOrd="0" presId="urn:microsoft.com/office/officeart/2005/8/layout/arrow2"/>
    <dgm:cxn modelId="{12AC3857-38FA-42A2-A9D5-55807D526497}" type="presParOf" srcId="{249381B2-4438-419A-9F50-308AE8AA6D9F}" destId="{0156ED97-39BE-423F-B79C-ED07309A5AF7}" srcOrd="1" destOrd="0" presId="urn:microsoft.com/office/officeart/2005/8/layout/arrow2"/>
    <dgm:cxn modelId="{D41BA2B0-9079-4475-85BE-34987E3563F4}" type="presParOf" srcId="{0156ED97-39BE-423F-B79C-ED07309A5AF7}" destId="{42DA3C2F-F8DD-4EF0-838B-F8DCEFA490EF}" srcOrd="0" destOrd="0" presId="urn:microsoft.com/office/officeart/2005/8/layout/arrow2"/>
    <dgm:cxn modelId="{1C19B8FA-F439-4D2A-A3CD-F5F9308B860C}" type="presParOf" srcId="{0156ED97-39BE-423F-B79C-ED07309A5AF7}" destId="{BA97D5DB-931C-4712-A30F-366E08F0EF38}" srcOrd="1" destOrd="0" presId="urn:microsoft.com/office/officeart/2005/8/layout/arrow2"/>
    <dgm:cxn modelId="{5A767FA6-03CD-4923-AE76-5AE0D0F09161}" type="presParOf" srcId="{0156ED97-39BE-423F-B79C-ED07309A5AF7}" destId="{64816BC0-4A9F-401C-94BA-647602DCE09A}" srcOrd="2" destOrd="0" presId="urn:microsoft.com/office/officeart/2005/8/layout/arrow2"/>
    <dgm:cxn modelId="{6A4126CD-C92C-4B66-A0ED-840EEA615F3A}" type="presParOf" srcId="{0156ED97-39BE-423F-B79C-ED07309A5AF7}" destId="{07F5A60F-48F6-4A19-B882-499947E3718B}" srcOrd="3" destOrd="0" presId="urn:microsoft.com/office/officeart/2005/8/layout/arrow2"/>
    <dgm:cxn modelId="{A8793FB9-F20F-4326-A3A6-6A020F2CBC48}" type="presParOf" srcId="{0156ED97-39BE-423F-B79C-ED07309A5AF7}" destId="{C186F3D5-73D5-447D-BD24-CA1847D25A46}" srcOrd="4" destOrd="0" presId="urn:microsoft.com/office/officeart/2005/8/layout/arrow2"/>
    <dgm:cxn modelId="{3CB65C3B-9BD4-40A8-B3DE-EFE162956F90}" type="presParOf" srcId="{0156ED97-39BE-423F-B79C-ED07309A5AF7}" destId="{56854E8D-1A31-456F-A424-0D162720D2E0}" srcOrd="5" destOrd="0" presId="urn:microsoft.com/office/officeart/2005/8/layout/arrow2"/>
    <dgm:cxn modelId="{B0368507-001B-410A-9E8F-A5FDAD62C772}" type="presParOf" srcId="{0156ED97-39BE-423F-B79C-ED07309A5AF7}" destId="{01E2CDFC-2B53-49F5-AE78-E1FDB8A18547}" srcOrd="6" destOrd="0" presId="urn:microsoft.com/office/officeart/2005/8/layout/arrow2"/>
    <dgm:cxn modelId="{E315FAB1-5CDA-4AE0-9D23-9233DCA07A01}" type="presParOf" srcId="{0156ED97-39BE-423F-B79C-ED07309A5AF7}" destId="{0BE6C78B-C02C-4D09-9FF1-5F3014C4529A}" srcOrd="7" destOrd="0" presId="urn:microsoft.com/office/officeart/2005/8/layout/arrow2"/>
    <dgm:cxn modelId="{21C7385B-58E3-4716-A428-F97689C229CC}" type="presParOf" srcId="{0156ED97-39BE-423F-B79C-ED07309A5AF7}" destId="{F1EF86DF-032A-48C6-AEDD-6EE0926ADD2F}" srcOrd="8" destOrd="0" presId="urn:microsoft.com/office/officeart/2005/8/layout/arrow2"/>
    <dgm:cxn modelId="{E0AD1ACA-000C-4EA3-A630-062CD687D3AB}" type="presParOf" srcId="{0156ED97-39BE-423F-B79C-ED07309A5AF7}" destId="{E8F23934-4EEE-4973-8368-D3F8A69F1BAB}" srcOrd="9"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D1B324-9041-4D62-8432-94E3B1F57ED3}">
      <dsp:nvSpPr>
        <dsp:cNvPr id="0" name=""/>
        <dsp:cNvSpPr/>
      </dsp:nvSpPr>
      <dsp:spPr>
        <a:xfrm rot="21300000">
          <a:off x="9875" y="683576"/>
          <a:ext cx="3637849" cy="385447"/>
        </a:xfrm>
        <a:prstGeom prst="mathMinus">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209418B8-8069-4810-A7F4-45DA80E8C0CC}">
      <dsp:nvSpPr>
        <dsp:cNvPr id="0" name=""/>
        <dsp:cNvSpPr/>
      </dsp:nvSpPr>
      <dsp:spPr>
        <a:xfrm>
          <a:off x="438912" y="87629"/>
          <a:ext cx="1097280" cy="701039"/>
        </a:xfrm>
        <a:prstGeom prst="downArrow">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DF2E74B-8CBB-46DA-B575-2FF0ED984B9F}">
      <dsp:nvSpPr>
        <dsp:cNvPr id="0" name=""/>
        <dsp:cNvSpPr/>
      </dsp:nvSpPr>
      <dsp:spPr>
        <a:xfrm>
          <a:off x="1466088" y="0"/>
          <a:ext cx="2115310" cy="7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t>Better efficiency (LOD; 3340 </a:t>
          </a:r>
          <a:r>
            <a:rPr lang="en-US" sz="1600" b="1" kern="1200" dirty="0" err="1" smtClean="0"/>
            <a:t>mt</a:t>
          </a:r>
          <a:r>
            <a:rPr lang="en-US" sz="1600" b="1" kern="1200" dirty="0" smtClean="0"/>
            <a:t> copies) </a:t>
          </a:r>
          <a:endParaRPr lang="el-GR" sz="1600" kern="1200" dirty="0"/>
        </a:p>
      </dsp:txBody>
      <dsp:txXfrm>
        <a:off x="1466088" y="0"/>
        <a:ext cx="2115310" cy="736091"/>
      </dsp:txXfrm>
    </dsp:sp>
    <dsp:sp modelId="{ED211868-54D4-4AE0-A1B1-F534221298F0}">
      <dsp:nvSpPr>
        <dsp:cNvPr id="0" name=""/>
        <dsp:cNvSpPr/>
      </dsp:nvSpPr>
      <dsp:spPr>
        <a:xfrm>
          <a:off x="2121407" y="963930"/>
          <a:ext cx="1097280" cy="701039"/>
        </a:xfrm>
        <a:prstGeom prst="upArrow">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358717D-F830-4ED9-B246-71F0567A0012}">
      <dsp:nvSpPr>
        <dsp:cNvPr id="0" name=""/>
        <dsp:cNvSpPr/>
      </dsp:nvSpPr>
      <dsp:spPr>
        <a:xfrm>
          <a:off x="438912" y="1016507"/>
          <a:ext cx="1389888" cy="7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t>by-products</a:t>
          </a:r>
          <a:endParaRPr lang="el-GR" sz="1600" b="1" kern="1200" dirty="0"/>
        </a:p>
      </dsp:txBody>
      <dsp:txXfrm>
        <a:off x="438912" y="1016507"/>
        <a:ext cx="1389888" cy="73609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87C519-BB10-44FA-9353-F72EA8070C3A}">
      <dsp:nvSpPr>
        <dsp:cNvPr id="0" name=""/>
        <dsp:cNvSpPr/>
      </dsp:nvSpPr>
      <dsp:spPr>
        <a:xfrm>
          <a:off x="405381" y="0"/>
          <a:ext cx="7559038" cy="4724398"/>
        </a:xfrm>
        <a:prstGeom prst="swooshArrow">
          <a:avLst>
            <a:gd name="adj1" fmla="val 25000"/>
            <a:gd name="adj2" fmla="val 25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2DA3C2F-F8DD-4EF0-838B-F8DCEFA490EF}">
      <dsp:nvSpPr>
        <dsp:cNvPr id="0" name=""/>
        <dsp:cNvSpPr/>
      </dsp:nvSpPr>
      <dsp:spPr>
        <a:xfrm>
          <a:off x="1149947" y="3513063"/>
          <a:ext cx="173857" cy="173857"/>
        </a:xfrm>
        <a:prstGeom prst="ellipse">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A97D5DB-931C-4712-A30F-366E08F0EF38}">
      <dsp:nvSpPr>
        <dsp:cNvPr id="0" name=""/>
        <dsp:cNvSpPr/>
      </dsp:nvSpPr>
      <dsp:spPr>
        <a:xfrm>
          <a:off x="1236875" y="3599992"/>
          <a:ext cx="990234" cy="112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4" tIns="0" rIns="0" bIns="0" numCol="1" spcCol="1270" anchor="t" anchorCtr="0">
          <a:noAutofit/>
        </a:bodyPr>
        <a:lstStyle/>
        <a:p>
          <a:pPr lvl="0" algn="ctr" defTabSz="711200">
            <a:lnSpc>
              <a:spcPct val="90000"/>
            </a:lnSpc>
            <a:spcBef>
              <a:spcPct val="0"/>
            </a:spcBef>
            <a:spcAft>
              <a:spcPct val="35000"/>
            </a:spcAft>
          </a:pPr>
          <a:r>
            <a:rPr lang="en-US" sz="1600" kern="1200" dirty="0" smtClean="0"/>
            <a:t>December 2017;</a:t>
          </a:r>
          <a:br>
            <a:rPr lang="en-US" sz="1600" kern="1200" dirty="0" smtClean="0"/>
          </a:br>
          <a:r>
            <a:rPr lang="en-US" sz="1600" kern="1200" dirty="0" smtClean="0"/>
            <a:t>LCR on </a:t>
          </a:r>
          <a:r>
            <a:rPr lang="en-US" sz="1600" kern="1200" dirty="0" err="1" smtClean="0"/>
            <a:t>NAv</a:t>
          </a:r>
          <a:r>
            <a:rPr lang="en-US" sz="1600" kern="1200" dirty="0" smtClean="0"/>
            <a:t> -&gt; </a:t>
          </a:r>
          <a:r>
            <a:rPr lang="en-US" sz="1600" b="1" kern="1200" dirty="0" smtClean="0">
              <a:solidFill>
                <a:schemeClr val="accent6">
                  <a:lumMod val="75000"/>
                </a:schemeClr>
              </a:solidFill>
            </a:rPr>
            <a:t>NO</a:t>
          </a:r>
          <a:endParaRPr lang="el-GR" sz="1600" b="1" kern="1200" dirty="0">
            <a:solidFill>
              <a:schemeClr val="accent6">
                <a:lumMod val="75000"/>
              </a:schemeClr>
            </a:solidFill>
          </a:endParaRPr>
        </a:p>
      </dsp:txBody>
      <dsp:txXfrm>
        <a:off x="1236875" y="3599992"/>
        <a:ext cx="990234" cy="1124406"/>
      </dsp:txXfrm>
    </dsp:sp>
    <dsp:sp modelId="{64816BC0-4A9F-401C-94BA-647602DCE09A}">
      <dsp:nvSpPr>
        <dsp:cNvPr id="0" name=""/>
        <dsp:cNvSpPr/>
      </dsp:nvSpPr>
      <dsp:spPr>
        <a:xfrm>
          <a:off x="2091047" y="2608813"/>
          <a:ext cx="272125" cy="272125"/>
        </a:xfrm>
        <a:prstGeom prst="ellipse">
          <a:avLst/>
        </a:prstGeom>
        <a:gradFill rotWithShape="0">
          <a:gsLst>
            <a:gs pos="0">
              <a:schemeClr val="accent3">
                <a:shade val="80000"/>
                <a:hueOff val="54727"/>
                <a:satOff val="-358"/>
                <a:lumOff val="6139"/>
                <a:alphaOff val="0"/>
                <a:shade val="51000"/>
                <a:satMod val="130000"/>
              </a:schemeClr>
            </a:gs>
            <a:gs pos="80000">
              <a:schemeClr val="accent3">
                <a:shade val="80000"/>
                <a:hueOff val="54727"/>
                <a:satOff val="-358"/>
                <a:lumOff val="6139"/>
                <a:alphaOff val="0"/>
                <a:shade val="93000"/>
                <a:satMod val="130000"/>
              </a:schemeClr>
            </a:gs>
            <a:gs pos="100000">
              <a:schemeClr val="accent3">
                <a:shade val="80000"/>
                <a:hueOff val="54727"/>
                <a:satOff val="-358"/>
                <a:lumOff val="61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7F5A60F-48F6-4A19-B882-499947E3718B}">
      <dsp:nvSpPr>
        <dsp:cNvPr id="0" name=""/>
        <dsp:cNvSpPr/>
      </dsp:nvSpPr>
      <dsp:spPr>
        <a:xfrm>
          <a:off x="2057398" y="2895596"/>
          <a:ext cx="1377821" cy="1220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94" tIns="0" rIns="0" bIns="0" numCol="1" spcCol="1270" anchor="t" anchorCtr="0">
          <a:noAutofit/>
        </a:bodyPr>
        <a:lstStyle/>
        <a:p>
          <a:pPr lvl="0" algn="ctr" defTabSz="711200">
            <a:lnSpc>
              <a:spcPct val="90000"/>
            </a:lnSpc>
            <a:spcBef>
              <a:spcPct val="0"/>
            </a:spcBef>
            <a:spcAft>
              <a:spcPct val="35000"/>
            </a:spcAft>
          </a:pPr>
          <a:r>
            <a:rPr lang="en-US" sz="1600" kern="1200" dirty="0" smtClean="0"/>
            <a:t>December 2017;</a:t>
          </a:r>
          <a:br>
            <a:rPr lang="en-US" sz="1600" kern="1200" dirty="0" smtClean="0"/>
          </a:br>
          <a:r>
            <a:rPr lang="en-US" sz="1600" b="1" kern="1200" dirty="0" smtClean="0">
              <a:solidFill>
                <a:schemeClr val="accent6">
                  <a:lumMod val="75000"/>
                </a:schemeClr>
              </a:solidFill>
            </a:rPr>
            <a:t>b-</a:t>
          </a:r>
          <a:r>
            <a:rPr lang="en-US" sz="1600" b="1" kern="1200" dirty="0" err="1" smtClean="0">
              <a:solidFill>
                <a:schemeClr val="accent6">
                  <a:lumMod val="75000"/>
                </a:schemeClr>
              </a:solidFill>
            </a:rPr>
            <a:t>BSA+NAv</a:t>
          </a:r>
          <a:r>
            <a:rPr lang="en-US" sz="1600" b="1" kern="1200" dirty="0" smtClean="0">
              <a:solidFill>
                <a:schemeClr val="accent6">
                  <a:lumMod val="75000"/>
                </a:schemeClr>
              </a:solidFill>
            </a:rPr>
            <a:t> </a:t>
          </a:r>
          <a:r>
            <a:rPr lang="en-US" sz="1600" b="0" kern="1200" dirty="0" err="1" smtClean="0">
              <a:solidFill>
                <a:schemeClr val="tx1"/>
              </a:solidFill>
            </a:rPr>
            <a:t>substrare</a:t>
          </a:r>
          <a:endParaRPr lang="el-GR" sz="1600" b="0" kern="1200" dirty="0">
            <a:solidFill>
              <a:schemeClr val="tx1"/>
            </a:solidFill>
          </a:endParaRPr>
        </a:p>
      </dsp:txBody>
      <dsp:txXfrm>
        <a:off x="2057398" y="2895596"/>
        <a:ext cx="1377821" cy="1220851"/>
      </dsp:txXfrm>
    </dsp:sp>
    <dsp:sp modelId="{C186F3D5-73D5-447D-BD24-CA1847D25A46}">
      <dsp:nvSpPr>
        <dsp:cNvPr id="0" name=""/>
        <dsp:cNvSpPr/>
      </dsp:nvSpPr>
      <dsp:spPr>
        <a:xfrm>
          <a:off x="3300493" y="1887869"/>
          <a:ext cx="362833" cy="362833"/>
        </a:xfrm>
        <a:prstGeom prst="ellipse">
          <a:avLst/>
        </a:prstGeom>
        <a:gradFill rotWithShape="0">
          <a:gsLst>
            <a:gs pos="0">
              <a:schemeClr val="accent3">
                <a:shade val="80000"/>
                <a:hueOff val="109454"/>
                <a:satOff val="-716"/>
                <a:lumOff val="12277"/>
                <a:alphaOff val="0"/>
                <a:shade val="51000"/>
                <a:satMod val="130000"/>
              </a:schemeClr>
            </a:gs>
            <a:gs pos="80000">
              <a:schemeClr val="accent3">
                <a:shade val="80000"/>
                <a:hueOff val="109454"/>
                <a:satOff val="-716"/>
                <a:lumOff val="12277"/>
                <a:alphaOff val="0"/>
                <a:shade val="93000"/>
                <a:satMod val="130000"/>
              </a:schemeClr>
            </a:gs>
            <a:gs pos="100000">
              <a:schemeClr val="accent3">
                <a:shade val="80000"/>
                <a:hueOff val="109454"/>
                <a:satOff val="-716"/>
                <a:lumOff val="122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6854E8D-1A31-456F-A424-0D162720D2E0}">
      <dsp:nvSpPr>
        <dsp:cNvPr id="0" name=""/>
        <dsp:cNvSpPr/>
      </dsp:nvSpPr>
      <dsp:spPr>
        <a:xfrm>
          <a:off x="3200394" y="2297905"/>
          <a:ext cx="1394892" cy="113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258" tIns="0" rIns="0" bIns="0" numCol="1" spcCol="1270" anchor="t" anchorCtr="0">
          <a:noAutofit/>
        </a:bodyPr>
        <a:lstStyle/>
        <a:p>
          <a:pPr lvl="0" algn="ctr" defTabSz="711200">
            <a:lnSpc>
              <a:spcPct val="90000"/>
            </a:lnSpc>
            <a:spcBef>
              <a:spcPct val="0"/>
            </a:spcBef>
            <a:spcAft>
              <a:spcPct val="35000"/>
            </a:spcAft>
          </a:pPr>
          <a:r>
            <a:rPr lang="en-US" sz="1600" kern="1200" dirty="0" smtClean="0"/>
            <a:t>May 2018;</a:t>
          </a:r>
          <a:br>
            <a:rPr lang="en-US" sz="1600" kern="1200" dirty="0" smtClean="0"/>
          </a:br>
          <a:r>
            <a:rPr lang="en-US" sz="1600" b="1" kern="1200" dirty="0" smtClean="0">
              <a:solidFill>
                <a:schemeClr val="accent6">
                  <a:lumMod val="75000"/>
                </a:schemeClr>
              </a:solidFill>
            </a:rPr>
            <a:t>LCR</a:t>
          </a:r>
          <a:r>
            <a:rPr lang="en-US" sz="1600" b="1" kern="1200" dirty="0" smtClean="0"/>
            <a:t> </a:t>
          </a:r>
          <a:r>
            <a:rPr lang="en-US" sz="1600" kern="1200" dirty="0" smtClean="0"/>
            <a:t>on b-</a:t>
          </a:r>
          <a:r>
            <a:rPr lang="en-US" sz="1600" kern="1200" dirty="0" err="1" smtClean="0"/>
            <a:t>BSA+NAv</a:t>
          </a:r>
          <a:r>
            <a:rPr lang="en-US" sz="1600" kern="1200" dirty="0" smtClean="0"/>
            <a:t>-&gt; </a:t>
          </a:r>
          <a:r>
            <a:rPr lang="en-US" sz="1600" b="1" kern="1200" dirty="0" smtClean="0">
              <a:solidFill>
                <a:schemeClr val="accent6">
                  <a:lumMod val="75000"/>
                </a:schemeClr>
              </a:solidFill>
            </a:rPr>
            <a:t>LOD 1.67E+06</a:t>
          </a:r>
          <a:r>
            <a:rPr lang="en-US" sz="1600" kern="1200" dirty="0" smtClean="0">
              <a:solidFill>
                <a:schemeClr val="accent6">
                  <a:lumMod val="75000"/>
                </a:schemeClr>
              </a:solidFill>
            </a:rPr>
            <a:t/>
          </a:r>
          <a:br>
            <a:rPr lang="en-US" sz="1600" kern="1200" dirty="0" smtClean="0">
              <a:solidFill>
                <a:schemeClr val="accent6">
                  <a:lumMod val="75000"/>
                </a:schemeClr>
              </a:solidFill>
            </a:rPr>
          </a:br>
          <a:endParaRPr lang="el-GR" sz="1600" kern="1200" dirty="0">
            <a:solidFill>
              <a:schemeClr val="accent6">
                <a:lumMod val="75000"/>
              </a:schemeClr>
            </a:solidFill>
          </a:endParaRPr>
        </a:p>
      </dsp:txBody>
      <dsp:txXfrm>
        <a:off x="3200394" y="2297905"/>
        <a:ext cx="1394892" cy="1131104"/>
      </dsp:txXfrm>
    </dsp:sp>
    <dsp:sp modelId="{01E2CDFC-2B53-49F5-AE78-E1FDB8A18547}">
      <dsp:nvSpPr>
        <dsp:cNvPr id="0" name=""/>
        <dsp:cNvSpPr/>
      </dsp:nvSpPr>
      <dsp:spPr>
        <a:xfrm>
          <a:off x="4706474" y="1324721"/>
          <a:ext cx="468660" cy="468660"/>
        </a:xfrm>
        <a:prstGeom prst="ellipse">
          <a:avLst/>
        </a:prstGeom>
        <a:gradFill rotWithShape="0">
          <a:gsLst>
            <a:gs pos="0">
              <a:schemeClr val="accent3">
                <a:shade val="80000"/>
                <a:hueOff val="164182"/>
                <a:satOff val="-1073"/>
                <a:lumOff val="18416"/>
                <a:alphaOff val="0"/>
                <a:shade val="51000"/>
                <a:satMod val="130000"/>
              </a:schemeClr>
            </a:gs>
            <a:gs pos="80000">
              <a:schemeClr val="accent3">
                <a:shade val="80000"/>
                <a:hueOff val="164182"/>
                <a:satOff val="-1073"/>
                <a:lumOff val="18416"/>
                <a:alphaOff val="0"/>
                <a:shade val="93000"/>
                <a:satMod val="130000"/>
              </a:schemeClr>
            </a:gs>
            <a:gs pos="100000">
              <a:schemeClr val="accent3">
                <a:shade val="80000"/>
                <a:hueOff val="164182"/>
                <a:satOff val="-1073"/>
                <a:lumOff val="184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BE6C78B-C02C-4D09-9FF1-5F3014C4529A}">
      <dsp:nvSpPr>
        <dsp:cNvPr id="0" name=""/>
        <dsp:cNvSpPr/>
      </dsp:nvSpPr>
      <dsp:spPr>
        <a:xfrm>
          <a:off x="4572006" y="1905008"/>
          <a:ext cx="1752593" cy="879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333" tIns="0" rIns="0" bIns="0" numCol="1" spcCol="1270" anchor="t" anchorCtr="0">
          <a:noAutofit/>
        </a:bodyPr>
        <a:lstStyle/>
        <a:p>
          <a:pPr lvl="0" algn="ctr" defTabSz="711200">
            <a:lnSpc>
              <a:spcPct val="90000"/>
            </a:lnSpc>
            <a:spcBef>
              <a:spcPct val="0"/>
            </a:spcBef>
            <a:spcAft>
              <a:spcPct val="35000"/>
            </a:spcAft>
          </a:pPr>
          <a:r>
            <a:rPr lang="en-US" sz="1600" kern="1200" dirty="0" smtClean="0"/>
            <a:t>December 2018;</a:t>
          </a:r>
          <a:br>
            <a:rPr lang="en-US" sz="1600" kern="1200" dirty="0" smtClean="0"/>
          </a:br>
          <a:r>
            <a:rPr lang="en-US" sz="1600" kern="1200" dirty="0" smtClean="0"/>
            <a:t>Optimization of </a:t>
          </a:r>
          <a:r>
            <a:rPr lang="en-US" sz="1600" b="1" kern="1200" dirty="0" err="1" smtClean="0">
              <a:solidFill>
                <a:schemeClr val="accent6">
                  <a:lumMod val="75000"/>
                </a:schemeClr>
              </a:solidFill>
            </a:rPr>
            <a:t>NAv</a:t>
          </a:r>
          <a:r>
            <a:rPr lang="en-US" sz="1600" b="1" kern="1200" dirty="0" smtClean="0"/>
            <a:t> </a:t>
          </a:r>
          <a:r>
            <a:rPr lang="en-US" sz="1600" kern="1200" dirty="0" smtClean="0"/>
            <a:t>on b-BSA -&gt; </a:t>
          </a:r>
          <a:r>
            <a:rPr lang="en-US" sz="1600" b="1" kern="1200" dirty="0" smtClean="0">
              <a:solidFill>
                <a:schemeClr val="accent6">
                  <a:lumMod val="75000"/>
                </a:schemeClr>
              </a:solidFill>
            </a:rPr>
            <a:t>LOD 1.67E+05</a:t>
          </a:r>
          <a:endParaRPr lang="el-GR" sz="1600" b="1" kern="1200" dirty="0">
            <a:solidFill>
              <a:schemeClr val="accent6">
                <a:lumMod val="75000"/>
              </a:schemeClr>
            </a:solidFill>
          </a:endParaRPr>
        </a:p>
      </dsp:txBody>
      <dsp:txXfrm>
        <a:off x="4572006" y="1905008"/>
        <a:ext cx="1752593" cy="879365"/>
      </dsp:txXfrm>
    </dsp:sp>
    <dsp:sp modelId="{F1EF86DF-032A-48C6-AEDD-6EE0926ADD2F}">
      <dsp:nvSpPr>
        <dsp:cNvPr id="0" name=""/>
        <dsp:cNvSpPr/>
      </dsp:nvSpPr>
      <dsp:spPr>
        <a:xfrm>
          <a:off x="6154030" y="948659"/>
          <a:ext cx="597164" cy="597164"/>
        </a:xfrm>
        <a:prstGeom prst="ellipse">
          <a:avLst/>
        </a:prstGeom>
        <a:gradFill rotWithShape="0">
          <a:gsLst>
            <a:gs pos="0">
              <a:schemeClr val="accent3">
                <a:shade val="80000"/>
                <a:hueOff val="218909"/>
                <a:satOff val="-1431"/>
                <a:lumOff val="24554"/>
                <a:alphaOff val="0"/>
                <a:shade val="51000"/>
                <a:satMod val="130000"/>
              </a:schemeClr>
            </a:gs>
            <a:gs pos="80000">
              <a:schemeClr val="accent3">
                <a:shade val="80000"/>
                <a:hueOff val="218909"/>
                <a:satOff val="-1431"/>
                <a:lumOff val="24554"/>
                <a:alphaOff val="0"/>
                <a:shade val="93000"/>
                <a:satMod val="130000"/>
              </a:schemeClr>
            </a:gs>
            <a:gs pos="100000">
              <a:schemeClr val="accent3">
                <a:shade val="80000"/>
                <a:hueOff val="218909"/>
                <a:satOff val="-1431"/>
                <a:lumOff val="245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8F23934-4EEE-4973-8368-D3F8A69F1BAB}">
      <dsp:nvSpPr>
        <dsp:cNvPr id="0" name=""/>
        <dsp:cNvSpPr/>
      </dsp:nvSpPr>
      <dsp:spPr>
        <a:xfrm>
          <a:off x="6172194" y="1447786"/>
          <a:ext cx="1841003" cy="164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425" tIns="0" rIns="0" bIns="0" numCol="1" spcCol="1270" anchor="t" anchorCtr="0">
          <a:noAutofit/>
        </a:bodyPr>
        <a:lstStyle/>
        <a:p>
          <a:pPr lvl="0" algn="ctr" defTabSz="711200">
            <a:lnSpc>
              <a:spcPct val="90000"/>
            </a:lnSpc>
            <a:spcBef>
              <a:spcPct val="0"/>
            </a:spcBef>
            <a:spcAft>
              <a:spcPct val="35000"/>
            </a:spcAft>
          </a:pPr>
          <a:r>
            <a:rPr lang="en-US" sz="1600" kern="1200" smtClean="0"/>
            <a:t>May 2019;</a:t>
          </a:r>
          <a:br>
            <a:rPr lang="en-US" sz="1600" kern="1200" smtClean="0"/>
          </a:br>
          <a:r>
            <a:rPr lang="en-US" sz="1600" b="1" kern="1200" smtClean="0">
              <a:solidFill>
                <a:schemeClr val="accent6">
                  <a:lumMod val="75000"/>
                </a:schemeClr>
              </a:solidFill>
            </a:rPr>
            <a:t>New LCR </a:t>
          </a:r>
          <a:r>
            <a:rPr lang="en-US" sz="1600" kern="1200" smtClean="0"/>
            <a:t>protocol and </a:t>
          </a:r>
          <a:r>
            <a:rPr lang="en-US" sz="1600" b="1" kern="1200" smtClean="0">
              <a:solidFill>
                <a:schemeClr val="accent6">
                  <a:lumMod val="75000"/>
                </a:schemeClr>
              </a:solidFill>
            </a:rPr>
            <a:t>new acoustic </a:t>
          </a:r>
          <a:r>
            <a:rPr lang="en-US" sz="1600" kern="1200" smtClean="0"/>
            <a:t>method -&gt; </a:t>
          </a:r>
          <a:r>
            <a:rPr lang="en-US" sz="1600" b="1" kern="1200" smtClean="0">
              <a:solidFill>
                <a:schemeClr val="accent6">
                  <a:lumMod val="75000"/>
                </a:schemeClr>
              </a:solidFill>
            </a:rPr>
            <a:t>LOD 3340 </a:t>
          </a:r>
          <a:endParaRPr lang="el-GR" sz="1600" b="1" kern="1200" dirty="0">
            <a:solidFill>
              <a:schemeClr val="accent6">
                <a:lumMod val="75000"/>
              </a:schemeClr>
            </a:solidFill>
          </a:endParaRPr>
        </a:p>
      </dsp:txBody>
      <dsp:txXfrm>
        <a:off x="6172194" y="1447786"/>
        <a:ext cx="1841003" cy="1648346"/>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drawing1.xml><?xml version="1.0" encoding="utf-8"?>
<c:userShapes xmlns:c="http://schemas.openxmlformats.org/drawingml/2006/chart">
  <cdr:relSizeAnchor xmlns:cdr="http://schemas.openxmlformats.org/drawingml/2006/chartDrawing">
    <cdr:from>
      <cdr:x>0.11119</cdr:x>
      <cdr:y>0.60315</cdr:y>
    </cdr:from>
    <cdr:to>
      <cdr:x>0.28725</cdr:x>
      <cdr:y>0.68455</cdr:y>
    </cdr:to>
    <cdr:sp macro="" textlink="">
      <cdr:nvSpPr>
        <cdr:cNvPr id="2" name="TextBox 1"/>
        <cdr:cNvSpPr txBox="1"/>
      </cdr:nvSpPr>
      <cdr:spPr>
        <a:xfrm xmlns:a="http://schemas.openxmlformats.org/drawingml/2006/main" rot="19551212">
          <a:off x="593062" y="1700512"/>
          <a:ext cx="939104" cy="229499"/>
        </a:xfrm>
        <a:prstGeom xmlns:a="http://schemas.openxmlformats.org/drawingml/2006/main" prst="rect">
          <a:avLst/>
        </a:prstGeom>
        <a:noFill xmlns:a="http://schemas.openxmlformats.org/drawingml/2006/main"/>
        <a:ln xmlns:a="http://schemas.openxmlformats.org/drawingml/2006/main" w="9525">
          <a:noFill/>
        </a:ln>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vertOverflow="clip" wrap="square" rtlCol="0"/>
        <a:lstStyle xmlns:a="http://schemas.openxmlformats.org/drawingml/2006/main"/>
        <a:p xmlns:a="http://schemas.openxmlformats.org/drawingml/2006/main">
          <a:r>
            <a:rPr lang="en-US" sz="1200" dirty="0" err="1" smtClean="0"/>
            <a:t>Wt_control</a:t>
          </a:r>
          <a:endParaRPr lang="el-GR" sz="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98B5F4-3E98-4028-A021-CF39A15CFF57}" type="datetimeFigureOut">
              <a:rPr lang="el-GR" smtClean="0"/>
              <a:pPr/>
              <a:t>26/6/2019</a:t>
            </a:fld>
            <a:endParaRPr lang="el-G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B435B5-6921-4BE3-A343-FC26C90CC14F}"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7B3761-6BB7-42C8-AA51-D82C123279B2}" type="datetimeFigureOut">
              <a:rPr lang="el-GR" smtClean="0"/>
              <a:pPr/>
              <a:t>26/6/2019</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9883D5-CB44-4691-9AD4-BB786B0164A5}"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939883D5-CB44-4691-9AD4-BB786B0164A5}"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0E543E1-04F9-4EF2-89F5-30815E840410}" type="slidenum">
              <a:rPr lang="el-GR" smtClean="0"/>
              <a:pPr/>
              <a:t>15</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improved in efficiency and duration but non-optimized in terms of specificity (non specific &amp; blunt-end ligation).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Current acoustic detection limit</a:t>
            </a:r>
            <a:r>
              <a:rPr lang="el-GR" dirty="0" smtClean="0"/>
              <a:t> </a:t>
            </a:r>
            <a:r>
              <a:rPr lang="en-US" dirty="0" smtClean="0"/>
              <a:t>of BRAF-V600E is the 3340 molecules of initial target using the 30 LCR cycles protocol and removing the cholesterol from the assay.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AWS platform has relatively the same response pattern as QCM-D concerning the adsorption of proteins, </a:t>
            </a:r>
            <a:r>
              <a:rPr lang="en-US" dirty="0" err="1" smtClean="0"/>
              <a:t>ds</a:t>
            </a:r>
            <a:r>
              <a:rPr lang="en-US" dirty="0" smtClean="0"/>
              <a:t>-DNA, and </a:t>
            </a:r>
            <a:r>
              <a:rPr lang="en-US" dirty="0" err="1" smtClean="0"/>
              <a:t>dsDNA-liposomes</a:t>
            </a:r>
            <a:r>
              <a:rPr lang="en-US" dirty="0" smtClean="0"/>
              <a:t>.</a:t>
            </a:r>
            <a:endParaRPr lang="el-GR" dirty="0" smtClean="0"/>
          </a:p>
          <a:p>
            <a:endParaRPr lang="el-GR" dirty="0"/>
          </a:p>
        </p:txBody>
      </p:sp>
      <p:sp>
        <p:nvSpPr>
          <p:cNvPr id="4" name="Slide Number Placeholder 3"/>
          <p:cNvSpPr>
            <a:spLocks noGrp="1"/>
          </p:cNvSpPr>
          <p:nvPr>
            <p:ph type="sldNum" sz="quarter" idx="10"/>
          </p:nvPr>
        </p:nvSpPr>
        <p:spPr/>
        <p:txBody>
          <a:bodyPr/>
          <a:lstStyle/>
          <a:p>
            <a:fld id="{939883D5-CB44-4691-9AD4-BB786B0164A5}" type="slidenum">
              <a:rPr lang="el-GR" smtClean="0"/>
              <a:pPr/>
              <a:t>21</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design of new shorter probes (~ 15 </a:t>
            </a:r>
            <a:r>
              <a:rPr lang="en-US" dirty="0" err="1" smtClean="0"/>
              <a:t>nt</a:t>
            </a:r>
            <a:r>
              <a:rPr lang="en-US" dirty="0" smtClean="0"/>
              <a:t> each), use of PNAs to block the wt sequence in order to increase the specificity of the assay. </a:t>
            </a:r>
          </a:p>
          <a:p>
            <a:r>
              <a:rPr lang="en-US" dirty="0" smtClean="0"/>
              <a:t>Capturing of </a:t>
            </a:r>
            <a:r>
              <a:rPr lang="en-US" dirty="0" err="1" smtClean="0"/>
              <a:t>dsDNA</a:t>
            </a:r>
            <a:r>
              <a:rPr lang="en-US" dirty="0" smtClean="0"/>
              <a:t> mimicking BRAF sequence in</a:t>
            </a:r>
          </a:p>
          <a:p>
            <a:r>
              <a:rPr lang="en-US" dirty="0" smtClean="0"/>
              <a:t>serum using the fluidized bed followed by LCR and</a:t>
            </a:r>
          </a:p>
          <a:p>
            <a:r>
              <a:rPr lang="en-US" dirty="0" smtClean="0"/>
              <a:t>acoustic detection (currently performing at</a:t>
            </a:r>
          </a:p>
          <a:p>
            <a:r>
              <a:rPr lang="en-US" dirty="0" smtClean="0"/>
              <a:t>FORTH)</a:t>
            </a:r>
          </a:p>
          <a:p>
            <a:endParaRPr lang="en-US" dirty="0" smtClean="0"/>
          </a:p>
          <a:p>
            <a:r>
              <a:rPr lang="en-US" dirty="0" smtClean="0"/>
              <a:t>Detection of LCR products using the AWS</a:t>
            </a:r>
          </a:p>
          <a:p>
            <a:r>
              <a:rPr lang="en-US" dirty="0" smtClean="0"/>
              <a:t>platform.</a:t>
            </a:r>
          </a:p>
          <a:p>
            <a:endParaRPr lang="el-GR" dirty="0"/>
          </a:p>
        </p:txBody>
      </p:sp>
      <p:sp>
        <p:nvSpPr>
          <p:cNvPr id="4" name="Slide Number Placeholder 3"/>
          <p:cNvSpPr>
            <a:spLocks noGrp="1"/>
          </p:cNvSpPr>
          <p:nvPr>
            <p:ph type="sldNum" sz="quarter" idx="10"/>
          </p:nvPr>
        </p:nvSpPr>
        <p:spPr/>
        <p:txBody>
          <a:bodyPr/>
          <a:lstStyle/>
          <a:p>
            <a:fld id="{939883D5-CB44-4691-9AD4-BB786B0164A5}" type="slidenum">
              <a:rPr lang="el-GR" smtClean="0"/>
              <a:pPr/>
              <a:t>22</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using the fluidized bed technology (Curie)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is presented the main concept of the project. First step is the extraction of total cell free </a:t>
            </a:r>
            <a:r>
              <a:rPr lang="en-US" sz="1200" kern="1200" dirty="0" err="1" smtClean="0">
                <a:solidFill>
                  <a:schemeClr val="tx1"/>
                </a:solidFill>
                <a:latin typeface="+mn-lt"/>
                <a:ea typeface="+mn-ea"/>
                <a:cs typeface="+mn-cs"/>
              </a:rPr>
              <a:t>dna</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or the enrichment of specific </a:t>
            </a:r>
            <a:r>
              <a:rPr lang="en-US" sz="1200" kern="1200" dirty="0" err="1" smtClean="0">
                <a:solidFill>
                  <a:schemeClr val="tx1"/>
                </a:solidFill>
                <a:latin typeface="+mn-lt"/>
                <a:ea typeface="+mn-ea"/>
                <a:cs typeface="+mn-cs"/>
              </a:rPr>
              <a:t>ctDNA</a:t>
            </a:r>
            <a:r>
              <a:rPr lang="en-US" sz="1200" kern="1200" dirty="0" smtClean="0">
                <a:solidFill>
                  <a:schemeClr val="tx1"/>
                </a:solidFill>
                <a:latin typeface="+mn-lt"/>
                <a:ea typeface="+mn-ea"/>
                <a:cs typeface="+mn-cs"/>
              </a:rPr>
              <a:t> targets using the fluidized bed technology from curie. 2</a:t>
            </a:r>
            <a:r>
              <a:rPr lang="en-US" sz="1200" kern="1200" baseline="30000" dirty="0" smtClean="0">
                <a:solidFill>
                  <a:schemeClr val="tx1"/>
                </a:solidFill>
                <a:latin typeface="+mn-lt"/>
                <a:ea typeface="+mn-ea"/>
                <a:cs typeface="+mn-cs"/>
              </a:rPr>
              <a:t>nd</a:t>
            </a:r>
            <a:r>
              <a:rPr lang="en-US" sz="1200" kern="1200" baseline="0" dirty="0" smtClean="0">
                <a:solidFill>
                  <a:schemeClr val="tx1"/>
                </a:solidFill>
                <a:latin typeface="+mn-lt"/>
                <a:ea typeface="+mn-ea"/>
                <a:cs typeface="+mn-cs"/>
              </a:rPr>
              <a:t> step is </a:t>
            </a:r>
            <a:r>
              <a:rPr lang="en-US" sz="1200" kern="1200" dirty="0" smtClean="0">
                <a:solidFill>
                  <a:schemeClr val="tx1"/>
                </a:solidFill>
                <a:latin typeface="+mn-lt"/>
                <a:ea typeface="+mn-ea"/>
                <a:cs typeface="+mn-cs"/>
              </a:rPr>
              <a:t>the amplification of only the </a:t>
            </a:r>
            <a:r>
              <a:rPr lang="en-US" sz="1200" kern="1200" dirty="0" err="1" smtClean="0">
                <a:solidFill>
                  <a:schemeClr val="tx1"/>
                </a:solidFill>
                <a:latin typeface="+mn-lt"/>
                <a:ea typeface="+mn-ea"/>
                <a:cs typeface="+mn-cs"/>
              </a:rPr>
              <a:t>mt</a:t>
            </a:r>
            <a:r>
              <a:rPr lang="en-US" sz="1200" kern="1200" dirty="0" smtClean="0">
                <a:solidFill>
                  <a:schemeClr val="tx1"/>
                </a:solidFill>
                <a:latin typeface="+mn-lt"/>
                <a:ea typeface="+mn-ea"/>
                <a:cs typeface="+mn-cs"/>
              </a:rPr>
              <a:t> targets with high specificity since they are presented in very low amount compare to the wt population. The amplification will be achieved using a </a:t>
            </a: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based method, specifically LCR, thus obviating any polymerization assay. Then the amplified </a:t>
            </a:r>
            <a:r>
              <a:rPr lang="en-US" sz="1200" kern="1200" dirty="0" err="1" smtClean="0">
                <a:solidFill>
                  <a:schemeClr val="tx1"/>
                </a:solidFill>
                <a:latin typeface="+mn-lt"/>
                <a:ea typeface="+mn-ea"/>
                <a:cs typeface="+mn-cs"/>
              </a:rPr>
              <a:t>mt</a:t>
            </a:r>
            <a:r>
              <a:rPr lang="en-US" sz="1200" kern="1200" dirty="0" smtClean="0">
                <a:solidFill>
                  <a:schemeClr val="tx1"/>
                </a:solidFill>
                <a:latin typeface="+mn-lt"/>
                <a:ea typeface="+mn-ea"/>
                <a:cs typeface="+mn-cs"/>
              </a:rPr>
              <a:t> targets will selectively </a:t>
            </a:r>
            <a:r>
              <a:rPr lang="en-US" sz="1200" kern="1200" dirty="0" err="1" smtClean="0">
                <a:solidFill>
                  <a:schemeClr val="tx1"/>
                </a:solidFill>
                <a:latin typeface="+mn-lt"/>
                <a:ea typeface="+mn-ea"/>
                <a:cs typeface="+mn-cs"/>
              </a:rPr>
              <a:t>imobillize</a:t>
            </a:r>
            <a:r>
              <a:rPr lang="en-US" sz="1200" kern="1200" dirty="0" smtClean="0">
                <a:solidFill>
                  <a:schemeClr val="tx1"/>
                </a:solidFill>
                <a:latin typeface="+mn-lt"/>
                <a:ea typeface="+mn-ea"/>
                <a:cs typeface="+mn-cs"/>
              </a:rPr>
              <a:t> on the surface of the sensor triggering the binging of highly dissipative particles to</a:t>
            </a:r>
            <a:r>
              <a:rPr lang="en-US" sz="1200" kern="1200" baseline="0" dirty="0" smtClean="0">
                <a:solidFill>
                  <a:schemeClr val="tx1"/>
                </a:solidFill>
                <a:latin typeface="+mn-lt"/>
                <a:ea typeface="+mn-ea"/>
                <a:cs typeface="+mn-cs"/>
              </a:rPr>
              <a:t> achieve </a:t>
            </a:r>
            <a:r>
              <a:rPr lang="en-US" sz="1200" kern="1200" dirty="0" smtClean="0">
                <a:solidFill>
                  <a:schemeClr val="tx1"/>
                </a:solidFill>
                <a:latin typeface="+mn-lt"/>
                <a:ea typeface="+mn-ea"/>
                <a:cs typeface="+mn-cs"/>
              </a:rPr>
              <a:t>acoustic detection. </a:t>
            </a:r>
            <a:endParaRPr lang="el-GR" sz="1200" kern="1200" dirty="0" smtClean="0">
              <a:solidFill>
                <a:schemeClr val="tx1"/>
              </a:solidFill>
              <a:latin typeface="+mn-lt"/>
              <a:ea typeface="+mn-ea"/>
              <a:cs typeface="+mn-cs"/>
            </a:endParaRPr>
          </a:p>
          <a:p>
            <a:endParaRPr lang="el-GR" dirty="0"/>
          </a:p>
        </p:txBody>
      </p:sp>
      <p:sp>
        <p:nvSpPr>
          <p:cNvPr id="4" name="Slide Number Placeholder 3"/>
          <p:cNvSpPr>
            <a:spLocks noGrp="1"/>
          </p:cNvSpPr>
          <p:nvPr>
            <p:ph type="sldNum" sz="quarter" idx="10"/>
          </p:nvPr>
        </p:nvSpPr>
        <p:spPr/>
        <p:txBody>
          <a:bodyPr/>
          <a:lstStyle/>
          <a:p>
            <a:fld id="{146806DB-DF4D-41B5-B446-D826722135D6}"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Chain Reaction is a DNA template-dependent technique which leads to the amplification</a:t>
            </a:r>
            <a:r>
              <a:rPr lang="en-US" sz="1200" kern="1200" baseline="0" dirty="0" smtClean="0">
                <a:solidFill>
                  <a:schemeClr val="tx1"/>
                </a:solidFill>
                <a:latin typeface="+mn-lt"/>
                <a:ea typeface="+mn-ea"/>
                <a:cs typeface="+mn-cs"/>
              </a:rPr>
              <a:t> of the target</a:t>
            </a:r>
            <a:r>
              <a:rPr lang="en-US" sz="1200" kern="1200" dirty="0" smtClean="0">
                <a:solidFill>
                  <a:schemeClr val="tx1"/>
                </a:solidFill>
                <a:latin typeface="+mn-lt"/>
                <a:ea typeface="+mn-ea"/>
                <a:cs typeface="+mn-cs"/>
              </a:rPr>
              <a:t>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a:t>
            </a:r>
            <a:r>
              <a:rPr lang="en-US" sz="1200" kern="1200" dirty="0" err="1" smtClean="0">
                <a:solidFill>
                  <a:schemeClr val="tx1"/>
                </a:solidFill>
                <a:latin typeface="+mn-lt"/>
                <a:ea typeface="+mn-ea"/>
                <a:cs typeface="+mn-cs"/>
              </a:rPr>
              <a:t>thermostable</a:t>
            </a:r>
            <a:r>
              <a:rPr lang="en-US" sz="1200" kern="1200" dirty="0" smtClean="0">
                <a:solidFill>
                  <a:schemeClr val="tx1"/>
                </a:solidFill>
                <a:latin typeface="+mn-lt"/>
                <a:ea typeface="+mn-ea"/>
                <a:cs typeface="+mn-cs"/>
              </a:rPr>
              <a:t> DNA </a:t>
            </a: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not with polymerase. During LCR the </a:t>
            </a:r>
            <a:r>
              <a:rPr lang="en-US" sz="1200" kern="1200" baseline="0" dirty="0" err="1" smtClean="0">
                <a:solidFill>
                  <a:schemeClr val="tx1"/>
                </a:solidFill>
                <a:latin typeface="+mn-lt"/>
                <a:ea typeface="+mn-ea"/>
                <a:cs typeface="+mn-cs"/>
              </a:rPr>
              <a:t>dsDN</a:t>
            </a:r>
            <a:r>
              <a:rPr lang="el-GR" sz="1200" kern="1200" baseline="0" dirty="0"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target is </a:t>
            </a:r>
            <a:r>
              <a:rPr lang="en-US" sz="1200" kern="1200" baseline="0" dirty="0" err="1" smtClean="0">
                <a:solidFill>
                  <a:schemeClr val="tx1"/>
                </a:solidFill>
                <a:latin typeface="+mn-lt"/>
                <a:ea typeface="+mn-ea"/>
                <a:cs typeface="+mn-cs"/>
              </a:rPr>
              <a:t>denaturated</a:t>
            </a:r>
            <a:r>
              <a:rPr lang="en-US" sz="1200" kern="1200" baseline="0" dirty="0" smtClean="0">
                <a:solidFill>
                  <a:schemeClr val="tx1"/>
                </a:solidFill>
                <a:latin typeface="+mn-lt"/>
                <a:ea typeface="+mn-ea"/>
                <a:cs typeface="+mn-cs"/>
              </a:rPr>
              <a:t> in high temperature and hybridized in lower temperature with either 1 pair of probes (so amplify</a:t>
            </a:r>
            <a:r>
              <a:rPr lang="en-US" sz="1200" kern="1200" dirty="0" smtClean="0">
                <a:solidFill>
                  <a:schemeClr val="tx1"/>
                </a:solidFill>
                <a:latin typeface="+mn-lt"/>
                <a:ea typeface="+mn-ea"/>
                <a:cs typeface="+mn-cs"/>
              </a:rPr>
              <a:t> only the 1 strand of DNA </a:t>
            </a:r>
            <a:r>
              <a:rPr lang="en-US" sz="1200" kern="1200" baseline="0" dirty="0" smtClean="0">
                <a:solidFill>
                  <a:schemeClr val="tx1"/>
                </a:solidFill>
                <a:latin typeface="+mn-lt"/>
                <a:ea typeface="+mn-ea"/>
                <a:cs typeface="+mn-cs"/>
              </a:rPr>
              <a:t>or with 2 pair of probes</a:t>
            </a:r>
            <a:r>
              <a:rPr lang="en-US" sz="1200" kern="1200" dirty="0" smtClean="0">
                <a:solidFill>
                  <a:schemeClr val="tx1"/>
                </a:solidFill>
                <a:latin typeface="+mn-lt"/>
                <a:ea typeface="+mn-ea"/>
                <a:cs typeface="+mn-cs"/>
              </a:rPr>
              <a:t> enhancing both strands of DNA.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Upon hybridization of the probes with the template, the </a:t>
            </a: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connects the two adjacent </a:t>
            </a:r>
            <a:r>
              <a:rPr lang="en-US" sz="1200" kern="1200" dirty="0" err="1" smtClean="0">
                <a:solidFill>
                  <a:schemeClr val="tx1"/>
                </a:solidFill>
                <a:latin typeface="+mn-lt"/>
                <a:ea typeface="+mn-ea"/>
                <a:cs typeface="+mn-cs"/>
              </a:rPr>
              <a:t>oligos</a:t>
            </a:r>
            <a:r>
              <a:rPr lang="en-US" sz="1200" kern="1200" dirty="0" smtClean="0">
                <a:solidFill>
                  <a:schemeClr val="tx1"/>
                </a:solidFill>
                <a:latin typeface="+mn-lt"/>
                <a:ea typeface="+mn-ea"/>
                <a:cs typeface="+mn-cs"/>
              </a:rPr>
              <a:t> only when there</a:t>
            </a:r>
            <a:r>
              <a:rPr lang="en-US" sz="1200" kern="1200" baseline="0" dirty="0" smtClean="0">
                <a:solidFill>
                  <a:schemeClr val="tx1"/>
                </a:solidFill>
                <a:latin typeface="+mn-lt"/>
                <a:ea typeface="+mn-ea"/>
                <a:cs typeface="+mn-cs"/>
              </a:rPr>
              <a:t> is perfect </a:t>
            </a:r>
            <a:r>
              <a:rPr lang="en-US" sz="1200" kern="1200" dirty="0" smtClean="0">
                <a:solidFill>
                  <a:schemeClr val="tx1"/>
                </a:solidFill>
                <a:latin typeface="+mn-lt"/>
                <a:ea typeface="+mn-ea"/>
                <a:cs typeface="+mn-cs"/>
              </a:rPr>
              <a:t>complementation like</a:t>
            </a:r>
            <a:r>
              <a:rPr lang="en-US" sz="1200" kern="1200" baseline="0" dirty="0" smtClean="0">
                <a:solidFill>
                  <a:schemeClr val="tx1"/>
                </a:solidFill>
                <a:latin typeface="+mn-lt"/>
                <a:ea typeface="+mn-ea"/>
                <a:cs typeface="+mn-cs"/>
              </a:rPr>
              <a:t> in this case, which is in the case of the </a:t>
            </a:r>
            <a:r>
              <a:rPr lang="en-US" sz="1200" kern="1200" baseline="0" dirty="0" err="1" smtClean="0">
                <a:solidFill>
                  <a:schemeClr val="tx1"/>
                </a:solidFill>
                <a:latin typeface="+mn-lt"/>
                <a:ea typeface="+mn-ea"/>
                <a:cs typeface="+mn-cs"/>
              </a:rPr>
              <a:t>mt</a:t>
            </a:r>
            <a:r>
              <a:rPr lang="en-US" sz="1200" kern="1200" baseline="0" dirty="0" smtClean="0">
                <a:solidFill>
                  <a:schemeClr val="tx1"/>
                </a:solidFill>
                <a:latin typeface="+mn-lt"/>
                <a:ea typeface="+mn-ea"/>
                <a:cs typeface="+mn-cs"/>
              </a:rPr>
              <a:t> target</a:t>
            </a:r>
            <a:r>
              <a:rPr lang="en-US" sz="1200" kern="1200" dirty="0" smtClean="0">
                <a:solidFill>
                  <a:schemeClr val="tx1"/>
                </a:solidFill>
                <a:latin typeface="+mn-lt"/>
                <a:ea typeface="+mn-ea"/>
                <a:cs typeface="+mn-cs"/>
              </a:rPr>
              <a:t>. If</a:t>
            </a:r>
            <a:r>
              <a:rPr lang="en-US" sz="1200" kern="1200" baseline="0" dirty="0" smtClean="0">
                <a:solidFill>
                  <a:schemeClr val="tx1"/>
                </a:solidFill>
                <a:latin typeface="+mn-lt"/>
                <a:ea typeface="+mn-ea"/>
                <a:cs typeface="+mn-cs"/>
              </a:rPr>
              <a:t> there is a mismatch in the ligation site like here which reflects the wt population, then it will not be </a:t>
            </a:r>
            <a:r>
              <a:rPr lang="en-US" sz="1200" kern="1200" baseline="0" dirty="0" err="1" smtClean="0">
                <a:solidFill>
                  <a:schemeClr val="tx1"/>
                </a:solidFill>
                <a:latin typeface="+mn-lt"/>
                <a:ea typeface="+mn-ea"/>
                <a:cs typeface="+mn-cs"/>
              </a:rPr>
              <a:t>ligated</a:t>
            </a:r>
            <a:r>
              <a:rPr lang="en-US" sz="1200" kern="1200" baseline="0" dirty="0" smtClean="0">
                <a:solidFill>
                  <a:schemeClr val="tx1"/>
                </a:solidFill>
                <a:latin typeface="+mn-lt"/>
                <a:ea typeface="+mn-ea"/>
                <a:cs typeface="+mn-cs"/>
              </a:rPr>
              <a:t> and amplified.</a:t>
            </a:r>
            <a:r>
              <a:rPr lang="el-GR" sz="1200" kern="1200" baseline="0" dirty="0" smtClean="0">
                <a:solidFill>
                  <a:schemeClr val="tx1"/>
                </a:solidFill>
                <a:latin typeface="+mn-lt"/>
                <a:ea typeface="+mn-ea"/>
                <a:cs typeface="+mn-cs"/>
              </a:rPr>
              <a:t/>
            </a:r>
            <a:br>
              <a:rPr lang="el-GR"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If you use only the one pair of probes then only the 1 strand of </a:t>
            </a:r>
            <a:r>
              <a:rPr lang="en-US" sz="1200" kern="1200" baseline="0" dirty="0" err="1" smtClean="0">
                <a:solidFill>
                  <a:schemeClr val="tx1"/>
                </a:solidFill>
                <a:latin typeface="+mn-lt"/>
                <a:ea typeface="+mn-ea"/>
                <a:cs typeface="+mn-cs"/>
              </a:rPr>
              <a:t>dna</a:t>
            </a:r>
            <a:r>
              <a:rPr lang="en-US" sz="1200" kern="1200" baseline="0" dirty="0" smtClean="0">
                <a:solidFill>
                  <a:schemeClr val="tx1"/>
                </a:solidFill>
                <a:latin typeface="+mn-lt"/>
                <a:ea typeface="+mn-ea"/>
                <a:cs typeface="+mn-cs"/>
              </a:rPr>
              <a:t> is amplified in a linear way, and if you use 2 pair of probes, then both strands of DNA are amplified, leading to exponential amplification.</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In my case, during </a:t>
            </a:r>
            <a:r>
              <a:rPr lang="en-US" sz="1200" kern="1200" baseline="0" dirty="0" err="1" smtClean="0">
                <a:solidFill>
                  <a:schemeClr val="tx1"/>
                </a:solidFill>
                <a:latin typeface="+mn-lt"/>
                <a:ea typeface="+mn-ea"/>
                <a:cs typeface="+mn-cs"/>
              </a:rPr>
              <a:t>lcr</a:t>
            </a:r>
            <a:r>
              <a:rPr lang="en-US" sz="1200" kern="1200" baseline="0" dirty="0" smtClean="0">
                <a:solidFill>
                  <a:schemeClr val="tx1"/>
                </a:solidFill>
                <a:latin typeface="+mn-lt"/>
                <a:ea typeface="+mn-ea"/>
                <a:cs typeface="+mn-cs"/>
              </a:rPr>
              <a:t> I use </a:t>
            </a:r>
            <a:r>
              <a:rPr lang="en-US" sz="1200" kern="1200" dirty="0" err="1" smtClean="0">
                <a:solidFill>
                  <a:schemeClr val="tx1"/>
                </a:solidFill>
                <a:latin typeface="+mn-lt"/>
                <a:ea typeface="+mn-ea"/>
                <a:cs typeface="+mn-cs"/>
              </a:rPr>
              <a:t>oligonucleotide</a:t>
            </a:r>
            <a:r>
              <a:rPr lang="en-US" sz="1200" kern="1200" dirty="0" smtClean="0">
                <a:solidFill>
                  <a:schemeClr val="tx1"/>
                </a:solidFill>
                <a:latin typeface="+mn-lt"/>
                <a:ea typeface="+mn-ea"/>
                <a:cs typeface="+mn-cs"/>
              </a:rPr>
              <a:t> probes modified in their one end with biotin or cholesterol to produce </a:t>
            </a:r>
            <a:r>
              <a:rPr lang="en-US" sz="1200" kern="1200" dirty="0" err="1" smtClean="0">
                <a:solidFill>
                  <a:schemeClr val="tx1"/>
                </a:solidFill>
                <a:latin typeface="+mn-lt"/>
                <a:ea typeface="+mn-ea"/>
                <a:cs typeface="+mn-cs"/>
              </a:rPr>
              <a:t>mt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dsDNA</a:t>
            </a:r>
            <a:r>
              <a:rPr lang="en-US" sz="1200" kern="1200" dirty="0" smtClean="0">
                <a:solidFill>
                  <a:schemeClr val="tx1"/>
                </a:solidFill>
                <a:latin typeface="+mn-lt"/>
                <a:ea typeface="+mn-ea"/>
                <a:cs typeface="+mn-cs"/>
              </a:rPr>
              <a:t> product modified at the 5’ end with a biotin and at the 3’ end with cholesterol</a:t>
            </a:r>
            <a:endParaRPr lang="el-GR" sz="1200" kern="1200" dirty="0" smtClean="0">
              <a:solidFill>
                <a:schemeClr val="tx1"/>
              </a:solidFill>
              <a:latin typeface="+mn-lt"/>
              <a:ea typeface="+mn-ea"/>
              <a:cs typeface="+mn-cs"/>
            </a:endParaRPr>
          </a:p>
        </p:txBody>
      </p:sp>
      <p:sp>
        <p:nvSpPr>
          <p:cNvPr id="4" name="3 - Θέση αριθμού διαφάνειας"/>
          <p:cNvSpPr>
            <a:spLocks noGrp="1"/>
          </p:cNvSpPr>
          <p:nvPr>
            <p:ph type="sldNum" sz="quarter" idx="10"/>
          </p:nvPr>
        </p:nvSpPr>
        <p:spPr/>
        <p:txBody>
          <a:bodyPr/>
          <a:lstStyle/>
          <a:p>
            <a:fld id="{16BC49B1-ACD6-42E6-A0D0-FCDBF9EE6E15}"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Main results of WP4 that were presented </a:t>
            </a:r>
            <a:br>
              <a:rPr lang="en-US" dirty="0" smtClean="0"/>
            </a:br>
            <a:r>
              <a:rPr lang="en-US" dirty="0" smtClean="0"/>
              <a:t>Develop a protocol of LCR</a:t>
            </a:r>
            <a:r>
              <a:rPr lang="en-US" baseline="0" dirty="0" smtClean="0"/>
              <a:t> using modified </a:t>
            </a:r>
          </a:p>
          <a:p>
            <a:r>
              <a:rPr lang="en-US" baseline="0" dirty="0" smtClean="0"/>
              <a:t>for  direct immobilization on </a:t>
            </a:r>
            <a:r>
              <a:rPr lang="en-US" baseline="0" dirty="0" err="1" smtClean="0"/>
              <a:t>Nav</a:t>
            </a:r>
            <a:r>
              <a:rPr lang="en-US" baseline="0" dirty="0" smtClean="0"/>
              <a:t>-coated substrate</a:t>
            </a:r>
          </a:p>
          <a:p>
            <a:r>
              <a:rPr lang="en-US" baseline="0" dirty="0" smtClean="0"/>
              <a:t>About this part </a:t>
            </a:r>
            <a:r>
              <a:rPr lang="en-US" baseline="0" dirty="0" err="1" smtClean="0"/>
              <a:t>descrive</a:t>
            </a:r>
            <a:r>
              <a:rPr lang="en-US" baseline="0" dirty="0" smtClean="0"/>
              <a:t> the picture.</a:t>
            </a:r>
            <a:br>
              <a:rPr lang="en-US" baseline="0" dirty="0" smtClean="0"/>
            </a:br>
            <a:r>
              <a:rPr lang="en-US" baseline="0" dirty="0" smtClean="0"/>
              <a:t>Using this method we manage a LOD down to 1.67E + 06 after 99 exponential cycles LCR  </a:t>
            </a:r>
            <a:endParaRPr lang="el-GR" dirty="0"/>
          </a:p>
        </p:txBody>
      </p:sp>
      <p:sp>
        <p:nvSpPr>
          <p:cNvPr id="4" name="3 - Θέση αριθμού διαφάνειας"/>
          <p:cNvSpPr>
            <a:spLocks noGrp="1"/>
          </p:cNvSpPr>
          <p:nvPr>
            <p:ph type="sldNum" sz="quarter" idx="10"/>
          </p:nvPr>
        </p:nvSpPr>
        <p:spPr/>
        <p:txBody>
          <a:bodyPr/>
          <a:lstStyle/>
          <a:p>
            <a:fld id="{939883D5-CB44-4691-9AD4-BB786B0164A5}" type="slidenum">
              <a:rPr lang="el-GR" smtClean="0"/>
              <a:pPr/>
              <a:t>5</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a:buFont typeface="Wingdings" pitchFamily="2" charset="2"/>
              <a:buNone/>
            </a:pPr>
            <a:r>
              <a:rPr lang="en-US" b="1" dirty="0" smtClean="0"/>
              <a:t>By</a:t>
            </a:r>
            <a:r>
              <a:rPr lang="en-US" b="1" baseline="0" dirty="0" smtClean="0"/>
              <a:t> further optimizing the </a:t>
            </a:r>
            <a:r>
              <a:rPr lang="en-US" b="1" baseline="0" dirty="0" err="1" smtClean="0"/>
              <a:t>Nav</a:t>
            </a:r>
            <a:r>
              <a:rPr lang="en-US" b="1" baseline="0" dirty="0" smtClean="0"/>
              <a:t> </a:t>
            </a:r>
            <a:r>
              <a:rPr lang="en-US" b="1" baseline="0" dirty="0" err="1" smtClean="0"/>
              <a:t>substarte</a:t>
            </a:r>
            <a:r>
              <a:rPr lang="en-US" b="1" baseline="0" dirty="0" smtClean="0"/>
              <a:t> finding the optimal amount of </a:t>
            </a:r>
            <a:r>
              <a:rPr lang="en-US" b="1" baseline="0" dirty="0" err="1" smtClean="0"/>
              <a:t>nav</a:t>
            </a:r>
            <a:r>
              <a:rPr lang="en-US" b="1" baseline="0" dirty="0" smtClean="0"/>
              <a:t> addition, </a:t>
            </a:r>
            <a:endParaRPr lang="en-US" b="1" dirty="0" smtClean="0"/>
          </a:p>
          <a:p>
            <a:pPr>
              <a:buFont typeface="Wingdings" pitchFamily="2" charset="2"/>
              <a:buChar char="Ø"/>
            </a:pPr>
            <a:r>
              <a:rPr lang="en-US" b="1" dirty="0" smtClean="0"/>
              <a:t>Low efficiency</a:t>
            </a:r>
          </a:p>
          <a:p>
            <a:pPr>
              <a:buFont typeface="Wingdings" pitchFamily="2" charset="2"/>
              <a:buChar char="Ø"/>
            </a:pPr>
            <a:r>
              <a:rPr lang="en-US" b="1" dirty="0" smtClean="0"/>
              <a:t> Good specificity</a:t>
            </a:r>
          </a:p>
          <a:p>
            <a:pPr>
              <a:buFont typeface="Wingdings" pitchFamily="2" charset="2"/>
              <a:buChar char="Ø"/>
            </a:pPr>
            <a:r>
              <a:rPr lang="en-US" b="1" dirty="0" smtClean="0"/>
              <a:t>Cholesterol affect the efficiency</a:t>
            </a:r>
          </a:p>
        </p:txBody>
      </p:sp>
      <p:sp>
        <p:nvSpPr>
          <p:cNvPr id="4" name="3 - Θέση αριθμού διαφάνειας"/>
          <p:cNvSpPr>
            <a:spLocks noGrp="1"/>
          </p:cNvSpPr>
          <p:nvPr>
            <p:ph type="sldNum" sz="quarter" idx="10"/>
          </p:nvPr>
        </p:nvSpPr>
        <p:spPr/>
        <p:txBody>
          <a:bodyPr/>
          <a:lstStyle/>
          <a:p>
            <a:fld id="{939883D5-CB44-4691-9AD4-BB786B0164A5}" type="slidenum">
              <a:rPr lang="el-GR" smtClean="0"/>
              <a:pPr/>
              <a:t>6</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a:t>
            </a:r>
            <a:r>
              <a:rPr lang="en-US" baseline="0" dirty="0" smtClean="0"/>
              <a:t> different approach for the detection of </a:t>
            </a:r>
            <a:r>
              <a:rPr lang="en-US" baseline="0" dirty="0" err="1" smtClean="0"/>
              <a:t>lcr</a:t>
            </a:r>
            <a:r>
              <a:rPr lang="en-US" baseline="0" dirty="0" smtClean="0"/>
              <a:t> products via </a:t>
            </a:r>
            <a:r>
              <a:rPr lang="en-US" baseline="0" dirty="0" err="1" smtClean="0"/>
              <a:t>liposomes</a:t>
            </a:r>
            <a:r>
              <a:rPr lang="en-US" baseline="0" dirty="0" smtClean="0"/>
              <a:t> but removing the cholesterol from the reaction. In figure a is presented the current method that I use. As you see In figure b firstly LCR produces an </a:t>
            </a:r>
            <a:r>
              <a:rPr lang="en-US" baseline="0" dirty="0" err="1" smtClean="0"/>
              <a:t>assymetric</a:t>
            </a:r>
            <a:r>
              <a:rPr lang="en-US" baseline="0" dirty="0" smtClean="0"/>
              <a:t> </a:t>
            </a:r>
            <a:r>
              <a:rPr lang="en-US" baseline="0" dirty="0" err="1" smtClean="0"/>
              <a:t>biotinylated</a:t>
            </a:r>
            <a:r>
              <a:rPr lang="en-US" baseline="0" dirty="0" smtClean="0"/>
              <a:t> product but without cholesterol. The product is immobilized on </a:t>
            </a:r>
            <a:r>
              <a:rPr lang="en-US" baseline="0" dirty="0" err="1" smtClean="0"/>
              <a:t>nav</a:t>
            </a:r>
            <a:r>
              <a:rPr lang="en-US" baseline="0" dirty="0" smtClean="0"/>
              <a:t> followed by one step of hybridization of cholesterol probe with the </a:t>
            </a:r>
            <a:r>
              <a:rPr lang="en-US" baseline="0" dirty="0" err="1" smtClean="0"/>
              <a:t>ss</a:t>
            </a:r>
            <a:r>
              <a:rPr lang="en-US" baseline="0" dirty="0" smtClean="0"/>
              <a:t> region of the product followed by liposome binding </a:t>
            </a:r>
            <a:endParaRPr lang="el-GR" dirty="0"/>
          </a:p>
        </p:txBody>
      </p:sp>
      <p:sp>
        <p:nvSpPr>
          <p:cNvPr id="4" name="Slide Number Placeholder 3"/>
          <p:cNvSpPr>
            <a:spLocks noGrp="1"/>
          </p:cNvSpPr>
          <p:nvPr>
            <p:ph type="sldNum" sz="quarter" idx="10"/>
          </p:nvPr>
        </p:nvSpPr>
        <p:spPr/>
        <p:txBody>
          <a:bodyPr/>
          <a:lstStyle/>
          <a:p>
            <a:fld id="{F0E543E1-04F9-4EF2-89F5-30815E840410}" type="slidenum">
              <a:rPr lang="el-GR" smtClean="0"/>
              <a:pPr/>
              <a:t>7</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Overlap in the error</a:t>
            </a:r>
            <a:r>
              <a:rPr lang="en-US" baseline="0" dirty="0" smtClean="0"/>
              <a:t> bars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Background signal  of non-specific by-products remains constant regardless the initial amount of wt copies -&gt; blunt end ligation</a:t>
            </a:r>
            <a:endParaRPr lang="el-G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Background signal  of non-specific by-products remains constant regardless the initial amount of wt copies -&gt; blunt end ligation</a:t>
            </a:r>
            <a:endParaRPr lang="el-GR" sz="1200" dirty="0" smtClean="0"/>
          </a:p>
          <a:p>
            <a:endParaRPr lang="el-GR" dirty="0"/>
          </a:p>
        </p:txBody>
      </p:sp>
      <p:sp>
        <p:nvSpPr>
          <p:cNvPr id="4" name="3 - Θέση αριθμού διαφάνειας"/>
          <p:cNvSpPr>
            <a:spLocks noGrp="1"/>
          </p:cNvSpPr>
          <p:nvPr>
            <p:ph type="sldNum" sz="quarter" idx="10"/>
          </p:nvPr>
        </p:nvSpPr>
        <p:spPr/>
        <p:txBody>
          <a:bodyPr/>
          <a:lstStyle/>
          <a:p>
            <a:fld id="{939883D5-CB44-4691-9AD4-BB786B0164A5}" type="slidenum">
              <a:rPr lang="el-GR" smtClean="0"/>
              <a:pPr/>
              <a:t>8</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other step was to combine the LCR with an</a:t>
            </a:r>
            <a:r>
              <a:rPr lang="en-US" baseline="0" dirty="0" smtClean="0"/>
              <a:t> extraction method. </a:t>
            </a:r>
            <a:r>
              <a:rPr lang="en-US" dirty="0" smtClean="0"/>
              <a:t> During</a:t>
            </a:r>
            <a:r>
              <a:rPr lang="en-US" baseline="0" dirty="0" smtClean="0"/>
              <a:t> July I visit this excellent lab of </a:t>
            </a:r>
            <a:r>
              <a:rPr lang="en-US" baseline="0" dirty="0" err="1" smtClean="0"/>
              <a:t>stephanie</a:t>
            </a:r>
            <a:r>
              <a:rPr lang="en-US" baseline="0" dirty="0" smtClean="0"/>
              <a:t> </a:t>
            </a:r>
            <a:r>
              <a:rPr lang="en-US" baseline="0" dirty="0" err="1" smtClean="0"/>
              <a:t>descroix</a:t>
            </a:r>
            <a:r>
              <a:rPr lang="en-US" baseline="0" dirty="0" smtClean="0"/>
              <a:t> and work with </a:t>
            </a:r>
            <a:r>
              <a:rPr lang="en-US" baseline="0" dirty="0" err="1" smtClean="0"/>
              <a:t>lucile</a:t>
            </a:r>
            <a:r>
              <a:rPr lang="en-US" baseline="0" dirty="0" smtClean="0"/>
              <a:t> and </a:t>
            </a:r>
            <a:r>
              <a:rPr lang="en-US" baseline="0" dirty="0" err="1" smtClean="0"/>
              <a:t>Mahn</a:t>
            </a:r>
            <a:r>
              <a:rPr lang="en-US" baseline="0" dirty="0" smtClean="0"/>
              <a:t>. It was our 1</a:t>
            </a:r>
            <a:r>
              <a:rPr lang="en-US" baseline="30000" dirty="0" smtClean="0"/>
              <a:t>st</a:t>
            </a:r>
            <a:r>
              <a:rPr lang="en-US" baseline="0" dirty="0" smtClean="0"/>
              <a:t> attempt to merge the two technologies. This figure presents 3 main </a:t>
            </a:r>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ctDNA</a:t>
            </a:r>
            <a:r>
              <a:rPr lang="en-US" sz="1200" kern="1200" dirty="0" smtClean="0">
                <a:solidFill>
                  <a:schemeClr val="tx1"/>
                </a:solidFill>
                <a:latin typeface="+mn-lt"/>
                <a:ea typeface="+mn-ea"/>
                <a:cs typeface="+mn-cs"/>
              </a:rPr>
              <a:t> extraction using the fluidized</a:t>
            </a:r>
            <a:r>
              <a:rPr lang="en-US" sz="1200" kern="1200" baseline="0" dirty="0" smtClean="0">
                <a:solidFill>
                  <a:schemeClr val="tx1"/>
                </a:solidFill>
                <a:latin typeface="+mn-lt"/>
                <a:ea typeface="+mn-ea"/>
                <a:cs typeface="+mn-cs"/>
              </a:rPr>
              <a:t> bed</a:t>
            </a:r>
            <a:r>
              <a:rPr lang="en-US" sz="1200" kern="1200" dirty="0" smtClean="0">
                <a:solidFill>
                  <a:schemeClr val="tx1"/>
                </a:solidFill>
                <a:latin typeface="+mn-lt"/>
                <a:ea typeface="+mn-ea"/>
                <a:cs typeface="+mn-cs"/>
              </a:rPr>
              <a:t> followed by LCR. First approach is the extraction of total cell free DNA using positively </a:t>
            </a:r>
            <a:r>
              <a:rPr lang="en-US" sz="1200" kern="1200" dirty="0" err="1" smtClean="0">
                <a:solidFill>
                  <a:schemeClr val="tx1"/>
                </a:solidFill>
                <a:latin typeface="+mn-lt"/>
                <a:ea typeface="+mn-ea"/>
                <a:cs typeface="+mn-cs"/>
              </a:rPr>
              <a:t>caharged</a:t>
            </a:r>
            <a:r>
              <a:rPr lang="en-US" sz="1200" kern="1200" dirty="0" smtClean="0">
                <a:solidFill>
                  <a:schemeClr val="tx1"/>
                </a:solidFill>
                <a:latin typeface="+mn-lt"/>
                <a:ea typeface="+mn-ea"/>
                <a:cs typeface="+mn-cs"/>
              </a:rPr>
              <a:t> magnetic beads.</a:t>
            </a:r>
          </a:p>
          <a:p>
            <a:r>
              <a:rPr lang="en-US" sz="1200" kern="1200" dirty="0" smtClean="0">
                <a:solidFill>
                  <a:schemeClr val="tx1"/>
                </a:solidFill>
                <a:latin typeface="+mn-lt"/>
                <a:ea typeface="+mn-ea"/>
                <a:cs typeface="+mn-cs"/>
              </a:rPr>
              <a:t>2</a:t>
            </a:r>
            <a:r>
              <a:rPr lang="en-US" sz="1200" kern="1200" baseline="30000" dirty="0" smtClean="0">
                <a:solidFill>
                  <a:schemeClr val="tx1"/>
                </a:solidFill>
                <a:latin typeface="+mn-lt"/>
                <a:ea typeface="+mn-ea"/>
                <a:cs typeface="+mn-cs"/>
              </a:rPr>
              <a:t>nd</a:t>
            </a:r>
            <a:r>
              <a:rPr lang="en-US" sz="1200" kern="1200" baseline="0" dirty="0" smtClean="0">
                <a:solidFill>
                  <a:schemeClr val="tx1"/>
                </a:solidFill>
                <a:latin typeface="+mn-lt"/>
                <a:ea typeface="+mn-ea"/>
                <a:cs typeface="+mn-cs"/>
              </a:rPr>
              <a:t> approach is the enrichment of the specific targets of interest using magnetic beads which carry complementary to the target probes. Then, LCR can be performed either directly on beads with the </a:t>
            </a:r>
            <a:r>
              <a:rPr lang="en-US" sz="1200" kern="1200" baseline="0" dirty="0" err="1"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captured target or after the release of the target.  </a:t>
            </a:r>
          </a:p>
          <a:p>
            <a:r>
              <a:rPr lang="en-US" sz="1200" kern="1200" baseline="0" dirty="0" smtClean="0">
                <a:solidFill>
                  <a:schemeClr val="tx1"/>
                </a:solidFill>
                <a:latin typeface="+mn-lt"/>
                <a:ea typeface="+mn-ea"/>
                <a:cs typeface="+mn-cs"/>
              </a:rPr>
              <a:t>Last but not least is the to achieve on chip-LCR.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During my stay there we focused on the 2</a:t>
            </a:r>
            <a:r>
              <a:rPr lang="en-US" sz="1200" kern="1200" baseline="30000" dirty="0" smtClean="0">
                <a:solidFill>
                  <a:schemeClr val="tx1"/>
                </a:solidFill>
                <a:latin typeface="+mn-lt"/>
                <a:ea typeface="+mn-ea"/>
                <a:cs typeface="+mn-cs"/>
              </a:rPr>
              <a:t>nd</a:t>
            </a:r>
            <a:r>
              <a:rPr lang="en-US" sz="1200" kern="1200" baseline="0" dirty="0" smtClean="0">
                <a:solidFill>
                  <a:schemeClr val="tx1"/>
                </a:solidFill>
                <a:latin typeface="+mn-lt"/>
                <a:ea typeface="+mn-ea"/>
                <a:cs typeface="+mn-cs"/>
              </a:rPr>
              <a:t> approach. Despite the fact that we deal with a lot of issues we manage to have some preliminary data. </a:t>
            </a:r>
          </a:p>
        </p:txBody>
      </p:sp>
      <p:sp>
        <p:nvSpPr>
          <p:cNvPr id="4" name="Slide Number Placeholder 3"/>
          <p:cNvSpPr>
            <a:spLocks noGrp="1"/>
          </p:cNvSpPr>
          <p:nvPr>
            <p:ph type="sldNum" sz="quarter" idx="10"/>
          </p:nvPr>
        </p:nvSpPr>
        <p:spPr/>
        <p:txBody>
          <a:bodyPr/>
          <a:lstStyle/>
          <a:p>
            <a:fld id="{F0E543E1-04F9-4EF2-89F5-30815E840410}" type="slidenum">
              <a:rPr lang="el-GR" smtClean="0"/>
              <a:pPr/>
              <a:t>12</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are presented some of the main results. In this picture firstly single strand </a:t>
            </a:r>
            <a:r>
              <a:rPr lang="en-US" baseline="0" dirty="0" err="1" smtClean="0"/>
              <a:t>dna</a:t>
            </a:r>
            <a:r>
              <a:rPr lang="en-US" baseline="0" dirty="0" smtClean="0"/>
              <a:t> target mimicking the </a:t>
            </a:r>
            <a:r>
              <a:rPr lang="en-US" baseline="0" dirty="0" err="1" smtClean="0"/>
              <a:t>mt</a:t>
            </a:r>
            <a:r>
              <a:rPr lang="en-US" baseline="0" dirty="0" smtClean="0"/>
              <a:t> the </a:t>
            </a:r>
            <a:r>
              <a:rPr lang="en-US" baseline="0" dirty="0" err="1" smtClean="0"/>
              <a:t>the</a:t>
            </a:r>
            <a:r>
              <a:rPr lang="en-US" baseline="0" dirty="0" smtClean="0"/>
              <a:t> wt sequence of BRAF was captured in fluidized bed. The </a:t>
            </a:r>
            <a:r>
              <a:rPr lang="en-US" baseline="0" dirty="0" err="1" smtClean="0"/>
              <a:t>procudure</a:t>
            </a:r>
            <a:r>
              <a:rPr lang="en-US" baseline="0" dirty="0" smtClean="0"/>
              <a:t> perform in clean sample </a:t>
            </a:r>
            <a:r>
              <a:rPr lang="en-US" baseline="0" dirty="0" err="1" smtClean="0"/>
              <a:t>tris</a:t>
            </a:r>
            <a:r>
              <a:rPr lang="en-US" baseline="0" dirty="0" smtClean="0"/>
              <a:t> </a:t>
            </a:r>
            <a:r>
              <a:rPr lang="en-US" baseline="0" dirty="0" err="1" smtClean="0"/>
              <a:t>edta</a:t>
            </a:r>
            <a:r>
              <a:rPr lang="en-US" baseline="0" dirty="0" smtClean="0"/>
              <a:t>. After the capturing, the target was released from the beads via heat and collected in a different tube where </a:t>
            </a:r>
            <a:r>
              <a:rPr lang="en-US" baseline="0" dirty="0" err="1" smtClean="0"/>
              <a:t>i</a:t>
            </a:r>
            <a:r>
              <a:rPr lang="en-US" baseline="0" dirty="0" smtClean="0"/>
              <a:t> performed LCR. As you can see, there was successful amplification of only the </a:t>
            </a:r>
            <a:r>
              <a:rPr lang="en-US" baseline="0" dirty="0" err="1" smtClean="0"/>
              <a:t>mt</a:t>
            </a:r>
            <a:r>
              <a:rPr lang="en-US" baseline="0" dirty="0" smtClean="0"/>
              <a:t> target, after capturing and release from the fluidized bed.</a:t>
            </a:r>
          </a:p>
          <a:p>
            <a:endParaRPr lang="en-US" baseline="0" dirty="0" smtClean="0"/>
          </a:p>
          <a:p>
            <a:r>
              <a:rPr lang="en-US" baseline="0" dirty="0" smtClean="0"/>
              <a:t>However we couldn’t perform directly on beads LCR because our systems were not compatible. My LCR probes and the probes of the beads were complementary to the same region of the target, so there was competition between the probes.</a:t>
            </a:r>
          </a:p>
          <a:p>
            <a:r>
              <a:rPr lang="en-US" baseline="0" dirty="0" smtClean="0"/>
              <a:t>Thus, I perform LCR for the detection of </a:t>
            </a:r>
            <a:r>
              <a:rPr lang="en-US" baseline="0" dirty="0" err="1" smtClean="0"/>
              <a:t>mt</a:t>
            </a:r>
            <a:r>
              <a:rPr lang="en-US" baseline="0" dirty="0" smtClean="0"/>
              <a:t> or wt target in the presence of 250 </a:t>
            </a:r>
            <a:r>
              <a:rPr lang="el-GR" baseline="0" dirty="0" smtClean="0"/>
              <a:t>μγ</a:t>
            </a:r>
            <a:r>
              <a:rPr lang="en-US" baseline="0" dirty="0" smtClean="0"/>
              <a:t> of magnetic beads</a:t>
            </a:r>
            <a:r>
              <a:rPr lang="el-GR" baseline="0" dirty="0" smtClean="0"/>
              <a:t>. </a:t>
            </a:r>
            <a:r>
              <a:rPr lang="en-US" baseline="0" dirty="0" smtClean="0"/>
              <a:t>the  target was detected with specificity, which means that LCR can be combined and conducted in the presence of beads and that there isn’t any interfering.</a:t>
            </a:r>
          </a:p>
          <a:p>
            <a:r>
              <a:rPr lang="en-US" baseline="0" dirty="0" smtClean="0"/>
              <a:t> </a:t>
            </a:r>
          </a:p>
          <a:p>
            <a:r>
              <a:rPr lang="en-US" baseline="0" dirty="0" smtClean="0"/>
              <a:t>Next step is the capturing of </a:t>
            </a:r>
            <a:r>
              <a:rPr lang="en-US" baseline="0" dirty="0" err="1" smtClean="0"/>
              <a:t>dsDNA</a:t>
            </a:r>
            <a:r>
              <a:rPr lang="en-US" baseline="0" dirty="0" smtClean="0"/>
              <a:t> targets </a:t>
            </a:r>
            <a:r>
              <a:rPr lang="en-US" dirty="0" smtClean="0">
                <a:solidFill>
                  <a:schemeClr val="bg1"/>
                </a:solidFill>
              </a:rPr>
              <a:t>in plasma/serum  </a:t>
            </a:r>
            <a:r>
              <a:rPr lang="en-US" dirty="0" err="1" smtClean="0">
                <a:solidFill>
                  <a:schemeClr val="bg1"/>
                </a:solidFill>
              </a:rPr>
              <a:t>uisng</a:t>
            </a:r>
            <a:r>
              <a:rPr lang="en-US" dirty="0" smtClean="0">
                <a:solidFill>
                  <a:schemeClr val="bg1"/>
                </a:solidFill>
              </a:rPr>
              <a:t> fluidized bed (Curie) followed</a:t>
            </a:r>
            <a:r>
              <a:rPr lang="en-US" baseline="0" dirty="0" smtClean="0">
                <a:solidFill>
                  <a:schemeClr val="bg1"/>
                </a:solidFill>
              </a:rPr>
              <a:t> by LCR</a:t>
            </a:r>
            <a:endParaRPr lang="en-US" baseline="0" dirty="0" smtClean="0"/>
          </a:p>
        </p:txBody>
      </p:sp>
      <p:sp>
        <p:nvSpPr>
          <p:cNvPr id="4" name="Slide Number Placeholder 3"/>
          <p:cNvSpPr>
            <a:spLocks noGrp="1"/>
          </p:cNvSpPr>
          <p:nvPr>
            <p:ph type="sldNum" sz="quarter" idx="10"/>
          </p:nvPr>
        </p:nvSpPr>
        <p:spPr/>
        <p:txBody>
          <a:bodyPr/>
          <a:lstStyle/>
          <a:p>
            <a:fld id="{F0E543E1-04F9-4EF2-89F5-30815E840410}" type="slidenum">
              <a:rPr lang="el-GR" smtClean="0"/>
              <a:pPr/>
              <a:t>13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jpe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chart" Target="../charts/chart6.xml"/><Relationship Id="rId10" Type="http://schemas.microsoft.com/office/2007/relationships/diagramDrawing" Target="../diagrams/drawing1.xml"/><Relationship Id="rId4" Type="http://schemas.openxmlformats.org/officeDocument/2006/relationships/chart" Target="../charts/chart5.xml"/><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019800"/>
            <a:ext cx="3276600" cy="685800"/>
          </a:xfrm>
        </p:spPr>
        <p:txBody>
          <a:bodyPr>
            <a:normAutofit fontScale="70000" lnSpcReduction="20000"/>
          </a:bodyPr>
          <a:lstStyle/>
          <a:p>
            <a:r>
              <a:rPr lang="en-US" dirty="0" smtClean="0">
                <a:solidFill>
                  <a:schemeClr val="bg1"/>
                </a:solidFill>
              </a:rPr>
              <a:t>Crete, Greece – 28/6/2019</a:t>
            </a:r>
            <a:endParaRPr lang="el-GR" dirty="0">
              <a:solidFill>
                <a:schemeClr val="bg1"/>
              </a:solidFill>
            </a:endParaRPr>
          </a:p>
        </p:txBody>
      </p:sp>
      <p:pic>
        <p:nvPicPr>
          <p:cNvPr id="5" name="Picture 2" descr="C:\Users\George Papadakis\SkyDrive\Lab\CATCH-U-DNA\catchU.jpg"/>
          <p:cNvPicPr>
            <a:picLocks noChangeAspect="1" noChangeArrowheads="1"/>
          </p:cNvPicPr>
          <p:nvPr/>
        </p:nvPicPr>
        <p:blipFill>
          <a:blip r:embed="rId3" cstate="print"/>
          <a:srcRect t="24576" b="11088"/>
          <a:stretch>
            <a:fillRect/>
          </a:stretch>
        </p:blipFill>
        <p:spPr bwMode="auto">
          <a:xfrm>
            <a:off x="0" y="-1"/>
            <a:ext cx="9144000" cy="6858001"/>
          </a:xfrm>
          <a:prstGeom prst="rect">
            <a:avLst/>
          </a:prstGeom>
          <a:ln>
            <a:noFill/>
          </a:ln>
          <a:effectLst>
            <a:softEdge rad="112500"/>
          </a:effectLst>
        </p:spPr>
      </p:pic>
      <p:pic>
        <p:nvPicPr>
          <p:cNvPr id="6" name="Picture 3"/>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6">
                <a:tint val="45000"/>
                <a:satMod val="400000"/>
              </a:schemeClr>
            </a:duotone>
          </a:blip>
          <a:srcRect/>
          <a:stretch>
            <a:fillRect/>
          </a:stretch>
        </p:blipFill>
        <p:spPr bwMode="auto">
          <a:xfrm>
            <a:off x="6804248" y="6093296"/>
            <a:ext cx="2171700" cy="617537"/>
          </a:xfrm>
          <a:prstGeom prst="rect">
            <a:avLst/>
          </a:prstGeom>
          <a:noFill/>
          <a:ln w="9525">
            <a:noFill/>
            <a:miter lim="800000"/>
            <a:headEnd/>
            <a:tailEnd/>
          </a:ln>
          <a:effectLst/>
        </p:spPr>
      </p:pic>
      <p:sp>
        <p:nvSpPr>
          <p:cNvPr id="7" name="6 - TextBox"/>
          <p:cNvSpPr txBox="1"/>
          <p:nvPr/>
        </p:nvSpPr>
        <p:spPr>
          <a:xfrm>
            <a:off x="821037" y="6361583"/>
            <a:ext cx="1795235" cy="307777"/>
          </a:xfrm>
          <a:prstGeom prst="rect">
            <a:avLst/>
          </a:prstGeom>
          <a:noFill/>
        </p:spPr>
        <p:txBody>
          <a:bodyPr wrap="none" rtlCol="0">
            <a:spAutoFit/>
          </a:bodyPr>
          <a:lstStyle/>
          <a:p>
            <a:r>
              <a:rPr lang="en-US" sz="1400" dirty="0" err="1" smtClean="0">
                <a:solidFill>
                  <a:schemeClr val="bg1"/>
                </a:solidFill>
              </a:rPr>
              <a:t>Heraklion</a:t>
            </a:r>
            <a:r>
              <a:rPr lang="en-US" sz="1400" dirty="0" smtClean="0">
                <a:solidFill>
                  <a:schemeClr val="bg1"/>
                </a:solidFill>
              </a:rPr>
              <a:t> 28/06/2019</a:t>
            </a:r>
            <a:endParaRPr lang="el-GR" sz="1400" dirty="0">
              <a:solidFill>
                <a:schemeClr val="bg1"/>
              </a:solidFill>
            </a:endParaRPr>
          </a:p>
        </p:txBody>
      </p:sp>
      <p:sp>
        <p:nvSpPr>
          <p:cNvPr id="8" name="7 - Ορθογώνιο"/>
          <p:cNvSpPr/>
          <p:nvPr/>
        </p:nvSpPr>
        <p:spPr>
          <a:xfrm>
            <a:off x="304800" y="5257800"/>
            <a:ext cx="2727029" cy="707886"/>
          </a:xfrm>
          <a:prstGeom prst="rect">
            <a:avLst/>
          </a:prstGeom>
        </p:spPr>
        <p:txBody>
          <a:bodyPr wrap="none">
            <a:spAutoFit/>
          </a:bodyPr>
          <a:lstStyle/>
          <a:p>
            <a:r>
              <a:rPr lang="en-US" sz="4000" i="1" dirty="0" smtClean="0">
                <a:solidFill>
                  <a:schemeClr val="bg1"/>
                </a:solidFill>
              </a:rPr>
              <a:t>WP</a:t>
            </a:r>
            <a:r>
              <a:rPr lang="el-GR" sz="4000" i="1" dirty="0" smtClean="0">
                <a:solidFill>
                  <a:schemeClr val="bg1"/>
                </a:solidFill>
              </a:rPr>
              <a:t>3 &amp; </a:t>
            </a:r>
            <a:r>
              <a:rPr lang="en-US" sz="4000" i="1" dirty="0" smtClean="0">
                <a:solidFill>
                  <a:schemeClr val="bg1"/>
                </a:solidFill>
              </a:rPr>
              <a:t>WP</a:t>
            </a:r>
            <a:r>
              <a:rPr lang="el-GR" sz="4000" i="1" dirty="0" smtClean="0">
                <a:solidFill>
                  <a:schemeClr val="bg1"/>
                </a:solidFill>
              </a:rPr>
              <a:t>4</a:t>
            </a:r>
            <a:endParaRPr lang="el-GR" sz="4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graphicFrame>
        <p:nvGraphicFramePr>
          <p:cNvPr id="4" name="Content Placeholder 3"/>
          <p:cNvGraphicFramePr>
            <a:graphicFrameLocks noGrp="1"/>
          </p:cNvGraphicFramePr>
          <p:nvPr>
            <p:ph idx="1"/>
          </p:nvPr>
        </p:nvGraphicFramePr>
        <p:xfrm>
          <a:off x="457200" y="1371600"/>
          <a:ext cx="8534400"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274638"/>
            <a:ext cx="8229600" cy="868362"/>
          </a:xfrm>
        </p:spPr>
        <p:txBody>
          <a:bodyPr>
            <a:normAutofit/>
          </a:bodyPr>
          <a:lstStyle/>
          <a:p>
            <a:r>
              <a:rPr lang="en-US" sz="3600" i="1" dirty="0" smtClean="0">
                <a:solidFill>
                  <a:srgbClr val="0070C0"/>
                </a:solidFill>
              </a:rPr>
              <a:t>Progress September 2017- May 2019</a:t>
            </a:r>
            <a:endParaRPr lang="el-GR" sz="3600" i="1" dirty="0">
              <a:solidFill>
                <a:srgbClr val="0070C0"/>
              </a:solidFill>
            </a:endParaRPr>
          </a:p>
        </p:txBody>
      </p:sp>
      <p:sp>
        <p:nvSpPr>
          <p:cNvPr id="5" name="Rectangle 4"/>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2" name="1 - Τίτλος"/>
          <p:cNvSpPr>
            <a:spLocks noGrp="1"/>
          </p:cNvSpPr>
          <p:nvPr>
            <p:ph type="title"/>
          </p:nvPr>
        </p:nvSpPr>
        <p:spPr>
          <a:xfrm>
            <a:off x="457200" y="2362200"/>
            <a:ext cx="8229600" cy="1143000"/>
          </a:xfrm>
        </p:spPr>
        <p:txBody>
          <a:bodyPr>
            <a:noAutofit/>
          </a:bodyPr>
          <a:lstStyle/>
          <a:p>
            <a:r>
              <a:rPr lang="en-US" dirty="0" err="1" smtClean="0">
                <a:solidFill>
                  <a:srgbClr val="0070C0"/>
                </a:solidFill>
              </a:rPr>
              <a:t>ctDNA</a:t>
            </a:r>
            <a:r>
              <a:rPr lang="en-US" dirty="0" smtClean="0">
                <a:solidFill>
                  <a:srgbClr val="0070C0"/>
                </a:solidFill>
              </a:rPr>
              <a:t> extraction using the fluidized bed </a:t>
            </a:r>
            <a:endParaRPr lang="el-GR" dirty="0">
              <a:solidFill>
                <a:srgbClr val="0070C0"/>
              </a:solidFill>
            </a:endParaRPr>
          </a:p>
        </p:txBody>
      </p:sp>
      <p:sp>
        <p:nvSpPr>
          <p:cNvPr id="3" name="Rectangle 2"/>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33" name="1 - Τίτλος"/>
          <p:cNvSpPr>
            <a:spLocks noGrp="1"/>
          </p:cNvSpPr>
          <p:nvPr>
            <p:ph type="title"/>
          </p:nvPr>
        </p:nvSpPr>
        <p:spPr>
          <a:xfrm>
            <a:off x="216024" y="188640"/>
            <a:ext cx="8748464" cy="685800"/>
          </a:xfrm>
        </p:spPr>
        <p:txBody>
          <a:bodyPr>
            <a:noAutofit/>
          </a:bodyPr>
          <a:lstStyle/>
          <a:p>
            <a:r>
              <a:rPr lang="en-US" sz="3600" i="1" dirty="0" err="1" smtClean="0">
                <a:solidFill>
                  <a:srgbClr val="0070C0"/>
                </a:solidFill>
              </a:rPr>
              <a:t>ctDNA</a:t>
            </a:r>
            <a:r>
              <a:rPr lang="en-US" sz="3600" i="1" dirty="0" smtClean="0">
                <a:solidFill>
                  <a:srgbClr val="0070C0"/>
                </a:solidFill>
              </a:rPr>
              <a:t> extraction using the fluidized bed</a:t>
            </a:r>
            <a:endParaRPr lang="el-GR" sz="3600" i="1" dirty="0">
              <a:solidFill>
                <a:srgbClr val="0070C0"/>
              </a:solidFill>
            </a:endParaRPr>
          </a:p>
        </p:txBody>
      </p:sp>
      <p:pic>
        <p:nvPicPr>
          <p:cNvPr id="4098" name="Picture 2" descr="C:\Users\User\Desktop\c6sc03880h-f1_hi-res_2.jpg"/>
          <p:cNvPicPr>
            <a:picLocks noChangeAspect="1" noChangeArrowheads="1"/>
          </p:cNvPicPr>
          <p:nvPr/>
        </p:nvPicPr>
        <p:blipFill>
          <a:blip r:embed="rId4" cstate="print"/>
          <a:srcRect/>
          <a:stretch>
            <a:fillRect/>
          </a:stretch>
        </p:blipFill>
        <p:spPr bwMode="auto">
          <a:xfrm>
            <a:off x="323528" y="1752441"/>
            <a:ext cx="2049255" cy="3494581"/>
          </a:xfrm>
          <a:prstGeom prst="rect">
            <a:avLst/>
          </a:prstGeom>
          <a:noFill/>
        </p:spPr>
      </p:pic>
      <p:sp>
        <p:nvSpPr>
          <p:cNvPr id="7" name="6 - TextBox"/>
          <p:cNvSpPr txBox="1"/>
          <p:nvPr/>
        </p:nvSpPr>
        <p:spPr>
          <a:xfrm>
            <a:off x="3374289" y="1405060"/>
            <a:ext cx="2421847" cy="707886"/>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err="1" smtClean="0"/>
              <a:t>i</a:t>
            </a:r>
            <a:r>
              <a:rPr lang="en-US" sz="2000" dirty="0" smtClean="0"/>
              <a:t>. Extraction of total cell free DNA</a:t>
            </a:r>
            <a:endParaRPr lang="el-GR" sz="2000" dirty="0"/>
          </a:p>
        </p:txBody>
      </p:sp>
      <p:sp>
        <p:nvSpPr>
          <p:cNvPr id="8" name="7 - TextBox"/>
          <p:cNvSpPr txBox="1"/>
          <p:nvPr/>
        </p:nvSpPr>
        <p:spPr>
          <a:xfrm>
            <a:off x="3409962" y="3033668"/>
            <a:ext cx="2421847" cy="707886"/>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b="1" dirty="0" smtClean="0">
                <a:solidFill>
                  <a:schemeClr val="accent6">
                    <a:lumMod val="75000"/>
                  </a:schemeClr>
                </a:solidFill>
              </a:rPr>
              <a:t>ii. Target-specific </a:t>
            </a:r>
            <a:r>
              <a:rPr lang="en-US" sz="2000" b="1" dirty="0" err="1" smtClean="0">
                <a:solidFill>
                  <a:schemeClr val="accent6">
                    <a:lumMod val="75000"/>
                  </a:schemeClr>
                </a:solidFill>
              </a:rPr>
              <a:t>extarction</a:t>
            </a:r>
            <a:endParaRPr lang="el-GR" sz="2000" b="1" dirty="0">
              <a:solidFill>
                <a:schemeClr val="accent6">
                  <a:lumMod val="75000"/>
                </a:schemeClr>
              </a:solidFill>
            </a:endParaRPr>
          </a:p>
        </p:txBody>
      </p:sp>
      <p:grpSp>
        <p:nvGrpSpPr>
          <p:cNvPr id="2" name="29 - Ομάδα"/>
          <p:cNvGrpSpPr/>
          <p:nvPr/>
        </p:nvGrpSpPr>
        <p:grpSpPr>
          <a:xfrm>
            <a:off x="7236296" y="4502920"/>
            <a:ext cx="864096" cy="1158328"/>
            <a:chOff x="7092280" y="2394026"/>
            <a:chExt cx="767832" cy="1004887"/>
          </a:xfrm>
        </p:grpSpPr>
        <p:pic>
          <p:nvPicPr>
            <p:cNvPr id="31" name="Picture 4" descr="Î£ÏÎµÏÎ¹ÎºÎ® ÎµÎ¹ÎºÏÎ½Î±"/>
            <p:cNvPicPr>
              <a:picLocks noChangeAspect="1" noChangeArrowheads="1"/>
            </p:cNvPicPr>
            <p:nvPr/>
          </p:nvPicPr>
          <p:blipFill>
            <a:blip r:embed="rId5" cstate="print"/>
            <a:srcRect/>
            <a:stretch>
              <a:fillRect/>
            </a:stretch>
          </p:blipFill>
          <p:spPr bwMode="auto">
            <a:xfrm>
              <a:off x="7092280" y="2394026"/>
              <a:ext cx="599652" cy="1004887"/>
            </a:xfrm>
            <a:prstGeom prst="rect">
              <a:avLst/>
            </a:prstGeom>
            <a:noFill/>
          </p:spPr>
        </p:pic>
        <p:sp>
          <p:nvSpPr>
            <p:cNvPr id="32" name="TextBox 76"/>
            <p:cNvSpPr txBox="1"/>
            <p:nvPr/>
          </p:nvSpPr>
          <p:spPr>
            <a:xfrm>
              <a:off x="7348214" y="2774220"/>
              <a:ext cx="511898" cy="293707"/>
            </a:xfrm>
            <a:prstGeom prst="rect">
              <a:avLst/>
            </a:prstGeom>
            <a:noFill/>
          </p:spPr>
          <p:txBody>
            <a:bodyPr wrap="square" rtlCol="0">
              <a:spAutoFit/>
            </a:bodyPr>
            <a:lstStyle/>
            <a:p>
              <a:r>
                <a:rPr lang="en-US" sz="1600" b="1" dirty="0" smtClean="0">
                  <a:solidFill>
                    <a:srgbClr val="FF0000"/>
                  </a:solidFill>
                </a:rPr>
                <a:t>LCR</a:t>
              </a:r>
              <a:endParaRPr lang="el-GR" sz="1600" b="1" dirty="0">
                <a:solidFill>
                  <a:srgbClr val="FF0000"/>
                </a:solidFill>
              </a:endParaRPr>
            </a:p>
          </p:txBody>
        </p:sp>
      </p:grpSp>
      <p:sp>
        <p:nvSpPr>
          <p:cNvPr id="38" name="37 - TextBox"/>
          <p:cNvSpPr txBox="1"/>
          <p:nvPr/>
        </p:nvSpPr>
        <p:spPr>
          <a:xfrm>
            <a:off x="3409962" y="4618338"/>
            <a:ext cx="2421847" cy="707886"/>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smtClean="0"/>
              <a:t>iii. On – chip LCR</a:t>
            </a:r>
          </a:p>
          <a:p>
            <a:pPr algn="ctr"/>
            <a:endParaRPr lang="el-GR" sz="2000" dirty="0"/>
          </a:p>
        </p:txBody>
      </p:sp>
      <p:pic>
        <p:nvPicPr>
          <p:cNvPr id="44" name="Picture 2" descr="C:\Users\User\Desktop\c6sc03880h-f1_hi-res_2.jpg"/>
          <p:cNvPicPr>
            <a:picLocks noChangeAspect="1" noChangeArrowheads="1"/>
          </p:cNvPicPr>
          <p:nvPr/>
        </p:nvPicPr>
        <p:blipFill>
          <a:blip r:embed="rId4" cstate="print"/>
          <a:srcRect/>
          <a:stretch>
            <a:fillRect/>
          </a:stretch>
        </p:blipFill>
        <p:spPr bwMode="auto">
          <a:xfrm rot="4277294">
            <a:off x="4209884" y="5077234"/>
            <a:ext cx="926938" cy="1249203"/>
          </a:xfrm>
          <a:prstGeom prst="rect">
            <a:avLst/>
          </a:prstGeom>
          <a:noFill/>
          <a:ln>
            <a:solidFill>
              <a:schemeClr val="accent1">
                <a:lumMod val="60000"/>
                <a:lumOff val="40000"/>
              </a:schemeClr>
            </a:solidFill>
          </a:ln>
        </p:spPr>
      </p:pic>
      <p:sp>
        <p:nvSpPr>
          <p:cNvPr id="18" name="TextBox 17"/>
          <p:cNvSpPr txBox="1"/>
          <p:nvPr/>
        </p:nvSpPr>
        <p:spPr>
          <a:xfrm>
            <a:off x="6660232" y="3068960"/>
            <a:ext cx="1944216" cy="6463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accent6">
                    <a:lumMod val="75000"/>
                  </a:schemeClr>
                </a:solidFill>
              </a:rPr>
              <a:t>Release of the target </a:t>
            </a:r>
            <a:endParaRPr lang="el-GR" b="1" dirty="0">
              <a:solidFill>
                <a:schemeClr val="accent6">
                  <a:lumMod val="75000"/>
                </a:schemeClr>
              </a:solidFill>
            </a:endParaRPr>
          </a:p>
        </p:txBody>
      </p:sp>
      <p:sp>
        <p:nvSpPr>
          <p:cNvPr id="22" name="Right Arrow 21"/>
          <p:cNvSpPr/>
          <p:nvPr/>
        </p:nvSpPr>
        <p:spPr>
          <a:xfrm>
            <a:off x="5940152" y="3356992"/>
            <a:ext cx="576064" cy="14401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bg1"/>
              </a:solidFill>
            </a:endParaRPr>
          </a:p>
        </p:txBody>
      </p:sp>
      <p:sp>
        <p:nvSpPr>
          <p:cNvPr id="23" name="Down Arrow 22"/>
          <p:cNvSpPr/>
          <p:nvPr/>
        </p:nvSpPr>
        <p:spPr>
          <a:xfrm>
            <a:off x="7668344" y="3933056"/>
            <a:ext cx="144016" cy="576064"/>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bg1"/>
              </a:solidFill>
            </a:endParaRPr>
          </a:p>
        </p:txBody>
      </p:sp>
      <p:sp>
        <p:nvSpPr>
          <p:cNvPr id="25" name="Down Arrow 24"/>
          <p:cNvSpPr/>
          <p:nvPr/>
        </p:nvSpPr>
        <p:spPr>
          <a:xfrm rot="13655275">
            <a:off x="2711874" y="1882100"/>
            <a:ext cx="177886" cy="1059203"/>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l-GR"/>
          </a:p>
        </p:txBody>
      </p:sp>
      <p:sp>
        <p:nvSpPr>
          <p:cNvPr id="27" name="Down Arrow 26"/>
          <p:cNvSpPr/>
          <p:nvPr/>
        </p:nvSpPr>
        <p:spPr>
          <a:xfrm rot="7883599" flipV="1">
            <a:off x="2599394" y="3743713"/>
            <a:ext cx="187562" cy="1108036"/>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l-GR"/>
          </a:p>
        </p:txBody>
      </p:sp>
      <p:sp>
        <p:nvSpPr>
          <p:cNvPr id="28" name="Right Arrow 27"/>
          <p:cNvSpPr/>
          <p:nvPr/>
        </p:nvSpPr>
        <p:spPr>
          <a:xfrm>
            <a:off x="2483768" y="3356992"/>
            <a:ext cx="720080" cy="14401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bg1"/>
              </a:solidFill>
            </a:endParaRPr>
          </a:p>
        </p:txBody>
      </p:sp>
      <p:sp>
        <p:nvSpPr>
          <p:cNvPr id="35" name="Right Arrow 34"/>
          <p:cNvSpPr/>
          <p:nvPr/>
        </p:nvSpPr>
        <p:spPr>
          <a:xfrm rot="19087312">
            <a:off x="5872398" y="2437175"/>
            <a:ext cx="1327510" cy="16252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bg1"/>
              </a:solidFill>
            </a:endParaRPr>
          </a:p>
        </p:txBody>
      </p:sp>
      <p:pic>
        <p:nvPicPr>
          <p:cNvPr id="21" name="Picture 4" descr="Î£ÏÎµÏÎ¹ÎºÎ® ÎµÎ¹ÎºÏÎ½Î±"/>
          <p:cNvPicPr>
            <a:picLocks noChangeAspect="1" noChangeArrowheads="1"/>
          </p:cNvPicPr>
          <p:nvPr/>
        </p:nvPicPr>
        <p:blipFill>
          <a:blip r:embed="rId5" cstate="print"/>
          <a:srcRect/>
          <a:stretch>
            <a:fillRect/>
          </a:stretch>
        </p:blipFill>
        <p:spPr bwMode="auto">
          <a:xfrm>
            <a:off x="7162800" y="1066800"/>
            <a:ext cx="674831" cy="1158328"/>
          </a:xfrm>
          <a:prstGeom prst="rect">
            <a:avLst/>
          </a:prstGeom>
          <a:noFill/>
        </p:spPr>
      </p:pic>
      <p:sp>
        <p:nvSpPr>
          <p:cNvPr id="60" name="59 - TextBox"/>
          <p:cNvSpPr txBox="1"/>
          <p:nvPr/>
        </p:nvSpPr>
        <p:spPr>
          <a:xfrm>
            <a:off x="7086600" y="1447800"/>
            <a:ext cx="1342740" cy="338554"/>
          </a:xfrm>
          <a:prstGeom prst="rect">
            <a:avLst/>
          </a:prstGeom>
          <a:noFill/>
        </p:spPr>
        <p:txBody>
          <a:bodyPr wrap="none" rtlCol="0">
            <a:spAutoFit/>
          </a:bodyPr>
          <a:lstStyle/>
          <a:p>
            <a:r>
              <a:rPr lang="en-US" sz="1600" b="1" dirty="0" smtClean="0">
                <a:solidFill>
                  <a:srgbClr val="FF0000"/>
                </a:solidFill>
              </a:rPr>
              <a:t>On beads LCR</a:t>
            </a:r>
            <a:endParaRPr lang="el-GR" sz="1600" b="1" dirty="0">
              <a:solidFill>
                <a:srgbClr val="FF0000"/>
              </a:solidFill>
            </a:endParaRPr>
          </a:p>
        </p:txBody>
      </p:sp>
      <p:sp>
        <p:nvSpPr>
          <p:cNvPr id="30" name="Freeform 29"/>
          <p:cNvSpPr/>
          <p:nvPr/>
        </p:nvSpPr>
        <p:spPr>
          <a:xfrm>
            <a:off x="7543800" y="1828801"/>
            <a:ext cx="275215" cy="413854"/>
          </a:xfrm>
          <a:custGeom>
            <a:avLst/>
            <a:gdLst>
              <a:gd name="connsiteX0" fmla="*/ 37672 w 284633"/>
              <a:gd name="connsiteY0" fmla="*/ 10274 h 383031"/>
              <a:gd name="connsiteX1" fmla="*/ 273978 w 284633"/>
              <a:gd name="connsiteY1" fmla="*/ 20548 h 383031"/>
              <a:gd name="connsiteX2" fmla="*/ 263703 w 284633"/>
              <a:gd name="connsiteY2" fmla="*/ 51370 h 383031"/>
              <a:gd name="connsiteX3" fmla="*/ 232881 w 284633"/>
              <a:gd name="connsiteY3" fmla="*/ 154112 h 383031"/>
              <a:gd name="connsiteX4" fmla="*/ 222607 w 284633"/>
              <a:gd name="connsiteY4" fmla="*/ 184934 h 383031"/>
              <a:gd name="connsiteX5" fmla="*/ 212333 w 284633"/>
              <a:gd name="connsiteY5" fmla="*/ 267128 h 383031"/>
              <a:gd name="connsiteX6" fmla="*/ 191784 w 284633"/>
              <a:gd name="connsiteY6" fmla="*/ 297950 h 383031"/>
              <a:gd name="connsiteX7" fmla="*/ 160962 w 284633"/>
              <a:gd name="connsiteY7" fmla="*/ 359595 h 383031"/>
              <a:gd name="connsiteX8" fmla="*/ 119865 w 284633"/>
              <a:gd name="connsiteY8" fmla="*/ 349321 h 383031"/>
              <a:gd name="connsiteX9" fmla="*/ 109591 w 284633"/>
              <a:gd name="connsiteY9" fmla="*/ 277402 h 383031"/>
              <a:gd name="connsiteX10" fmla="*/ 89043 w 284633"/>
              <a:gd name="connsiteY10" fmla="*/ 256853 h 383031"/>
              <a:gd name="connsiteX11" fmla="*/ 68494 w 284633"/>
              <a:gd name="connsiteY11" fmla="*/ 184934 h 383031"/>
              <a:gd name="connsiteX12" fmla="*/ 58220 w 284633"/>
              <a:gd name="connsiteY12" fmla="*/ 113015 h 383031"/>
              <a:gd name="connsiteX13" fmla="*/ 47946 w 284633"/>
              <a:gd name="connsiteY13" fmla="*/ 82193 h 383031"/>
              <a:gd name="connsiteX14" fmla="*/ 37672 w 284633"/>
              <a:gd name="connsiteY14" fmla="*/ 10274 h 38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633" h="383031">
                <a:moveTo>
                  <a:pt x="37672" y="10274"/>
                </a:moveTo>
                <a:cubicBezTo>
                  <a:pt x="75344" y="0"/>
                  <a:pt x="196407" y="6444"/>
                  <a:pt x="273978" y="20548"/>
                </a:cubicBezTo>
                <a:cubicBezTo>
                  <a:pt x="284633" y="22485"/>
                  <a:pt x="266678" y="40957"/>
                  <a:pt x="263703" y="51370"/>
                </a:cubicBezTo>
                <a:cubicBezTo>
                  <a:pt x="232638" y="160095"/>
                  <a:pt x="281729" y="7568"/>
                  <a:pt x="232881" y="154112"/>
                </a:cubicBezTo>
                <a:lnTo>
                  <a:pt x="222607" y="184934"/>
                </a:lnTo>
                <a:cubicBezTo>
                  <a:pt x="219182" y="212332"/>
                  <a:pt x="219598" y="240490"/>
                  <a:pt x="212333" y="267128"/>
                </a:cubicBezTo>
                <a:cubicBezTo>
                  <a:pt x="209084" y="279041"/>
                  <a:pt x="197306" y="286906"/>
                  <a:pt x="191784" y="297950"/>
                </a:cubicBezTo>
                <a:cubicBezTo>
                  <a:pt x="149243" y="383031"/>
                  <a:pt x="219855" y="271256"/>
                  <a:pt x="160962" y="359595"/>
                </a:cubicBezTo>
                <a:cubicBezTo>
                  <a:pt x="147263" y="356170"/>
                  <a:pt x="127349" y="361295"/>
                  <a:pt x="119865" y="349321"/>
                </a:cubicBezTo>
                <a:cubicBezTo>
                  <a:pt x="107030" y="328786"/>
                  <a:pt x="117249" y="300376"/>
                  <a:pt x="109591" y="277402"/>
                </a:cubicBezTo>
                <a:cubicBezTo>
                  <a:pt x="106528" y="268212"/>
                  <a:pt x="95892" y="263703"/>
                  <a:pt x="89043" y="256853"/>
                </a:cubicBezTo>
                <a:cubicBezTo>
                  <a:pt x="80241" y="230448"/>
                  <a:pt x="73654" y="213311"/>
                  <a:pt x="68494" y="184934"/>
                </a:cubicBezTo>
                <a:cubicBezTo>
                  <a:pt x="64162" y="161108"/>
                  <a:pt x="62969" y="136761"/>
                  <a:pt x="58220" y="113015"/>
                </a:cubicBezTo>
                <a:cubicBezTo>
                  <a:pt x="56096" y="102396"/>
                  <a:pt x="49024" y="92969"/>
                  <a:pt x="47946" y="82193"/>
                </a:cubicBezTo>
                <a:cubicBezTo>
                  <a:pt x="45561" y="58339"/>
                  <a:pt x="0" y="20548"/>
                  <a:pt x="37672" y="10274"/>
                </a:cubicBez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Rectangle 23"/>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4" name="Title 1"/>
          <p:cNvSpPr>
            <a:spLocks noGrp="1"/>
          </p:cNvSpPr>
          <p:nvPr>
            <p:ph type="title"/>
          </p:nvPr>
        </p:nvSpPr>
        <p:spPr>
          <a:xfrm>
            <a:off x="609600" y="357336"/>
            <a:ext cx="7834064" cy="709464"/>
          </a:xfrm>
        </p:spPr>
        <p:txBody>
          <a:bodyPr>
            <a:noAutofit/>
          </a:bodyPr>
          <a:lstStyle/>
          <a:p>
            <a:r>
              <a:rPr lang="en-US" sz="3600" i="1" dirty="0" smtClean="0">
                <a:solidFill>
                  <a:srgbClr val="0070C0"/>
                </a:solidFill>
              </a:rPr>
              <a:t>1</a:t>
            </a:r>
            <a:r>
              <a:rPr lang="en-US" sz="3600" i="1" baseline="30000" dirty="0" smtClean="0">
                <a:solidFill>
                  <a:srgbClr val="0070C0"/>
                </a:solidFill>
              </a:rPr>
              <a:t>st</a:t>
            </a:r>
            <a:r>
              <a:rPr lang="en-US" sz="3600" i="1" dirty="0" smtClean="0">
                <a:solidFill>
                  <a:srgbClr val="0070C0"/>
                </a:solidFill>
              </a:rPr>
              <a:t> attempt merging the fluidized bed with LCR</a:t>
            </a:r>
            <a:endParaRPr lang="el-GR" sz="3600" i="1" dirty="0">
              <a:solidFill>
                <a:srgbClr val="0070C0"/>
              </a:solidFill>
            </a:endParaRPr>
          </a:p>
        </p:txBody>
      </p:sp>
      <p:sp>
        <p:nvSpPr>
          <p:cNvPr id="8" name="7 - TextBox"/>
          <p:cNvSpPr txBox="1"/>
          <p:nvPr/>
        </p:nvSpPr>
        <p:spPr>
          <a:xfrm>
            <a:off x="762000" y="3035665"/>
            <a:ext cx="688009" cy="307777"/>
          </a:xfrm>
          <a:prstGeom prst="rect">
            <a:avLst/>
          </a:prstGeom>
          <a:noFill/>
        </p:spPr>
        <p:txBody>
          <a:bodyPr wrap="none" rtlCol="0">
            <a:spAutoFit/>
          </a:bodyPr>
          <a:lstStyle/>
          <a:p>
            <a:r>
              <a:rPr lang="en-US" sz="1400" dirty="0" smtClean="0"/>
              <a:t>100 </a:t>
            </a:r>
            <a:r>
              <a:rPr lang="en-US" sz="1400" dirty="0" err="1" smtClean="0"/>
              <a:t>bp</a:t>
            </a:r>
            <a:endParaRPr lang="el-GR" sz="1400" dirty="0"/>
          </a:p>
        </p:txBody>
      </p:sp>
      <p:sp>
        <p:nvSpPr>
          <p:cNvPr id="17" name="16 - TextBox"/>
          <p:cNvSpPr txBox="1"/>
          <p:nvPr/>
        </p:nvSpPr>
        <p:spPr>
          <a:xfrm>
            <a:off x="971600" y="5157192"/>
            <a:ext cx="7560840" cy="646331"/>
          </a:xfrm>
          <a:prstGeom prst="rect">
            <a:avLst/>
          </a:prstGeom>
          <a:noFill/>
        </p:spPr>
        <p:txBody>
          <a:bodyPr wrap="square" rtlCol="0">
            <a:spAutoFit/>
          </a:bodyPr>
          <a:lstStyle/>
          <a:p>
            <a:pPr algn="ctr"/>
            <a:r>
              <a:rPr lang="en-US" b="1" dirty="0" smtClean="0"/>
              <a:t>Successful detection of BRAF V600E point mutation after a. release of the target from the magnetic beads, b. in the presence of magnetic beads</a:t>
            </a:r>
            <a:endParaRPr lang="el-GR" dirty="0"/>
          </a:p>
        </p:txBody>
      </p:sp>
      <p:sp>
        <p:nvSpPr>
          <p:cNvPr id="41" name="40 - TextBox"/>
          <p:cNvSpPr txBox="1"/>
          <p:nvPr/>
        </p:nvSpPr>
        <p:spPr>
          <a:xfrm>
            <a:off x="1259632" y="3721465"/>
            <a:ext cx="3024336" cy="923330"/>
          </a:xfrm>
          <a:prstGeom prst="rect">
            <a:avLst/>
          </a:prstGeom>
          <a:noFill/>
        </p:spPr>
        <p:txBody>
          <a:bodyPr wrap="square" rtlCol="0">
            <a:spAutoFit/>
          </a:bodyPr>
          <a:lstStyle/>
          <a:p>
            <a:pPr algn="ctr"/>
            <a:r>
              <a:rPr lang="en-US" dirty="0" smtClean="0"/>
              <a:t>After capturing of the target on the fluidized bed followed by release and LCR</a:t>
            </a:r>
            <a:endParaRPr lang="el-GR" dirty="0"/>
          </a:p>
        </p:txBody>
      </p:sp>
      <p:cxnSp>
        <p:nvCxnSpPr>
          <p:cNvPr id="43" name="42 - Ευθύγραμμο βέλος σύνδεσης"/>
          <p:cNvCxnSpPr>
            <a:endCxn id="41" idx="2"/>
          </p:cNvCxnSpPr>
          <p:nvPr/>
        </p:nvCxnSpPr>
        <p:spPr>
          <a:xfrm flipH="1" flipV="1">
            <a:off x="2771800" y="4644795"/>
            <a:ext cx="2232248" cy="4606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45 - TextBox"/>
          <p:cNvSpPr txBox="1"/>
          <p:nvPr/>
        </p:nvSpPr>
        <p:spPr>
          <a:xfrm>
            <a:off x="5580112" y="3645265"/>
            <a:ext cx="2592288" cy="923330"/>
          </a:xfrm>
          <a:prstGeom prst="rect">
            <a:avLst/>
          </a:prstGeom>
          <a:noFill/>
        </p:spPr>
        <p:txBody>
          <a:bodyPr wrap="square" rtlCol="0">
            <a:spAutoFit/>
          </a:bodyPr>
          <a:lstStyle/>
          <a:p>
            <a:pPr algn="ctr"/>
            <a:r>
              <a:rPr lang="en-US" dirty="0" smtClean="0"/>
              <a:t>Performing LCR  in the presence of magnetic beads</a:t>
            </a:r>
          </a:p>
        </p:txBody>
      </p:sp>
      <p:cxnSp>
        <p:nvCxnSpPr>
          <p:cNvPr id="48" name="47 - Ευθύγραμμο βέλος σύνδεσης"/>
          <p:cNvCxnSpPr>
            <a:endCxn id="46" idx="2"/>
          </p:cNvCxnSpPr>
          <p:nvPr/>
        </p:nvCxnSpPr>
        <p:spPr>
          <a:xfrm flipV="1">
            <a:off x="5004048" y="4568595"/>
            <a:ext cx="1872208" cy="5326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044303" y="1393042"/>
            <a:ext cx="1319785" cy="369332"/>
          </a:xfrm>
          <a:prstGeom prst="rect">
            <a:avLst/>
          </a:prstGeom>
          <a:noFill/>
        </p:spPr>
        <p:txBody>
          <a:bodyPr wrap="none" rtlCol="0">
            <a:spAutoFit/>
          </a:bodyPr>
          <a:lstStyle/>
          <a:p>
            <a:r>
              <a:rPr lang="en-US" dirty="0" smtClean="0"/>
              <a:t>LCR product</a:t>
            </a:r>
            <a:endParaRPr lang="el-GR" dirty="0"/>
          </a:p>
        </p:txBody>
      </p:sp>
      <p:sp>
        <p:nvSpPr>
          <p:cNvPr id="35" name="18 - TextBox"/>
          <p:cNvSpPr txBox="1"/>
          <p:nvPr/>
        </p:nvSpPr>
        <p:spPr>
          <a:xfrm>
            <a:off x="6698681" y="1511665"/>
            <a:ext cx="1152128" cy="523220"/>
          </a:xfrm>
          <a:prstGeom prst="rect">
            <a:avLst/>
          </a:prstGeom>
          <a:noFill/>
        </p:spPr>
        <p:txBody>
          <a:bodyPr wrap="square" rtlCol="0">
            <a:spAutoFit/>
          </a:bodyPr>
          <a:lstStyle/>
          <a:p>
            <a:r>
              <a:rPr lang="en-US" sz="1400" dirty="0" smtClean="0"/>
              <a:t>  Mt     Wt</a:t>
            </a:r>
          </a:p>
          <a:p>
            <a:endParaRPr lang="el-GR" sz="1400" dirty="0"/>
          </a:p>
        </p:txBody>
      </p:sp>
      <p:sp>
        <p:nvSpPr>
          <p:cNvPr id="20" name="TextBox 19"/>
          <p:cNvSpPr txBox="1"/>
          <p:nvPr/>
        </p:nvSpPr>
        <p:spPr>
          <a:xfrm>
            <a:off x="609600" y="5867400"/>
            <a:ext cx="7992888"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solidFill>
                  <a:schemeClr val="tx1"/>
                </a:solidFill>
              </a:rPr>
              <a:t>Next step: </a:t>
            </a:r>
            <a:r>
              <a:rPr lang="en-US" dirty="0" smtClean="0">
                <a:solidFill>
                  <a:schemeClr val="accent6">
                    <a:lumMod val="75000"/>
                  </a:schemeClr>
                </a:solidFill>
              </a:rPr>
              <a:t>Capturing  of </a:t>
            </a:r>
            <a:r>
              <a:rPr lang="en-US" dirty="0" err="1" smtClean="0">
                <a:solidFill>
                  <a:schemeClr val="accent6">
                    <a:lumMod val="75000"/>
                  </a:schemeClr>
                </a:solidFill>
              </a:rPr>
              <a:t>dsDNA</a:t>
            </a:r>
            <a:r>
              <a:rPr lang="en-US" dirty="0" smtClean="0">
                <a:solidFill>
                  <a:schemeClr val="accent6">
                    <a:lumMod val="75000"/>
                  </a:schemeClr>
                </a:solidFill>
              </a:rPr>
              <a:t> target  in plasma/serum  using fluidized bed (Curie) followed by LCR and acoustic detection (FORTH)</a:t>
            </a:r>
            <a:endParaRPr lang="el-GR" dirty="0">
              <a:solidFill>
                <a:schemeClr val="accent6">
                  <a:lumMod val="75000"/>
                </a:schemeClr>
              </a:solidFill>
            </a:endParaRPr>
          </a:p>
        </p:txBody>
      </p:sp>
      <p:cxnSp>
        <p:nvCxnSpPr>
          <p:cNvPr id="21" name="Straight Arrow Connector 20"/>
          <p:cNvCxnSpPr/>
          <p:nvPr/>
        </p:nvCxnSpPr>
        <p:spPr>
          <a:xfrm>
            <a:off x="5869609" y="3264265"/>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7 - TextBox"/>
          <p:cNvSpPr txBox="1"/>
          <p:nvPr/>
        </p:nvSpPr>
        <p:spPr>
          <a:xfrm>
            <a:off x="5257800" y="3108888"/>
            <a:ext cx="688009" cy="307777"/>
          </a:xfrm>
          <a:prstGeom prst="rect">
            <a:avLst/>
          </a:prstGeom>
          <a:noFill/>
        </p:spPr>
        <p:txBody>
          <a:bodyPr wrap="none" rtlCol="0">
            <a:spAutoFit/>
          </a:bodyPr>
          <a:lstStyle/>
          <a:p>
            <a:r>
              <a:rPr lang="en-US" sz="1400" dirty="0" smtClean="0"/>
              <a:t>100 </a:t>
            </a:r>
            <a:r>
              <a:rPr lang="en-US" sz="1400" dirty="0" err="1" smtClean="0"/>
              <a:t>bp</a:t>
            </a:r>
            <a:endParaRPr lang="el-GR" sz="1400" dirty="0"/>
          </a:p>
        </p:txBody>
      </p:sp>
      <p:pic>
        <p:nvPicPr>
          <p:cNvPr id="40962" name="Picture 2"/>
          <p:cNvPicPr>
            <a:picLocks noChangeAspect="1" noChangeArrowheads="1"/>
          </p:cNvPicPr>
          <p:nvPr/>
        </p:nvPicPr>
        <p:blipFill>
          <a:blip r:embed="rId4" cstate="print"/>
          <a:srcRect/>
          <a:stretch>
            <a:fillRect/>
          </a:stretch>
        </p:blipFill>
        <p:spPr bwMode="auto">
          <a:xfrm>
            <a:off x="1819275" y="1930765"/>
            <a:ext cx="1762125" cy="1714500"/>
          </a:xfrm>
          <a:prstGeom prst="rect">
            <a:avLst/>
          </a:prstGeom>
          <a:noFill/>
          <a:ln w="9525">
            <a:noFill/>
            <a:miter lim="800000"/>
            <a:headEnd/>
            <a:tailEnd/>
          </a:ln>
        </p:spPr>
      </p:pic>
      <p:pic>
        <p:nvPicPr>
          <p:cNvPr id="40963" name="Picture 3"/>
          <p:cNvPicPr>
            <a:picLocks noChangeAspect="1" noChangeArrowheads="1"/>
          </p:cNvPicPr>
          <p:nvPr/>
        </p:nvPicPr>
        <p:blipFill>
          <a:blip r:embed="rId5" cstate="print"/>
          <a:srcRect/>
          <a:stretch>
            <a:fillRect/>
          </a:stretch>
        </p:blipFill>
        <p:spPr bwMode="auto">
          <a:xfrm>
            <a:off x="6250609" y="1740265"/>
            <a:ext cx="1371600" cy="1876425"/>
          </a:xfrm>
          <a:prstGeom prst="rect">
            <a:avLst/>
          </a:prstGeom>
          <a:noFill/>
          <a:ln w="9525">
            <a:noFill/>
            <a:miter lim="800000"/>
            <a:headEnd/>
            <a:tailEnd/>
          </a:ln>
        </p:spPr>
      </p:pic>
      <p:cxnSp>
        <p:nvCxnSpPr>
          <p:cNvPr id="29" name="Straight Arrow Connector 28"/>
          <p:cNvCxnSpPr/>
          <p:nvPr/>
        </p:nvCxnSpPr>
        <p:spPr>
          <a:xfrm>
            <a:off x="1438275" y="3226165"/>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18 - TextBox"/>
          <p:cNvSpPr txBox="1"/>
          <p:nvPr/>
        </p:nvSpPr>
        <p:spPr>
          <a:xfrm>
            <a:off x="2047875" y="1625965"/>
            <a:ext cx="1447800" cy="523220"/>
          </a:xfrm>
          <a:prstGeom prst="rect">
            <a:avLst/>
          </a:prstGeom>
          <a:noFill/>
        </p:spPr>
        <p:txBody>
          <a:bodyPr wrap="square" rtlCol="0">
            <a:spAutoFit/>
          </a:bodyPr>
          <a:lstStyle/>
          <a:p>
            <a:r>
              <a:rPr lang="en-US" sz="1400" dirty="0" smtClean="0"/>
              <a:t>  Mt     Wt    </a:t>
            </a:r>
            <a:r>
              <a:rPr lang="en-US" sz="1400" dirty="0" err="1" smtClean="0"/>
              <a:t>neg</a:t>
            </a:r>
            <a:endParaRPr lang="en-US" sz="1400" dirty="0" smtClean="0"/>
          </a:p>
          <a:p>
            <a:endParaRPr lang="el-GR" sz="1400" dirty="0"/>
          </a:p>
        </p:txBody>
      </p:sp>
      <p:cxnSp>
        <p:nvCxnSpPr>
          <p:cNvPr id="31" name="Straight Arrow Connector 30"/>
          <p:cNvCxnSpPr>
            <a:stCxn id="27" idx="2"/>
          </p:cNvCxnSpPr>
          <p:nvPr/>
        </p:nvCxnSpPr>
        <p:spPr>
          <a:xfrm>
            <a:off x="4704196" y="1762374"/>
            <a:ext cx="2230004" cy="15018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27" idx="2"/>
          </p:cNvCxnSpPr>
          <p:nvPr/>
        </p:nvCxnSpPr>
        <p:spPr>
          <a:xfrm flipH="1">
            <a:off x="2362200" y="1762374"/>
            <a:ext cx="2341996" cy="12732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457200" y="2362200"/>
            <a:ext cx="8229600" cy="1143000"/>
          </a:xfrm>
        </p:spPr>
        <p:txBody>
          <a:bodyPr/>
          <a:lstStyle/>
          <a:p>
            <a:r>
              <a:rPr lang="en-US" dirty="0" smtClean="0">
                <a:solidFill>
                  <a:srgbClr val="0070C0"/>
                </a:solidFill>
              </a:rPr>
              <a:t>Validation of AWS platform</a:t>
            </a:r>
            <a:endParaRPr lang="el-GR" dirty="0">
              <a:solidFill>
                <a:srgbClr val="0070C0"/>
              </a:solidFill>
            </a:endParaRPr>
          </a:p>
        </p:txBody>
      </p:sp>
      <p:sp>
        <p:nvSpPr>
          <p:cNvPr id="3" name="Rectangle 2"/>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467544" y="188640"/>
            <a:ext cx="8229600" cy="778098"/>
          </a:xfrm>
        </p:spPr>
        <p:txBody>
          <a:bodyPr>
            <a:noAutofit/>
          </a:bodyPr>
          <a:lstStyle/>
          <a:p>
            <a:r>
              <a:rPr lang="en-US" sz="3600" i="1" dirty="0" smtClean="0">
                <a:solidFill>
                  <a:srgbClr val="0070C0"/>
                </a:solidFill>
              </a:rPr>
              <a:t/>
            </a:r>
            <a:br>
              <a:rPr lang="en-US" sz="3600" i="1" dirty="0" smtClean="0">
                <a:solidFill>
                  <a:srgbClr val="0070C0"/>
                </a:solidFill>
              </a:rPr>
            </a:br>
            <a:r>
              <a:rPr lang="en-US" sz="3600" i="1" dirty="0" smtClean="0">
                <a:solidFill>
                  <a:srgbClr val="0070C0"/>
                </a:solidFill>
              </a:rPr>
              <a:t/>
            </a:r>
            <a:br>
              <a:rPr lang="en-US" sz="3600" i="1" dirty="0" smtClean="0">
                <a:solidFill>
                  <a:srgbClr val="0070C0"/>
                </a:solidFill>
              </a:rPr>
            </a:br>
            <a:r>
              <a:rPr lang="en-US" sz="3600" i="1" dirty="0" smtClean="0">
                <a:solidFill>
                  <a:srgbClr val="0070C0"/>
                </a:solidFill>
              </a:rPr>
              <a:t>Validation of AWS platform</a:t>
            </a:r>
            <a:br>
              <a:rPr lang="en-US" sz="3600" i="1" dirty="0" smtClean="0">
                <a:solidFill>
                  <a:srgbClr val="0070C0"/>
                </a:solidFill>
              </a:rPr>
            </a:br>
            <a:r>
              <a:rPr lang="en-US" sz="3600" i="1" dirty="0" smtClean="0">
                <a:solidFill>
                  <a:srgbClr val="0070C0"/>
                </a:solidFill>
              </a:rPr>
              <a:t/>
            </a:r>
            <a:br>
              <a:rPr lang="en-US" sz="3600" i="1" dirty="0" smtClean="0">
                <a:solidFill>
                  <a:srgbClr val="0070C0"/>
                </a:solidFill>
              </a:rPr>
            </a:br>
            <a:endParaRPr lang="el-GR" sz="3600" i="1" dirty="0">
              <a:solidFill>
                <a:srgbClr val="0070C0"/>
              </a:solidFill>
            </a:endParaRPr>
          </a:p>
        </p:txBody>
      </p:sp>
      <p:sp>
        <p:nvSpPr>
          <p:cNvPr id="3" name="Content Placeholder 2"/>
          <p:cNvSpPr>
            <a:spLocks noGrp="1"/>
          </p:cNvSpPr>
          <p:nvPr>
            <p:ph idx="1"/>
          </p:nvPr>
        </p:nvSpPr>
        <p:spPr>
          <a:xfrm>
            <a:off x="179512" y="1052736"/>
            <a:ext cx="7704856" cy="1296144"/>
          </a:xfrm>
        </p:spPr>
        <p:txBody>
          <a:bodyPr>
            <a:normAutofit fontScale="92500" lnSpcReduction="20000"/>
          </a:bodyPr>
          <a:lstStyle/>
          <a:p>
            <a:pPr>
              <a:buNone/>
            </a:pPr>
            <a:r>
              <a:rPr lang="en-US" sz="2200" dirty="0" smtClean="0"/>
              <a:t>Advanced Wave Sensors (</a:t>
            </a:r>
            <a:r>
              <a:rPr lang="en-US" sz="2200" dirty="0" err="1" smtClean="0"/>
              <a:t>AWSensors</a:t>
            </a:r>
            <a:r>
              <a:rPr lang="en-US" sz="2200" dirty="0" smtClean="0"/>
              <a:t>)</a:t>
            </a:r>
          </a:p>
          <a:p>
            <a:r>
              <a:rPr lang="en-US" sz="2200" dirty="0" smtClean="0"/>
              <a:t>Use of 24 array miniaturized HFF –QCM sensors</a:t>
            </a:r>
          </a:p>
          <a:p>
            <a:r>
              <a:rPr lang="en-US" sz="2200" dirty="0" smtClean="0"/>
              <a:t>Total surface capacity; 2-3 </a:t>
            </a:r>
            <a:r>
              <a:rPr lang="en-US" sz="2200" dirty="0" err="1" smtClean="0"/>
              <a:t>uL</a:t>
            </a:r>
            <a:r>
              <a:rPr lang="en-US" sz="2200" dirty="0" smtClean="0"/>
              <a:t>   </a:t>
            </a:r>
          </a:p>
          <a:p>
            <a:r>
              <a:rPr lang="en-US" sz="2200" dirty="0" smtClean="0"/>
              <a:t>150 MHz</a:t>
            </a:r>
          </a:p>
        </p:txBody>
      </p:sp>
      <p:sp>
        <p:nvSpPr>
          <p:cNvPr id="9" name="TextBox 8"/>
          <p:cNvSpPr txBox="1"/>
          <p:nvPr/>
        </p:nvSpPr>
        <p:spPr>
          <a:xfrm>
            <a:off x="381000" y="3276600"/>
            <a:ext cx="2096408" cy="400110"/>
          </a:xfrm>
          <a:prstGeom prst="rect">
            <a:avLst/>
          </a:prstGeom>
          <a:noFill/>
        </p:spPr>
        <p:txBody>
          <a:bodyPr wrap="none" rtlCol="0">
            <a:spAutoFit/>
          </a:bodyPr>
          <a:lstStyle/>
          <a:p>
            <a:pPr>
              <a:buFont typeface="Wingdings" pitchFamily="2" charset="2"/>
              <a:buChar char="q"/>
            </a:pPr>
            <a:r>
              <a:rPr lang="en-US" sz="2000" b="1" dirty="0" smtClean="0"/>
              <a:t> 24 sensor array</a:t>
            </a:r>
            <a:endParaRPr lang="el-GR" sz="2000" b="1"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4033" name="Picture 180"/>
          <p:cNvPicPr>
            <a:picLocks noChangeAspect="1" noChangeArrowheads="1"/>
          </p:cNvPicPr>
          <p:nvPr/>
        </p:nvPicPr>
        <p:blipFill>
          <a:blip r:embed="rId4" cstate="print"/>
          <a:srcRect/>
          <a:stretch>
            <a:fillRect/>
          </a:stretch>
        </p:blipFill>
        <p:spPr bwMode="auto">
          <a:xfrm rot="5400000">
            <a:off x="2919693" y="3481107"/>
            <a:ext cx="1676400" cy="2181786"/>
          </a:xfrm>
          <a:prstGeom prst="rect">
            <a:avLst/>
          </a:prstGeom>
          <a:noFill/>
        </p:spPr>
      </p:pic>
      <p:pic>
        <p:nvPicPr>
          <p:cNvPr id="44035" name="Picture 3"/>
          <p:cNvPicPr>
            <a:picLocks noChangeAspect="1" noChangeArrowheads="1"/>
          </p:cNvPicPr>
          <p:nvPr/>
        </p:nvPicPr>
        <p:blipFill>
          <a:blip r:embed="rId5" cstate="print"/>
          <a:srcRect/>
          <a:stretch>
            <a:fillRect/>
          </a:stretch>
        </p:blipFill>
        <p:spPr bwMode="auto">
          <a:xfrm>
            <a:off x="381000" y="3733800"/>
            <a:ext cx="2047875" cy="2581275"/>
          </a:xfrm>
          <a:prstGeom prst="rect">
            <a:avLst/>
          </a:prstGeom>
          <a:noFill/>
          <a:ln w="9525">
            <a:noFill/>
            <a:miter lim="800000"/>
            <a:headEnd/>
            <a:tailEnd/>
          </a:ln>
        </p:spPr>
      </p:pic>
      <p:cxnSp>
        <p:nvCxnSpPr>
          <p:cNvPr id="17" name="Straight Arrow Connector 16"/>
          <p:cNvCxnSpPr/>
          <p:nvPr/>
        </p:nvCxnSpPr>
        <p:spPr>
          <a:xfrm>
            <a:off x="4343400" y="4876800"/>
            <a:ext cx="838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419600" y="42672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181600" y="4038600"/>
            <a:ext cx="856325" cy="369332"/>
          </a:xfrm>
          <a:prstGeom prst="rect">
            <a:avLst/>
          </a:prstGeom>
          <a:noFill/>
        </p:spPr>
        <p:txBody>
          <a:bodyPr wrap="none" rtlCol="0">
            <a:spAutoFit/>
          </a:bodyPr>
          <a:lstStyle/>
          <a:p>
            <a:r>
              <a:rPr lang="en-US" dirty="0" smtClean="0"/>
              <a:t>Output</a:t>
            </a:r>
            <a:endParaRPr lang="el-GR" dirty="0"/>
          </a:p>
        </p:txBody>
      </p:sp>
      <p:sp>
        <p:nvSpPr>
          <p:cNvPr id="22" name="TextBox 21"/>
          <p:cNvSpPr txBox="1"/>
          <p:nvPr/>
        </p:nvSpPr>
        <p:spPr>
          <a:xfrm>
            <a:off x="5181600" y="4724400"/>
            <a:ext cx="685800" cy="369332"/>
          </a:xfrm>
          <a:prstGeom prst="rect">
            <a:avLst/>
          </a:prstGeom>
          <a:noFill/>
        </p:spPr>
        <p:txBody>
          <a:bodyPr wrap="square" rtlCol="0">
            <a:spAutoFit/>
          </a:bodyPr>
          <a:lstStyle/>
          <a:p>
            <a:r>
              <a:rPr lang="en-US" dirty="0" smtClean="0"/>
              <a:t>Input</a:t>
            </a:r>
            <a:endParaRPr lang="el-GR" dirty="0"/>
          </a:p>
        </p:txBody>
      </p:sp>
      <p:sp>
        <p:nvSpPr>
          <p:cNvPr id="12" name="Rectangle 11"/>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228600" y="304800"/>
            <a:ext cx="4114800" cy="1295400"/>
          </a:xfrm>
        </p:spPr>
        <p:txBody>
          <a:bodyPr>
            <a:noAutofit/>
          </a:bodyPr>
          <a:lstStyle/>
          <a:p>
            <a:r>
              <a:rPr lang="en-US" sz="3600" i="1" dirty="0" smtClean="0">
                <a:solidFill>
                  <a:srgbClr val="0070C0"/>
                </a:solidFill>
              </a:rPr>
              <a:t>Validation of AWS platform</a:t>
            </a:r>
            <a:endParaRPr lang="el-GR" sz="3600" i="1" dirty="0">
              <a:solidFill>
                <a:srgbClr val="0070C0"/>
              </a:solidFill>
            </a:endParaRPr>
          </a:p>
        </p:txBody>
      </p:sp>
      <p:graphicFrame>
        <p:nvGraphicFramePr>
          <p:cNvPr id="66562" name="Object 2"/>
          <p:cNvGraphicFramePr>
            <a:graphicFrameLocks noChangeAspect="1"/>
          </p:cNvGraphicFramePr>
          <p:nvPr/>
        </p:nvGraphicFramePr>
        <p:xfrm>
          <a:off x="4495800" y="152400"/>
          <a:ext cx="4472666" cy="3124201"/>
        </p:xfrm>
        <a:graphic>
          <a:graphicData uri="http://schemas.openxmlformats.org/presentationml/2006/ole">
            <p:oleObj spid="_x0000_s66562" name="Graph" r:id="rId4" imgW="4154760" imgH="2901600" progId="Origin50.Graph">
              <p:embed/>
            </p:oleObj>
          </a:graphicData>
        </a:graphic>
      </p:graphicFrame>
      <p:graphicFrame>
        <p:nvGraphicFramePr>
          <p:cNvPr id="66564" name="Object 4"/>
          <p:cNvGraphicFramePr>
            <a:graphicFrameLocks noChangeAspect="1"/>
          </p:cNvGraphicFramePr>
          <p:nvPr/>
        </p:nvGraphicFramePr>
        <p:xfrm>
          <a:off x="380999" y="2057400"/>
          <a:ext cx="4419601" cy="3238992"/>
        </p:xfrm>
        <a:graphic>
          <a:graphicData uri="http://schemas.openxmlformats.org/presentationml/2006/ole">
            <p:oleObj spid="_x0000_s66564" name="Graph" r:id="rId5" imgW="4154760" imgH="2901600" progId="Origin50.Graph">
              <p:embed/>
            </p:oleObj>
          </a:graphicData>
        </a:graphic>
      </p:graphicFrame>
      <p:graphicFrame>
        <p:nvGraphicFramePr>
          <p:cNvPr id="66565" name="Object 5"/>
          <p:cNvGraphicFramePr>
            <a:graphicFrameLocks noChangeAspect="1"/>
          </p:cNvGraphicFramePr>
          <p:nvPr/>
        </p:nvGraphicFramePr>
        <p:xfrm>
          <a:off x="4724400" y="3733800"/>
          <a:ext cx="4254486" cy="2971800"/>
        </p:xfrm>
        <a:graphic>
          <a:graphicData uri="http://schemas.openxmlformats.org/presentationml/2006/ole">
            <p:oleObj spid="_x0000_s66565" name="Graph" r:id="rId6" imgW="4154760" imgH="2901600" progId="Origin50.Graph">
              <p:embed/>
            </p:oleObj>
          </a:graphicData>
        </a:graphic>
      </p:graphicFrame>
      <p:sp>
        <p:nvSpPr>
          <p:cNvPr id="67" name="TextBox 66"/>
          <p:cNvSpPr txBox="1"/>
          <p:nvPr/>
        </p:nvSpPr>
        <p:spPr>
          <a:xfrm>
            <a:off x="4495800" y="304800"/>
            <a:ext cx="359394" cy="369332"/>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solidFill>
                  <a:schemeClr val="accent6">
                    <a:lumMod val="75000"/>
                  </a:schemeClr>
                </a:solidFill>
              </a:rPr>
              <a:t>1.</a:t>
            </a:r>
            <a:endParaRPr lang="el-GR" dirty="0">
              <a:solidFill>
                <a:schemeClr val="accent6">
                  <a:lumMod val="75000"/>
                </a:schemeClr>
              </a:solidFill>
            </a:endParaRPr>
          </a:p>
        </p:txBody>
      </p:sp>
      <p:sp>
        <p:nvSpPr>
          <p:cNvPr id="68" name="TextBox 67"/>
          <p:cNvSpPr txBox="1"/>
          <p:nvPr/>
        </p:nvSpPr>
        <p:spPr>
          <a:xfrm>
            <a:off x="152400" y="2209800"/>
            <a:ext cx="3593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solidFill>
                  <a:schemeClr val="accent6">
                    <a:lumMod val="75000"/>
                  </a:schemeClr>
                </a:solidFill>
              </a:rPr>
              <a:t>2.</a:t>
            </a:r>
            <a:endParaRPr lang="el-GR" dirty="0">
              <a:solidFill>
                <a:schemeClr val="accent6">
                  <a:lumMod val="75000"/>
                </a:schemeClr>
              </a:solidFill>
            </a:endParaRPr>
          </a:p>
        </p:txBody>
      </p:sp>
      <p:sp>
        <p:nvSpPr>
          <p:cNvPr id="69" name="TextBox 68"/>
          <p:cNvSpPr txBox="1"/>
          <p:nvPr/>
        </p:nvSpPr>
        <p:spPr>
          <a:xfrm>
            <a:off x="4876800" y="3962400"/>
            <a:ext cx="3593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solidFill>
                  <a:schemeClr val="accent6">
                    <a:lumMod val="75000"/>
                  </a:schemeClr>
                </a:solidFill>
              </a:rPr>
              <a:t>3.</a:t>
            </a:r>
            <a:endParaRPr lang="el-GR" dirty="0">
              <a:solidFill>
                <a:schemeClr val="accent6">
                  <a:lumMod val="75000"/>
                </a:schemeClr>
              </a:solidFill>
            </a:endParaRPr>
          </a:p>
        </p:txBody>
      </p:sp>
      <p:sp>
        <p:nvSpPr>
          <p:cNvPr id="9" name="Rectangle 8"/>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fade">
                                      <p:cBhvr>
                                        <p:cTn id="7" dur="2000"/>
                                        <p:tgtEl>
                                          <p:spTgt spid="665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20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2000"/>
                                        <p:tgtEl>
                                          <p:spTgt spid="68"/>
                                        </p:tgtEl>
                                      </p:cBhvr>
                                    </p:animEffect>
                                  </p:childTnLst>
                                </p:cTn>
                              </p:par>
                              <p:par>
                                <p:cTn id="16" presetID="10" presetClass="entr" presetSubtype="0" fill="hold" nodeType="withEffect">
                                  <p:stCondLst>
                                    <p:cond delay="0"/>
                                  </p:stCondLst>
                                  <p:childTnLst>
                                    <p:set>
                                      <p:cBhvr>
                                        <p:cTn id="17" dur="1" fill="hold">
                                          <p:stCondLst>
                                            <p:cond delay="0"/>
                                          </p:stCondLst>
                                        </p:cTn>
                                        <p:tgtEl>
                                          <p:spTgt spid="66564"/>
                                        </p:tgtEl>
                                        <p:attrNameLst>
                                          <p:attrName>style.visibility</p:attrName>
                                        </p:attrNameLst>
                                      </p:cBhvr>
                                      <p:to>
                                        <p:strVal val="visible"/>
                                      </p:to>
                                    </p:set>
                                    <p:animEffect transition="in" filter="fade">
                                      <p:cBhvr>
                                        <p:cTn id="18" dur="2000"/>
                                        <p:tgtEl>
                                          <p:spTgt spid="665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2000"/>
                                        <p:tgtEl>
                                          <p:spTgt spid="69"/>
                                        </p:tgtEl>
                                      </p:cBhvr>
                                    </p:animEffect>
                                  </p:childTnLst>
                                </p:cTn>
                              </p:par>
                              <p:par>
                                <p:cTn id="24" presetID="10" presetClass="entr" presetSubtype="0" fill="hold" nodeType="withEffect">
                                  <p:stCondLst>
                                    <p:cond delay="0"/>
                                  </p:stCondLst>
                                  <p:childTnLst>
                                    <p:set>
                                      <p:cBhvr>
                                        <p:cTn id="25" dur="1" fill="hold">
                                          <p:stCondLst>
                                            <p:cond delay="0"/>
                                          </p:stCondLst>
                                        </p:cTn>
                                        <p:tgtEl>
                                          <p:spTgt spid="66565"/>
                                        </p:tgtEl>
                                        <p:attrNameLst>
                                          <p:attrName>style.visibility</p:attrName>
                                        </p:attrNameLst>
                                      </p:cBhvr>
                                      <p:to>
                                        <p:strVal val="visible"/>
                                      </p:to>
                                    </p:set>
                                    <p:animEffect transition="in" filter="fade">
                                      <p:cBhvr>
                                        <p:cTn id="26" dur="20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533400" y="304800"/>
            <a:ext cx="8229600" cy="685800"/>
          </a:xfrm>
        </p:spPr>
        <p:txBody>
          <a:bodyPr>
            <a:noAutofit/>
          </a:bodyPr>
          <a:lstStyle/>
          <a:p>
            <a:r>
              <a:rPr lang="en-US" sz="3600" i="1" dirty="0" smtClean="0">
                <a:solidFill>
                  <a:srgbClr val="0070C0"/>
                </a:solidFill>
              </a:rPr>
              <a:t>Comparison of the adsorption of b-BSA &amp; </a:t>
            </a:r>
            <a:r>
              <a:rPr lang="en-US" sz="3600" i="1" dirty="0" err="1" smtClean="0">
                <a:solidFill>
                  <a:srgbClr val="0070C0"/>
                </a:solidFill>
              </a:rPr>
              <a:t>NAv</a:t>
            </a:r>
            <a:r>
              <a:rPr lang="en-US" sz="3600" i="1" dirty="0" smtClean="0">
                <a:solidFill>
                  <a:srgbClr val="0070C0"/>
                </a:solidFill>
              </a:rPr>
              <a:t> @ 150 MHz to 35 MHz</a:t>
            </a:r>
            <a:endParaRPr lang="el-GR" sz="3600" i="1" dirty="0">
              <a:solidFill>
                <a:srgbClr val="0070C0"/>
              </a:solidFill>
            </a:endParaRPr>
          </a:p>
        </p:txBody>
      </p:sp>
      <p:graphicFrame>
        <p:nvGraphicFramePr>
          <p:cNvPr id="4" name="Chart 3"/>
          <p:cNvGraphicFramePr/>
          <p:nvPr/>
        </p:nvGraphicFramePr>
        <p:xfrm>
          <a:off x="457200" y="3886200"/>
          <a:ext cx="38862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26630" name="Rectangle 6"/>
          <p:cNvSpPr>
            <a:spLocks noChangeArrowheads="1"/>
          </p:cNvSpPr>
          <p:nvPr/>
        </p:nvSpPr>
        <p:spPr bwMode="auto">
          <a:xfrm>
            <a:off x="0" y="5133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6631" name="Rectangle 7"/>
          <p:cNvSpPr>
            <a:spLocks noChangeArrowheads="1"/>
          </p:cNvSpPr>
          <p:nvPr/>
        </p:nvSpPr>
        <p:spPr bwMode="auto">
          <a:xfrm>
            <a:off x="304800" y="10229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 name="Γράφημα 2"/>
          <p:cNvGraphicFramePr/>
          <p:nvPr/>
        </p:nvGraphicFramePr>
        <p:xfrm>
          <a:off x="457200" y="1143000"/>
          <a:ext cx="38862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nvGraphicFramePr>
        <p:xfrm>
          <a:off x="5105400" y="4114800"/>
          <a:ext cx="3706775"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Γράφημα 4"/>
          <p:cNvGraphicFramePr/>
          <p:nvPr/>
        </p:nvGraphicFramePr>
        <p:xfrm>
          <a:off x="5029200" y="1219200"/>
          <a:ext cx="3733800" cy="2924175"/>
        </p:xfrm>
        <a:graphic>
          <a:graphicData uri="http://schemas.openxmlformats.org/drawingml/2006/chart">
            <c:chart xmlns:c="http://schemas.openxmlformats.org/drawingml/2006/chart" xmlns:r="http://schemas.openxmlformats.org/officeDocument/2006/relationships" r:id="rId6"/>
          </a:graphicData>
        </a:graphic>
      </p:graphicFrame>
      <p:sp>
        <p:nvSpPr>
          <p:cNvPr id="10" name="Rectangle 9"/>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457200" y="228600"/>
            <a:ext cx="8229600" cy="715962"/>
          </a:xfrm>
        </p:spPr>
        <p:txBody>
          <a:bodyPr>
            <a:noAutofit/>
          </a:bodyPr>
          <a:lstStyle/>
          <a:p>
            <a:r>
              <a:rPr lang="en-US" sz="3600" i="1" dirty="0" smtClean="0">
                <a:solidFill>
                  <a:srgbClr val="0070C0"/>
                </a:solidFill>
              </a:rPr>
              <a:t>Detection of </a:t>
            </a:r>
            <a:r>
              <a:rPr lang="en-US" sz="3600" i="1" dirty="0" err="1" smtClean="0">
                <a:solidFill>
                  <a:srgbClr val="0070C0"/>
                </a:solidFill>
              </a:rPr>
              <a:t>biotinynalted</a:t>
            </a:r>
            <a:r>
              <a:rPr lang="en-US" sz="3600" i="1" dirty="0" smtClean="0">
                <a:solidFill>
                  <a:srgbClr val="0070C0"/>
                </a:solidFill>
              </a:rPr>
              <a:t> </a:t>
            </a:r>
            <a:r>
              <a:rPr lang="en-US" sz="3600" i="1" dirty="0" err="1" smtClean="0">
                <a:solidFill>
                  <a:srgbClr val="0070C0"/>
                </a:solidFill>
              </a:rPr>
              <a:t>dsDNA</a:t>
            </a:r>
            <a:r>
              <a:rPr lang="en-US" sz="3600" i="1" dirty="0" smtClean="0">
                <a:solidFill>
                  <a:srgbClr val="0070C0"/>
                </a:solidFill>
              </a:rPr>
              <a:t> on </a:t>
            </a:r>
            <a:r>
              <a:rPr lang="en-US" sz="3600" i="1" dirty="0" err="1" smtClean="0">
                <a:solidFill>
                  <a:srgbClr val="0070C0"/>
                </a:solidFill>
              </a:rPr>
              <a:t>NAv</a:t>
            </a:r>
            <a:r>
              <a:rPr lang="en-US" sz="3600" i="1" dirty="0" smtClean="0">
                <a:solidFill>
                  <a:srgbClr val="0070C0"/>
                </a:solidFill>
              </a:rPr>
              <a:t> coated sensors @ 150 MHz</a:t>
            </a:r>
            <a:endParaRPr lang="el-GR" sz="3600" i="1" dirty="0">
              <a:solidFill>
                <a:srgbClr val="0070C0"/>
              </a:solidFill>
            </a:endParaRPr>
          </a:p>
        </p:txBody>
      </p:sp>
      <p:graphicFrame>
        <p:nvGraphicFramePr>
          <p:cNvPr id="4" name="Table 3"/>
          <p:cNvGraphicFramePr>
            <a:graphicFrameLocks noGrp="1"/>
          </p:cNvGraphicFramePr>
          <p:nvPr/>
        </p:nvGraphicFramePr>
        <p:xfrm>
          <a:off x="990600" y="1219200"/>
          <a:ext cx="7239000" cy="1501140"/>
        </p:xfrm>
        <a:graphic>
          <a:graphicData uri="http://schemas.openxmlformats.org/drawingml/2006/table">
            <a:tbl>
              <a:tblPr/>
              <a:tblGrid>
                <a:gridCol w="1558878"/>
                <a:gridCol w="1247523"/>
                <a:gridCol w="1502778"/>
                <a:gridCol w="1427043"/>
                <a:gridCol w="1502778"/>
              </a:tblGrid>
              <a:tr h="600456">
                <a:tc>
                  <a:txBody>
                    <a:bodyPr/>
                    <a:lstStyle/>
                    <a:p>
                      <a:pPr>
                        <a:lnSpc>
                          <a:spcPct val="115000"/>
                        </a:lnSpc>
                        <a:spcAft>
                          <a:spcPts val="0"/>
                        </a:spcAft>
                      </a:pPr>
                      <a:r>
                        <a:rPr lang="en-US" sz="1600" b="1" dirty="0">
                          <a:solidFill>
                            <a:srgbClr val="FFFFFF"/>
                          </a:solidFill>
                          <a:latin typeface="Times New Roman"/>
                          <a:ea typeface="Times New Roman"/>
                          <a:cs typeface="Times New Roman"/>
                        </a:rPr>
                        <a:t>Frequency</a:t>
                      </a:r>
                      <a:r>
                        <a:rPr lang="el-GR" sz="1600" b="1" dirty="0">
                          <a:solidFill>
                            <a:srgbClr val="FFFFFF"/>
                          </a:solidFill>
                          <a:latin typeface="Times New Roman"/>
                          <a:ea typeface="Times New Roman"/>
                          <a:cs typeface="Times New Roman"/>
                        </a:rPr>
                        <a:t> (</a:t>
                      </a:r>
                      <a:r>
                        <a:rPr lang="el-GR" sz="1600" b="1" dirty="0" err="1">
                          <a:solidFill>
                            <a:srgbClr val="FFFFFF"/>
                          </a:solidFill>
                          <a:latin typeface="Times New Roman"/>
                          <a:ea typeface="Times New Roman"/>
                          <a:cs typeface="Times New Roman"/>
                        </a:rPr>
                        <a:t>MHz</a:t>
                      </a:r>
                      <a:r>
                        <a:rPr lang="el-GR" sz="1600" b="1" dirty="0">
                          <a:solidFill>
                            <a:srgbClr val="FFFFFF"/>
                          </a:solidFill>
                          <a:latin typeface="Times New Roman"/>
                          <a:ea typeface="Times New Roman"/>
                          <a:cs typeface="Times New Roman"/>
                        </a:rPr>
                        <a:t>)</a:t>
                      </a:r>
                      <a:endParaRPr lang="el-GR" sz="1600" dirty="0">
                        <a:latin typeface="Calibri"/>
                        <a:ea typeface="Calibri"/>
                        <a:cs typeface="Times New Roman"/>
                      </a:endParaRPr>
                    </a:p>
                  </a:txBody>
                  <a:tcPr marL="63777" marR="63777" marT="0" marB="0">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15000"/>
                        </a:lnSpc>
                        <a:spcAft>
                          <a:spcPts val="0"/>
                        </a:spcAft>
                      </a:pPr>
                      <a:r>
                        <a:rPr lang="en-US" sz="1600" b="1">
                          <a:solidFill>
                            <a:srgbClr val="FFFFFF"/>
                          </a:solidFill>
                          <a:latin typeface="Times New Roman"/>
                          <a:ea typeface="Times New Roman"/>
                          <a:cs typeface="Times New Roman"/>
                        </a:rPr>
                        <a:t>35</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15000"/>
                        </a:lnSpc>
                        <a:spcAft>
                          <a:spcPts val="0"/>
                        </a:spcAft>
                      </a:pPr>
                      <a:r>
                        <a:rPr lang="en-US" sz="1600" b="1">
                          <a:solidFill>
                            <a:srgbClr val="FFFFFF"/>
                          </a:solidFill>
                          <a:latin typeface="Times New Roman"/>
                          <a:ea typeface="Times New Roman"/>
                          <a:cs typeface="Times New Roman"/>
                        </a:rPr>
                        <a:t>3</a:t>
                      </a:r>
                      <a:r>
                        <a:rPr lang="el-GR" sz="1600" b="1">
                          <a:solidFill>
                            <a:srgbClr val="FFFFFF"/>
                          </a:solidFill>
                          <a:latin typeface="Times New Roman"/>
                          <a:ea typeface="Times New Roman"/>
                          <a:cs typeface="Times New Roman"/>
                        </a:rPr>
                        <a:t>5</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15000"/>
                        </a:lnSpc>
                        <a:spcAft>
                          <a:spcPts val="0"/>
                        </a:spcAft>
                      </a:pPr>
                      <a:r>
                        <a:rPr lang="el-GR" sz="1600" b="1">
                          <a:solidFill>
                            <a:srgbClr val="FFFFFF"/>
                          </a:solidFill>
                          <a:latin typeface="Times New Roman"/>
                          <a:ea typeface="Times New Roman"/>
                          <a:cs typeface="Times New Roman"/>
                        </a:rPr>
                        <a:t>150</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15000"/>
                        </a:lnSpc>
                        <a:spcAft>
                          <a:spcPts val="0"/>
                        </a:spcAft>
                      </a:pPr>
                      <a:r>
                        <a:rPr lang="el-GR" sz="1600" b="1">
                          <a:solidFill>
                            <a:srgbClr val="FFFFFF"/>
                          </a:solidFill>
                          <a:latin typeface="Times New Roman"/>
                          <a:ea typeface="Times New Roman"/>
                          <a:cs typeface="Times New Roman"/>
                        </a:rPr>
                        <a:t>150</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r>
              <a:tr h="300228">
                <a:tc>
                  <a:txBody>
                    <a:bodyPr/>
                    <a:lstStyle/>
                    <a:p>
                      <a:pPr>
                        <a:lnSpc>
                          <a:spcPct val="115000"/>
                        </a:lnSpc>
                        <a:spcAft>
                          <a:spcPts val="0"/>
                        </a:spcAft>
                      </a:pPr>
                      <a:r>
                        <a:rPr lang="el-GR" sz="1600" b="1" dirty="0">
                          <a:solidFill>
                            <a:srgbClr val="FFFFFF"/>
                          </a:solidFill>
                          <a:latin typeface="Times New Roman"/>
                          <a:ea typeface="Times New Roman"/>
                          <a:cs typeface="Times New Roman"/>
                        </a:rPr>
                        <a:t>DNA (</a:t>
                      </a:r>
                      <a:r>
                        <a:rPr lang="el-GR" sz="1600" b="1" dirty="0" err="1">
                          <a:solidFill>
                            <a:srgbClr val="FFFFFF"/>
                          </a:solidFill>
                          <a:latin typeface="Times New Roman"/>
                          <a:ea typeface="Times New Roman"/>
                          <a:cs typeface="Times New Roman"/>
                        </a:rPr>
                        <a:t>bp</a:t>
                      </a:r>
                      <a:r>
                        <a:rPr lang="el-GR" sz="1600" b="1" dirty="0">
                          <a:solidFill>
                            <a:srgbClr val="FFFFFF"/>
                          </a:solidFill>
                          <a:latin typeface="Times New Roman"/>
                          <a:ea typeface="Times New Roman"/>
                          <a:cs typeface="Times New Roman"/>
                        </a:rPr>
                        <a:t>)</a:t>
                      </a:r>
                      <a:endParaRPr lang="el-GR" sz="1600" dirty="0">
                        <a:latin typeface="Calibri"/>
                        <a:ea typeface="Calibri"/>
                        <a:cs typeface="Times New Roman"/>
                      </a:endParaRPr>
                    </a:p>
                  </a:txBody>
                  <a:tcPr marL="63777" marR="637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15000"/>
                        </a:lnSpc>
                        <a:spcAft>
                          <a:spcPts val="0"/>
                        </a:spcAft>
                      </a:pPr>
                      <a:r>
                        <a:rPr lang="el-GR" sz="1600">
                          <a:latin typeface="Times New Roman"/>
                          <a:ea typeface="Times New Roman"/>
                          <a:cs typeface="Times New Roman"/>
                        </a:rPr>
                        <a:t>pmols</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nSpc>
                          <a:spcPct val="115000"/>
                        </a:lnSpc>
                        <a:spcAft>
                          <a:spcPts val="0"/>
                        </a:spcAft>
                      </a:pPr>
                      <a:r>
                        <a:rPr lang="el-GR" sz="1600">
                          <a:latin typeface="Times New Roman"/>
                          <a:ea typeface="Times New Roman"/>
                          <a:cs typeface="Times New Roman"/>
                        </a:rPr>
                        <a:t>nM</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nSpc>
                          <a:spcPct val="115000"/>
                        </a:lnSpc>
                        <a:spcAft>
                          <a:spcPts val="0"/>
                        </a:spcAft>
                      </a:pPr>
                      <a:r>
                        <a:rPr lang="el-GR" sz="1600" dirty="0" err="1">
                          <a:latin typeface="Times New Roman"/>
                          <a:ea typeface="Times New Roman"/>
                          <a:cs typeface="Times New Roman"/>
                        </a:rPr>
                        <a:t>pmols</a:t>
                      </a:r>
                      <a:endParaRPr lang="el-GR" sz="1600" dirty="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nSpc>
                          <a:spcPct val="115000"/>
                        </a:lnSpc>
                        <a:spcAft>
                          <a:spcPts val="0"/>
                        </a:spcAft>
                      </a:pPr>
                      <a:r>
                        <a:rPr lang="el-GR" sz="1600">
                          <a:latin typeface="Times New Roman"/>
                          <a:ea typeface="Times New Roman"/>
                          <a:cs typeface="Times New Roman"/>
                        </a:rPr>
                        <a:t>nM</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300228">
                <a:tc>
                  <a:txBody>
                    <a:bodyPr/>
                    <a:lstStyle/>
                    <a:p>
                      <a:pPr>
                        <a:lnSpc>
                          <a:spcPct val="115000"/>
                        </a:lnSpc>
                        <a:spcAft>
                          <a:spcPts val="0"/>
                        </a:spcAft>
                      </a:pPr>
                      <a:r>
                        <a:rPr lang="el-GR" sz="1600" b="1">
                          <a:solidFill>
                            <a:srgbClr val="FFFFFF"/>
                          </a:solidFill>
                          <a:latin typeface="Times New Roman"/>
                          <a:ea typeface="Times New Roman"/>
                          <a:cs typeface="Times New Roman"/>
                        </a:rPr>
                        <a:t>50</a:t>
                      </a:r>
                      <a:endParaRPr lang="el-GR" sz="1600">
                        <a:latin typeface="Calibri"/>
                        <a:ea typeface="Calibri"/>
                        <a:cs typeface="Times New Roman"/>
                      </a:endParaRPr>
                    </a:p>
                  </a:txBody>
                  <a:tcPr marL="63777" marR="637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15000"/>
                        </a:lnSpc>
                        <a:spcAft>
                          <a:spcPts val="0"/>
                        </a:spcAft>
                      </a:pPr>
                      <a:r>
                        <a:rPr lang="el-GR" sz="1600">
                          <a:latin typeface="Times New Roman"/>
                          <a:ea typeface="Times New Roman"/>
                          <a:cs typeface="Times New Roman"/>
                        </a:rPr>
                        <a:t>5</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l-GR" sz="1600">
                          <a:latin typeface="Times New Roman"/>
                          <a:ea typeface="Times New Roman"/>
                          <a:cs typeface="Times New Roman"/>
                        </a:rPr>
                        <a:t>25</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l-GR" sz="1600">
                          <a:latin typeface="Times New Roman"/>
                          <a:ea typeface="Times New Roman"/>
                          <a:cs typeface="Times New Roman"/>
                        </a:rPr>
                        <a:t>5</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l-GR" sz="1600">
                          <a:latin typeface="Times New Roman"/>
                          <a:ea typeface="Times New Roman"/>
                          <a:cs typeface="Times New Roman"/>
                        </a:rPr>
                        <a:t>100</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228">
                <a:tc>
                  <a:txBody>
                    <a:bodyPr/>
                    <a:lstStyle/>
                    <a:p>
                      <a:pPr>
                        <a:lnSpc>
                          <a:spcPct val="115000"/>
                        </a:lnSpc>
                        <a:spcAft>
                          <a:spcPts val="0"/>
                        </a:spcAft>
                      </a:pPr>
                      <a:r>
                        <a:rPr lang="el-GR" sz="1600" b="1" dirty="0">
                          <a:solidFill>
                            <a:srgbClr val="FFFFFF"/>
                          </a:solidFill>
                          <a:latin typeface="Times New Roman"/>
                          <a:ea typeface="Times New Roman"/>
                          <a:cs typeface="Times New Roman"/>
                        </a:rPr>
                        <a:t>157</a:t>
                      </a:r>
                      <a:endParaRPr lang="el-GR" sz="1600" dirty="0">
                        <a:latin typeface="Calibri"/>
                        <a:ea typeface="Calibri"/>
                        <a:cs typeface="Times New Roman"/>
                      </a:endParaRPr>
                    </a:p>
                  </a:txBody>
                  <a:tcPr marL="63777" marR="637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tc>
                  <a:txBody>
                    <a:bodyPr/>
                    <a:lstStyle/>
                    <a:p>
                      <a:pPr>
                        <a:lnSpc>
                          <a:spcPct val="115000"/>
                        </a:lnSpc>
                        <a:spcAft>
                          <a:spcPts val="0"/>
                        </a:spcAft>
                      </a:pPr>
                      <a:r>
                        <a:rPr lang="el-GR" sz="1600" dirty="0">
                          <a:latin typeface="Times New Roman"/>
                          <a:ea typeface="Times New Roman"/>
                          <a:cs typeface="Times New Roman"/>
                        </a:rPr>
                        <a:t>0,5</a:t>
                      </a:r>
                      <a:endParaRPr lang="el-GR" sz="1600" dirty="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a:lnSpc>
                          <a:spcPct val="115000"/>
                        </a:lnSpc>
                        <a:spcAft>
                          <a:spcPts val="0"/>
                        </a:spcAft>
                      </a:pPr>
                      <a:r>
                        <a:rPr lang="el-GR" sz="1600" dirty="0">
                          <a:latin typeface="Times New Roman"/>
                          <a:ea typeface="Times New Roman"/>
                          <a:cs typeface="Times New Roman"/>
                        </a:rPr>
                        <a:t>2,25</a:t>
                      </a:r>
                      <a:endParaRPr lang="el-GR" sz="1600" dirty="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a:lnSpc>
                          <a:spcPct val="115000"/>
                        </a:lnSpc>
                        <a:spcAft>
                          <a:spcPts val="0"/>
                        </a:spcAft>
                      </a:pPr>
                      <a:r>
                        <a:rPr lang="el-GR" sz="1600">
                          <a:latin typeface="Times New Roman"/>
                          <a:ea typeface="Times New Roman"/>
                          <a:cs typeface="Times New Roman"/>
                        </a:rPr>
                        <a:t>0,5</a:t>
                      </a:r>
                      <a:endParaRPr lang="el-GR" sz="160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a:lnSpc>
                          <a:spcPct val="115000"/>
                        </a:lnSpc>
                        <a:spcAft>
                          <a:spcPts val="0"/>
                        </a:spcAft>
                      </a:pPr>
                      <a:r>
                        <a:rPr lang="el-GR" sz="1600" dirty="0">
                          <a:latin typeface="Times New Roman"/>
                          <a:ea typeface="Times New Roman"/>
                          <a:cs typeface="Times New Roman"/>
                        </a:rPr>
                        <a:t>17</a:t>
                      </a:r>
                      <a:endParaRPr lang="el-GR" sz="1600" dirty="0">
                        <a:latin typeface="Calibri"/>
                        <a:ea typeface="Calibri"/>
                        <a:cs typeface="Times New Roman"/>
                      </a:endParaRPr>
                    </a:p>
                  </a:txBody>
                  <a:tcPr marL="63777" marR="6377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r>
            </a:tbl>
          </a:graphicData>
        </a:graphic>
      </p:graphicFrame>
      <p:graphicFrame>
        <p:nvGraphicFramePr>
          <p:cNvPr id="5" name="Chart 4"/>
          <p:cNvGraphicFramePr/>
          <p:nvPr/>
        </p:nvGraphicFramePr>
        <p:xfrm>
          <a:off x="1524000" y="2743200"/>
          <a:ext cx="60960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7" name="6 - TextBox"/>
          <p:cNvSpPr txBox="1"/>
          <p:nvPr/>
        </p:nvSpPr>
        <p:spPr>
          <a:xfrm>
            <a:off x="381000" y="5943600"/>
            <a:ext cx="6818085" cy="646331"/>
          </a:xfrm>
          <a:prstGeom prst="rect">
            <a:avLst/>
          </a:prstGeom>
          <a:noFill/>
        </p:spPr>
        <p:txBody>
          <a:bodyPr wrap="none" rtlCol="0">
            <a:spAutoFit/>
          </a:bodyPr>
          <a:lstStyle/>
          <a:p>
            <a:pPr>
              <a:buFont typeface="Arial" pitchFamily="34" charset="0"/>
              <a:buChar char="•"/>
            </a:pPr>
            <a:r>
              <a:rPr lang="en-US" b="1" dirty="0" smtClean="0"/>
              <a:t> Concerning the total amount of DNA the detection limit is the same. </a:t>
            </a:r>
          </a:p>
          <a:p>
            <a:pPr>
              <a:buFont typeface="Arial" pitchFamily="34" charset="0"/>
              <a:buChar char="•"/>
            </a:pPr>
            <a:r>
              <a:rPr lang="en-US" b="1" dirty="0" smtClean="0"/>
              <a:t> Longer DNA gives higher ratio values.</a:t>
            </a:r>
            <a:endParaRPr lang="el-GR" b="1" dirty="0"/>
          </a:p>
        </p:txBody>
      </p:sp>
      <p:sp>
        <p:nvSpPr>
          <p:cNvPr id="6" name="Rectangle 5"/>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304800" y="228600"/>
            <a:ext cx="8686800" cy="715962"/>
          </a:xfrm>
        </p:spPr>
        <p:txBody>
          <a:bodyPr>
            <a:noAutofit/>
          </a:bodyPr>
          <a:lstStyle/>
          <a:p>
            <a:r>
              <a:rPr lang="en-US" sz="3600" i="1" dirty="0" smtClean="0">
                <a:solidFill>
                  <a:srgbClr val="0070C0"/>
                </a:solidFill>
              </a:rPr>
              <a:t>Detection of </a:t>
            </a:r>
            <a:r>
              <a:rPr lang="en-US" sz="3600" i="1" dirty="0" err="1" smtClean="0">
                <a:solidFill>
                  <a:srgbClr val="0070C0"/>
                </a:solidFill>
              </a:rPr>
              <a:t>dsDNA</a:t>
            </a:r>
            <a:r>
              <a:rPr lang="en-US" sz="3600" i="1" dirty="0" smtClean="0">
                <a:solidFill>
                  <a:srgbClr val="0070C0"/>
                </a:solidFill>
              </a:rPr>
              <a:t> following the addition of POPC </a:t>
            </a:r>
            <a:r>
              <a:rPr lang="en-US" sz="3600" i="1" dirty="0" err="1" smtClean="0">
                <a:solidFill>
                  <a:srgbClr val="0070C0"/>
                </a:solidFill>
              </a:rPr>
              <a:t>liposomes</a:t>
            </a:r>
            <a:r>
              <a:rPr lang="en-US" sz="3600" i="1" dirty="0" smtClean="0">
                <a:solidFill>
                  <a:srgbClr val="0070C0"/>
                </a:solidFill>
              </a:rPr>
              <a:t> @ 150 MHz</a:t>
            </a:r>
            <a:endParaRPr lang="el-GR" sz="3600" i="1" dirty="0">
              <a:solidFill>
                <a:srgbClr val="0070C0"/>
              </a:solidFill>
            </a:endParaRPr>
          </a:p>
        </p:txBody>
      </p:sp>
      <p:graphicFrame>
        <p:nvGraphicFramePr>
          <p:cNvPr id="4" name="Γράφημα 9"/>
          <p:cNvGraphicFramePr/>
          <p:nvPr/>
        </p:nvGraphicFramePr>
        <p:xfrm>
          <a:off x="304800" y="1219200"/>
          <a:ext cx="5181600" cy="2971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Γράφημα 10"/>
          <p:cNvGraphicFramePr/>
          <p:nvPr/>
        </p:nvGraphicFramePr>
        <p:xfrm>
          <a:off x="4038600" y="3581400"/>
          <a:ext cx="4905375" cy="3105150"/>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2"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2" name="1 - Τίτλος"/>
          <p:cNvSpPr>
            <a:spLocks noGrp="1"/>
          </p:cNvSpPr>
          <p:nvPr>
            <p:ph type="title"/>
          </p:nvPr>
        </p:nvSpPr>
        <p:spPr>
          <a:xfrm>
            <a:off x="2743200" y="152400"/>
            <a:ext cx="4038600" cy="685800"/>
          </a:xfrm>
        </p:spPr>
        <p:txBody>
          <a:bodyPr>
            <a:noAutofit/>
          </a:bodyPr>
          <a:lstStyle/>
          <a:p>
            <a:r>
              <a:rPr lang="en-US" sz="3600" i="1" dirty="0" smtClean="0">
                <a:solidFill>
                  <a:srgbClr val="0070C0"/>
                </a:solidFill>
              </a:rPr>
              <a:t>Objective-Concept</a:t>
            </a:r>
            <a:endParaRPr lang="el-GR" sz="3600" i="1" dirty="0">
              <a:solidFill>
                <a:srgbClr val="0070C0"/>
              </a:solidFill>
            </a:endParaRPr>
          </a:p>
        </p:txBody>
      </p:sp>
      <p:sp>
        <p:nvSpPr>
          <p:cNvPr id="10" name="9 - TextBox"/>
          <p:cNvSpPr txBox="1"/>
          <p:nvPr/>
        </p:nvSpPr>
        <p:spPr>
          <a:xfrm>
            <a:off x="5580112" y="3717032"/>
            <a:ext cx="3360943" cy="707886"/>
          </a:xfrm>
          <a:prstGeom prst="rect">
            <a:avLst/>
          </a:prstGeom>
          <a:noFill/>
        </p:spPr>
        <p:txBody>
          <a:bodyPr wrap="square" rtlCol="0">
            <a:spAutoFit/>
          </a:bodyPr>
          <a:lstStyle/>
          <a:p>
            <a:pPr algn="ctr"/>
            <a:r>
              <a:rPr lang="en-US" sz="2000" dirty="0"/>
              <a:t>2</a:t>
            </a:r>
            <a:r>
              <a:rPr lang="en-US" sz="2000" dirty="0" smtClean="0"/>
              <a:t>.  Amplify mutant targets obviating PCR -&gt; LCR</a:t>
            </a:r>
            <a:endParaRPr lang="el-GR" sz="2000" dirty="0"/>
          </a:p>
        </p:txBody>
      </p:sp>
      <p:sp>
        <p:nvSpPr>
          <p:cNvPr id="23" name="44 - TextBox"/>
          <p:cNvSpPr txBox="1"/>
          <p:nvPr/>
        </p:nvSpPr>
        <p:spPr>
          <a:xfrm>
            <a:off x="1115616" y="3581400"/>
            <a:ext cx="2879250" cy="707886"/>
          </a:xfrm>
          <a:prstGeom prst="rect">
            <a:avLst/>
          </a:prstGeom>
          <a:noFill/>
        </p:spPr>
        <p:txBody>
          <a:bodyPr wrap="none" rtlCol="0">
            <a:spAutoFit/>
          </a:bodyPr>
          <a:lstStyle/>
          <a:p>
            <a:pPr algn="ctr"/>
            <a:r>
              <a:rPr lang="en-US" sz="2000" dirty="0"/>
              <a:t>3</a:t>
            </a:r>
            <a:r>
              <a:rPr lang="en-US" sz="2000" dirty="0" smtClean="0"/>
              <a:t>. Surface immobilization </a:t>
            </a:r>
          </a:p>
          <a:p>
            <a:pPr algn="ctr"/>
            <a:r>
              <a:rPr lang="en-US" sz="2000" dirty="0" smtClean="0"/>
              <a:t>&amp; detection</a:t>
            </a:r>
            <a:endParaRPr lang="el-GR" sz="2000" dirty="0"/>
          </a:p>
        </p:txBody>
      </p:sp>
      <p:sp>
        <p:nvSpPr>
          <p:cNvPr id="25" name="TextBox 24"/>
          <p:cNvSpPr txBox="1"/>
          <p:nvPr/>
        </p:nvSpPr>
        <p:spPr>
          <a:xfrm>
            <a:off x="2819400" y="1828800"/>
            <a:ext cx="4114800" cy="400110"/>
          </a:xfrm>
          <a:prstGeom prst="rect">
            <a:avLst/>
          </a:prstGeom>
          <a:noFill/>
        </p:spPr>
        <p:txBody>
          <a:bodyPr wrap="square" rtlCol="0">
            <a:spAutoFit/>
          </a:bodyPr>
          <a:lstStyle/>
          <a:p>
            <a:pPr marL="457200" indent="-457200" algn="ctr"/>
            <a:r>
              <a:rPr lang="en-US" sz="2000" dirty="0" smtClean="0"/>
              <a:t>1. Extraction of </a:t>
            </a:r>
            <a:r>
              <a:rPr lang="en-US" sz="2000" dirty="0" err="1" smtClean="0"/>
              <a:t>ctDNA</a:t>
            </a:r>
            <a:r>
              <a:rPr lang="en-US" sz="2000" dirty="0" smtClean="0"/>
              <a:t> targets</a:t>
            </a:r>
            <a:endParaRPr lang="el-GR" sz="2000" dirty="0"/>
          </a:p>
        </p:txBody>
      </p:sp>
      <p:pic>
        <p:nvPicPr>
          <p:cNvPr id="31" name="Picture 2" descr="C:\Users\User\Desktop\c6sc03880h-f1_hi-res_2.jpg"/>
          <p:cNvPicPr>
            <a:picLocks noChangeAspect="1" noChangeArrowheads="1"/>
          </p:cNvPicPr>
          <p:nvPr/>
        </p:nvPicPr>
        <p:blipFill>
          <a:blip r:embed="rId4" cstate="print"/>
          <a:srcRect/>
          <a:stretch>
            <a:fillRect/>
          </a:stretch>
        </p:blipFill>
        <p:spPr bwMode="auto">
          <a:xfrm>
            <a:off x="7010400" y="762000"/>
            <a:ext cx="1733872" cy="2956761"/>
          </a:xfrm>
          <a:prstGeom prst="rect">
            <a:avLst/>
          </a:prstGeom>
          <a:noFill/>
        </p:spPr>
      </p:pic>
      <p:sp>
        <p:nvSpPr>
          <p:cNvPr id="38" name="Oval 37"/>
          <p:cNvSpPr/>
          <p:nvPr/>
        </p:nvSpPr>
        <p:spPr>
          <a:xfrm>
            <a:off x="1979712" y="4433302"/>
            <a:ext cx="786400" cy="595555"/>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47" name="Oval 24"/>
          <p:cNvSpPr/>
          <p:nvPr/>
        </p:nvSpPr>
        <p:spPr>
          <a:xfrm rot="645129">
            <a:off x="898881" y="5240029"/>
            <a:ext cx="2918526" cy="1449058"/>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Acoustic </a:t>
            </a:r>
          </a:p>
          <a:p>
            <a:pPr algn="ctr"/>
            <a:r>
              <a:rPr lang="en-US" b="1" dirty="0" smtClean="0"/>
              <a:t>sensor</a:t>
            </a:r>
            <a:endParaRPr lang="el-GR" b="1" dirty="0"/>
          </a:p>
        </p:txBody>
      </p:sp>
      <p:grpSp>
        <p:nvGrpSpPr>
          <p:cNvPr id="3" name="Group 45"/>
          <p:cNvGrpSpPr/>
          <p:nvPr/>
        </p:nvGrpSpPr>
        <p:grpSpPr>
          <a:xfrm>
            <a:off x="899592" y="4289291"/>
            <a:ext cx="2426720" cy="1879098"/>
            <a:chOff x="1043608" y="4567246"/>
            <a:chExt cx="1642814" cy="1418758"/>
          </a:xfrm>
        </p:grpSpPr>
        <p:sp>
          <p:nvSpPr>
            <p:cNvPr id="39" name="Oval 38"/>
            <p:cNvSpPr/>
            <p:nvPr/>
          </p:nvSpPr>
          <p:spPr>
            <a:xfrm>
              <a:off x="1384838" y="4567246"/>
              <a:ext cx="570376" cy="531381"/>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40" name="Oval 39"/>
            <p:cNvSpPr/>
            <p:nvPr/>
          </p:nvSpPr>
          <p:spPr>
            <a:xfrm>
              <a:off x="2116046" y="4839081"/>
              <a:ext cx="570376" cy="531381"/>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41" name="Oval 40"/>
            <p:cNvSpPr/>
            <p:nvPr/>
          </p:nvSpPr>
          <p:spPr>
            <a:xfrm>
              <a:off x="1043608" y="4839080"/>
              <a:ext cx="570376" cy="531381"/>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42" name="Freeform 41"/>
            <p:cNvSpPr/>
            <p:nvPr/>
          </p:nvSpPr>
          <p:spPr>
            <a:xfrm>
              <a:off x="1628574" y="5110921"/>
              <a:ext cx="263766" cy="553219"/>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43" name="Freeform 42"/>
            <p:cNvSpPr/>
            <p:nvPr/>
          </p:nvSpPr>
          <p:spPr>
            <a:xfrm>
              <a:off x="2018552" y="5110920"/>
              <a:ext cx="263766" cy="553219"/>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44" name="Freeform 43"/>
            <p:cNvSpPr/>
            <p:nvPr/>
          </p:nvSpPr>
          <p:spPr>
            <a:xfrm>
              <a:off x="1384838" y="5328389"/>
              <a:ext cx="243736" cy="657615"/>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45" name="Freeform 44"/>
            <p:cNvSpPr/>
            <p:nvPr/>
          </p:nvSpPr>
          <p:spPr>
            <a:xfrm>
              <a:off x="2359782" y="5328390"/>
              <a:ext cx="191758" cy="553219"/>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pSp>
      <p:pic>
        <p:nvPicPr>
          <p:cNvPr id="77826" name="Picture 2"/>
          <p:cNvPicPr>
            <a:picLocks noChangeAspect="1" noChangeArrowheads="1"/>
          </p:cNvPicPr>
          <p:nvPr/>
        </p:nvPicPr>
        <p:blipFill>
          <a:blip r:embed="rId5" cstate="print"/>
          <a:srcRect/>
          <a:stretch>
            <a:fillRect/>
          </a:stretch>
        </p:blipFill>
        <p:spPr bwMode="auto">
          <a:xfrm>
            <a:off x="228600" y="1483581"/>
            <a:ext cx="2952328" cy="2097819"/>
          </a:xfrm>
          <a:prstGeom prst="rect">
            <a:avLst/>
          </a:prstGeom>
          <a:noFill/>
          <a:ln w="9525">
            <a:noFill/>
            <a:miter lim="800000"/>
            <a:headEnd/>
            <a:tailEnd/>
          </a:ln>
        </p:spPr>
      </p:pic>
      <p:sp>
        <p:nvSpPr>
          <p:cNvPr id="84" name="Freeform 83"/>
          <p:cNvSpPr/>
          <p:nvPr/>
        </p:nvSpPr>
        <p:spPr>
          <a:xfrm>
            <a:off x="1965971" y="965146"/>
            <a:ext cx="157757"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5" name="Freeform 84"/>
          <p:cNvSpPr/>
          <p:nvPr/>
        </p:nvSpPr>
        <p:spPr>
          <a:xfrm>
            <a:off x="395536" y="856445"/>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6" name="Freeform 85"/>
          <p:cNvSpPr/>
          <p:nvPr/>
        </p:nvSpPr>
        <p:spPr>
          <a:xfrm>
            <a:off x="1115319" y="1035184"/>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7" name="Freeform 86"/>
          <p:cNvSpPr/>
          <p:nvPr/>
        </p:nvSpPr>
        <p:spPr>
          <a:xfrm>
            <a:off x="657275" y="856445"/>
            <a:ext cx="130870"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8" name="Freeform 87"/>
          <p:cNvSpPr/>
          <p:nvPr/>
        </p:nvSpPr>
        <p:spPr>
          <a:xfrm>
            <a:off x="919014" y="439387"/>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9" name="Freeform 88"/>
          <p:cNvSpPr/>
          <p:nvPr/>
        </p:nvSpPr>
        <p:spPr>
          <a:xfrm>
            <a:off x="853580" y="856445"/>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0" name="Freeform 89"/>
          <p:cNvSpPr/>
          <p:nvPr/>
        </p:nvSpPr>
        <p:spPr>
          <a:xfrm>
            <a:off x="1638797" y="916025"/>
            <a:ext cx="172415"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1" name="Freeform 90"/>
          <p:cNvSpPr/>
          <p:nvPr/>
        </p:nvSpPr>
        <p:spPr>
          <a:xfrm>
            <a:off x="1377058" y="1094764"/>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2" name="Freeform 91"/>
          <p:cNvSpPr/>
          <p:nvPr/>
        </p:nvSpPr>
        <p:spPr>
          <a:xfrm>
            <a:off x="1180754" y="628585"/>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3" name="Freeform 92"/>
          <p:cNvSpPr/>
          <p:nvPr/>
        </p:nvSpPr>
        <p:spPr>
          <a:xfrm>
            <a:off x="722710" y="260648"/>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4" name="Freeform 93"/>
          <p:cNvSpPr/>
          <p:nvPr/>
        </p:nvSpPr>
        <p:spPr>
          <a:xfrm>
            <a:off x="1311623" y="320228"/>
            <a:ext cx="196304"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5" name="Freeform 94"/>
          <p:cNvSpPr/>
          <p:nvPr/>
        </p:nvSpPr>
        <p:spPr>
          <a:xfrm>
            <a:off x="1835102" y="439387"/>
            <a:ext cx="130870"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6" name="Freeform 95"/>
          <p:cNvSpPr/>
          <p:nvPr/>
        </p:nvSpPr>
        <p:spPr>
          <a:xfrm>
            <a:off x="1638797" y="320228"/>
            <a:ext cx="130870" cy="54667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7" name="Freeform 96"/>
          <p:cNvSpPr/>
          <p:nvPr/>
        </p:nvSpPr>
        <p:spPr>
          <a:xfrm>
            <a:off x="460971" y="320228"/>
            <a:ext cx="196304" cy="606256"/>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48" name="Freeform 47"/>
          <p:cNvSpPr/>
          <p:nvPr/>
        </p:nvSpPr>
        <p:spPr>
          <a:xfrm>
            <a:off x="6343008" y="5181474"/>
            <a:ext cx="225698"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50" name="Freeform 49"/>
          <p:cNvSpPr/>
          <p:nvPr/>
        </p:nvSpPr>
        <p:spPr>
          <a:xfrm>
            <a:off x="8195754" y="5786592"/>
            <a:ext cx="159528"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52" name="Freeform 51"/>
          <p:cNvSpPr/>
          <p:nvPr/>
        </p:nvSpPr>
        <p:spPr>
          <a:xfrm>
            <a:off x="6607686" y="4643591"/>
            <a:ext cx="159528" cy="549685"/>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54" name="Freeform 53"/>
          <p:cNvSpPr/>
          <p:nvPr/>
        </p:nvSpPr>
        <p:spPr>
          <a:xfrm>
            <a:off x="7401720" y="5853828"/>
            <a:ext cx="159528"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56" name="Freeform 55"/>
          <p:cNvSpPr/>
          <p:nvPr/>
        </p:nvSpPr>
        <p:spPr>
          <a:xfrm>
            <a:off x="7798737" y="5853828"/>
            <a:ext cx="225698"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58" name="Freeform 57"/>
          <p:cNvSpPr/>
          <p:nvPr/>
        </p:nvSpPr>
        <p:spPr>
          <a:xfrm>
            <a:off x="6144499" y="5853828"/>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59" name="Freeform 58"/>
          <p:cNvSpPr/>
          <p:nvPr/>
        </p:nvSpPr>
        <p:spPr>
          <a:xfrm>
            <a:off x="6409177" y="5921063"/>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0" name="Freeform 59"/>
          <p:cNvSpPr/>
          <p:nvPr/>
        </p:nvSpPr>
        <p:spPr>
          <a:xfrm>
            <a:off x="6673855" y="5517651"/>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1" name="Freeform 60"/>
          <p:cNvSpPr/>
          <p:nvPr/>
        </p:nvSpPr>
        <p:spPr>
          <a:xfrm>
            <a:off x="6938533" y="4509120"/>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2" name="Freeform 61"/>
          <p:cNvSpPr/>
          <p:nvPr/>
        </p:nvSpPr>
        <p:spPr>
          <a:xfrm>
            <a:off x="6872364" y="5047003"/>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3" name="Freeform 62"/>
          <p:cNvSpPr/>
          <p:nvPr/>
        </p:nvSpPr>
        <p:spPr>
          <a:xfrm>
            <a:off x="7203211" y="5315945"/>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4" name="Freeform 63"/>
          <p:cNvSpPr/>
          <p:nvPr/>
        </p:nvSpPr>
        <p:spPr>
          <a:xfrm>
            <a:off x="6938533" y="5921063"/>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5" name="Freeform 64"/>
          <p:cNvSpPr/>
          <p:nvPr/>
        </p:nvSpPr>
        <p:spPr>
          <a:xfrm>
            <a:off x="7269381" y="4576355"/>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7" name="Freeform 66"/>
          <p:cNvSpPr/>
          <p:nvPr/>
        </p:nvSpPr>
        <p:spPr>
          <a:xfrm>
            <a:off x="6144499" y="4576355"/>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8" name="Freeform 67"/>
          <p:cNvSpPr/>
          <p:nvPr/>
        </p:nvSpPr>
        <p:spPr>
          <a:xfrm>
            <a:off x="7600228" y="4643591"/>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69" name="Freeform 68"/>
          <p:cNvSpPr/>
          <p:nvPr/>
        </p:nvSpPr>
        <p:spPr>
          <a:xfrm>
            <a:off x="7534059" y="5315945"/>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0" name="Freeform 69"/>
          <p:cNvSpPr/>
          <p:nvPr/>
        </p:nvSpPr>
        <p:spPr>
          <a:xfrm>
            <a:off x="7931076" y="5248709"/>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1" name="Freeform 70"/>
          <p:cNvSpPr/>
          <p:nvPr/>
        </p:nvSpPr>
        <p:spPr>
          <a:xfrm>
            <a:off x="8261923" y="4979768"/>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4" name="Freeform 73"/>
          <p:cNvSpPr/>
          <p:nvPr/>
        </p:nvSpPr>
        <p:spPr>
          <a:xfrm>
            <a:off x="7931076" y="4509120"/>
            <a:ext cx="198509"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0" name="Freeform 79"/>
          <p:cNvSpPr/>
          <p:nvPr/>
        </p:nvSpPr>
        <p:spPr>
          <a:xfrm>
            <a:off x="6012160" y="5114239"/>
            <a:ext cx="225698" cy="616921"/>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8" name="Freeform 97"/>
          <p:cNvSpPr/>
          <p:nvPr/>
        </p:nvSpPr>
        <p:spPr>
          <a:xfrm>
            <a:off x="6343008" y="4509120"/>
            <a:ext cx="198509" cy="605119"/>
          </a:xfrm>
          <a:custGeom>
            <a:avLst/>
            <a:gdLst>
              <a:gd name="connsiteX0" fmla="*/ 40499 w 335774"/>
              <a:gd name="connsiteY0" fmla="*/ 0 h 1057275"/>
              <a:gd name="connsiteX1" fmla="*/ 30974 w 335774"/>
              <a:gd name="connsiteY1" fmla="*/ 152400 h 1057275"/>
              <a:gd name="connsiteX2" fmla="*/ 69074 w 335774"/>
              <a:gd name="connsiteY2" fmla="*/ 219075 h 1057275"/>
              <a:gd name="connsiteX3" fmla="*/ 107174 w 335774"/>
              <a:gd name="connsiteY3" fmla="*/ 276225 h 1057275"/>
              <a:gd name="connsiteX4" fmla="*/ 192899 w 335774"/>
              <a:gd name="connsiteY4" fmla="*/ 361950 h 1057275"/>
              <a:gd name="connsiteX5" fmla="*/ 230999 w 335774"/>
              <a:gd name="connsiteY5" fmla="*/ 400050 h 1057275"/>
              <a:gd name="connsiteX6" fmla="*/ 259574 w 335774"/>
              <a:gd name="connsiteY6" fmla="*/ 419100 h 1057275"/>
              <a:gd name="connsiteX7" fmla="*/ 316724 w 335774"/>
              <a:gd name="connsiteY7" fmla="*/ 476250 h 1057275"/>
              <a:gd name="connsiteX8" fmla="*/ 326249 w 335774"/>
              <a:gd name="connsiteY8" fmla="*/ 523875 h 1057275"/>
              <a:gd name="connsiteX9" fmla="*/ 335774 w 335774"/>
              <a:gd name="connsiteY9" fmla="*/ 552450 h 1057275"/>
              <a:gd name="connsiteX10" fmla="*/ 326249 w 335774"/>
              <a:gd name="connsiteY10" fmla="*/ 609600 h 1057275"/>
              <a:gd name="connsiteX11" fmla="*/ 316724 w 335774"/>
              <a:gd name="connsiteY11" fmla="*/ 647700 h 1057275"/>
              <a:gd name="connsiteX12" fmla="*/ 230999 w 335774"/>
              <a:gd name="connsiteY12" fmla="*/ 714375 h 1057275"/>
              <a:gd name="connsiteX13" fmla="*/ 202424 w 335774"/>
              <a:gd name="connsiteY13" fmla="*/ 733425 h 1057275"/>
              <a:gd name="connsiteX14" fmla="*/ 164324 w 335774"/>
              <a:gd name="connsiteY14" fmla="*/ 752475 h 1057275"/>
              <a:gd name="connsiteX15" fmla="*/ 116699 w 335774"/>
              <a:gd name="connsiteY15" fmla="*/ 847725 h 1057275"/>
              <a:gd name="connsiteX16" fmla="*/ 107174 w 335774"/>
              <a:gd name="connsiteY16" fmla="*/ 876300 h 1057275"/>
              <a:gd name="connsiteX17" fmla="*/ 154799 w 335774"/>
              <a:gd name="connsiteY17" fmla="*/ 952500 h 1057275"/>
              <a:gd name="connsiteX18" fmla="*/ 164324 w 335774"/>
              <a:gd name="connsiteY18" fmla="*/ 981075 h 1057275"/>
              <a:gd name="connsiteX19" fmla="*/ 221474 w 335774"/>
              <a:gd name="connsiteY19"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5774" h="1057275">
                <a:moveTo>
                  <a:pt x="40499" y="0"/>
                </a:moveTo>
                <a:cubicBezTo>
                  <a:pt x="0" y="60748"/>
                  <a:pt x="15096" y="25374"/>
                  <a:pt x="30974" y="152400"/>
                </a:cubicBezTo>
                <a:cubicBezTo>
                  <a:pt x="34769" y="182763"/>
                  <a:pt x="51472" y="193929"/>
                  <a:pt x="69074" y="219075"/>
                </a:cubicBezTo>
                <a:cubicBezTo>
                  <a:pt x="82204" y="237832"/>
                  <a:pt x="90985" y="260036"/>
                  <a:pt x="107174" y="276225"/>
                </a:cubicBezTo>
                <a:lnTo>
                  <a:pt x="192899" y="361950"/>
                </a:lnTo>
                <a:cubicBezTo>
                  <a:pt x="205599" y="374650"/>
                  <a:pt x="216055" y="390087"/>
                  <a:pt x="230999" y="400050"/>
                </a:cubicBezTo>
                <a:cubicBezTo>
                  <a:pt x="240524" y="406400"/>
                  <a:pt x="251018" y="411495"/>
                  <a:pt x="259574" y="419100"/>
                </a:cubicBezTo>
                <a:cubicBezTo>
                  <a:pt x="279710" y="436998"/>
                  <a:pt x="316724" y="476250"/>
                  <a:pt x="316724" y="476250"/>
                </a:cubicBezTo>
                <a:cubicBezTo>
                  <a:pt x="319899" y="492125"/>
                  <a:pt x="322322" y="508169"/>
                  <a:pt x="326249" y="523875"/>
                </a:cubicBezTo>
                <a:cubicBezTo>
                  <a:pt x="328684" y="533615"/>
                  <a:pt x="335774" y="542410"/>
                  <a:pt x="335774" y="552450"/>
                </a:cubicBezTo>
                <a:cubicBezTo>
                  <a:pt x="335774" y="571763"/>
                  <a:pt x="330037" y="590662"/>
                  <a:pt x="326249" y="609600"/>
                </a:cubicBezTo>
                <a:cubicBezTo>
                  <a:pt x="323682" y="622437"/>
                  <a:pt x="324231" y="636976"/>
                  <a:pt x="316724" y="647700"/>
                </a:cubicBezTo>
                <a:cubicBezTo>
                  <a:pt x="256057" y="734368"/>
                  <a:pt x="283797" y="687976"/>
                  <a:pt x="230999" y="714375"/>
                </a:cubicBezTo>
                <a:cubicBezTo>
                  <a:pt x="220760" y="719495"/>
                  <a:pt x="212363" y="727745"/>
                  <a:pt x="202424" y="733425"/>
                </a:cubicBezTo>
                <a:cubicBezTo>
                  <a:pt x="190096" y="740470"/>
                  <a:pt x="177024" y="746125"/>
                  <a:pt x="164324" y="752475"/>
                </a:cubicBezTo>
                <a:cubicBezTo>
                  <a:pt x="123701" y="806639"/>
                  <a:pt x="140769" y="775515"/>
                  <a:pt x="116699" y="847725"/>
                </a:cubicBezTo>
                <a:lnTo>
                  <a:pt x="107174" y="876300"/>
                </a:lnTo>
                <a:cubicBezTo>
                  <a:pt x="157035" y="1000952"/>
                  <a:pt x="93801" y="861004"/>
                  <a:pt x="154799" y="952500"/>
                </a:cubicBezTo>
                <a:cubicBezTo>
                  <a:pt x="160368" y="960854"/>
                  <a:pt x="159448" y="972298"/>
                  <a:pt x="164324" y="981075"/>
                </a:cubicBezTo>
                <a:cubicBezTo>
                  <a:pt x="191250" y="1029542"/>
                  <a:pt x="192571" y="1028372"/>
                  <a:pt x="221474" y="1057275"/>
                </a:cubicBezTo>
              </a:path>
            </a:pathLst>
          </a:cu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99" name="7 - TextBox"/>
          <p:cNvSpPr txBox="1"/>
          <p:nvPr/>
        </p:nvSpPr>
        <p:spPr>
          <a:xfrm>
            <a:off x="2123728" y="1047690"/>
            <a:ext cx="1653764" cy="400110"/>
          </a:xfrm>
          <a:prstGeom prst="rect">
            <a:avLst/>
          </a:prstGeom>
          <a:noFill/>
        </p:spPr>
        <p:txBody>
          <a:bodyPr wrap="none" rtlCol="0">
            <a:spAutoFit/>
          </a:bodyPr>
          <a:lstStyle/>
          <a:p>
            <a:r>
              <a:rPr lang="en-US" sz="2000" dirty="0" smtClean="0"/>
              <a:t>&lt;0.1% </a:t>
            </a:r>
            <a:r>
              <a:rPr lang="en-US" sz="2000" dirty="0" err="1" smtClean="0"/>
              <a:t>mut:wt</a:t>
            </a:r>
            <a:endParaRPr lang="el-GR" sz="2000" dirty="0"/>
          </a:p>
        </p:txBody>
      </p:sp>
      <p:cxnSp>
        <p:nvCxnSpPr>
          <p:cNvPr id="101" name="Straight Arrow Connector 100"/>
          <p:cNvCxnSpPr/>
          <p:nvPr/>
        </p:nvCxnSpPr>
        <p:spPr>
          <a:xfrm flipH="1">
            <a:off x="827584" y="1700808"/>
            <a:ext cx="432048"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a:off x="1619672" y="1700808"/>
            <a:ext cx="504056"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3" name="28 - Ευθύγραμμο βέλος σύνδεσης"/>
          <p:cNvCxnSpPr/>
          <p:nvPr/>
        </p:nvCxnSpPr>
        <p:spPr>
          <a:xfrm>
            <a:off x="3374419" y="5009366"/>
            <a:ext cx="477501" cy="22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4" name="29 - TextBox"/>
          <p:cNvSpPr txBox="1"/>
          <p:nvPr/>
        </p:nvSpPr>
        <p:spPr>
          <a:xfrm>
            <a:off x="3779912" y="4856058"/>
            <a:ext cx="1180131" cy="369332"/>
          </a:xfrm>
          <a:prstGeom prst="rect">
            <a:avLst/>
          </a:prstGeom>
          <a:noFill/>
        </p:spPr>
        <p:txBody>
          <a:bodyPr wrap="none" rtlCol="0">
            <a:spAutoFit/>
          </a:bodyPr>
          <a:lstStyle/>
          <a:p>
            <a:r>
              <a:rPr lang="en-US" dirty="0" err="1" smtClean="0"/>
              <a:t>Liposomes</a:t>
            </a:r>
            <a:endParaRPr lang="el-GR" dirty="0"/>
          </a:p>
        </p:txBody>
      </p:sp>
      <p:cxnSp>
        <p:nvCxnSpPr>
          <p:cNvPr id="115" name="32 - Ευθύγραμμο βέλος σύνδεσης"/>
          <p:cNvCxnSpPr/>
          <p:nvPr/>
        </p:nvCxnSpPr>
        <p:spPr>
          <a:xfrm flipH="1">
            <a:off x="1187624" y="5585430"/>
            <a:ext cx="315686" cy="236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33 - TextBox"/>
          <p:cNvSpPr txBox="1"/>
          <p:nvPr/>
        </p:nvSpPr>
        <p:spPr>
          <a:xfrm>
            <a:off x="179512" y="5441414"/>
            <a:ext cx="1071640" cy="369332"/>
          </a:xfrm>
          <a:prstGeom prst="rect">
            <a:avLst/>
          </a:prstGeom>
          <a:noFill/>
        </p:spPr>
        <p:txBody>
          <a:bodyPr wrap="none" rtlCol="0">
            <a:spAutoFit/>
          </a:bodyPr>
          <a:lstStyle/>
          <a:p>
            <a:r>
              <a:rPr lang="en-US" dirty="0" smtClean="0"/>
              <a:t>Mt target</a:t>
            </a:r>
            <a:endParaRPr lang="el-GR" dirty="0"/>
          </a:p>
        </p:txBody>
      </p:sp>
      <p:sp>
        <p:nvSpPr>
          <p:cNvPr id="66" name="Rectangle 65"/>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20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20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xEl>
                                              <p:pRg st="1" end="1"/>
                                            </p:txEl>
                                          </p:spTgt>
                                        </p:tgtEl>
                                        <p:attrNameLst>
                                          <p:attrName>style.visibility</p:attrName>
                                        </p:attrNameLst>
                                      </p:cBhvr>
                                      <p:to>
                                        <p:strVal val="visible"/>
                                      </p:to>
                                    </p:set>
                                    <p:animEffect transition="in" filter="fade">
                                      <p:cBhvr>
                                        <p:cTn id="20" dur="20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23" grpId="0" build="allAtOnce"/>
      <p:bldP spid="2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4" name="Title 1"/>
          <p:cNvSpPr>
            <a:spLocks noGrp="1"/>
          </p:cNvSpPr>
          <p:nvPr>
            <p:ph type="title"/>
          </p:nvPr>
        </p:nvSpPr>
        <p:spPr>
          <a:xfrm>
            <a:off x="533400" y="0"/>
            <a:ext cx="8229600" cy="1143000"/>
          </a:xfrm>
        </p:spPr>
        <p:txBody>
          <a:bodyPr>
            <a:noAutofit/>
          </a:bodyPr>
          <a:lstStyle/>
          <a:p>
            <a:r>
              <a:rPr lang="en-US" sz="3600" i="1" dirty="0" smtClean="0">
                <a:solidFill>
                  <a:srgbClr val="0070C0"/>
                </a:solidFill>
              </a:rPr>
              <a:t/>
            </a:r>
            <a:br>
              <a:rPr lang="en-US" sz="3600" i="1" dirty="0" smtClean="0">
                <a:solidFill>
                  <a:srgbClr val="0070C0"/>
                </a:solidFill>
              </a:rPr>
            </a:br>
            <a:r>
              <a:rPr lang="en-US" sz="3600" i="1" dirty="0" smtClean="0">
                <a:solidFill>
                  <a:srgbClr val="0070C0"/>
                </a:solidFill>
              </a:rPr>
              <a:t/>
            </a:r>
            <a:br>
              <a:rPr lang="en-US" sz="3600" i="1" dirty="0" smtClean="0">
                <a:solidFill>
                  <a:srgbClr val="0070C0"/>
                </a:solidFill>
              </a:rPr>
            </a:br>
            <a:r>
              <a:rPr lang="en-US" sz="3600" i="1" dirty="0" smtClean="0">
                <a:solidFill>
                  <a:srgbClr val="0070C0"/>
                </a:solidFill>
              </a:rPr>
              <a:t>Validation of AWS platform</a:t>
            </a:r>
            <a:br>
              <a:rPr lang="en-US" sz="3600" i="1" dirty="0" smtClean="0">
                <a:solidFill>
                  <a:srgbClr val="0070C0"/>
                </a:solidFill>
              </a:rPr>
            </a:br>
            <a:r>
              <a:rPr lang="en-US" sz="3600" i="1" dirty="0" smtClean="0">
                <a:solidFill>
                  <a:srgbClr val="0070C0"/>
                </a:solidFill>
              </a:rPr>
              <a:t/>
            </a:r>
            <a:br>
              <a:rPr lang="en-US" sz="3600" i="1" dirty="0" smtClean="0">
                <a:solidFill>
                  <a:srgbClr val="0070C0"/>
                </a:solidFill>
              </a:rPr>
            </a:br>
            <a:endParaRPr lang="el-GR" sz="3600" i="1" dirty="0">
              <a:solidFill>
                <a:srgbClr val="0070C0"/>
              </a:solidFill>
            </a:endParaRPr>
          </a:p>
        </p:txBody>
      </p:sp>
      <p:sp>
        <p:nvSpPr>
          <p:cNvPr id="5" name="4 - Θέση περιεχομένου"/>
          <p:cNvSpPr>
            <a:spLocks noGrp="1"/>
          </p:cNvSpPr>
          <p:nvPr>
            <p:ph idx="1"/>
          </p:nvPr>
        </p:nvSpPr>
        <p:spPr>
          <a:xfrm>
            <a:off x="533400" y="1295401"/>
            <a:ext cx="8153400" cy="990600"/>
          </a:xfrm>
        </p:spPr>
        <p:txBody>
          <a:bodyPr>
            <a:normAutofit/>
          </a:bodyPr>
          <a:lstStyle/>
          <a:p>
            <a:r>
              <a:rPr lang="en-US" sz="1800" b="1" dirty="0" smtClean="0"/>
              <a:t>AWS platform behaves with the same pattern like QCM-D.</a:t>
            </a:r>
          </a:p>
          <a:p>
            <a:r>
              <a:rPr lang="en-US" sz="1800" b="1" dirty="0" smtClean="0"/>
              <a:t>Large error bars probably are due to differences in the response of the individual sensors. </a:t>
            </a:r>
            <a:endParaRPr lang="el-GR" sz="1800" b="1" dirty="0"/>
          </a:p>
        </p:txBody>
      </p:sp>
      <p:graphicFrame>
        <p:nvGraphicFramePr>
          <p:cNvPr id="68612" name="Object 4"/>
          <p:cNvGraphicFramePr>
            <a:graphicFrameLocks noChangeAspect="1"/>
          </p:cNvGraphicFramePr>
          <p:nvPr/>
        </p:nvGraphicFramePr>
        <p:xfrm>
          <a:off x="1752600" y="2057400"/>
          <a:ext cx="6019800" cy="4204889"/>
        </p:xfrm>
        <a:graphic>
          <a:graphicData uri="http://schemas.openxmlformats.org/presentationml/2006/ole">
            <p:oleObj spid="_x0000_s68612" name="Graph" r:id="rId4" imgW="4154760" imgH="2901600" progId="Origin50.Graph">
              <p:embed/>
            </p:oleObj>
          </a:graphicData>
        </a:graphic>
      </p:graphicFrame>
      <p:sp>
        <p:nvSpPr>
          <p:cNvPr id="8" name="TextBox 19"/>
          <p:cNvSpPr txBox="1"/>
          <p:nvPr/>
        </p:nvSpPr>
        <p:spPr>
          <a:xfrm>
            <a:off x="213354" y="6096000"/>
            <a:ext cx="5654046" cy="3708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solidFill>
                  <a:schemeClr val="tx1"/>
                </a:solidFill>
              </a:rPr>
              <a:t>Next step:  </a:t>
            </a:r>
            <a:r>
              <a:rPr lang="en-US" dirty="0" smtClean="0">
                <a:solidFill>
                  <a:schemeClr val="accent6">
                    <a:lumMod val="75000"/>
                  </a:schemeClr>
                </a:solidFill>
              </a:rPr>
              <a:t>Acoustic detection of LCR using  AWS platform </a:t>
            </a:r>
            <a:endParaRPr lang="el-GR" dirty="0">
              <a:solidFill>
                <a:schemeClr val="accent6">
                  <a:lumMod val="75000"/>
                </a:schemeClr>
              </a:solidFill>
            </a:endParaRPr>
          </a:p>
        </p:txBody>
      </p:sp>
      <p:sp>
        <p:nvSpPr>
          <p:cNvPr id="6" name="Rectangle 5"/>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381000" y="152400"/>
            <a:ext cx="8229600" cy="762000"/>
          </a:xfrm>
        </p:spPr>
        <p:txBody>
          <a:bodyPr>
            <a:normAutofit/>
          </a:bodyPr>
          <a:lstStyle/>
          <a:p>
            <a:r>
              <a:rPr lang="en-US" sz="3600" i="1" dirty="0" smtClean="0">
                <a:solidFill>
                  <a:srgbClr val="0070C0"/>
                </a:solidFill>
              </a:rPr>
              <a:t>Conclusions</a:t>
            </a:r>
            <a:endParaRPr lang="el-GR" sz="3600" i="1" dirty="0">
              <a:solidFill>
                <a:srgbClr val="0070C0"/>
              </a:solidFill>
            </a:endParaRPr>
          </a:p>
        </p:txBody>
      </p:sp>
      <p:sp>
        <p:nvSpPr>
          <p:cNvPr id="3" name="Content Placeholder 2"/>
          <p:cNvSpPr>
            <a:spLocks noGrp="1"/>
          </p:cNvSpPr>
          <p:nvPr>
            <p:ph idx="1"/>
          </p:nvPr>
        </p:nvSpPr>
        <p:spPr>
          <a:xfrm>
            <a:off x="381000" y="1447800"/>
            <a:ext cx="8382000" cy="4876800"/>
          </a:xfrm>
        </p:spPr>
        <p:txBody>
          <a:bodyPr>
            <a:normAutofit/>
          </a:bodyPr>
          <a:lstStyle/>
          <a:p>
            <a:pPr algn="just"/>
            <a:r>
              <a:rPr lang="en-US" dirty="0" smtClean="0"/>
              <a:t>Improved LCR protocol</a:t>
            </a:r>
          </a:p>
          <a:p>
            <a:pPr algn="just">
              <a:buNone/>
            </a:pPr>
            <a:endParaRPr lang="en-US" dirty="0" smtClean="0"/>
          </a:p>
          <a:p>
            <a:pPr algn="just"/>
            <a:r>
              <a:rPr lang="en-US" dirty="0" smtClean="0"/>
              <a:t>Current LOD; 3340 molecules of </a:t>
            </a:r>
            <a:r>
              <a:rPr lang="en-US" dirty="0" err="1" smtClean="0"/>
              <a:t>mt</a:t>
            </a:r>
            <a:r>
              <a:rPr lang="en-US" dirty="0" smtClean="0"/>
              <a:t> target</a:t>
            </a:r>
          </a:p>
          <a:p>
            <a:pPr algn="just">
              <a:buNone/>
            </a:pPr>
            <a:endParaRPr lang="en-US" dirty="0" smtClean="0"/>
          </a:p>
          <a:p>
            <a:pPr algn="just"/>
            <a:r>
              <a:rPr lang="en-US" dirty="0" smtClean="0"/>
              <a:t>LCR compatible with the fluidized bed </a:t>
            </a:r>
          </a:p>
          <a:p>
            <a:pPr algn="just">
              <a:buNone/>
            </a:pPr>
            <a:endParaRPr lang="en-US" dirty="0" smtClean="0"/>
          </a:p>
          <a:p>
            <a:pPr algn="just"/>
            <a:r>
              <a:rPr lang="en-US" dirty="0" smtClean="0"/>
              <a:t>AWS platform comparable with QCM-D</a:t>
            </a:r>
            <a:endParaRPr lang="el-GR" dirty="0" smtClean="0"/>
          </a:p>
        </p:txBody>
      </p:sp>
      <p:sp>
        <p:nvSpPr>
          <p:cNvPr id="4" name="Rectangle 3"/>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457200" y="228600"/>
            <a:ext cx="8229600" cy="715962"/>
          </a:xfrm>
        </p:spPr>
        <p:txBody>
          <a:bodyPr>
            <a:normAutofit/>
          </a:bodyPr>
          <a:lstStyle/>
          <a:p>
            <a:r>
              <a:rPr lang="en-US" sz="3600" i="1" dirty="0" smtClean="0">
                <a:solidFill>
                  <a:srgbClr val="0070C0"/>
                </a:solidFill>
              </a:rPr>
              <a:t>Future work</a:t>
            </a:r>
            <a:endParaRPr lang="el-GR" sz="3600" i="1" dirty="0">
              <a:solidFill>
                <a:srgbClr val="0070C0"/>
              </a:solidFill>
            </a:endParaRPr>
          </a:p>
        </p:txBody>
      </p:sp>
      <p:sp>
        <p:nvSpPr>
          <p:cNvPr id="3" name="Content Placeholder 2"/>
          <p:cNvSpPr>
            <a:spLocks noGrp="1"/>
          </p:cNvSpPr>
          <p:nvPr>
            <p:ph idx="1"/>
          </p:nvPr>
        </p:nvSpPr>
        <p:spPr>
          <a:xfrm>
            <a:off x="457200" y="1066800"/>
            <a:ext cx="8229600" cy="5257800"/>
          </a:xfrm>
        </p:spPr>
        <p:txBody>
          <a:bodyPr>
            <a:normAutofit/>
          </a:bodyPr>
          <a:lstStyle/>
          <a:p>
            <a:pPr algn="just">
              <a:buNone/>
            </a:pPr>
            <a:endParaRPr lang="en-US" dirty="0" smtClean="0"/>
          </a:p>
          <a:p>
            <a:pPr algn="just"/>
            <a:r>
              <a:rPr lang="en-US" dirty="0" smtClean="0"/>
              <a:t>LCR optimization; </a:t>
            </a:r>
          </a:p>
          <a:p>
            <a:pPr algn="just">
              <a:buNone/>
            </a:pPr>
            <a:endParaRPr lang="en-US" dirty="0" smtClean="0"/>
          </a:p>
          <a:p>
            <a:pPr algn="just">
              <a:buNone/>
            </a:pPr>
            <a:endParaRPr lang="en-US" dirty="0" smtClean="0"/>
          </a:p>
          <a:p>
            <a:pPr algn="just"/>
            <a:r>
              <a:rPr lang="en-US" dirty="0" err="1" smtClean="0"/>
              <a:t>dsDNA</a:t>
            </a:r>
            <a:r>
              <a:rPr lang="en-US" dirty="0" smtClean="0"/>
              <a:t> capturing on fluidized bed followed by LCR and acoustic detection </a:t>
            </a:r>
          </a:p>
          <a:p>
            <a:pPr algn="just">
              <a:buNone/>
            </a:pPr>
            <a:endParaRPr lang="en-US" dirty="0" smtClean="0"/>
          </a:p>
          <a:p>
            <a:pPr algn="just"/>
            <a:r>
              <a:rPr lang="en-US" dirty="0" smtClean="0"/>
              <a:t>LCR on AWS platform</a:t>
            </a:r>
            <a:endParaRPr lang="el-GR" dirty="0"/>
          </a:p>
        </p:txBody>
      </p:sp>
      <p:cxnSp>
        <p:nvCxnSpPr>
          <p:cNvPr id="5" name="Straight Arrow Connector 4"/>
          <p:cNvCxnSpPr/>
          <p:nvPr/>
        </p:nvCxnSpPr>
        <p:spPr>
          <a:xfrm flipV="1">
            <a:off x="3810000" y="1295400"/>
            <a:ext cx="7620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48200" y="914400"/>
            <a:ext cx="4495800" cy="523220"/>
          </a:xfrm>
          <a:prstGeom prst="rect">
            <a:avLst/>
          </a:prstGeom>
          <a:noFill/>
        </p:spPr>
        <p:txBody>
          <a:bodyPr wrap="square" rtlCol="0">
            <a:spAutoFit/>
          </a:bodyPr>
          <a:lstStyle/>
          <a:p>
            <a:r>
              <a:rPr lang="en-US" sz="2800" dirty="0" smtClean="0"/>
              <a:t>Shorter probes (~15 </a:t>
            </a:r>
            <a:r>
              <a:rPr lang="en-US" sz="2800" dirty="0" err="1" smtClean="0"/>
              <a:t>nt</a:t>
            </a:r>
            <a:r>
              <a:rPr lang="en-US" sz="2800" dirty="0" smtClean="0"/>
              <a:t> each)</a:t>
            </a:r>
            <a:endParaRPr lang="el-GR" sz="2800" dirty="0"/>
          </a:p>
        </p:txBody>
      </p:sp>
      <p:cxnSp>
        <p:nvCxnSpPr>
          <p:cNvPr id="10" name="Straight Arrow Connector 9"/>
          <p:cNvCxnSpPr/>
          <p:nvPr/>
        </p:nvCxnSpPr>
        <p:spPr>
          <a:xfrm>
            <a:off x="3810000" y="19812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648200" y="1676400"/>
            <a:ext cx="952505" cy="523220"/>
          </a:xfrm>
          <a:prstGeom prst="rect">
            <a:avLst/>
          </a:prstGeom>
          <a:noFill/>
        </p:spPr>
        <p:txBody>
          <a:bodyPr wrap="none" rtlCol="0">
            <a:spAutoFit/>
          </a:bodyPr>
          <a:lstStyle/>
          <a:p>
            <a:r>
              <a:rPr lang="en-US" sz="2800" dirty="0" smtClean="0"/>
              <a:t>PNAs</a:t>
            </a:r>
            <a:endParaRPr lang="el-GR" sz="2800" dirty="0"/>
          </a:p>
        </p:txBody>
      </p:sp>
      <p:cxnSp>
        <p:nvCxnSpPr>
          <p:cNvPr id="13" name="Straight Arrow Connector 12"/>
          <p:cNvCxnSpPr/>
          <p:nvPr/>
        </p:nvCxnSpPr>
        <p:spPr>
          <a:xfrm>
            <a:off x="3810000" y="2133600"/>
            <a:ext cx="8382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flipH="1">
            <a:off x="4648200" y="2362200"/>
            <a:ext cx="3535683" cy="523220"/>
          </a:xfrm>
          <a:prstGeom prst="rect">
            <a:avLst/>
          </a:prstGeom>
          <a:noFill/>
        </p:spPr>
        <p:txBody>
          <a:bodyPr wrap="square" rtlCol="0">
            <a:spAutoFit/>
          </a:bodyPr>
          <a:lstStyle/>
          <a:p>
            <a:r>
              <a:rPr lang="en-US" sz="2800" dirty="0" smtClean="0"/>
              <a:t>Annealing T &amp; time</a:t>
            </a:r>
            <a:endParaRPr lang="el-GR" sz="2800" dirty="0"/>
          </a:p>
        </p:txBody>
      </p:sp>
      <p:sp>
        <p:nvSpPr>
          <p:cNvPr id="12" name="Rectangle 11"/>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p:txBody>
          <a:bodyPr/>
          <a:lstStyle/>
          <a:p>
            <a:r>
              <a:rPr lang="en-US" dirty="0" smtClean="0"/>
              <a:t>Thank you </a:t>
            </a:r>
            <a:r>
              <a:rPr lang="en-US" dirty="0" smtClean="0">
                <a:sym typeface="Wingdings" pitchFamily="2" charset="2"/>
              </a:rPr>
              <a:t></a:t>
            </a:r>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pic>
        <p:nvPicPr>
          <p:cNvPr id="101380" name="Picture 4"/>
          <p:cNvPicPr>
            <a:picLocks noChangeAspect="1" noChangeArrowheads="1"/>
          </p:cNvPicPr>
          <p:nvPr/>
        </p:nvPicPr>
        <p:blipFill>
          <a:blip r:embed="rId4" cstate="print"/>
          <a:srcRect/>
          <a:stretch>
            <a:fillRect/>
          </a:stretch>
        </p:blipFill>
        <p:spPr bwMode="auto">
          <a:xfrm>
            <a:off x="3070369" y="609600"/>
            <a:ext cx="3940031" cy="5976665"/>
          </a:xfrm>
          <a:prstGeom prst="rect">
            <a:avLst/>
          </a:prstGeom>
          <a:solidFill>
            <a:schemeClr val="tx1"/>
          </a:solidFill>
          <a:ln w="9525">
            <a:noFill/>
            <a:miter lim="800000"/>
            <a:headEnd/>
            <a:tailEnd/>
          </a:ln>
        </p:spPr>
      </p:pic>
      <p:sp>
        <p:nvSpPr>
          <p:cNvPr id="27" name="1 - Τίτλος"/>
          <p:cNvSpPr>
            <a:spLocks noGrp="1"/>
          </p:cNvSpPr>
          <p:nvPr>
            <p:ph type="title"/>
          </p:nvPr>
        </p:nvSpPr>
        <p:spPr>
          <a:xfrm>
            <a:off x="179512" y="76200"/>
            <a:ext cx="8964488" cy="685800"/>
          </a:xfrm>
        </p:spPr>
        <p:txBody>
          <a:bodyPr>
            <a:noAutofit/>
          </a:bodyPr>
          <a:lstStyle/>
          <a:p>
            <a:r>
              <a:rPr lang="en-US" sz="3600" i="1" dirty="0" err="1" smtClean="0">
                <a:solidFill>
                  <a:srgbClr val="0070C0"/>
                </a:solidFill>
              </a:rPr>
              <a:t>Ligase</a:t>
            </a:r>
            <a:r>
              <a:rPr lang="en-US" sz="3600" i="1" dirty="0" smtClean="0">
                <a:solidFill>
                  <a:srgbClr val="0070C0"/>
                </a:solidFill>
              </a:rPr>
              <a:t> Chain Reaction</a:t>
            </a:r>
            <a:r>
              <a:rPr lang="en-US" sz="3600" i="1" dirty="0">
                <a:solidFill>
                  <a:srgbClr val="0070C0"/>
                </a:solidFill>
              </a:rPr>
              <a:t> </a:t>
            </a:r>
            <a:r>
              <a:rPr lang="en-US" sz="3600" i="1" dirty="0" smtClean="0">
                <a:solidFill>
                  <a:srgbClr val="0070C0"/>
                </a:solidFill>
              </a:rPr>
              <a:t>(LCR)</a:t>
            </a:r>
            <a:endParaRPr lang="el-GR" sz="3600" i="1" dirty="0">
              <a:solidFill>
                <a:srgbClr val="0070C0"/>
              </a:solidFill>
            </a:endParaRPr>
          </a:p>
        </p:txBody>
      </p:sp>
      <p:sp>
        <p:nvSpPr>
          <p:cNvPr id="11" name="TextBox 10"/>
          <p:cNvSpPr txBox="1"/>
          <p:nvPr/>
        </p:nvSpPr>
        <p:spPr>
          <a:xfrm>
            <a:off x="3112840" y="980728"/>
            <a:ext cx="341760" cy="246221"/>
          </a:xfrm>
          <a:prstGeom prst="rect">
            <a:avLst/>
          </a:prstGeom>
          <a:noFill/>
        </p:spPr>
        <p:txBody>
          <a:bodyPr wrap="none" rtlCol="0">
            <a:spAutoFit/>
          </a:bodyPr>
          <a:lstStyle/>
          <a:p>
            <a:r>
              <a:rPr lang="en-US" sz="1000" b="1" dirty="0" smtClean="0"/>
              <a:t>Mt</a:t>
            </a:r>
            <a:endParaRPr lang="el-GR" sz="1000" b="1" dirty="0"/>
          </a:p>
        </p:txBody>
      </p:sp>
      <p:sp>
        <p:nvSpPr>
          <p:cNvPr id="12" name="TextBox 11"/>
          <p:cNvSpPr txBox="1"/>
          <p:nvPr/>
        </p:nvSpPr>
        <p:spPr>
          <a:xfrm>
            <a:off x="5705128" y="990020"/>
            <a:ext cx="346570" cy="246221"/>
          </a:xfrm>
          <a:prstGeom prst="rect">
            <a:avLst/>
          </a:prstGeom>
          <a:noFill/>
        </p:spPr>
        <p:txBody>
          <a:bodyPr wrap="none" rtlCol="0">
            <a:spAutoFit/>
          </a:bodyPr>
          <a:lstStyle/>
          <a:p>
            <a:r>
              <a:rPr lang="en-US" sz="1000" b="1" dirty="0" smtClean="0"/>
              <a:t>Wt</a:t>
            </a:r>
            <a:endParaRPr lang="el-GR" sz="1000" b="1" dirty="0"/>
          </a:p>
        </p:txBody>
      </p:sp>
      <p:sp>
        <p:nvSpPr>
          <p:cNvPr id="14" name="Isosceles Triangle 13"/>
          <p:cNvSpPr/>
          <p:nvPr/>
        </p:nvSpPr>
        <p:spPr>
          <a:xfrm>
            <a:off x="3734193" y="2406600"/>
            <a:ext cx="45719" cy="108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Isosceles Triangle 14"/>
          <p:cNvSpPr/>
          <p:nvPr/>
        </p:nvSpPr>
        <p:spPr>
          <a:xfrm>
            <a:off x="3810393" y="1866528"/>
            <a:ext cx="45719" cy="108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p:cNvSpPr txBox="1"/>
          <p:nvPr/>
        </p:nvSpPr>
        <p:spPr>
          <a:xfrm>
            <a:off x="6281192" y="1412776"/>
            <a:ext cx="1343638" cy="246221"/>
          </a:xfrm>
          <a:prstGeom prst="rect">
            <a:avLst/>
          </a:prstGeom>
          <a:noFill/>
        </p:spPr>
        <p:txBody>
          <a:bodyPr wrap="none" rtlCol="0">
            <a:spAutoFit/>
          </a:bodyPr>
          <a:lstStyle/>
          <a:p>
            <a:r>
              <a:rPr lang="en-US" sz="1000" b="1" dirty="0" err="1" smtClean="0"/>
              <a:t>Denaturation</a:t>
            </a:r>
            <a:r>
              <a:rPr lang="en-US" sz="1000" b="1" dirty="0" smtClean="0"/>
              <a:t> @ 92 </a:t>
            </a:r>
            <a:r>
              <a:rPr lang="en-US" sz="1000" b="1" baseline="30000" dirty="0" err="1" smtClean="0"/>
              <a:t>o</a:t>
            </a:r>
            <a:r>
              <a:rPr lang="en-US" sz="1000" b="1" dirty="0" err="1" smtClean="0"/>
              <a:t>C</a:t>
            </a:r>
            <a:endParaRPr lang="el-GR" sz="1000" b="1" dirty="0" smtClean="0"/>
          </a:p>
        </p:txBody>
      </p:sp>
      <p:sp>
        <p:nvSpPr>
          <p:cNvPr id="18" name="TextBox 17"/>
          <p:cNvSpPr txBox="1"/>
          <p:nvPr/>
        </p:nvSpPr>
        <p:spPr>
          <a:xfrm>
            <a:off x="6281192" y="2401724"/>
            <a:ext cx="1872208" cy="400110"/>
          </a:xfrm>
          <a:prstGeom prst="rect">
            <a:avLst/>
          </a:prstGeom>
          <a:noFill/>
        </p:spPr>
        <p:txBody>
          <a:bodyPr wrap="square" rtlCol="0">
            <a:spAutoFit/>
          </a:bodyPr>
          <a:lstStyle/>
          <a:p>
            <a:pPr algn="ctr"/>
            <a:r>
              <a:rPr lang="en-US" sz="1000" b="1" dirty="0" smtClean="0"/>
              <a:t>Annealing &amp; Ligation</a:t>
            </a:r>
          </a:p>
          <a:p>
            <a:pPr algn="ctr"/>
            <a:r>
              <a:rPr lang="en-US" sz="1000" b="1" dirty="0" smtClean="0"/>
              <a:t> @ 75 </a:t>
            </a:r>
            <a:r>
              <a:rPr lang="en-US" sz="1000" b="1" baseline="30000" dirty="0" err="1" smtClean="0"/>
              <a:t>o</a:t>
            </a:r>
            <a:r>
              <a:rPr lang="en-US" sz="1000" b="1" dirty="0" err="1" smtClean="0"/>
              <a:t>C</a:t>
            </a:r>
            <a:r>
              <a:rPr lang="en-US" sz="1000" b="1" dirty="0" smtClean="0"/>
              <a:t> – 65 </a:t>
            </a:r>
            <a:r>
              <a:rPr lang="en-US" sz="1000" b="1" baseline="30000" dirty="0" err="1" smtClean="0"/>
              <a:t>o</a:t>
            </a:r>
            <a:r>
              <a:rPr lang="en-US" sz="1000" b="1" dirty="0" err="1" smtClean="0"/>
              <a:t>C</a:t>
            </a:r>
            <a:endParaRPr lang="el-GR" sz="1000" b="1" dirty="0" smtClean="0"/>
          </a:p>
        </p:txBody>
      </p:sp>
      <p:sp>
        <p:nvSpPr>
          <p:cNvPr id="26" name="TextBox 25"/>
          <p:cNvSpPr txBox="1"/>
          <p:nvPr/>
        </p:nvSpPr>
        <p:spPr>
          <a:xfrm>
            <a:off x="5129064" y="2996952"/>
            <a:ext cx="1080120" cy="246221"/>
          </a:xfrm>
          <a:prstGeom prst="rect">
            <a:avLst/>
          </a:prstGeom>
          <a:noFill/>
        </p:spPr>
        <p:txBody>
          <a:bodyPr wrap="square" rtlCol="0">
            <a:spAutoFit/>
          </a:bodyPr>
          <a:lstStyle/>
          <a:p>
            <a:pPr algn="ctr"/>
            <a:r>
              <a:rPr lang="en-US" sz="1000" b="1" dirty="0" err="1" smtClean="0"/>
              <a:t>Missmatch</a:t>
            </a:r>
            <a:endParaRPr lang="el-GR" sz="1000" b="1" dirty="0"/>
          </a:p>
        </p:txBody>
      </p:sp>
      <p:sp>
        <p:nvSpPr>
          <p:cNvPr id="32" name="Down Arrow 31"/>
          <p:cNvSpPr/>
          <p:nvPr/>
        </p:nvSpPr>
        <p:spPr>
          <a:xfrm>
            <a:off x="5561112" y="3356992"/>
            <a:ext cx="72008" cy="2160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TextBox 32"/>
          <p:cNvSpPr txBox="1"/>
          <p:nvPr/>
        </p:nvSpPr>
        <p:spPr>
          <a:xfrm>
            <a:off x="5236063" y="3573016"/>
            <a:ext cx="792205" cy="246221"/>
          </a:xfrm>
          <a:prstGeom prst="rect">
            <a:avLst/>
          </a:prstGeom>
          <a:noFill/>
        </p:spPr>
        <p:txBody>
          <a:bodyPr wrap="none" rtlCol="0">
            <a:spAutoFit/>
          </a:bodyPr>
          <a:lstStyle/>
          <a:p>
            <a:pPr algn="ctr"/>
            <a:r>
              <a:rPr lang="en-US" sz="1000" b="1" dirty="0" smtClean="0"/>
              <a:t>No Ligation</a:t>
            </a:r>
            <a:endParaRPr lang="el-GR" sz="1000" b="1" dirty="0"/>
          </a:p>
        </p:txBody>
      </p:sp>
      <p:sp>
        <p:nvSpPr>
          <p:cNvPr id="34" name="TextBox 33"/>
          <p:cNvSpPr txBox="1"/>
          <p:nvPr/>
        </p:nvSpPr>
        <p:spPr>
          <a:xfrm>
            <a:off x="5052137" y="4129335"/>
            <a:ext cx="1069524" cy="246221"/>
          </a:xfrm>
          <a:prstGeom prst="rect">
            <a:avLst/>
          </a:prstGeom>
          <a:noFill/>
        </p:spPr>
        <p:txBody>
          <a:bodyPr wrap="none" rtlCol="0">
            <a:spAutoFit/>
          </a:bodyPr>
          <a:lstStyle/>
          <a:p>
            <a:pPr algn="ctr"/>
            <a:r>
              <a:rPr lang="en-US" sz="1000" b="1" dirty="0" smtClean="0"/>
              <a:t>No amplification</a:t>
            </a:r>
            <a:endParaRPr lang="el-GR" sz="1000" b="1" dirty="0"/>
          </a:p>
        </p:txBody>
      </p:sp>
      <p:sp>
        <p:nvSpPr>
          <p:cNvPr id="35" name="Down Arrow 34"/>
          <p:cNvSpPr/>
          <p:nvPr/>
        </p:nvSpPr>
        <p:spPr>
          <a:xfrm>
            <a:off x="5561112" y="3933056"/>
            <a:ext cx="72008" cy="2160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Down Arrow 35"/>
          <p:cNvSpPr/>
          <p:nvPr/>
        </p:nvSpPr>
        <p:spPr>
          <a:xfrm>
            <a:off x="5561112" y="2852936"/>
            <a:ext cx="72008" cy="2160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7" name="TextBox 36"/>
          <p:cNvSpPr txBox="1"/>
          <p:nvPr/>
        </p:nvSpPr>
        <p:spPr>
          <a:xfrm>
            <a:off x="2824808" y="6525344"/>
            <a:ext cx="1795684" cy="246221"/>
          </a:xfrm>
          <a:prstGeom prst="rect">
            <a:avLst/>
          </a:prstGeom>
          <a:noFill/>
        </p:spPr>
        <p:txBody>
          <a:bodyPr wrap="none" rtlCol="0">
            <a:spAutoFit/>
          </a:bodyPr>
          <a:lstStyle/>
          <a:p>
            <a:r>
              <a:rPr lang="en-US" sz="1000" b="1" dirty="0" smtClean="0"/>
              <a:t>Exponentially amplified target</a:t>
            </a:r>
            <a:endParaRPr lang="el-GR" sz="1000" b="1" dirty="0"/>
          </a:p>
        </p:txBody>
      </p:sp>
      <p:sp>
        <p:nvSpPr>
          <p:cNvPr id="19" name="Rectangle 18"/>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6" name="TextBox 5"/>
          <p:cNvSpPr txBox="1"/>
          <p:nvPr/>
        </p:nvSpPr>
        <p:spPr>
          <a:xfrm>
            <a:off x="5867400" y="1981200"/>
            <a:ext cx="26670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14313" indent="-214313">
              <a:buFont typeface="Arial" panose="020B0604020202020204" pitchFamily="34" charset="0"/>
              <a:buChar char="•"/>
            </a:pPr>
            <a:r>
              <a:rPr lang="en-US" b="1" dirty="0" smtClean="0">
                <a:solidFill>
                  <a:schemeClr val="accent6">
                    <a:lumMod val="75000"/>
                  </a:schemeClr>
                </a:solidFill>
              </a:rPr>
              <a:t>MUT</a:t>
            </a:r>
            <a:r>
              <a:rPr lang="en-US" b="1" dirty="0">
                <a:solidFill>
                  <a:schemeClr val="accent6">
                    <a:lumMod val="75000"/>
                  </a:schemeClr>
                </a:solidFill>
              </a:rPr>
              <a:t>: </a:t>
            </a:r>
            <a:r>
              <a:rPr lang="en-US" b="1" dirty="0" smtClean="0">
                <a:solidFill>
                  <a:schemeClr val="accent6">
                    <a:lumMod val="75000"/>
                  </a:schemeClr>
                </a:solidFill>
              </a:rPr>
              <a:t>4-100 copies</a:t>
            </a:r>
          </a:p>
          <a:p>
            <a:pPr marL="214313" indent="-214313">
              <a:buFont typeface="Arial" panose="020B0604020202020204" pitchFamily="34" charset="0"/>
              <a:buChar char="•"/>
            </a:pPr>
            <a:r>
              <a:rPr lang="en-US" b="1" dirty="0" smtClean="0">
                <a:solidFill>
                  <a:schemeClr val="accent6">
                    <a:lumMod val="75000"/>
                  </a:schemeClr>
                </a:solidFill>
              </a:rPr>
              <a:t>WT: 100-10000 copies </a:t>
            </a:r>
            <a:endParaRPr lang="en-US" b="1" dirty="0">
              <a:solidFill>
                <a:schemeClr val="accent6">
                  <a:lumMod val="75000"/>
                </a:schemeClr>
              </a:solidFill>
            </a:endParaRPr>
          </a:p>
        </p:txBody>
      </p:sp>
      <p:sp>
        <p:nvSpPr>
          <p:cNvPr id="9" name="Title 8"/>
          <p:cNvSpPr>
            <a:spLocks noGrp="1"/>
          </p:cNvSpPr>
          <p:nvPr>
            <p:ph type="title"/>
          </p:nvPr>
        </p:nvSpPr>
        <p:spPr>
          <a:xfrm>
            <a:off x="5791200" y="1371600"/>
            <a:ext cx="3048000" cy="685800"/>
          </a:xfrm>
        </p:spPr>
        <p:txBody>
          <a:bodyPr>
            <a:noAutofit/>
          </a:bodyPr>
          <a:lstStyle/>
          <a:p>
            <a:pPr algn="l">
              <a:buFont typeface="Wingdings" pitchFamily="2" charset="2"/>
              <a:buChar char="Ø"/>
            </a:pPr>
            <a:r>
              <a:rPr lang="en-US" sz="1800" b="1" dirty="0" err="1"/>
              <a:t>ddPCR</a:t>
            </a:r>
            <a:r>
              <a:rPr lang="en-US" sz="1800" b="1" dirty="0"/>
              <a:t> results (</a:t>
            </a:r>
            <a:r>
              <a:rPr lang="en-US" sz="1800" b="1" dirty="0" err="1"/>
              <a:t>UoC</a:t>
            </a:r>
            <a:r>
              <a:rPr lang="en-US" sz="1800" b="1" dirty="0"/>
              <a:t>)</a:t>
            </a:r>
            <a:br>
              <a:rPr lang="en-US" sz="1800" b="1" dirty="0"/>
            </a:br>
            <a:r>
              <a:rPr lang="en-US" sz="1800" dirty="0"/>
              <a:t>66 samples – 1ml </a:t>
            </a:r>
            <a:r>
              <a:rPr lang="en-US" sz="1800" dirty="0" smtClean="0"/>
              <a:t>plasma</a:t>
            </a:r>
            <a:br>
              <a:rPr lang="en-US" sz="1800" dirty="0" smtClean="0"/>
            </a:br>
            <a:endParaRPr lang="en-US" sz="1800" dirty="0"/>
          </a:p>
        </p:txBody>
      </p:sp>
      <p:sp>
        <p:nvSpPr>
          <p:cNvPr id="8" name="TextBox 7"/>
          <p:cNvSpPr txBox="1"/>
          <p:nvPr/>
        </p:nvSpPr>
        <p:spPr>
          <a:xfrm>
            <a:off x="457200" y="0"/>
            <a:ext cx="8001000" cy="1200329"/>
          </a:xfrm>
          <a:prstGeom prst="rect">
            <a:avLst/>
          </a:prstGeom>
          <a:noFill/>
        </p:spPr>
        <p:txBody>
          <a:bodyPr wrap="square" rtlCol="0">
            <a:spAutoFit/>
          </a:bodyPr>
          <a:lstStyle/>
          <a:p>
            <a:pPr algn="ctr"/>
            <a:r>
              <a:rPr lang="en-US" sz="3600" i="1" dirty="0" err="1" smtClean="0">
                <a:solidFill>
                  <a:srgbClr val="0070C0"/>
                </a:solidFill>
              </a:rPr>
              <a:t>UoC</a:t>
            </a:r>
            <a:r>
              <a:rPr lang="en-US" sz="3600" i="1" dirty="0" smtClean="0">
                <a:solidFill>
                  <a:srgbClr val="0070C0"/>
                </a:solidFill>
              </a:rPr>
              <a:t> results of the analysis of KRAS G12D </a:t>
            </a:r>
            <a:r>
              <a:rPr lang="en-US" sz="3600" i="1" dirty="0" err="1" smtClean="0">
                <a:solidFill>
                  <a:srgbClr val="0070C0"/>
                </a:solidFill>
              </a:rPr>
              <a:t>codon</a:t>
            </a:r>
            <a:r>
              <a:rPr lang="en-US" sz="3600" i="1" dirty="0" smtClean="0">
                <a:solidFill>
                  <a:srgbClr val="0070C0"/>
                </a:solidFill>
              </a:rPr>
              <a:t> with </a:t>
            </a:r>
            <a:r>
              <a:rPr lang="en-US" sz="3600" i="1" dirty="0" err="1" smtClean="0">
                <a:solidFill>
                  <a:srgbClr val="0070C0"/>
                </a:solidFill>
              </a:rPr>
              <a:t>ddPCR</a:t>
            </a:r>
            <a:endParaRPr lang="en-US" sz="3600" i="1" dirty="0">
              <a:solidFill>
                <a:srgbClr val="0070C0"/>
              </a:solidFill>
            </a:endParaRPr>
          </a:p>
        </p:txBody>
      </p:sp>
      <p:graphicFrame>
        <p:nvGraphicFramePr>
          <p:cNvPr id="10" name="Chart 9"/>
          <p:cNvGraphicFramePr/>
          <p:nvPr/>
        </p:nvGraphicFramePr>
        <p:xfrm>
          <a:off x="0" y="3962400"/>
          <a:ext cx="50292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nvGraphicFramePr>
        <p:xfrm>
          <a:off x="4872037" y="2743200"/>
          <a:ext cx="4271963" cy="26887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nvGraphicFramePr>
        <p:xfrm>
          <a:off x="228600" y="1143000"/>
          <a:ext cx="44196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1" name="Rectangle 10"/>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extLst>
      <p:ext uri="{BB962C8B-B14F-4D97-AF65-F5344CB8AC3E}">
        <p14:creationId xmlns="" xmlns:p14="http://schemas.microsoft.com/office/powerpoint/2010/main" val="380944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36" name="Oval 24"/>
          <p:cNvSpPr/>
          <p:nvPr/>
        </p:nvSpPr>
        <p:spPr>
          <a:xfrm>
            <a:off x="76200" y="3709686"/>
            <a:ext cx="1412737" cy="944730"/>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grpSp>
        <p:nvGrpSpPr>
          <p:cNvPr id="314" name="Group 313"/>
          <p:cNvGrpSpPr/>
          <p:nvPr/>
        </p:nvGrpSpPr>
        <p:grpSpPr>
          <a:xfrm>
            <a:off x="1947489" y="3765048"/>
            <a:ext cx="1566218" cy="944730"/>
            <a:chOff x="2091383" y="5487318"/>
            <a:chExt cx="1224136" cy="944730"/>
          </a:xfrm>
        </p:grpSpPr>
        <p:sp>
          <p:nvSpPr>
            <p:cNvPr id="37" name="Oval 24"/>
            <p:cNvSpPr/>
            <p:nvPr/>
          </p:nvSpPr>
          <p:spPr>
            <a:xfrm rot="260330">
              <a:off x="2091383" y="5487318"/>
              <a:ext cx="1224136" cy="944730"/>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grpSp>
          <p:nvGrpSpPr>
            <p:cNvPr id="44" name="Group 43"/>
            <p:cNvGrpSpPr/>
            <p:nvPr/>
          </p:nvGrpSpPr>
          <p:grpSpPr>
            <a:xfrm>
              <a:off x="2686952" y="5944518"/>
              <a:ext cx="288932" cy="142859"/>
              <a:chOff x="2915551" y="3788293"/>
              <a:chExt cx="288932" cy="142859"/>
            </a:xfrm>
          </p:grpSpPr>
          <p:sp>
            <p:nvSpPr>
              <p:cNvPr id="25" name="Freeform 24"/>
              <p:cNvSpPr/>
              <p:nvPr/>
            </p:nvSpPr>
            <p:spPr>
              <a:xfrm>
                <a:off x="2915552" y="3788293"/>
                <a:ext cx="288931"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29" name="21 - Έλλειψη"/>
              <p:cNvSpPr/>
              <p:nvPr/>
            </p:nvSpPr>
            <p:spPr>
              <a:xfrm rot="10800000" flipH="1">
                <a:off x="2915551" y="3788293"/>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45" name="Group 44"/>
            <p:cNvGrpSpPr/>
            <p:nvPr/>
          </p:nvGrpSpPr>
          <p:grpSpPr>
            <a:xfrm>
              <a:off x="2612528" y="5715917"/>
              <a:ext cx="303800" cy="142860"/>
              <a:chOff x="2841127" y="3788292"/>
              <a:chExt cx="303800" cy="142860"/>
            </a:xfrm>
          </p:grpSpPr>
          <p:sp>
            <p:nvSpPr>
              <p:cNvPr id="46" name="Freeform 45"/>
              <p:cNvSpPr/>
              <p:nvPr/>
            </p:nvSpPr>
            <p:spPr>
              <a:xfrm>
                <a:off x="2855995" y="3788293"/>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47" name="21 - Έλλειψη"/>
              <p:cNvSpPr/>
              <p:nvPr/>
            </p:nvSpPr>
            <p:spPr>
              <a:xfrm rot="10800000" flipH="1">
                <a:off x="2841127" y="3788292"/>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48" name="Group 47"/>
            <p:cNvGrpSpPr/>
            <p:nvPr/>
          </p:nvGrpSpPr>
          <p:grpSpPr>
            <a:xfrm>
              <a:off x="2362201" y="6051966"/>
              <a:ext cx="288932" cy="142859"/>
              <a:chOff x="2819400" y="3743341"/>
              <a:chExt cx="288932" cy="142859"/>
            </a:xfrm>
          </p:grpSpPr>
          <p:sp>
            <p:nvSpPr>
              <p:cNvPr id="49" name="Freeform 48"/>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50"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51" name="Group 50"/>
            <p:cNvGrpSpPr/>
            <p:nvPr/>
          </p:nvGrpSpPr>
          <p:grpSpPr>
            <a:xfrm>
              <a:off x="2314743" y="5823366"/>
              <a:ext cx="312653" cy="142859"/>
              <a:chOff x="2848142" y="3743341"/>
              <a:chExt cx="312653" cy="142859"/>
            </a:xfrm>
          </p:grpSpPr>
          <p:sp>
            <p:nvSpPr>
              <p:cNvPr id="52" name="Freeform 51"/>
              <p:cNvSpPr/>
              <p:nvPr/>
            </p:nvSpPr>
            <p:spPr>
              <a:xfrm>
                <a:off x="2871863"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53" name="21 - Έλλειψη"/>
              <p:cNvSpPr/>
              <p:nvPr/>
            </p:nvSpPr>
            <p:spPr>
              <a:xfrm rot="10800000" flipH="1">
                <a:off x="2848142"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54" name="Group 53"/>
            <p:cNvGrpSpPr/>
            <p:nvPr/>
          </p:nvGrpSpPr>
          <p:grpSpPr>
            <a:xfrm>
              <a:off x="2865623" y="5792118"/>
              <a:ext cx="288932" cy="142859"/>
              <a:chOff x="2789422" y="3712093"/>
              <a:chExt cx="288932" cy="142859"/>
            </a:xfrm>
          </p:grpSpPr>
          <p:sp>
            <p:nvSpPr>
              <p:cNvPr id="55" name="Freeform 54"/>
              <p:cNvSpPr/>
              <p:nvPr/>
            </p:nvSpPr>
            <p:spPr>
              <a:xfrm>
                <a:off x="2789422" y="3712093"/>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56"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grpSp>
        <p:nvGrpSpPr>
          <p:cNvPr id="313" name="Group 312"/>
          <p:cNvGrpSpPr/>
          <p:nvPr/>
        </p:nvGrpSpPr>
        <p:grpSpPr>
          <a:xfrm>
            <a:off x="3810271" y="3778752"/>
            <a:ext cx="1490018" cy="944730"/>
            <a:chOff x="3996383" y="5531352"/>
            <a:chExt cx="1224136" cy="944730"/>
          </a:xfrm>
        </p:grpSpPr>
        <p:sp>
          <p:nvSpPr>
            <p:cNvPr id="60" name="Oval 24"/>
            <p:cNvSpPr/>
            <p:nvPr/>
          </p:nvSpPr>
          <p:spPr>
            <a:xfrm rot="260330">
              <a:off x="3996383" y="5531352"/>
              <a:ext cx="1224136" cy="944730"/>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grpSp>
          <p:nvGrpSpPr>
            <p:cNvPr id="61" name="Group 60"/>
            <p:cNvGrpSpPr/>
            <p:nvPr/>
          </p:nvGrpSpPr>
          <p:grpSpPr>
            <a:xfrm>
              <a:off x="4492502" y="5867400"/>
              <a:ext cx="288932" cy="142859"/>
              <a:chOff x="2819400" y="3743341"/>
              <a:chExt cx="288932" cy="142859"/>
            </a:xfrm>
          </p:grpSpPr>
          <p:sp>
            <p:nvSpPr>
              <p:cNvPr id="62" name="Freeform 61"/>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3"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64" name="Group 63"/>
            <p:cNvGrpSpPr/>
            <p:nvPr/>
          </p:nvGrpSpPr>
          <p:grpSpPr>
            <a:xfrm>
              <a:off x="4644902" y="6051048"/>
              <a:ext cx="288932" cy="142859"/>
              <a:chOff x="2819400" y="3698389"/>
              <a:chExt cx="288932" cy="142859"/>
            </a:xfrm>
          </p:grpSpPr>
          <p:sp>
            <p:nvSpPr>
              <p:cNvPr id="65" name="Freeform 64"/>
              <p:cNvSpPr/>
              <p:nvPr/>
            </p:nvSpPr>
            <p:spPr>
              <a:xfrm>
                <a:off x="2819400" y="3698389"/>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6"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67" name="Group 66"/>
            <p:cNvGrpSpPr/>
            <p:nvPr/>
          </p:nvGrpSpPr>
          <p:grpSpPr>
            <a:xfrm>
              <a:off x="4267201" y="6096000"/>
              <a:ext cx="288932" cy="142859"/>
              <a:chOff x="2819400" y="3743341"/>
              <a:chExt cx="288932" cy="142859"/>
            </a:xfrm>
          </p:grpSpPr>
          <p:sp>
            <p:nvSpPr>
              <p:cNvPr id="68" name="Freeform 67"/>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9"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70" name="Group 69"/>
            <p:cNvGrpSpPr/>
            <p:nvPr/>
          </p:nvGrpSpPr>
          <p:grpSpPr>
            <a:xfrm>
              <a:off x="4191001" y="5867400"/>
              <a:ext cx="288932" cy="142859"/>
              <a:chOff x="2819400" y="3743341"/>
              <a:chExt cx="288932" cy="142859"/>
            </a:xfrm>
          </p:grpSpPr>
          <p:sp>
            <p:nvSpPr>
              <p:cNvPr id="71" name="Freeform 70"/>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72"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73" name="Group 72"/>
            <p:cNvGrpSpPr/>
            <p:nvPr/>
          </p:nvGrpSpPr>
          <p:grpSpPr>
            <a:xfrm>
              <a:off x="4800601" y="5867400"/>
              <a:ext cx="288932" cy="142859"/>
              <a:chOff x="2819400" y="3743341"/>
              <a:chExt cx="288932" cy="142859"/>
            </a:xfrm>
          </p:grpSpPr>
          <p:sp>
            <p:nvSpPr>
              <p:cNvPr id="74" name="Freeform 73"/>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75"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76" name="Group 31"/>
            <p:cNvGrpSpPr/>
            <p:nvPr/>
          </p:nvGrpSpPr>
          <p:grpSpPr>
            <a:xfrm>
              <a:off x="4187702" y="5943600"/>
              <a:ext cx="304800" cy="228600"/>
              <a:chOff x="3962400" y="3352800"/>
              <a:chExt cx="362276" cy="246533"/>
            </a:xfrm>
            <a:solidFill>
              <a:schemeClr val="accent4">
                <a:lumMod val="75000"/>
              </a:schemeClr>
            </a:solidFill>
          </p:grpSpPr>
          <p:sp>
            <p:nvSpPr>
              <p:cNvPr id="77" name="Freeform 76"/>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8" name="Freeform 77"/>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79" name="Group 31"/>
            <p:cNvGrpSpPr/>
            <p:nvPr/>
          </p:nvGrpSpPr>
          <p:grpSpPr>
            <a:xfrm>
              <a:off x="4416302" y="5715000"/>
              <a:ext cx="304800" cy="228600"/>
              <a:chOff x="3962400" y="3352800"/>
              <a:chExt cx="362276" cy="246533"/>
            </a:xfrm>
            <a:solidFill>
              <a:schemeClr val="accent4">
                <a:lumMod val="75000"/>
              </a:schemeClr>
            </a:solidFill>
          </p:grpSpPr>
          <p:sp>
            <p:nvSpPr>
              <p:cNvPr id="80" name="Freeform 79"/>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1" name="Freeform 80"/>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82" name="Group 31"/>
            <p:cNvGrpSpPr/>
            <p:nvPr/>
          </p:nvGrpSpPr>
          <p:grpSpPr>
            <a:xfrm>
              <a:off x="4187702" y="5791200"/>
              <a:ext cx="304800" cy="228600"/>
              <a:chOff x="3962400" y="3352800"/>
              <a:chExt cx="362276" cy="246533"/>
            </a:xfrm>
            <a:solidFill>
              <a:schemeClr val="accent4">
                <a:lumMod val="75000"/>
              </a:schemeClr>
            </a:solidFill>
          </p:grpSpPr>
          <p:sp>
            <p:nvSpPr>
              <p:cNvPr id="83" name="Freeform 82"/>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4" name="Freeform 83"/>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85" name="Group 31"/>
            <p:cNvGrpSpPr/>
            <p:nvPr/>
          </p:nvGrpSpPr>
          <p:grpSpPr>
            <a:xfrm>
              <a:off x="4721102" y="5715000"/>
              <a:ext cx="304800" cy="228600"/>
              <a:chOff x="3962400" y="3352800"/>
              <a:chExt cx="362276" cy="246533"/>
            </a:xfrm>
            <a:solidFill>
              <a:schemeClr val="accent4">
                <a:lumMod val="75000"/>
              </a:schemeClr>
            </a:solidFill>
          </p:grpSpPr>
          <p:sp>
            <p:nvSpPr>
              <p:cNvPr id="86" name="Freeform 85"/>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7" name="Freeform 86"/>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57" name="Group 31"/>
            <p:cNvGrpSpPr/>
            <p:nvPr/>
          </p:nvGrpSpPr>
          <p:grpSpPr>
            <a:xfrm>
              <a:off x="4568702" y="5943600"/>
              <a:ext cx="304800" cy="228600"/>
              <a:chOff x="3962400" y="3352800"/>
              <a:chExt cx="362276" cy="246533"/>
            </a:xfrm>
            <a:solidFill>
              <a:schemeClr val="accent4">
                <a:lumMod val="75000"/>
              </a:schemeClr>
            </a:solidFill>
          </p:grpSpPr>
          <p:sp>
            <p:nvSpPr>
              <p:cNvPr id="58" name="Freeform 57"/>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9" name="Freeform 58"/>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grpSp>
        <p:nvGrpSpPr>
          <p:cNvPr id="150" name="149 - Ομάδα"/>
          <p:cNvGrpSpPr/>
          <p:nvPr/>
        </p:nvGrpSpPr>
        <p:grpSpPr>
          <a:xfrm>
            <a:off x="5605089" y="2895600"/>
            <a:ext cx="1447800" cy="1860048"/>
            <a:chOff x="5791200" y="2711952"/>
            <a:chExt cx="1447800" cy="1860048"/>
          </a:xfrm>
        </p:grpSpPr>
        <p:grpSp>
          <p:nvGrpSpPr>
            <p:cNvPr id="139" name="Group 138"/>
            <p:cNvGrpSpPr/>
            <p:nvPr/>
          </p:nvGrpSpPr>
          <p:grpSpPr>
            <a:xfrm>
              <a:off x="5791200" y="3627270"/>
              <a:ext cx="1447800" cy="944730"/>
              <a:chOff x="6895281" y="5563518"/>
              <a:chExt cx="1224136" cy="944730"/>
            </a:xfrm>
          </p:grpSpPr>
          <p:sp>
            <p:nvSpPr>
              <p:cNvPr id="108" name="Oval 24"/>
              <p:cNvSpPr/>
              <p:nvPr/>
            </p:nvSpPr>
            <p:spPr>
              <a:xfrm rot="260330">
                <a:off x="6895281" y="5563518"/>
                <a:ext cx="1224136" cy="944730"/>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grpSp>
            <p:nvGrpSpPr>
              <p:cNvPr id="109" name="Group 108"/>
              <p:cNvGrpSpPr/>
              <p:nvPr/>
            </p:nvGrpSpPr>
            <p:grpSpPr>
              <a:xfrm>
                <a:off x="7391400" y="5899566"/>
                <a:ext cx="288932" cy="142859"/>
                <a:chOff x="2819400" y="3743341"/>
                <a:chExt cx="288932" cy="142859"/>
              </a:xfrm>
            </p:grpSpPr>
            <p:sp>
              <p:nvSpPr>
                <p:cNvPr id="110" name="Freeform 109"/>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11"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12" name="Group 111"/>
              <p:cNvGrpSpPr/>
              <p:nvPr/>
            </p:nvGrpSpPr>
            <p:grpSpPr>
              <a:xfrm>
                <a:off x="7543800" y="6051048"/>
                <a:ext cx="288932" cy="153318"/>
                <a:chOff x="2819400" y="3666223"/>
                <a:chExt cx="288932" cy="153318"/>
              </a:xfrm>
            </p:grpSpPr>
            <p:sp>
              <p:nvSpPr>
                <p:cNvPr id="113" name="Freeform 112"/>
                <p:cNvSpPr/>
                <p:nvPr/>
              </p:nvSpPr>
              <p:spPr>
                <a:xfrm>
                  <a:off x="2819400" y="3666223"/>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14"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15" name="Group 114"/>
              <p:cNvGrpSpPr/>
              <p:nvPr/>
            </p:nvGrpSpPr>
            <p:grpSpPr>
              <a:xfrm>
                <a:off x="7166099" y="6128166"/>
                <a:ext cx="288932" cy="142859"/>
                <a:chOff x="2819400" y="3743341"/>
                <a:chExt cx="288932" cy="142859"/>
              </a:xfrm>
            </p:grpSpPr>
            <p:sp>
              <p:nvSpPr>
                <p:cNvPr id="116" name="Freeform 115"/>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17"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18" name="Group 117"/>
              <p:cNvGrpSpPr/>
              <p:nvPr/>
            </p:nvGrpSpPr>
            <p:grpSpPr>
              <a:xfrm>
                <a:off x="7089899" y="5899566"/>
                <a:ext cx="288932" cy="142859"/>
                <a:chOff x="2819400" y="3743341"/>
                <a:chExt cx="288932" cy="142859"/>
              </a:xfrm>
            </p:grpSpPr>
            <p:sp>
              <p:nvSpPr>
                <p:cNvPr id="119" name="Freeform 118"/>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0"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21" name="Group 120"/>
              <p:cNvGrpSpPr/>
              <p:nvPr/>
            </p:nvGrpSpPr>
            <p:grpSpPr>
              <a:xfrm>
                <a:off x="7699499" y="5899566"/>
                <a:ext cx="288932" cy="142859"/>
                <a:chOff x="2819400" y="3743341"/>
                <a:chExt cx="288932" cy="142859"/>
              </a:xfrm>
            </p:grpSpPr>
            <p:sp>
              <p:nvSpPr>
                <p:cNvPr id="122" name="Freeform 121"/>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3"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24" name="Group 31"/>
              <p:cNvGrpSpPr/>
              <p:nvPr/>
            </p:nvGrpSpPr>
            <p:grpSpPr>
              <a:xfrm>
                <a:off x="7086600" y="5975766"/>
                <a:ext cx="304800" cy="228600"/>
                <a:chOff x="3962400" y="3352800"/>
                <a:chExt cx="362276" cy="246533"/>
              </a:xfrm>
              <a:solidFill>
                <a:schemeClr val="accent4">
                  <a:lumMod val="75000"/>
                </a:schemeClr>
              </a:solidFill>
            </p:grpSpPr>
            <p:sp>
              <p:nvSpPr>
                <p:cNvPr id="125" name="Freeform 124"/>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6" name="Freeform 125"/>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7" name="Group 31"/>
              <p:cNvGrpSpPr/>
              <p:nvPr/>
            </p:nvGrpSpPr>
            <p:grpSpPr>
              <a:xfrm>
                <a:off x="7315200" y="5747166"/>
                <a:ext cx="304800" cy="228600"/>
                <a:chOff x="3962400" y="3352800"/>
                <a:chExt cx="362276" cy="246533"/>
              </a:xfrm>
              <a:solidFill>
                <a:schemeClr val="accent4">
                  <a:lumMod val="75000"/>
                </a:schemeClr>
              </a:solidFill>
            </p:grpSpPr>
            <p:sp>
              <p:nvSpPr>
                <p:cNvPr id="128" name="Freeform 127"/>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9" name="Freeform 128"/>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30" name="Group 31"/>
              <p:cNvGrpSpPr/>
              <p:nvPr/>
            </p:nvGrpSpPr>
            <p:grpSpPr>
              <a:xfrm>
                <a:off x="7086600" y="5823366"/>
                <a:ext cx="304800" cy="228600"/>
                <a:chOff x="3962400" y="3352800"/>
                <a:chExt cx="362276" cy="246533"/>
              </a:xfrm>
              <a:solidFill>
                <a:schemeClr val="accent4">
                  <a:lumMod val="75000"/>
                </a:schemeClr>
              </a:solidFill>
            </p:grpSpPr>
            <p:sp>
              <p:nvSpPr>
                <p:cNvPr id="131" name="Freeform 130"/>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2" name="Freeform 131"/>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33" name="Group 31"/>
              <p:cNvGrpSpPr/>
              <p:nvPr/>
            </p:nvGrpSpPr>
            <p:grpSpPr>
              <a:xfrm>
                <a:off x="7620000" y="5747166"/>
                <a:ext cx="304800" cy="228600"/>
                <a:chOff x="3962400" y="3352800"/>
                <a:chExt cx="362276" cy="246533"/>
              </a:xfrm>
              <a:solidFill>
                <a:schemeClr val="accent4">
                  <a:lumMod val="75000"/>
                </a:schemeClr>
              </a:solidFill>
            </p:grpSpPr>
            <p:sp>
              <p:nvSpPr>
                <p:cNvPr id="134" name="Freeform 133"/>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5" name="Freeform 134"/>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36" name="Group 31"/>
              <p:cNvGrpSpPr/>
              <p:nvPr/>
            </p:nvGrpSpPr>
            <p:grpSpPr>
              <a:xfrm>
                <a:off x="7467600" y="5975766"/>
                <a:ext cx="304800" cy="228600"/>
                <a:chOff x="3962400" y="3352800"/>
                <a:chExt cx="362276" cy="246533"/>
              </a:xfrm>
              <a:solidFill>
                <a:schemeClr val="accent4">
                  <a:lumMod val="75000"/>
                </a:schemeClr>
              </a:solidFill>
            </p:grpSpPr>
            <p:sp>
              <p:nvSpPr>
                <p:cNvPr id="137" name="Freeform 136"/>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8" name="Freeform 137"/>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grpSp>
          <p:nvGrpSpPr>
            <p:cNvPr id="315" name="Group 314"/>
            <p:cNvGrpSpPr/>
            <p:nvPr/>
          </p:nvGrpSpPr>
          <p:grpSpPr>
            <a:xfrm>
              <a:off x="6096000" y="2711952"/>
              <a:ext cx="685800" cy="1371600"/>
              <a:chOff x="6096000" y="4648200"/>
              <a:chExt cx="685800" cy="1371600"/>
            </a:xfrm>
          </p:grpSpPr>
          <p:grpSp>
            <p:nvGrpSpPr>
              <p:cNvPr id="301" name="Group 300"/>
              <p:cNvGrpSpPr/>
              <p:nvPr/>
            </p:nvGrpSpPr>
            <p:grpSpPr>
              <a:xfrm>
                <a:off x="6096000" y="4724400"/>
                <a:ext cx="304800" cy="1295400"/>
                <a:chOff x="1219199" y="457201"/>
                <a:chExt cx="304800" cy="1295400"/>
              </a:xfrm>
            </p:grpSpPr>
            <p:sp>
              <p:nvSpPr>
                <p:cNvPr id="302" name="Freeform 301"/>
                <p:cNvSpPr/>
                <p:nvPr/>
              </p:nvSpPr>
              <p:spPr>
                <a:xfrm>
                  <a:off x="1219199" y="492147"/>
                  <a:ext cx="304800" cy="1223098"/>
                </a:xfrm>
                <a:custGeom>
                  <a:avLst/>
                  <a:gdLst>
                    <a:gd name="connsiteX0" fmla="*/ 37214 w 471376"/>
                    <a:gd name="connsiteY0" fmla="*/ 0 h 1913860"/>
                    <a:gd name="connsiteX1" fmla="*/ 334925 w 471376"/>
                    <a:gd name="connsiteY1" fmla="*/ 435935 h 1913860"/>
                    <a:gd name="connsiteX2" fmla="*/ 5316 w 471376"/>
                    <a:gd name="connsiteY2" fmla="*/ 723014 h 1913860"/>
                    <a:gd name="connsiteX3" fmla="*/ 366823 w 471376"/>
                    <a:gd name="connsiteY3" fmla="*/ 1137684 h 1913860"/>
                    <a:gd name="connsiteX4" fmla="*/ 69111 w 471376"/>
                    <a:gd name="connsiteY4" fmla="*/ 1477926 h 1913860"/>
                    <a:gd name="connsiteX5" fmla="*/ 409353 w 471376"/>
                    <a:gd name="connsiteY5" fmla="*/ 1850065 h 1913860"/>
                    <a:gd name="connsiteX6" fmla="*/ 441251 w 471376"/>
                    <a:gd name="connsiteY6" fmla="*/ 1860698 h 1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376" h="1913860">
                      <a:moveTo>
                        <a:pt x="37214" y="0"/>
                      </a:moveTo>
                      <a:cubicBezTo>
                        <a:pt x="188727" y="157716"/>
                        <a:pt x="340241" y="315433"/>
                        <a:pt x="334925" y="435935"/>
                      </a:cubicBezTo>
                      <a:cubicBezTo>
                        <a:pt x="329609" y="556437"/>
                        <a:pt x="0" y="606056"/>
                        <a:pt x="5316" y="723014"/>
                      </a:cubicBezTo>
                      <a:cubicBezTo>
                        <a:pt x="10632" y="839972"/>
                        <a:pt x="356191" y="1011865"/>
                        <a:pt x="366823" y="1137684"/>
                      </a:cubicBezTo>
                      <a:cubicBezTo>
                        <a:pt x="377455" y="1263503"/>
                        <a:pt x="62023" y="1359196"/>
                        <a:pt x="69111" y="1477926"/>
                      </a:cubicBezTo>
                      <a:cubicBezTo>
                        <a:pt x="76199" y="1596656"/>
                        <a:pt x="347330" y="1786270"/>
                        <a:pt x="409353" y="1850065"/>
                      </a:cubicBezTo>
                      <a:cubicBezTo>
                        <a:pt x="471376" y="1913860"/>
                        <a:pt x="456313" y="1887279"/>
                        <a:pt x="441251" y="1860698"/>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03" name="Freeform 302"/>
                <p:cNvSpPr/>
                <p:nvPr/>
              </p:nvSpPr>
              <p:spPr>
                <a:xfrm>
                  <a:off x="1219199" y="457201"/>
                  <a:ext cx="217714" cy="1278530"/>
                </a:xfrm>
                <a:custGeom>
                  <a:avLst/>
                  <a:gdLst>
                    <a:gd name="connsiteX0" fmla="*/ 519223 w 639725"/>
                    <a:gd name="connsiteY0" fmla="*/ 0 h 1880191"/>
                    <a:gd name="connsiteX1" fmla="*/ 8860 w 639725"/>
                    <a:gd name="connsiteY1" fmla="*/ 435935 h 1880191"/>
                    <a:gd name="connsiteX2" fmla="*/ 572386 w 639725"/>
                    <a:gd name="connsiteY2" fmla="*/ 733647 h 1880191"/>
                    <a:gd name="connsiteX3" fmla="*/ 30126 w 639725"/>
                    <a:gd name="connsiteY3" fmla="*/ 1105786 h 1880191"/>
                    <a:gd name="connsiteX4" fmla="*/ 614916 w 639725"/>
                    <a:gd name="connsiteY4" fmla="*/ 1456661 h 1880191"/>
                    <a:gd name="connsiteX5" fmla="*/ 178981 w 639725"/>
                    <a:gd name="connsiteY5" fmla="*/ 1818168 h 1880191"/>
                    <a:gd name="connsiteX6" fmla="*/ 147084 w 639725"/>
                    <a:gd name="connsiteY6" fmla="*/ 1828800 h 188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725" h="1880191">
                      <a:moveTo>
                        <a:pt x="519223" y="0"/>
                      </a:moveTo>
                      <a:cubicBezTo>
                        <a:pt x="259611" y="156830"/>
                        <a:pt x="0" y="313661"/>
                        <a:pt x="8860" y="435935"/>
                      </a:cubicBezTo>
                      <a:cubicBezTo>
                        <a:pt x="17720" y="558209"/>
                        <a:pt x="568842" y="622005"/>
                        <a:pt x="572386" y="733647"/>
                      </a:cubicBezTo>
                      <a:cubicBezTo>
                        <a:pt x="575930" y="845289"/>
                        <a:pt x="23038" y="985284"/>
                        <a:pt x="30126" y="1105786"/>
                      </a:cubicBezTo>
                      <a:cubicBezTo>
                        <a:pt x="37214" y="1226288"/>
                        <a:pt x="590107" y="1337931"/>
                        <a:pt x="614916" y="1456661"/>
                      </a:cubicBezTo>
                      <a:cubicBezTo>
                        <a:pt x="639725" y="1575391"/>
                        <a:pt x="256953" y="1756145"/>
                        <a:pt x="178981" y="1818168"/>
                      </a:cubicBezTo>
                      <a:cubicBezTo>
                        <a:pt x="101009" y="1880191"/>
                        <a:pt x="124046" y="1854495"/>
                        <a:pt x="147084" y="182880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04" name="Oval 303"/>
                <p:cNvSpPr/>
                <p:nvPr/>
              </p:nvSpPr>
              <p:spPr>
                <a:xfrm>
                  <a:off x="1219199" y="1683915"/>
                  <a:ext cx="87086" cy="6868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l-GR"/>
                </a:p>
              </p:txBody>
            </p:sp>
          </p:grpSp>
          <p:grpSp>
            <p:nvGrpSpPr>
              <p:cNvPr id="305" name="Group 304"/>
              <p:cNvGrpSpPr/>
              <p:nvPr/>
            </p:nvGrpSpPr>
            <p:grpSpPr>
              <a:xfrm>
                <a:off x="6477000" y="4724400"/>
                <a:ext cx="304800" cy="1295400"/>
                <a:chOff x="1219199" y="457201"/>
                <a:chExt cx="304800" cy="1295400"/>
              </a:xfrm>
            </p:grpSpPr>
            <p:sp>
              <p:nvSpPr>
                <p:cNvPr id="306" name="Freeform 305"/>
                <p:cNvSpPr/>
                <p:nvPr/>
              </p:nvSpPr>
              <p:spPr>
                <a:xfrm>
                  <a:off x="1219199" y="492147"/>
                  <a:ext cx="304800" cy="1223098"/>
                </a:xfrm>
                <a:custGeom>
                  <a:avLst/>
                  <a:gdLst>
                    <a:gd name="connsiteX0" fmla="*/ 37214 w 471376"/>
                    <a:gd name="connsiteY0" fmla="*/ 0 h 1913860"/>
                    <a:gd name="connsiteX1" fmla="*/ 334925 w 471376"/>
                    <a:gd name="connsiteY1" fmla="*/ 435935 h 1913860"/>
                    <a:gd name="connsiteX2" fmla="*/ 5316 w 471376"/>
                    <a:gd name="connsiteY2" fmla="*/ 723014 h 1913860"/>
                    <a:gd name="connsiteX3" fmla="*/ 366823 w 471376"/>
                    <a:gd name="connsiteY3" fmla="*/ 1137684 h 1913860"/>
                    <a:gd name="connsiteX4" fmla="*/ 69111 w 471376"/>
                    <a:gd name="connsiteY4" fmla="*/ 1477926 h 1913860"/>
                    <a:gd name="connsiteX5" fmla="*/ 409353 w 471376"/>
                    <a:gd name="connsiteY5" fmla="*/ 1850065 h 1913860"/>
                    <a:gd name="connsiteX6" fmla="*/ 441251 w 471376"/>
                    <a:gd name="connsiteY6" fmla="*/ 1860698 h 1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376" h="1913860">
                      <a:moveTo>
                        <a:pt x="37214" y="0"/>
                      </a:moveTo>
                      <a:cubicBezTo>
                        <a:pt x="188727" y="157716"/>
                        <a:pt x="340241" y="315433"/>
                        <a:pt x="334925" y="435935"/>
                      </a:cubicBezTo>
                      <a:cubicBezTo>
                        <a:pt x="329609" y="556437"/>
                        <a:pt x="0" y="606056"/>
                        <a:pt x="5316" y="723014"/>
                      </a:cubicBezTo>
                      <a:cubicBezTo>
                        <a:pt x="10632" y="839972"/>
                        <a:pt x="356191" y="1011865"/>
                        <a:pt x="366823" y="1137684"/>
                      </a:cubicBezTo>
                      <a:cubicBezTo>
                        <a:pt x="377455" y="1263503"/>
                        <a:pt x="62023" y="1359196"/>
                        <a:pt x="69111" y="1477926"/>
                      </a:cubicBezTo>
                      <a:cubicBezTo>
                        <a:pt x="76199" y="1596656"/>
                        <a:pt x="347330" y="1786270"/>
                        <a:pt x="409353" y="1850065"/>
                      </a:cubicBezTo>
                      <a:cubicBezTo>
                        <a:pt x="471376" y="1913860"/>
                        <a:pt x="456313" y="1887279"/>
                        <a:pt x="441251" y="1860698"/>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07" name="Freeform 306"/>
                <p:cNvSpPr/>
                <p:nvPr/>
              </p:nvSpPr>
              <p:spPr>
                <a:xfrm>
                  <a:off x="1219199" y="457201"/>
                  <a:ext cx="217714" cy="1278530"/>
                </a:xfrm>
                <a:custGeom>
                  <a:avLst/>
                  <a:gdLst>
                    <a:gd name="connsiteX0" fmla="*/ 519223 w 639725"/>
                    <a:gd name="connsiteY0" fmla="*/ 0 h 1880191"/>
                    <a:gd name="connsiteX1" fmla="*/ 8860 w 639725"/>
                    <a:gd name="connsiteY1" fmla="*/ 435935 h 1880191"/>
                    <a:gd name="connsiteX2" fmla="*/ 572386 w 639725"/>
                    <a:gd name="connsiteY2" fmla="*/ 733647 h 1880191"/>
                    <a:gd name="connsiteX3" fmla="*/ 30126 w 639725"/>
                    <a:gd name="connsiteY3" fmla="*/ 1105786 h 1880191"/>
                    <a:gd name="connsiteX4" fmla="*/ 614916 w 639725"/>
                    <a:gd name="connsiteY4" fmla="*/ 1456661 h 1880191"/>
                    <a:gd name="connsiteX5" fmla="*/ 178981 w 639725"/>
                    <a:gd name="connsiteY5" fmla="*/ 1818168 h 1880191"/>
                    <a:gd name="connsiteX6" fmla="*/ 147084 w 639725"/>
                    <a:gd name="connsiteY6" fmla="*/ 1828800 h 188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725" h="1880191">
                      <a:moveTo>
                        <a:pt x="519223" y="0"/>
                      </a:moveTo>
                      <a:cubicBezTo>
                        <a:pt x="259611" y="156830"/>
                        <a:pt x="0" y="313661"/>
                        <a:pt x="8860" y="435935"/>
                      </a:cubicBezTo>
                      <a:cubicBezTo>
                        <a:pt x="17720" y="558209"/>
                        <a:pt x="568842" y="622005"/>
                        <a:pt x="572386" y="733647"/>
                      </a:cubicBezTo>
                      <a:cubicBezTo>
                        <a:pt x="575930" y="845289"/>
                        <a:pt x="23038" y="985284"/>
                        <a:pt x="30126" y="1105786"/>
                      </a:cubicBezTo>
                      <a:cubicBezTo>
                        <a:pt x="37214" y="1226288"/>
                        <a:pt x="590107" y="1337931"/>
                        <a:pt x="614916" y="1456661"/>
                      </a:cubicBezTo>
                      <a:cubicBezTo>
                        <a:pt x="639725" y="1575391"/>
                        <a:pt x="256953" y="1756145"/>
                        <a:pt x="178981" y="1818168"/>
                      </a:cubicBezTo>
                      <a:cubicBezTo>
                        <a:pt x="101009" y="1880191"/>
                        <a:pt x="124046" y="1854495"/>
                        <a:pt x="147084" y="182880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08" name="Oval 307"/>
                <p:cNvSpPr/>
                <p:nvPr/>
              </p:nvSpPr>
              <p:spPr>
                <a:xfrm>
                  <a:off x="1219199" y="1683915"/>
                  <a:ext cx="87086" cy="6868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l-GR"/>
                </a:p>
              </p:txBody>
            </p:sp>
          </p:grpSp>
          <p:sp>
            <p:nvSpPr>
              <p:cNvPr id="309" name="38 - Αστέρι 32 ακτινών"/>
              <p:cNvSpPr/>
              <p:nvPr/>
            </p:nvSpPr>
            <p:spPr>
              <a:xfrm rot="10800000">
                <a:off x="6248400" y="4648200"/>
                <a:ext cx="86202" cy="76223"/>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310" name="38 - Αστέρι 32 ακτινών"/>
              <p:cNvSpPr/>
              <p:nvPr/>
            </p:nvSpPr>
            <p:spPr>
              <a:xfrm rot="10800000">
                <a:off x="6619398" y="4724376"/>
                <a:ext cx="86202" cy="76223"/>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grpSp>
      <p:grpSp>
        <p:nvGrpSpPr>
          <p:cNvPr id="149" name="148 - Ομάδα"/>
          <p:cNvGrpSpPr/>
          <p:nvPr/>
        </p:nvGrpSpPr>
        <p:grpSpPr>
          <a:xfrm>
            <a:off x="7510089" y="2514600"/>
            <a:ext cx="1447800" cy="2317248"/>
            <a:chOff x="7696200" y="2330952"/>
            <a:chExt cx="1447800" cy="2317248"/>
          </a:xfrm>
        </p:grpSpPr>
        <p:grpSp>
          <p:nvGrpSpPr>
            <p:cNvPr id="193" name="Group 192"/>
            <p:cNvGrpSpPr/>
            <p:nvPr/>
          </p:nvGrpSpPr>
          <p:grpSpPr>
            <a:xfrm>
              <a:off x="7696200" y="3703470"/>
              <a:ext cx="1447800" cy="944730"/>
              <a:chOff x="6895281" y="5563518"/>
              <a:chExt cx="1224136" cy="944730"/>
            </a:xfrm>
          </p:grpSpPr>
          <p:sp>
            <p:nvSpPr>
              <p:cNvPr id="194" name="Oval 24"/>
              <p:cNvSpPr/>
              <p:nvPr/>
            </p:nvSpPr>
            <p:spPr>
              <a:xfrm rot="260330">
                <a:off x="6895281" y="5563518"/>
                <a:ext cx="1224136" cy="944730"/>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grpSp>
            <p:nvGrpSpPr>
              <p:cNvPr id="195" name="Group 108"/>
              <p:cNvGrpSpPr/>
              <p:nvPr/>
            </p:nvGrpSpPr>
            <p:grpSpPr>
              <a:xfrm>
                <a:off x="7391400" y="5899566"/>
                <a:ext cx="288932" cy="142859"/>
                <a:chOff x="2819400" y="3743341"/>
                <a:chExt cx="288932" cy="142859"/>
              </a:xfrm>
            </p:grpSpPr>
            <p:sp>
              <p:nvSpPr>
                <p:cNvPr id="223" name="Freeform 222"/>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224"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96" name="Group 111"/>
              <p:cNvGrpSpPr/>
              <p:nvPr/>
            </p:nvGrpSpPr>
            <p:grpSpPr>
              <a:xfrm>
                <a:off x="7543800" y="6051048"/>
                <a:ext cx="288932" cy="153318"/>
                <a:chOff x="2819400" y="3666223"/>
                <a:chExt cx="288932" cy="153318"/>
              </a:xfrm>
            </p:grpSpPr>
            <p:sp>
              <p:nvSpPr>
                <p:cNvPr id="221" name="Freeform 220"/>
                <p:cNvSpPr/>
                <p:nvPr/>
              </p:nvSpPr>
              <p:spPr>
                <a:xfrm>
                  <a:off x="2819400" y="3666223"/>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222"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97" name="Group 114"/>
              <p:cNvGrpSpPr/>
              <p:nvPr/>
            </p:nvGrpSpPr>
            <p:grpSpPr>
              <a:xfrm>
                <a:off x="7166099" y="6128166"/>
                <a:ext cx="288932" cy="142859"/>
                <a:chOff x="2819400" y="3743341"/>
                <a:chExt cx="288932" cy="142859"/>
              </a:xfrm>
            </p:grpSpPr>
            <p:sp>
              <p:nvSpPr>
                <p:cNvPr id="219" name="Freeform 218"/>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220"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98" name="Group 117"/>
              <p:cNvGrpSpPr/>
              <p:nvPr/>
            </p:nvGrpSpPr>
            <p:grpSpPr>
              <a:xfrm>
                <a:off x="7089899" y="5899566"/>
                <a:ext cx="288932" cy="142859"/>
                <a:chOff x="2819400" y="3743341"/>
                <a:chExt cx="288932" cy="142859"/>
              </a:xfrm>
            </p:grpSpPr>
            <p:sp>
              <p:nvSpPr>
                <p:cNvPr id="217" name="Freeform 216"/>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218"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199" name="Group 120"/>
              <p:cNvGrpSpPr/>
              <p:nvPr/>
            </p:nvGrpSpPr>
            <p:grpSpPr>
              <a:xfrm>
                <a:off x="7699499" y="5899566"/>
                <a:ext cx="288932" cy="142859"/>
                <a:chOff x="2819400" y="3743341"/>
                <a:chExt cx="288932" cy="142859"/>
              </a:xfrm>
            </p:grpSpPr>
            <p:sp>
              <p:nvSpPr>
                <p:cNvPr id="215" name="Freeform 214"/>
                <p:cNvSpPr/>
                <p:nvPr/>
              </p:nvSpPr>
              <p:spPr>
                <a:xfrm>
                  <a:off x="2819400" y="3743341"/>
                  <a:ext cx="288932" cy="142859"/>
                </a:xfrm>
                <a:custGeom>
                  <a:avLst/>
                  <a:gdLst>
                    <a:gd name="connsiteX0" fmla="*/ 76281 w 387411"/>
                    <a:gd name="connsiteY0" fmla="*/ 0 h 149947"/>
                    <a:gd name="connsiteX1" fmla="*/ 76281 w 387411"/>
                    <a:gd name="connsiteY1" fmla="*/ 0 h 149947"/>
                    <a:gd name="connsiteX2" fmla="*/ 33751 w 387411"/>
                    <a:gd name="connsiteY2" fmla="*/ 127590 h 149947"/>
                    <a:gd name="connsiteX3" fmla="*/ 65648 w 387411"/>
                    <a:gd name="connsiteY3" fmla="*/ 148855 h 149947"/>
                    <a:gd name="connsiteX4" fmla="*/ 97546 w 387411"/>
                    <a:gd name="connsiteY4" fmla="*/ 138223 h 149947"/>
                    <a:gd name="connsiteX5" fmla="*/ 129444 w 387411"/>
                    <a:gd name="connsiteY5" fmla="*/ 116958 h 149947"/>
                    <a:gd name="connsiteX6" fmla="*/ 171974 w 387411"/>
                    <a:gd name="connsiteY6" fmla="*/ 127590 h 149947"/>
                    <a:gd name="connsiteX7" fmla="*/ 235769 w 387411"/>
                    <a:gd name="connsiteY7" fmla="*/ 148855 h 149947"/>
                    <a:gd name="connsiteX8" fmla="*/ 363360 w 387411"/>
                    <a:gd name="connsiteY8" fmla="*/ 138223 h 149947"/>
                    <a:gd name="connsiteX9" fmla="*/ 384625 w 387411"/>
                    <a:gd name="connsiteY9" fmla="*/ 106325 h 149947"/>
                    <a:gd name="connsiteX10" fmla="*/ 342095 w 387411"/>
                    <a:gd name="connsiteY10" fmla="*/ 21265 h 149947"/>
                    <a:gd name="connsiteX11" fmla="*/ 76281 w 387411"/>
                    <a:gd name="connsiteY11" fmla="*/ 0 h 14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411" h="149947">
                      <a:moveTo>
                        <a:pt x="76281" y="0"/>
                      </a:moveTo>
                      <a:lnTo>
                        <a:pt x="76281" y="0"/>
                      </a:lnTo>
                      <a:cubicBezTo>
                        <a:pt x="41528" y="48654"/>
                        <a:pt x="0" y="68526"/>
                        <a:pt x="33751" y="127590"/>
                      </a:cubicBezTo>
                      <a:cubicBezTo>
                        <a:pt x="40091" y="138685"/>
                        <a:pt x="55016" y="141767"/>
                        <a:pt x="65648" y="148855"/>
                      </a:cubicBezTo>
                      <a:cubicBezTo>
                        <a:pt x="76281" y="145311"/>
                        <a:pt x="87521" y="143235"/>
                        <a:pt x="97546" y="138223"/>
                      </a:cubicBezTo>
                      <a:cubicBezTo>
                        <a:pt x="108976" y="132508"/>
                        <a:pt x="116794" y="118765"/>
                        <a:pt x="129444" y="116958"/>
                      </a:cubicBezTo>
                      <a:cubicBezTo>
                        <a:pt x="143910" y="114891"/>
                        <a:pt x="157977" y="123391"/>
                        <a:pt x="171974" y="127590"/>
                      </a:cubicBezTo>
                      <a:cubicBezTo>
                        <a:pt x="193444" y="134031"/>
                        <a:pt x="235769" y="148855"/>
                        <a:pt x="235769" y="148855"/>
                      </a:cubicBezTo>
                      <a:cubicBezTo>
                        <a:pt x="278299" y="145311"/>
                        <a:pt x="322324" y="149947"/>
                        <a:pt x="363360" y="138223"/>
                      </a:cubicBezTo>
                      <a:cubicBezTo>
                        <a:pt x="375647" y="134712"/>
                        <a:pt x="383214" y="119026"/>
                        <a:pt x="384625" y="106325"/>
                      </a:cubicBezTo>
                      <a:cubicBezTo>
                        <a:pt x="387411" y="81248"/>
                        <a:pt x="382730" y="24067"/>
                        <a:pt x="342095" y="21265"/>
                      </a:cubicBezTo>
                      <a:cubicBezTo>
                        <a:pt x="250164" y="14925"/>
                        <a:pt x="120583" y="3544"/>
                        <a:pt x="76281" y="0"/>
                      </a:cubicBezTo>
                      <a:close/>
                    </a:path>
                  </a:pathLst>
                </a:cu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216" name="21 - Έλλειψη"/>
                <p:cNvSpPr/>
                <p:nvPr/>
              </p:nvSpPr>
              <p:spPr>
                <a:xfrm rot="10800000" flipH="1">
                  <a:off x="2821176" y="3743341"/>
                  <a:ext cx="74424" cy="76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200" name="Group 31"/>
              <p:cNvGrpSpPr/>
              <p:nvPr/>
            </p:nvGrpSpPr>
            <p:grpSpPr>
              <a:xfrm>
                <a:off x="7086600" y="5975766"/>
                <a:ext cx="304800" cy="228600"/>
                <a:chOff x="3962400" y="3352800"/>
                <a:chExt cx="362276" cy="246533"/>
              </a:xfrm>
              <a:solidFill>
                <a:schemeClr val="accent4">
                  <a:lumMod val="75000"/>
                </a:schemeClr>
              </a:solidFill>
            </p:grpSpPr>
            <p:sp>
              <p:nvSpPr>
                <p:cNvPr id="213" name="Freeform 212"/>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4" name="Freeform 213"/>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201" name="Group 31"/>
              <p:cNvGrpSpPr/>
              <p:nvPr/>
            </p:nvGrpSpPr>
            <p:grpSpPr>
              <a:xfrm>
                <a:off x="7315200" y="5747166"/>
                <a:ext cx="304800" cy="228600"/>
                <a:chOff x="3962400" y="3352800"/>
                <a:chExt cx="362276" cy="246533"/>
              </a:xfrm>
              <a:solidFill>
                <a:schemeClr val="accent4">
                  <a:lumMod val="75000"/>
                </a:schemeClr>
              </a:solidFill>
            </p:grpSpPr>
            <p:sp>
              <p:nvSpPr>
                <p:cNvPr id="211" name="Freeform 210"/>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2" name="Freeform 211"/>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202" name="Group 31"/>
              <p:cNvGrpSpPr/>
              <p:nvPr/>
            </p:nvGrpSpPr>
            <p:grpSpPr>
              <a:xfrm>
                <a:off x="7086600" y="5823366"/>
                <a:ext cx="304800" cy="228600"/>
                <a:chOff x="3962400" y="3352800"/>
                <a:chExt cx="362276" cy="246533"/>
              </a:xfrm>
              <a:solidFill>
                <a:schemeClr val="accent4">
                  <a:lumMod val="75000"/>
                </a:schemeClr>
              </a:solidFill>
            </p:grpSpPr>
            <p:sp>
              <p:nvSpPr>
                <p:cNvPr id="209" name="Freeform 208"/>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0" name="Freeform 209"/>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203" name="Group 31"/>
              <p:cNvGrpSpPr/>
              <p:nvPr/>
            </p:nvGrpSpPr>
            <p:grpSpPr>
              <a:xfrm>
                <a:off x="7620000" y="5747166"/>
                <a:ext cx="304800" cy="228600"/>
                <a:chOff x="3962400" y="3352800"/>
                <a:chExt cx="362276" cy="246533"/>
              </a:xfrm>
              <a:solidFill>
                <a:schemeClr val="accent4">
                  <a:lumMod val="75000"/>
                </a:schemeClr>
              </a:solidFill>
            </p:grpSpPr>
            <p:sp>
              <p:nvSpPr>
                <p:cNvPr id="207" name="Freeform 206"/>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8" name="Freeform 207"/>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204" name="Group 31"/>
              <p:cNvGrpSpPr/>
              <p:nvPr/>
            </p:nvGrpSpPr>
            <p:grpSpPr>
              <a:xfrm>
                <a:off x="7467600" y="5975766"/>
                <a:ext cx="304800" cy="228600"/>
                <a:chOff x="3962400" y="3352800"/>
                <a:chExt cx="362276" cy="246533"/>
              </a:xfrm>
              <a:solidFill>
                <a:schemeClr val="accent4">
                  <a:lumMod val="75000"/>
                </a:schemeClr>
              </a:solidFill>
            </p:grpSpPr>
            <p:sp>
              <p:nvSpPr>
                <p:cNvPr id="205" name="Freeform 204"/>
                <p:cNvSpPr/>
                <p:nvPr/>
              </p:nvSpPr>
              <p:spPr>
                <a:xfrm flipH="1">
                  <a:off x="4096076" y="3352800"/>
                  <a:ext cx="228600" cy="228600"/>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6" name="Freeform 205"/>
                <p:cNvSpPr/>
                <p:nvPr/>
              </p:nvSpPr>
              <p:spPr>
                <a:xfrm rot="10800000" flipH="1">
                  <a:off x="3962400" y="3352800"/>
                  <a:ext cx="209876" cy="246533"/>
                </a:xfrm>
                <a:custGeom>
                  <a:avLst/>
                  <a:gdLst>
                    <a:gd name="connsiteX0" fmla="*/ 63796 w 179545"/>
                    <a:gd name="connsiteY0" fmla="*/ 0 h 478465"/>
                    <a:gd name="connsiteX1" fmla="*/ 63796 w 179545"/>
                    <a:gd name="connsiteY1" fmla="*/ 0 h 478465"/>
                    <a:gd name="connsiteX2" fmla="*/ 116958 w 179545"/>
                    <a:gd name="connsiteY2" fmla="*/ 127591 h 478465"/>
                    <a:gd name="connsiteX3" fmla="*/ 138224 w 179545"/>
                    <a:gd name="connsiteY3" fmla="*/ 148856 h 478465"/>
                    <a:gd name="connsiteX4" fmla="*/ 159489 w 179545"/>
                    <a:gd name="connsiteY4" fmla="*/ 202018 h 478465"/>
                    <a:gd name="connsiteX5" fmla="*/ 159489 w 179545"/>
                    <a:gd name="connsiteY5" fmla="*/ 372139 h 478465"/>
                    <a:gd name="connsiteX6" fmla="*/ 116958 w 179545"/>
                    <a:gd name="connsiteY6" fmla="*/ 425302 h 478465"/>
                    <a:gd name="connsiteX7" fmla="*/ 63796 w 179545"/>
                    <a:gd name="connsiteY7" fmla="*/ 478465 h 478465"/>
                    <a:gd name="connsiteX8" fmla="*/ 10633 w 179545"/>
                    <a:gd name="connsiteY8" fmla="*/ 467832 h 478465"/>
                    <a:gd name="connsiteX9" fmla="*/ 0 w 179545"/>
                    <a:gd name="connsiteY9" fmla="*/ 435935 h 478465"/>
                    <a:gd name="connsiteX10" fmla="*/ 10633 w 179545"/>
                    <a:gd name="connsiteY10" fmla="*/ 350874 h 478465"/>
                    <a:gd name="connsiteX11" fmla="*/ 53163 w 179545"/>
                    <a:gd name="connsiteY11" fmla="*/ 287079 h 478465"/>
                    <a:gd name="connsiteX12" fmla="*/ 63796 w 179545"/>
                    <a:gd name="connsiteY12" fmla="*/ 255181 h 478465"/>
                    <a:gd name="connsiteX13" fmla="*/ 53163 w 179545"/>
                    <a:gd name="connsiteY13" fmla="*/ 212651 h 478465"/>
                    <a:gd name="connsiteX14" fmla="*/ 31898 w 179545"/>
                    <a:gd name="connsiteY14" fmla="*/ 180753 h 478465"/>
                    <a:gd name="connsiteX15" fmla="*/ 21265 w 179545"/>
                    <a:gd name="connsiteY15" fmla="*/ 148856 h 478465"/>
                    <a:gd name="connsiteX16" fmla="*/ 31898 w 179545"/>
                    <a:gd name="connsiteY16" fmla="*/ 53163 h 478465"/>
                    <a:gd name="connsiteX17" fmla="*/ 63796 w 179545"/>
                    <a:gd name="connsiteY17" fmla="*/ 31898 h 478465"/>
                    <a:gd name="connsiteX18" fmla="*/ 63796 w 179545"/>
                    <a:gd name="connsiteY18" fmla="*/ 0 h 47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545" h="478465">
                      <a:moveTo>
                        <a:pt x="63796" y="0"/>
                      </a:moveTo>
                      <a:lnTo>
                        <a:pt x="63796" y="0"/>
                      </a:lnTo>
                      <a:cubicBezTo>
                        <a:pt x="72757" y="23898"/>
                        <a:pt x="97069" y="97758"/>
                        <a:pt x="116958" y="127591"/>
                      </a:cubicBezTo>
                      <a:cubicBezTo>
                        <a:pt x="122519" y="135932"/>
                        <a:pt x="131135" y="141768"/>
                        <a:pt x="138224" y="148856"/>
                      </a:cubicBezTo>
                      <a:cubicBezTo>
                        <a:pt x="145312" y="166577"/>
                        <a:pt x="153454" y="183912"/>
                        <a:pt x="159489" y="202018"/>
                      </a:cubicBezTo>
                      <a:cubicBezTo>
                        <a:pt x="179545" y="262188"/>
                        <a:pt x="174039" y="299390"/>
                        <a:pt x="159489" y="372139"/>
                      </a:cubicBezTo>
                      <a:cubicBezTo>
                        <a:pt x="155125" y="393959"/>
                        <a:pt x="129640" y="409450"/>
                        <a:pt x="116958" y="425302"/>
                      </a:cubicBezTo>
                      <a:cubicBezTo>
                        <a:pt x="76451" y="475935"/>
                        <a:pt x="118479" y="442009"/>
                        <a:pt x="63796" y="478465"/>
                      </a:cubicBezTo>
                      <a:cubicBezTo>
                        <a:pt x="46075" y="474921"/>
                        <a:pt x="25670" y="477856"/>
                        <a:pt x="10633" y="467832"/>
                      </a:cubicBezTo>
                      <a:cubicBezTo>
                        <a:pt x="1308" y="461615"/>
                        <a:pt x="0" y="447143"/>
                        <a:pt x="0" y="435935"/>
                      </a:cubicBezTo>
                      <a:cubicBezTo>
                        <a:pt x="0" y="407361"/>
                        <a:pt x="1022" y="377784"/>
                        <a:pt x="10633" y="350874"/>
                      </a:cubicBezTo>
                      <a:cubicBezTo>
                        <a:pt x="19229" y="326806"/>
                        <a:pt x="45081" y="311325"/>
                        <a:pt x="53163" y="287079"/>
                      </a:cubicBezTo>
                      <a:lnTo>
                        <a:pt x="63796" y="255181"/>
                      </a:lnTo>
                      <a:cubicBezTo>
                        <a:pt x="60252" y="241004"/>
                        <a:pt x="58919" y="226082"/>
                        <a:pt x="53163" y="212651"/>
                      </a:cubicBezTo>
                      <a:cubicBezTo>
                        <a:pt x="48129" y="200905"/>
                        <a:pt x="37613" y="192183"/>
                        <a:pt x="31898" y="180753"/>
                      </a:cubicBezTo>
                      <a:cubicBezTo>
                        <a:pt x="26886" y="170729"/>
                        <a:pt x="24809" y="159488"/>
                        <a:pt x="21265" y="148856"/>
                      </a:cubicBezTo>
                      <a:cubicBezTo>
                        <a:pt x="24809" y="116958"/>
                        <a:pt x="20930" y="83325"/>
                        <a:pt x="31898" y="53163"/>
                      </a:cubicBezTo>
                      <a:cubicBezTo>
                        <a:pt x="36265" y="41154"/>
                        <a:pt x="52366" y="37613"/>
                        <a:pt x="63796" y="31898"/>
                      </a:cubicBezTo>
                      <a:cubicBezTo>
                        <a:pt x="73820" y="26886"/>
                        <a:pt x="63796" y="5316"/>
                        <a:pt x="637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grpSp>
          <p:nvGrpSpPr>
            <p:cNvPr id="316" name="Group 315"/>
            <p:cNvGrpSpPr/>
            <p:nvPr/>
          </p:nvGrpSpPr>
          <p:grpSpPr>
            <a:xfrm>
              <a:off x="7924800" y="2330952"/>
              <a:ext cx="974172" cy="1828800"/>
              <a:chOff x="5943600" y="4191000"/>
              <a:chExt cx="974172" cy="1828800"/>
            </a:xfrm>
          </p:grpSpPr>
          <p:grpSp>
            <p:nvGrpSpPr>
              <p:cNvPr id="317" name="Group 300"/>
              <p:cNvGrpSpPr/>
              <p:nvPr/>
            </p:nvGrpSpPr>
            <p:grpSpPr>
              <a:xfrm>
                <a:off x="6096000" y="4724400"/>
                <a:ext cx="304800" cy="1295400"/>
                <a:chOff x="1219199" y="457201"/>
                <a:chExt cx="304800" cy="1295400"/>
              </a:xfrm>
            </p:grpSpPr>
            <p:sp>
              <p:nvSpPr>
                <p:cNvPr id="326" name="Freeform 325"/>
                <p:cNvSpPr/>
                <p:nvPr/>
              </p:nvSpPr>
              <p:spPr>
                <a:xfrm>
                  <a:off x="1219199" y="492147"/>
                  <a:ext cx="304800" cy="1223098"/>
                </a:xfrm>
                <a:custGeom>
                  <a:avLst/>
                  <a:gdLst>
                    <a:gd name="connsiteX0" fmla="*/ 37214 w 471376"/>
                    <a:gd name="connsiteY0" fmla="*/ 0 h 1913860"/>
                    <a:gd name="connsiteX1" fmla="*/ 334925 w 471376"/>
                    <a:gd name="connsiteY1" fmla="*/ 435935 h 1913860"/>
                    <a:gd name="connsiteX2" fmla="*/ 5316 w 471376"/>
                    <a:gd name="connsiteY2" fmla="*/ 723014 h 1913860"/>
                    <a:gd name="connsiteX3" fmla="*/ 366823 w 471376"/>
                    <a:gd name="connsiteY3" fmla="*/ 1137684 h 1913860"/>
                    <a:gd name="connsiteX4" fmla="*/ 69111 w 471376"/>
                    <a:gd name="connsiteY4" fmla="*/ 1477926 h 1913860"/>
                    <a:gd name="connsiteX5" fmla="*/ 409353 w 471376"/>
                    <a:gd name="connsiteY5" fmla="*/ 1850065 h 1913860"/>
                    <a:gd name="connsiteX6" fmla="*/ 441251 w 471376"/>
                    <a:gd name="connsiteY6" fmla="*/ 1860698 h 1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376" h="1913860">
                      <a:moveTo>
                        <a:pt x="37214" y="0"/>
                      </a:moveTo>
                      <a:cubicBezTo>
                        <a:pt x="188727" y="157716"/>
                        <a:pt x="340241" y="315433"/>
                        <a:pt x="334925" y="435935"/>
                      </a:cubicBezTo>
                      <a:cubicBezTo>
                        <a:pt x="329609" y="556437"/>
                        <a:pt x="0" y="606056"/>
                        <a:pt x="5316" y="723014"/>
                      </a:cubicBezTo>
                      <a:cubicBezTo>
                        <a:pt x="10632" y="839972"/>
                        <a:pt x="356191" y="1011865"/>
                        <a:pt x="366823" y="1137684"/>
                      </a:cubicBezTo>
                      <a:cubicBezTo>
                        <a:pt x="377455" y="1263503"/>
                        <a:pt x="62023" y="1359196"/>
                        <a:pt x="69111" y="1477926"/>
                      </a:cubicBezTo>
                      <a:cubicBezTo>
                        <a:pt x="76199" y="1596656"/>
                        <a:pt x="347330" y="1786270"/>
                        <a:pt x="409353" y="1850065"/>
                      </a:cubicBezTo>
                      <a:cubicBezTo>
                        <a:pt x="471376" y="1913860"/>
                        <a:pt x="456313" y="1887279"/>
                        <a:pt x="441251" y="1860698"/>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27" name="Freeform 326"/>
                <p:cNvSpPr/>
                <p:nvPr/>
              </p:nvSpPr>
              <p:spPr>
                <a:xfrm>
                  <a:off x="1219199" y="457201"/>
                  <a:ext cx="217714" cy="1278530"/>
                </a:xfrm>
                <a:custGeom>
                  <a:avLst/>
                  <a:gdLst>
                    <a:gd name="connsiteX0" fmla="*/ 519223 w 639725"/>
                    <a:gd name="connsiteY0" fmla="*/ 0 h 1880191"/>
                    <a:gd name="connsiteX1" fmla="*/ 8860 w 639725"/>
                    <a:gd name="connsiteY1" fmla="*/ 435935 h 1880191"/>
                    <a:gd name="connsiteX2" fmla="*/ 572386 w 639725"/>
                    <a:gd name="connsiteY2" fmla="*/ 733647 h 1880191"/>
                    <a:gd name="connsiteX3" fmla="*/ 30126 w 639725"/>
                    <a:gd name="connsiteY3" fmla="*/ 1105786 h 1880191"/>
                    <a:gd name="connsiteX4" fmla="*/ 614916 w 639725"/>
                    <a:gd name="connsiteY4" fmla="*/ 1456661 h 1880191"/>
                    <a:gd name="connsiteX5" fmla="*/ 178981 w 639725"/>
                    <a:gd name="connsiteY5" fmla="*/ 1818168 h 1880191"/>
                    <a:gd name="connsiteX6" fmla="*/ 147084 w 639725"/>
                    <a:gd name="connsiteY6" fmla="*/ 1828800 h 188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725" h="1880191">
                      <a:moveTo>
                        <a:pt x="519223" y="0"/>
                      </a:moveTo>
                      <a:cubicBezTo>
                        <a:pt x="259611" y="156830"/>
                        <a:pt x="0" y="313661"/>
                        <a:pt x="8860" y="435935"/>
                      </a:cubicBezTo>
                      <a:cubicBezTo>
                        <a:pt x="17720" y="558209"/>
                        <a:pt x="568842" y="622005"/>
                        <a:pt x="572386" y="733647"/>
                      </a:cubicBezTo>
                      <a:cubicBezTo>
                        <a:pt x="575930" y="845289"/>
                        <a:pt x="23038" y="985284"/>
                        <a:pt x="30126" y="1105786"/>
                      </a:cubicBezTo>
                      <a:cubicBezTo>
                        <a:pt x="37214" y="1226288"/>
                        <a:pt x="590107" y="1337931"/>
                        <a:pt x="614916" y="1456661"/>
                      </a:cubicBezTo>
                      <a:cubicBezTo>
                        <a:pt x="639725" y="1575391"/>
                        <a:pt x="256953" y="1756145"/>
                        <a:pt x="178981" y="1818168"/>
                      </a:cubicBezTo>
                      <a:cubicBezTo>
                        <a:pt x="101009" y="1880191"/>
                        <a:pt x="124046" y="1854495"/>
                        <a:pt x="147084" y="182880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28" name="Oval 327"/>
                <p:cNvSpPr/>
                <p:nvPr/>
              </p:nvSpPr>
              <p:spPr>
                <a:xfrm>
                  <a:off x="1219199" y="1683915"/>
                  <a:ext cx="87086" cy="6868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l-GR"/>
                </a:p>
              </p:txBody>
            </p:sp>
          </p:grpSp>
          <p:grpSp>
            <p:nvGrpSpPr>
              <p:cNvPr id="318" name="Group 304"/>
              <p:cNvGrpSpPr/>
              <p:nvPr/>
            </p:nvGrpSpPr>
            <p:grpSpPr>
              <a:xfrm>
                <a:off x="6477000" y="4724400"/>
                <a:ext cx="304800" cy="1295400"/>
                <a:chOff x="1219199" y="457201"/>
                <a:chExt cx="304800" cy="1295400"/>
              </a:xfrm>
            </p:grpSpPr>
            <p:sp>
              <p:nvSpPr>
                <p:cNvPr id="323" name="Freeform 322"/>
                <p:cNvSpPr/>
                <p:nvPr/>
              </p:nvSpPr>
              <p:spPr>
                <a:xfrm>
                  <a:off x="1219199" y="492147"/>
                  <a:ext cx="304800" cy="1223098"/>
                </a:xfrm>
                <a:custGeom>
                  <a:avLst/>
                  <a:gdLst>
                    <a:gd name="connsiteX0" fmla="*/ 37214 w 471376"/>
                    <a:gd name="connsiteY0" fmla="*/ 0 h 1913860"/>
                    <a:gd name="connsiteX1" fmla="*/ 334925 w 471376"/>
                    <a:gd name="connsiteY1" fmla="*/ 435935 h 1913860"/>
                    <a:gd name="connsiteX2" fmla="*/ 5316 w 471376"/>
                    <a:gd name="connsiteY2" fmla="*/ 723014 h 1913860"/>
                    <a:gd name="connsiteX3" fmla="*/ 366823 w 471376"/>
                    <a:gd name="connsiteY3" fmla="*/ 1137684 h 1913860"/>
                    <a:gd name="connsiteX4" fmla="*/ 69111 w 471376"/>
                    <a:gd name="connsiteY4" fmla="*/ 1477926 h 1913860"/>
                    <a:gd name="connsiteX5" fmla="*/ 409353 w 471376"/>
                    <a:gd name="connsiteY5" fmla="*/ 1850065 h 1913860"/>
                    <a:gd name="connsiteX6" fmla="*/ 441251 w 471376"/>
                    <a:gd name="connsiteY6" fmla="*/ 1860698 h 1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376" h="1913860">
                      <a:moveTo>
                        <a:pt x="37214" y="0"/>
                      </a:moveTo>
                      <a:cubicBezTo>
                        <a:pt x="188727" y="157716"/>
                        <a:pt x="340241" y="315433"/>
                        <a:pt x="334925" y="435935"/>
                      </a:cubicBezTo>
                      <a:cubicBezTo>
                        <a:pt x="329609" y="556437"/>
                        <a:pt x="0" y="606056"/>
                        <a:pt x="5316" y="723014"/>
                      </a:cubicBezTo>
                      <a:cubicBezTo>
                        <a:pt x="10632" y="839972"/>
                        <a:pt x="356191" y="1011865"/>
                        <a:pt x="366823" y="1137684"/>
                      </a:cubicBezTo>
                      <a:cubicBezTo>
                        <a:pt x="377455" y="1263503"/>
                        <a:pt x="62023" y="1359196"/>
                        <a:pt x="69111" y="1477926"/>
                      </a:cubicBezTo>
                      <a:cubicBezTo>
                        <a:pt x="76199" y="1596656"/>
                        <a:pt x="347330" y="1786270"/>
                        <a:pt x="409353" y="1850065"/>
                      </a:cubicBezTo>
                      <a:cubicBezTo>
                        <a:pt x="471376" y="1913860"/>
                        <a:pt x="456313" y="1887279"/>
                        <a:pt x="441251" y="1860698"/>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24" name="Freeform 323"/>
                <p:cNvSpPr/>
                <p:nvPr/>
              </p:nvSpPr>
              <p:spPr>
                <a:xfrm>
                  <a:off x="1219199" y="457201"/>
                  <a:ext cx="217714" cy="1278530"/>
                </a:xfrm>
                <a:custGeom>
                  <a:avLst/>
                  <a:gdLst>
                    <a:gd name="connsiteX0" fmla="*/ 519223 w 639725"/>
                    <a:gd name="connsiteY0" fmla="*/ 0 h 1880191"/>
                    <a:gd name="connsiteX1" fmla="*/ 8860 w 639725"/>
                    <a:gd name="connsiteY1" fmla="*/ 435935 h 1880191"/>
                    <a:gd name="connsiteX2" fmla="*/ 572386 w 639725"/>
                    <a:gd name="connsiteY2" fmla="*/ 733647 h 1880191"/>
                    <a:gd name="connsiteX3" fmla="*/ 30126 w 639725"/>
                    <a:gd name="connsiteY3" fmla="*/ 1105786 h 1880191"/>
                    <a:gd name="connsiteX4" fmla="*/ 614916 w 639725"/>
                    <a:gd name="connsiteY4" fmla="*/ 1456661 h 1880191"/>
                    <a:gd name="connsiteX5" fmla="*/ 178981 w 639725"/>
                    <a:gd name="connsiteY5" fmla="*/ 1818168 h 1880191"/>
                    <a:gd name="connsiteX6" fmla="*/ 147084 w 639725"/>
                    <a:gd name="connsiteY6" fmla="*/ 1828800 h 188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725" h="1880191">
                      <a:moveTo>
                        <a:pt x="519223" y="0"/>
                      </a:moveTo>
                      <a:cubicBezTo>
                        <a:pt x="259611" y="156830"/>
                        <a:pt x="0" y="313661"/>
                        <a:pt x="8860" y="435935"/>
                      </a:cubicBezTo>
                      <a:cubicBezTo>
                        <a:pt x="17720" y="558209"/>
                        <a:pt x="568842" y="622005"/>
                        <a:pt x="572386" y="733647"/>
                      </a:cubicBezTo>
                      <a:cubicBezTo>
                        <a:pt x="575930" y="845289"/>
                        <a:pt x="23038" y="985284"/>
                        <a:pt x="30126" y="1105786"/>
                      </a:cubicBezTo>
                      <a:cubicBezTo>
                        <a:pt x="37214" y="1226288"/>
                        <a:pt x="590107" y="1337931"/>
                        <a:pt x="614916" y="1456661"/>
                      </a:cubicBezTo>
                      <a:cubicBezTo>
                        <a:pt x="639725" y="1575391"/>
                        <a:pt x="256953" y="1756145"/>
                        <a:pt x="178981" y="1818168"/>
                      </a:cubicBezTo>
                      <a:cubicBezTo>
                        <a:pt x="101009" y="1880191"/>
                        <a:pt x="124046" y="1854495"/>
                        <a:pt x="147084" y="182880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25" name="Oval 324"/>
                <p:cNvSpPr/>
                <p:nvPr/>
              </p:nvSpPr>
              <p:spPr>
                <a:xfrm>
                  <a:off x="1219199" y="1683915"/>
                  <a:ext cx="87086" cy="6868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l-GR"/>
                </a:p>
              </p:txBody>
            </p:sp>
          </p:grpSp>
          <p:sp>
            <p:nvSpPr>
              <p:cNvPr id="319" name="38 - Αστέρι 32 ακτινών"/>
              <p:cNvSpPr/>
              <p:nvPr/>
            </p:nvSpPr>
            <p:spPr>
              <a:xfrm rot="10800000">
                <a:off x="6248400" y="4648200"/>
                <a:ext cx="86202" cy="76223"/>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320" name="38 - Αστέρι 32 ακτινών"/>
              <p:cNvSpPr/>
              <p:nvPr/>
            </p:nvSpPr>
            <p:spPr>
              <a:xfrm rot="10800000">
                <a:off x="6619398" y="4724376"/>
                <a:ext cx="86202" cy="76223"/>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321" name="Oval 27"/>
              <p:cNvSpPr/>
              <p:nvPr/>
            </p:nvSpPr>
            <p:spPr>
              <a:xfrm>
                <a:off x="5943600" y="4191000"/>
                <a:ext cx="669372" cy="588614"/>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sp>
            <p:nvSpPr>
              <p:cNvPr id="322" name="Oval 27"/>
              <p:cNvSpPr/>
              <p:nvPr/>
            </p:nvSpPr>
            <p:spPr>
              <a:xfrm>
                <a:off x="6248400" y="4267200"/>
                <a:ext cx="669372" cy="588614"/>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grpSp>
      </p:grpSp>
      <p:cxnSp>
        <p:nvCxnSpPr>
          <p:cNvPr id="331" name="Straight Arrow Connector 330"/>
          <p:cNvCxnSpPr/>
          <p:nvPr/>
        </p:nvCxnSpPr>
        <p:spPr>
          <a:xfrm>
            <a:off x="1566489" y="41910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2" name="Straight Arrow Connector 331"/>
          <p:cNvCxnSpPr/>
          <p:nvPr/>
        </p:nvCxnSpPr>
        <p:spPr>
          <a:xfrm>
            <a:off x="3471489" y="42672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3" name="Straight Arrow Connector 332"/>
          <p:cNvCxnSpPr/>
          <p:nvPr/>
        </p:nvCxnSpPr>
        <p:spPr>
          <a:xfrm>
            <a:off x="5300289" y="43434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4" name="Straight Arrow Connector 333"/>
          <p:cNvCxnSpPr/>
          <p:nvPr/>
        </p:nvCxnSpPr>
        <p:spPr>
          <a:xfrm>
            <a:off x="7052889" y="44196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1" name="TextBox 340"/>
          <p:cNvSpPr txBox="1"/>
          <p:nvPr/>
        </p:nvSpPr>
        <p:spPr>
          <a:xfrm rot="19266493">
            <a:off x="1505644" y="3520571"/>
            <a:ext cx="907556" cy="369332"/>
          </a:xfrm>
          <a:prstGeom prst="rect">
            <a:avLst/>
          </a:prstGeom>
          <a:noFill/>
        </p:spPr>
        <p:txBody>
          <a:bodyPr wrap="none" rtlCol="0">
            <a:spAutoFit/>
          </a:bodyPr>
          <a:lstStyle/>
          <a:p>
            <a:r>
              <a:rPr lang="en-US" dirty="0" smtClean="0"/>
              <a:t>+ b-BSA</a:t>
            </a:r>
            <a:endParaRPr lang="el-GR" dirty="0"/>
          </a:p>
        </p:txBody>
      </p:sp>
      <p:sp>
        <p:nvSpPr>
          <p:cNvPr id="342" name="TextBox 341"/>
          <p:cNvSpPr txBox="1"/>
          <p:nvPr/>
        </p:nvSpPr>
        <p:spPr>
          <a:xfrm rot="18871388">
            <a:off x="3493339" y="3614827"/>
            <a:ext cx="735009" cy="369332"/>
          </a:xfrm>
          <a:prstGeom prst="rect">
            <a:avLst/>
          </a:prstGeom>
          <a:noFill/>
        </p:spPr>
        <p:txBody>
          <a:bodyPr wrap="none" rtlCol="0">
            <a:spAutoFit/>
          </a:bodyPr>
          <a:lstStyle/>
          <a:p>
            <a:r>
              <a:rPr lang="en-US" dirty="0" smtClean="0"/>
              <a:t>+ </a:t>
            </a:r>
            <a:r>
              <a:rPr lang="en-US" dirty="0" err="1" smtClean="0"/>
              <a:t>NAv</a:t>
            </a:r>
            <a:endParaRPr lang="el-GR" dirty="0"/>
          </a:p>
        </p:txBody>
      </p:sp>
      <p:sp>
        <p:nvSpPr>
          <p:cNvPr id="343" name="TextBox 342"/>
          <p:cNvSpPr txBox="1"/>
          <p:nvPr/>
        </p:nvSpPr>
        <p:spPr>
          <a:xfrm rot="18491549">
            <a:off x="5236256" y="3632308"/>
            <a:ext cx="696729" cy="369332"/>
          </a:xfrm>
          <a:prstGeom prst="rect">
            <a:avLst/>
          </a:prstGeom>
          <a:noFill/>
        </p:spPr>
        <p:txBody>
          <a:bodyPr wrap="none" rtlCol="0">
            <a:spAutoFit/>
          </a:bodyPr>
          <a:lstStyle/>
          <a:p>
            <a:r>
              <a:rPr lang="en-US" dirty="0" smtClean="0"/>
              <a:t>+ LCR</a:t>
            </a:r>
            <a:endParaRPr lang="el-GR" dirty="0"/>
          </a:p>
        </p:txBody>
      </p:sp>
      <p:sp>
        <p:nvSpPr>
          <p:cNvPr id="344" name="TextBox 343"/>
          <p:cNvSpPr txBox="1"/>
          <p:nvPr/>
        </p:nvSpPr>
        <p:spPr>
          <a:xfrm rot="18378131">
            <a:off x="6948878" y="3626398"/>
            <a:ext cx="865943" cy="369332"/>
          </a:xfrm>
          <a:prstGeom prst="rect">
            <a:avLst/>
          </a:prstGeom>
          <a:noFill/>
        </p:spPr>
        <p:txBody>
          <a:bodyPr wrap="none" rtlCol="0">
            <a:spAutoFit/>
          </a:bodyPr>
          <a:lstStyle/>
          <a:p>
            <a:r>
              <a:rPr lang="en-US" dirty="0" smtClean="0"/>
              <a:t>+ POPC</a:t>
            </a:r>
            <a:endParaRPr lang="el-GR" dirty="0"/>
          </a:p>
        </p:txBody>
      </p:sp>
      <p:sp>
        <p:nvSpPr>
          <p:cNvPr id="349" name="1 - Τίτλος"/>
          <p:cNvSpPr>
            <a:spLocks noGrp="1"/>
          </p:cNvSpPr>
          <p:nvPr>
            <p:ph type="title"/>
          </p:nvPr>
        </p:nvSpPr>
        <p:spPr>
          <a:xfrm>
            <a:off x="457200" y="76200"/>
            <a:ext cx="8229600" cy="1143000"/>
          </a:xfrm>
        </p:spPr>
        <p:txBody>
          <a:bodyPr>
            <a:noAutofit/>
          </a:bodyPr>
          <a:lstStyle/>
          <a:p>
            <a:r>
              <a:rPr lang="en-US" sz="3600" i="1" dirty="0" smtClean="0">
                <a:solidFill>
                  <a:srgbClr val="0070C0"/>
                </a:solidFill>
              </a:rPr>
              <a:t>Main results of WP4 of the 2018 review meeting </a:t>
            </a:r>
            <a:endParaRPr lang="el-GR" sz="3600" i="1" dirty="0">
              <a:solidFill>
                <a:srgbClr val="0070C0"/>
              </a:solidFill>
            </a:endParaRPr>
          </a:p>
        </p:txBody>
      </p:sp>
      <p:sp>
        <p:nvSpPr>
          <p:cNvPr id="152" name="TextBox 151"/>
          <p:cNvSpPr txBox="1"/>
          <p:nvPr/>
        </p:nvSpPr>
        <p:spPr>
          <a:xfrm>
            <a:off x="457200" y="1295400"/>
            <a:ext cx="6441250" cy="1323439"/>
          </a:xfrm>
          <a:prstGeom prst="rect">
            <a:avLst/>
          </a:prstGeom>
          <a:noFill/>
        </p:spPr>
        <p:txBody>
          <a:bodyPr wrap="none" rtlCol="0">
            <a:spAutoFit/>
          </a:bodyPr>
          <a:lstStyle/>
          <a:p>
            <a:pPr>
              <a:buFont typeface="Arial" pitchFamily="34" charset="0"/>
              <a:buChar char="•"/>
            </a:pPr>
            <a:r>
              <a:rPr lang="en-US" sz="2000" b="1" dirty="0" smtClean="0"/>
              <a:t> Review meeting 2018; </a:t>
            </a:r>
          </a:p>
          <a:p>
            <a:r>
              <a:rPr lang="en-US" sz="2000" dirty="0" smtClean="0"/>
              <a:t>1.</a:t>
            </a:r>
            <a:r>
              <a:rPr lang="en-US" sz="2000" b="1" dirty="0" smtClean="0"/>
              <a:t> </a:t>
            </a:r>
            <a:r>
              <a:rPr lang="en-US" sz="2000" dirty="0" smtClean="0"/>
              <a:t>LCR with modified with biotin and cholesterol probes </a:t>
            </a:r>
          </a:p>
          <a:p>
            <a:r>
              <a:rPr lang="en-US" sz="2000" dirty="0" smtClean="0"/>
              <a:t>2. b-BSA + </a:t>
            </a:r>
            <a:r>
              <a:rPr lang="en-US" sz="2000" dirty="0" err="1" smtClean="0"/>
              <a:t>NAv</a:t>
            </a:r>
            <a:r>
              <a:rPr lang="en-US" sz="2000" dirty="0" smtClean="0"/>
              <a:t> substrate</a:t>
            </a:r>
          </a:p>
          <a:p>
            <a:r>
              <a:rPr lang="en-US" sz="2000" dirty="0" smtClean="0"/>
              <a:t>3. Acoustic LOD; 1.67E+ 06 after 99 cycles of exponential LCR</a:t>
            </a:r>
          </a:p>
        </p:txBody>
      </p:sp>
      <p:sp>
        <p:nvSpPr>
          <p:cNvPr id="153" name="Rectangle 152"/>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wipe(down)">
                                      <p:cBhvr>
                                        <p:cTn id="7" dur="500"/>
                                        <p:tgtEl>
                                          <p:spTgt spid="314"/>
                                        </p:tgtEl>
                                      </p:cBhvr>
                                    </p:animEffect>
                                  </p:childTnLst>
                                </p:cTn>
                              </p:par>
                              <p:par>
                                <p:cTn id="8" presetID="22" presetClass="entr" presetSubtype="4" fill="hold" nodeType="withEffect">
                                  <p:stCondLst>
                                    <p:cond delay="0"/>
                                  </p:stCondLst>
                                  <p:childTnLst>
                                    <p:set>
                                      <p:cBhvr>
                                        <p:cTn id="9" dur="1" fill="hold">
                                          <p:stCondLst>
                                            <p:cond delay="0"/>
                                          </p:stCondLst>
                                        </p:cTn>
                                        <p:tgtEl>
                                          <p:spTgt spid="331"/>
                                        </p:tgtEl>
                                        <p:attrNameLst>
                                          <p:attrName>style.visibility</p:attrName>
                                        </p:attrNameLst>
                                      </p:cBhvr>
                                      <p:to>
                                        <p:strVal val="visible"/>
                                      </p:to>
                                    </p:set>
                                    <p:animEffect transition="in" filter="wipe(down)">
                                      <p:cBhvr>
                                        <p:cTn id="10" dur="500"/>
                                        <p:tgtEl>
                                          <p:spTgt spid="33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1"/>
                                        </p:tgtEl>
                                        <p:attrNameLst>
                                          <p:attrName>style.visibility</p:attrName>
                                        </p:attrNameLst>
                                      </p:cBhvr>
                                      <p:to>
                                        <p:strVal val="visible"/>
                                      </p:to>
                                    </p:set>
                                    <p:animEffect transition="in" filter="wipe(down)">
                                      <p:cBhvr>
                                        <p:cTn id="13" dur="500"/>
                                        <p:tgtEl>
                                          <p:spTgt spid="3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13"/>
                                        </p:tgtEl>
                                        <p:attrNameLst>
                                          <p:attrName>style.visibility</p:attrName>
                                        </p:attrNameLst>
                                      </p:cBhvr>
                                      <p:to>
                                        <p:strVal val="visible"/>
                                      </p:to>
                                    </p:set>
                                    <p:animEffect transition="in" filter="wipe(down)">
                                      <p:cBhvr>
                                        <p:cTn id="18" dur="500"/>
                                        <p:tgtEl>
                                          <p:spTgt spid="313"/>
                                        </p:tgtEl>
                                      </p:cBhvr>
                                    </p:animEffect>
                                  </p:childTnLst>
                                </p:cTn>
                              </p:par>
                              <p:par>
                                <p:cTn id="19" presetID="22" presetClass="entr" presetSubtype="4" fill="hold" nodeType="withEffect">
                                  <p:stCondLst>
                                    <p:cond delay="0"/>
                                  </p:stCondLst>
                                  <p:childTnLst>
                                    <p:set>
                                      <p:cBhvr>
                                        <p:cTn id="20" dur="1" fill="hold">
                                          <p:stCondLst>
                                            <p:cond delay="0"/>
                                          </p:stCondLst>
                                        </p:cTn>
                                        <p:tgtEl>
                                          <p:spTgt spid="332"/>
                                        </p:tgtEl>
                                        <p:attrNameLst>
                                          <p:attrName>style.visibility</p:attrName>
                                        </p:attrNameLst>
                                      </p:cBhvr>
                                      <p:to>
                                        <p:strVal val="visible"/>
                                      </p:to>
                                    </p:set>
                                    <p:animEffect transition="in" filter="wipe(down)">
                                      <p:cBhvr>
                                        <p:cTn id="21" dur="500"/>
                                        <p:tgtEl>
                                          <p:spTgt spid="33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2"/>
                                        </p:tgtEl>
                                        <p:attrNameLst>
                                          <p:attrName>style.visibility</p:attrName>
                                        </p:attrNameLst>
                                      </p:cBhvr>
                                      <p:to>
                                        <p:strVal val="visible"/>
                                      </p:to>
                                    </p:set>
                                    <p:animEffect transition="in" filter="wipe(down)">
                                      <p:cBhvr>
                                        <p:cTn id="24" dur="500"/>
                                        <p:tgtEl>
                                          <p:spTgt spid="3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0"/>
                                        </p:tgtEl>
                                        <p:attrNameLst>
                                          <p:attrName>style.visibility</p:attrName>
                                        </p:attrNameLst>
                                      </p:cBhvr>
                                      <p:to>
                                        <p:strVal val="visible"/>
                                      </p:to>
                                    </p:set>
                                    <p:animEffect transition="in" filter="wipe(down)">
                                      <p:cBhvr>
                                        <p:cTn id="29" dur="500"/>
                                        <p:tgtEl>
                                          <p:spTgt spid="150"/>
                                        </p:tgtEl>
                                      </p:cBhvr>
                                    </p:animEffect>
                                  </p:childTnLst>
                                </p:cTn>
                              </p:par>
                              <p:par>
                                <p:cTn id="30" presetID="22" presetClass="entr" presetSubtype="4" fill="hold" nodeType="withEffect">
                                  <p:stCondLst>
                                    <p:cond delay="0"/>
                                  </p:stCondLst>
                                  <p:childTnLst>
                                    <p:set>
                                      <p:cBhvr>
                                        <p:cTn id="31" dur="1" fill="hold">
                                          <p:stCondLst>
                                            <p:cond delay="0"/>
                                          </p:stCondLst>
                                        </p:cTn>
                                        <p:tgtEl>
                                          <p:spTgt spid="333"/>
                                        </p:tgtEl>
                                        <p:attrNameLst>
                                          <p:attrName>style.visibility</p:attrName>
                                        </p:attrNameLst>
                                      </p:cBhvr>
                                      <p:to>
                                        <p:strVal val="visible"/>
                                      </p:to>
                                    </p:set>
                                    <p:animEffect transition="in" filter="wipe(down)">
                                      <p:cBhvr>
                                        <p:cTn id="32" dur="500"/>
                                        <p:tgtEl>
                                          <p:spTgt spid="33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43"/>
                                        </p:tgtEl>
                                        <p:attrNameLst>
                                          <p:attrName>style.visibility</p:attrName>
                                        </p:attrNameLst>
                                      </p:cBhvr>
                                      <p:to>
                                        <p:strVal val="visible"/>
                                      </p:to>
                                    </p:set>
                                    <p:animEffect transition="in" filter="wipe(down)">
                                      <p:cBhvr>
                                        <p:cTn id="35" dur="500"/>
                                        <p:tgtEl>
                                          <p:spTgt spid="34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wipe(down)">
                                      <p:cBhvr>
                                        <p:cTn id="40" dur="500"/>
                                        <p:tgtEl>
                                          <p:spTgt spid="149"/>
                                        </p:tgtEl>
                                      </p:cBhvr>
                                    </p:animEffect>
                                  </p:childTnLst>
                                </p:cTn>
                              </p:par>
                              <p:par>
                                <p:cTn id="41" presetID="22" presetClass="entr" presetSubtype="4" fill="hold" nodeType="withEffect">
                                  <p:stCondLst>
                                    <p:cond delay="0"/>
                                  </p:stCondLst>
                                  <p:childTnLst>
                                    <p:set>
                                      <p:cBhvr>
                                        <p:cTn id="42" dur="1" fill="hold">
                                          <p:stCondLst>
                                            <p:cond delay="0"/>
                                          </p:stCondLst>
                                        </p:cTn>
                                        <p:tgtEl>
                                          <p:spTgt spid="334"/>
                                        </p:tgtEl>
                                        <p:attrNameLst>
                                          <p:attrName>style.visibility</p:attrName>
                                        </p:attrNameLst>
                                      </p:cBhvr>
                                      <p:to>
                                        <p:strVal val="visible"/>
                                      </p:to>
                                    </p:set>
                                    <p:animEffect transition="in" filter="wipe(down)">
                                      <p:cBhvr>
                                        <p:cTn id="43" dur="500"/>
                                        <p:tgtEl>
                                          <p:spTgt spid="33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44"/>
                                        </p:tgtEl>
                                        <p:attrNameLst>
                                          <p:attrName>style.visibility</p:attrName>
                                        </p:attrNameLst>
                                      </p:cBhvr>
                                      <p:to>
                                        <p:strVal val="visible"/>
                                      </p:to>
                                    </p:set>
                                    <p:animEffect transition="in" filter="wipe(down)">
                                      <p:cBhvr>
                                        <p:cTn id="46" dur="50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P spid="342" grpId="0"/>
      <p:bldP spid="343" grpId="0"/>
      <p:bldP spid="3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sp>
        <p:nvSpPr>
          <p:cNvPr id="2" name="Title 1"/>
          <p:cNvSpPr>
            <a:spLocks noGrp="1"/>
          </p:cNvSpPr>
          <p:nvPr>
            <p:ph type="title"/>
          </p:nvPr>
        </p:nvSpPr>
        <p:spPr>
          <a:xfrm>
            <a:off x="457200" y="274638"/>
            <a:ext cx="8229600" cy="487362"/>
          </a:xfrm>
        </p:spPr>
        <p:txBody>
          <a:bodyPr>
            <a:noAutofit/>
          </a:bodyPr>
          <a:lstStyle/>
          <a:p>
            <a:r>
              <a:rPr lang="en-US" sz="3600" i="1" dirty="0" smtClean="0">
                <a:solidFill>
                  <a:srgbClr val="0070C0"/>
                </a:solidFill>
              </a:rPr>
              <a:t>Acoustic LCR detection on optimized </a:t>
            </a:r>
            <a:r>
              <a:rPr lang="en-US" sz="3600" i="1" dirty="0" err="1" smtClean="0">
                <a:solidFill>
                  <a:srgbClr val="0070C0"/>
                </a:solidFill>
              </a:rPr>
              <a:t>NAv</a:t>
            </a:r>
            <a:r>
              <a:rPr lang="en-US" sz="3600" i="1" dirty="0" smtClean="0">
                <a:solidFill>
                  <a:srgbClr val="0070C0"/>
                </a:solidFill>
              </a:rPr>
              <a:t> substrate</a:t>
            </a:r>
            <a:endParaRPr lang="el-GR" sz="3600" i="1" dirty="0">
              <a:solidFill>
                <a:srgbClr val="0070C0"/>
              </a:solidFill>
            </a:endParaRPr>
          </a:p>
        </p:txBody>
      </p:sp>
      <p:graphicFrame>
        <p:nvGraphicFramePr>
          <p:cNvPr id="8" name="Chart 7"/>
          <p:cNvGraphicFramePr/>
          <p:nvPr/>
        </p:nvGraphicFramePr>
        <p:xfrm>
          <a:off x="3810000" y="905470"/>
          <a:ext cx="5334000" cy="2819400"/>
        </p:xfrm>
        <a:graphic>
          <a:graphicData uri="http://schemas.openxmlformats.org/drawingml/2006/chart">
            <c:chart xmlns:c="http://schemas.openxmlformats.org/drawingml/2006/chart" xmlns:r="http://schemas.openxmlformats.org/officeDocument/2006/relationships" r:id="rId4"/>
          </a:graphicData>
        </a:graphic>
      </p:graphicFrame>
      <p:sp>
        <p:nvSpPr>
          <p:cNvPr id="11" name="AutoShape 5"/>
          <p:cNvSpPr>
            <a:spLocks noChangeArrowheads="1"/>
          </p:cNvSpPr>
          <p:nvPr/>
        </p:nvSpPr>
        <p:spPr bwMode="auto">
          <a:xfrm>
            <a:off x="6019800" y="2505670"/>
            <a:ext cx="90487" cy="266700"/>
          </a:xfrm>
          <a:prstGeom prst="downArrow">
            <a:avLst>
              <a:gd name="adj1" fmla="val 50000"/>
              <a:gd name="adj2" fmla="val 73685"/>
            </a:avLst>
          </a:prstGeom>
          <a:solidFill>
            <a:srgbClr val="E36C0A"/>
          </a:solidFill>
          <a:ln w="9525">
            <a:solidFill>
              <a:srgbClr val="E36C0A"/>
            </a:solidFill>
            <a:miter lim="800000"/>
            <a:headEnd/>
            <a:tailEnd/>
          </a:ln>
        </p:spPr>
        <p:txBody>
          <a:bodyPr vert="eaVert" wrap="square" lIns="91440" tIns="45720" rIns="91440" bIns="45720" numCol="1" anchor="t" anchorCtr="0" compatLnSpc="1">
            <a:prstTxWarp prst="textNoShape">
              <a:avLst/>
            </a:prstTxWarp>
          </a:bodyPr>
          <a:lstStyle/>
          <a:p>
            <a:endParaRPr lang="el-GR"/>
          </a:p>
        </p:txBody>
      </p:sp>
      <p:sp>
        <p:nvSpPr>
          <p:cNvPr id="12" name="11 - TextBox"/>
          <p:cNvSpPr txBox="1"/>
          <p:nvPr/>
        </p:nvSpPr>
        <p:spPr>
          <a:xfrm>
            <a:off x="152400" y="711875"/>
            <a:ext cx="3352800" cy="2031325"/>
          </a:xfrm>
          <a:prstGeom prst="rect">
            <a:avLst/>
          </a:prstGeom>
          <a:noFill/>
        </p:spPr>
        <p:txBody>
          <a:bodyPr wrap="square" rtlCol="0">
            <a:spAutoFit/>
          </a:bodyPr>
          <a:lstStyle/>
          <a:p>
            <a:pPr>
              <a:buFont typeface="Wingdings" pitchFamily="2" charset="2"/>
              <a:buChar char="ü"/>
            </a:pPr>
            <a:r>
              <a:rPr lang="en-US" dirty="0" smtClean="0"/>
              <a:t>Optimization of the </a:t>
            </a:r>
            <a:r>
              <a:rPr lang="en-US" dirty="0" err="1" smtClean="0"/>
              <a:t>NAv</a:t>
            </a:r>
            <a:r>
              <a:rPr lang="en-US" dirty="0" smtClean="0"/>
              <a:t> amount on b-BSA</a:t>
            </a:r>
          </a:p>
          <a:p>
            <a:pPr>
              <a:buFont typeface="Wingdings" pitchFamily="2" charset="2"/>
              <a:buChar char="ü"/>
            </a:pPr>
            <a:r>
              <a:rPr lang="en-US" dirty="0" smtClean="0"/>
              <a:t>LCR with cholesterol probe in the reaction;</a:t>
            </a:r>
          </a:p>
          <a:p>
            <a:pPr>
              <a:buFont typeface="Arial" pitchFamily="34" charset="0"/>
              <a:buChar char="•"/>
            </a:pPr>
            <a:r>
              <a:rPr lang="en-US" dirty="0" smtClean="0"/>
              <a:t> 99 cycles</a:t>
            </a:r>
          </a:p>
          <a:p>
            <a:pPr>
              <a:buFont typeface="Arial" pitchFamily="34" charset="0"/>
              <a:buChar char="•"/>
            </a:pPr>
            <a:r>
              <a:rPr lang="en-US" dirty="0" smtClean="0"/>
              <a:t> 60 min duration</a:t>
            </a:r>
          </a:p>
          <a:p>
            <a:pPr>
              <a:buFont typeface="Arial" pitchFamily="34" charset="0"/>
              <a:buChar char="•"/>
            </a:pPr>
            <a:r>
              <a:rPr lang="en-US" dirty="0" smtClean="0"/>
              <a:t> Wt control; 1.67E + 06</a:t>
            </a:r>
          </a:p>
        </p:txBody>
      </p:sp>
      <p:sp>
        <p:nvSpPr>
          <p:cNvPr id="18" name="17 - Βέλος προς τα κάτω"/>
          <p:cNvSpPr/>
          <p:nvPr/>
        </p:nvSpPr>
        <p:spPr>
          <a:xfrm>
            <a:off x="1371600" y="2743200"/>
            <a:ext cx="45719" cy="2286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dirty="0"/>
          </a:p>
        </p:txBody>
      </p:sp>
      <p:sp>
        <p:nvSpPr>
          <p:cNvPr id="19" name="18 - TextBox"/>
          <p:cNvSpPr txBox="1"/>
          <p:nvPr/>
        </p:nvSpPr>
        <p:spPr>
          <a:xfrm>
            <a:off x="143946" y="2962870"/>
            <a:ext cx="3513654" cy="923330"/>
          </a:xfrm>
          <a:prstGeom prst="rect">
            <a:avLst/>
          </a:prstGeom>
          <a:noFill/>
        </p:spPr>
        <p:txBody>
          <a:bodyPr wrap="none" rtlCol="0">
            <a:spAutoFit/>
          </a:bodyPr>
          <a:lstStyle/>
          <a:p>
            <a:pPr>
              <a:buFont typeface="Wingdings" pitchFamily="2" charset="2"/>
              <a:buChar char="Ø"/>
            </a:pPr>
            <a:r>
              <a:rPr lang="en-US" b="1" dirty="0" smtClean="0"/>
              <a:t> LOD;  1.67E + 05 from 1.67E + 06</a:t>
            </a:r>
            <a:endParaRPr lang="en-US" b="1" baseline="30000" dirty="0" smtClean="0"/>
          </a:p>
          <a:p>
            <a:pPr>
              <a:buFont typeface="Wingdings" pitchFamily="2" charset="2"/>
              <a:buChar char="Ø"/>
            </a:pPr>
            <a:r>
              <a:rPr lang="en-US" b="1" dirty="0" smtClean="0"/>
              <a:t>Good specificity</a:t>
            </a:r>
          </a:p>
          <a:p>
            <a:pPr>
              <a:buFont typeface="Wingdings" pitchFamily="2" charset="2"/>
              <a:buChar char="Ø"/>
            </a:pPr>
            <a:r>
              <a:rPr lang="en-US" b="1" dirty="0" smtClean="0"/>
              <a:t>Low efficiency </a:t>
            </a:r>
          </a:p>
        </p:txBody>
      </p:sp>
      <p:grpSp>
        <p:nvGrpSpPr>
          <p:cNvPr id="13" name="Group 47"/>
          <p:cNvGrpSpPr/>
          <p:nvPr/>
        </p:nvGrpSpPr>
        <p:grpSpPr>
          <a:xfrm>
            <a:off x="457200" y="4224754"/>
            <a:ext cx="2522240" cy="2393249"/>
            <a:chOff x="683568" y="692696"/>
            <a:chExt cx="3419872" cy="4320479"/>
          </a:xfrm>
        </p:grpSpPr>
        <p:sp>
          <p:nvSpPr>
            <p:cNvPr id="14" name="Rectangle 12"/>
            <p:cNvSpPr/>
            <p:nvPr/>
          </p:nvSpPr>
          <p:spPr>
            <a:xfrm>
              <a:off x="1209098" y="1409345"/>
              <a:ext cx="1081324" cy="4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5" name="Rectangle 13"/>
            <p:cNvSpPr/>
            <p:nvPr/>
          </p:nvSpPr>
          <p:spPr>
            <a:xfrm>
              <a:off x="2443627" y="1409345"/>
              <a:ext cx="1081324" cy="40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16" name="Rectangle 14"/>
            <p:cNvSpPr/>
            <p:nvPr/>
          </p:nvSpPr>
          <p:spPr>
            <a:xfrm>
              <a:off x="1209098" y="1750539"/>
              <a:ext cx="1081324" cy="409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7" name="Rectangle 15"/>
            <p:cNvSpPr/>
            <p:nvPr/>
          </p:nvSpPr>
          <p:spPr>
            <a:xfrm>
              <a:off x="2443627" y="1750539"/>
              <a:ext cx="1081324" cy="40942"/>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20" name="Rectangle 16"/>
            <p:cNvSpPr/>
            <p:nvPr/>
          </p:nvSpPr>
          <p:spPr>
            <a:xfrm>
              <a:off x="985622" y="1272867"/>
              <a:ext cx="2703310" cy="68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21" name="Rectangle 18"/>
            <p:cNvSpPr/>
            <p:nvPr/>
          </p:nvSpPr>
          <p:spPr>
            <a:xfrm>
              <a:off x="985622" y="1818778"/>
              <a:ext cx="2703310" cy="68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22" name="38 - Αστέρι 32 ακτινών"/>
            <p:cNvSpPr/>
            <p:nvPr/>
          </p:nvSpPr>
          <p:spPr>
            <a:xfrm>
              <a:off x="3504729" y="1377280"/>
              <a:ext cx="113538" cy="128970"/>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23" name="36 - Έλλειψη"/>
            <p:cNvSpPr/>
            <p:nvPr/>
          </p:nvSpPr>
          <p:spPr>
            <a:xfrm>
              <a:off x="1144123" y="1409345"/>
              <a:ext cx="113538" cy="12897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cxnSp>
          <p:nvCxnSpPr>
            <p:cNvPr id="24" name="Straight Arrow Connector 23"/>
            <p:cNvCxnSpPr/>
            <p:nvPr/>
          </p:nvCxnSpPr>
          <p:spPr>
            <a:xfrm>
              <a:off x="1209098" y="1545823"/>
              <a:ext cx="372961" cy="686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5"/>
            <p:cNvCxnSpPr>
              <a:stCxn id="22" idx="2"/>
            </p:cNvCxnSpPr>
            <p:nvPr/>
          </p:nvCxnSpPr>
          <p:spPr>
            <a:xfrm flipH="1">
              <a:off x="3305303" y="1506249"/>
              <a:ext cx="256195" cy="69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7"/>
            <p:cNvSpPr txBox="1"/>
            <p:nvPr/>
          </p:nvSpPr>
          <p:spPr>
            <a:xfrm>
              <a:off x="1179449" y="2151097"/>
              <a:ext cx="872269" cy="276999"/>
            </a:xfrm>
            <a:prstGeom prst="rect">
              <a:avLst/>
            </a:prstGeom>
            <a:noFill/>
          </p:spPr>
          <p:txBody>
            <a:bodyPr wrap="square" rtlCol="0">
              <a:spAutoFit/>
            </a:bodyPr>
            <a:lstStyle/>
            <a:p>
              <a:r>
                <a:rPr lang="en-US" sz="1200" dirty="0" smtClean="0"/>
                <a:t>biotin</a:t>
              </a:r>
              <a:endParaRPr lang="el-GR" sz="1200" dirty="0"/>
            </a:p>
          </p:txBody>
        </p:sp>
        <p:sp>
          <p:nvSpPr>
            <p:cNvPr id="27" name="TextBox 28"/>
            <p:cNvSpPr txBox="1"/>
            <p:nvPr/>
          </p:nvSpPr>
          <p:spPr>
            <a:xfrm>
              <a:off x="2592288" y="2086612"/>
              <a:ext cx="1511152" cy="276999"/>
            </a:xfrm>
            <a:prstGeom prst="rect">
              <a:avLst/>
            </a:prstGeom>
            <a:noFill/>
          </p:spPr>
          <p:txBody>
            <a:bodyPr wrap="square" rtlCol="0">
              <a:spAutoFit/>
            </a:bodyPr>
            <a:lstStyle/>
            <a:p>
              <a:pPr algn="ctr"/>
              <a:r>
                <a:rPr lang="en-US" sz="1200" dirty="0" smtClean="0"/>
                <a:t>cholesterol</a:t>
              </a:r>
              <a:endParaRPr lang="el-GR" sz="1200" dirty="0"/>
            </a:p>
          </p:txBody>
        </p:sp>
        <p:grpSp>
          <p:nvGrpSpPr>
            <p:cNvPr id="28" name="Group 4"/>
            <p:cNvGrpSpPr/>
            <p:nvPr/>
          </p:nvGrpSpPr>
          <p:grpSpPr>
            <a:xfrm>
              <a:off x="2313677" y="2318272"/>
              <a:ext cx="216264" cy="2694903"/>
              <a:chOff x="6948948" y="3239091"/>
              <a:chExt cx="274319" cy="3009308"/>
            </a:xfrm>
          </p:grpSpPr>
          <p:sp>
            <p:nvSpPr>
              <p:cNvPr id="36" name="Rectangle 32"/>
              <p:cNvSpPr/>
              <p:nvPr/>
            </p:nvSpPr>
            <p:spPr>
              <a:xfrm rot="16200000">
                <a:off x="6362208" y="410541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37"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38" name="Rectangle 34"/>
              <p:cNvSpPr/>
              <p:nvPr/>
            </p:nvSpPr>
            <p:spPr>
              <a:xfrm rot="5400000">
                <a:off x="6514607" y="4091940"/>
                <a:ext cx="137160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39" name="Rectangle 35"/>
              <p:cNvSpPr/>
              <p:nvPr/>
            </p:nvSpPr>
            <p:spPr>
              <a:xfrm rot="16200000">
                <a:off x="6362208" y="5409347"/>
                <a:ext cx="1371600"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40"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41" name="22 - Αστέρι 32 ακτινών"/>
              <p:cNvSpPr/>
              <p:nvPr/>
            </p:nvSpPr>
            <p:spPr>
              <a:xfrm rot="10800000">
                <a:off x="6984008" y="3239091"/>
                <a:ext cx="144016"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cxnSp>
          <p:nvCxnSpPr>
            <p:cNvPr id="29" name="Straight Arrow Connector 22"/>
            <p:cNvCxnSpPr/>
            <p:nvPr/>
          </p:nvCxnSpPr>
          <p:spPr>
            <a:xfrm flipH="1">
              <a:off x="2941014" y="1015120"/>
              <a:ext cx="195310" cy="250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18"/>
            <p:cNvSpPr txBox="1"/>
            <p:nvPr/>
          </p:nvSpPr>
          <p:spPr>
            <a:xfrm>
              <a:off x="2508602" y="692696"/>
              <a:ext cx="1321618" cy="276999"/>
            </a:xfrm>
            <a:prstGeom prst="rect">
              <a:avLst/>
            </a:prstGeom>
            <a:noFill/>
          </p:spPr>
          <p:txBody>
            <a:bodyPr wrap="square" rtlCol="0">
              <a:spAutoFit/>
            </a:bodyPr>
            <a:lstStyle/>
            <a:p>
              <a:pPr algn="ctr"/>
              <a:r>
                <a:rPr lang="en-US" sz="1200" dirty="0" smtClean="0"/>
                <a:t>target</a:t>
              </a:r>
              <a:endParaRPr lang="el-GR" sz="1200" dirty="0"/>
            </a:p>
          </p:txBody>
        </p:sp>
        <p:sp>
          <p:nvSpPr>
            <p:cNvPr id="31" name="TextBox 2"/>
            <p:cNvSpPr txBox="1"/>
            <p:nvPr/>
          </p:nvSpPr>
          <p:spPr>
            <a:xfrm>
              <a:off x="2162432" y="1096624"/>
              <a:ext cx="255533" cy="330744"/>
            </a:xfrm>
            <a:prstGeom prst="rect">
              <a:avLst/>
            </a:prstGeom>
            <a:noFill/>
          </p:spPr>
          <p:txBody>
            <a:bodyPr wrap="square" rtlCol="0">
              <a:spAutoFit/>
            </a:bodyPr>
            <a:lstStyle/>
            <a:p>
              <a:r>
                <a:rPr lang="en-US" b="1" dirty="0" smtClean="0">
                  <a:solidFill>
                    <a:srgbClr val="C00000"/>
                  </a:solidFill>
                </a:rPr>
                <a:t>A</a:t>
              </a:r>
              <a:endParaRPr lang="en-US" b="1" dirty="0">
                <a:solidFill>
                  <a:srgbClr val="C00000"/>
                </a:solidFill>
              </a:endParaRPr>
            </a:p>
          </p:txBody>
        </p:sp>
        <p:sp>
          <p:nvSpPr>
            <p:cNvPr id="32" name="TextBox 20"/>
            <p:cNvSpPr txBox="1"/>
            <p:nvPr/>
          </p:nvSpPr>
          <p:spPr>
            <a:xfrm>
              <a:off x="3641295" y="1159775"/>
              <a:ext cx="434818" cy="276999"/>
            </a:xfrm>
            <a:prstGeom prst="rect">
              <a:avLst/>
            </a:prstGeom>
            <a:noFill/>
          </p:spPr>
          <p:txBody>
            <a:bodyPr wrap="square" rtlCol="0">
              <a:spAutoFit/>
            </a:bodyPr>
            <a:lstStyle/>
            <a:p>
              <a:r>
                <a:rPr lang="en-US" sz="1200" dirty="0" smtClean="0">
                  <a:solidFill>
                    <a:schemeClr val="tx1">
                      <a:lumMod val="95000"/>
                      <a:lumOff val="5000"/>
                    </a:schemeClr>
                  </a:solidFill>
                </a:rPr>
                <a:t>3’</a:t>
              </a:r>
              <a:endParaRPr lang="en-US" sz="1200" dirty="0">
                <a:solidFill>
                  <a:schemeClr val="tx1">
                    <a:lumMod val="95000"/>
                    <a:lumOff val="5000"/>
                  </a:schemeClr>
                </a:solidFill>
              </a:endParaRPr>
            </a:p>
          </p:txBody>
        </p:sp>
        <p:sp>
          <p:nvSpPr>
            <p:cNvPr id="33" name="TextBox 30"/>
            <p:cNvSpPr txBox="1"/>
            <p:nvPr/>
          </p:nvSpPr>
          <p:spPr>
            <a:xfrm>
              <a:off x="683568" y="1043005"/>
              <a:ext cx="402046" cy="276999"/>
            </a:xfrm>
            <a:prstGeom prst="rect">
              <a:avLst/>
            </a:prstGeom>
            <a:noFill/>
          </p:spPr>
          <p:txBody>
            <a:bodyPr wrap="square" rtlCol="0">
              <a:spAutoFit/>
            </a:bodyPr>
            <a:lstStyle/>
            <a:p>
              <a:r>
                <a:rPr lang="en-US" sz="1200" dirty="0">
                  <a:solidFill>
                    <a:schemeClr val="tx1">
                      <a:lumMod val="95000"/>
                      <a:lumOff val="5000"/>
                    </a:schemeClr>
                  </a:solidFill>
                </a:rPr>
                <a:t>5</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34" name="TextBox 30"/>
            <p:cNvSpPr txBox="1"/>
            <p:nvPr/>
          </p:nvSpPr>
          <p:spPr>
            <a:xfrm>
              <a:off x="683568" y="1743624"/>
              <a:ext cx="426533" cy="276999"/>
            </a:xfrm>
            <a:prstGeom prst="rect">
              <a:avLst/>
            </a:prstGeom>
            <a:noFill/>
          </p:spPr>
          <p:txBody>
            <a:bodyPr wrap="square" rtlCol="0">
              <a:spAutoFit/>
            </a:bodyPr>
            <a:lstStyle/>
            <a:p>
              <a:r>
                <a:rPr lang="en-US" sz="1200" dirty="0">
                  <a:solidFill>
                    <a:schemeClr val="tx1">
                      <a:lumMod val="95000"/>
                      <a:lumOff val="5000"/>
                    </a:schemeClr>
                  </a:solidFill>
                </a:rPr>
                <a:t>3</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35" name="TextBox 30"/>
            <p:cNvSpPr txBox="1"/>
            <p:nvPr/>
          </p:nvSpPr>
          <p:spPr>
            <a:xfrm>
              <a:off x="3641295" y="1743624"/>
              <a:ext cx="462029" cy="276999"/>
            </a:xfrm>
            <a:prstGeom prst="rect">
              <a:avLst/>
            </a:prstGeom>
            <a:noFill/>
          </p:spPr>
          <p:txBody>
            <a:bodyPr wrap="square" rtlCol="0">
              <a:spAutoFit/>
            </a:bodyPr>
            <a:lstStyle/>
            <a:p>
              <a:r>
                <a:rPr lang="en-US" sz="1200" dirty="0">
                  <a:solidFill>
                    <a:schemeClr val="tx1">
                      <a:lumMod val="95000"/>
                      <a:lumOff val="5000"/>
                    </a:schemeClr>
                  </a:solidFill>
                </a:rPr>
                <a:t>5</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grpSp>
      <p:sp>
        <p:nvSpPr>
          <p:cNvPr id="53" name="Right Arrow 110"/>
          <p:cNvSpPr/>
          <p:nvPr/>
        </p:nvSpPr>
        <p:spPr>
          <a:xfrm>
            <a:off x="5364088" y="5249852"/>
            <a:ext cx="576064"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4" name="Right Arrow 118"/>
          <p:cNvSpPr/>
          <p:nvPr/>
        </p:nvSpPr>
        <p:spPr>
          <a:xfrm>
            <a:off x="3131840" y="5249852"/>
            <a:ext cx="576064"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55" name="Straight Connector 207"/>
          <p:cNvCxnSpPr/>
          <p:nvPr/>
        </p:nvCxnSpPr>
        <p:spPr>
          <a:xfrm>
            <a:off x="0" y="3962400"/>
            <a:ext cx="91440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6" name="TextBox 212"/>
          <p:cNvSpPr txBox="1"/>
          <p:nvPr/>
        </p:nvSpPr>
        <p:spPr>
          <a:xfrm>
            <a:off x="6444208" y="4343400"/>
            <a:ext cx="2448272" cy="338554"/>
          </a:xfrm>
          <a:prstGeom prst="rect">
            <a:avLst/>
          </a:prstGeom>
          <a:noFill/>
        </p:spPr>
        <p:txBody>
          <a:bodyPr wrap="square" rtlCol="0">
            <a:spAutoFit/>
          </a:bodyPr>
          <a:lstStyle/>
          <a:p>
            <a:r>
              <a:rPr lang="en-US" sz="1600" dirty="0" smtClean="0"/>
              <a:t>3. Liposome binding</a:t>
            </a:r>
            <a:endParaRPr lang="el-GR" sz="1600" dirty="0"/>
          </a:p>
        </p:txBody>
      </p:sp>
      <p:sp>
        <p:nvSpPr>
          <p:cNvPr id="57" name="TextBox 214"/>
          <p:cNvSpPr txBox="1"/>
          <p:nvPr/>
        </p:nvSpPr>
        <p:spPr>
          <a:xfrm>
            <a:off x="503483" y="3962400"/>
            <a:ext cx="2620717" cy="338554"/>
          </a:xfrm>
          <a:prstGeom prst="rect">
            <a:avLst/>
          </a:prstGeom>
          <a:noFill/>
        </p:spPr>
        <p:txBody>
          <a:bodyPr wrap="none" rtlCol="0">
            <a:spAutoFit/>
          </a:bodyPr>
          <a:lstStyle/>
          <a:p>
            <a:r>
              <a:rPr lang="en-US" sz="1600" dirty="0" smtClean="0"/>
              <a:t>1. LCR with cholesterol probe</a:t>
            </a:r>
            <a:endParaRPr lang="el-GR" sz="1600" dirty="0"/>
          </a:p>
        </p:txBody>
      </p:sp>
      <p:sp>
        <p:nvSpPr>
          <p:cNvPr id="58" name="TextBox 216"/>
          <p:cNvSpPr txBox="1"/>
          <p:nvPr/>
        </p:nvSpPr>
        <p:spPr>
          <a:xfrm>
            <a:off x="3203848" y="4529554"/>
            <a:ext cx="2808312" cy="584775"/>
          </a:xfrm>
          <a:prstGeom prst="rect">
            <a:avLst/>
          </a:prstGeom>
          <a:noFill/>
        </p:spPr>
        <p:txBody>
          <a:bodyPr wrap="square" rtlCol="0">
            <a:spAutoFit/>
          </a:bodyPr>
          <a:lstStyle/>
          <a:p>
            <a:pPr algn="ctr"/>
            <a:r>
              <a:rPr lang="en-US" sz="1600" dirty="0" smtClean="0"/>
              <a:t>2. Binding of LCR on </a:t>
            </a:r>
            <a:r>
              <a:rPr lang="en-US" sz="1600" dirty="0" err="1" smtClean="0"/>
              <a:t>NAv</a:t>
            </a:r>
            <a:r>
              <a:rPr lang="en-US" sz="1600" dirty="0" smtClean="0"/>
              <a:t>-coated gold sensor</a:t>
            </a:r>
            <a:endParaRPr lang="el-GR" sz="1600" dirty="0"/>
          </a:p>
        </p:txBody>
      </p:sp>
      <p:grpSp>
        <p:nvGrpSpPr>
          <p:cNvPr id="73" name="72 - Ομάδα"/>
          <p:cNvGrpSpPr/>
          <p:nvPr/>
        </p:nvGrpSpPr>
        <p:grpSpPr>
          <a:xfrm>
            <a:off x="4038600" y="5139154"/>
            <a:ext cx="1109464" cy="1622866"/>
            <a:chOff x="3923928" y="1071210"/>
            <a:chExt cx="1224136" cy="2304256"/>
          </a:xfrm>
        </p:grpSpPr>
        <p:grpSp>
          <p:nvGrpSpPr>
            <p:cNvPr id="49" name="Group 61"/>
            <p:cNvGrpSpPr/>
            <p:nvPr/>
          </p:nvGrpSpPr>
          <p:grpSpPr>
            <a:xfrm>
              <a:off x="3923928" y="2430736"/>
              <a:ext cx="1224136" cy="944730"/>
              <a:chOff x="6236601" y="5218598"/>
              <a:chExt cx="1422953" cy="1349434"/>
            </a:xfrm>
          </p:grpSpPr>
          <p:sp>
            <p:nvSpPr>
              <p:cNvPr id="50" name="Oval 24"/>
              <p:cNvSpPr/>
              <p:nvPr/>
            </p:nvSpPr>
            <p:spPr>
              <a:xfrm rot="260330">
                <a:off x="6236601" y="5218598"/>
                <a:ext cx="1422953"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51" name="36 - Έλλειψη"/>
              <p:cNvSpPr/>
              <p:nvPr/>
            </p:nvSpPr>
            <p:spPr>
              <a:xfrm rot="10800000">
                <a:off x="6741784" y="5549809"/>
                <a:ext cx="100794" cy="9931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52"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60" name="Rectangle 32"/>
            <p:cNvSpPr/>
            <p:nvPr/>
          </p:nvSpPr>
          <p:spPr>
            <a:xfrm rot="16200000">
              <a:off x="4013624" y="1548214"/>
              <a:ext cx="757451" cy="2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1" name="Rectangle 33"/>
            <p:cNvSpPr/>
            <p:nvPr/>
          </p:nvSpPr>
          <p:spPr>
            <a:xfrm rot="5400000">
              <a:off x="4107226" y="2298221"/>
              <a:ext cx="757451" cy="28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2" name="Rectangle 34"/>
            <p:cNvSpPr/>
            <p:nvPr/>
          </p:nvSpPr>
          <p:spPr>
            <a:xfrm rot="5400000">
              <a:off x="4107225" y="1540770"/>
              <a:ext cx="757451" cy="28080"/>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63" name="Rectangle 35"/>
            <p:cNvSpPr/>
            <p:nvPr/>
          </p:nvSpPr>
          <p:spPr>
            <a:xfrm rot="16200000">
              <a:off x="4013624" y="2268294"/>
              <a:ext cx="757451" cy="28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64" name="21 - Έλλειψη"/>
            <p:cNvSpPr/>
            <p:nvPr/>
          </p:nvSpPr>
          <p:spPr>
            <a:xfrm rot="10800000">
              <a:off x="4331508" y="2648906"/>
              <a:ext cx="93602" cy="8416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65" name="22 - Αστέρι 32 ακτινών"/>
            <p:cNvSpPr/>
            <p:nvPr/>
          </p:nvSpPr>
          <p:spPr>
            <a:xfrm rot="10800000">
              <a:off x="4353041" y="107121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grpSp>
        <p:nvGrpSpPr>
          <p:cNvPr id="74" name="73 - Ομάδα"/>
          <p:cNvGrpSpPr/>
          <p:nvPr/>
        </p:nvGrpSpPr>
        <p:grpSpPr>
          <a:xfrm>
            <a:off x="6857999" y="4681954"/>
            <a:ext cx="1206218" cy="2080066"/>
            <a:chOff x="6660232" y="783179"/>
            <a:chExt cx="1400212" cy="2592287"/>
          </a:xfrm>
        </p:grpSpPr>
        <p:grpSp>
          <p:nvGrpSpPr>
            <p:cNvPr id="42" name="Group 61"/>
            <p:cNvGrpSpPr/>
            <p:nvPr/>
          </p:nvGrpSpPr>
          <p:grpSpPr>
            <a:xfrm>
              <a:off x="6660232" y="783179"/>
              <a:ext cx="1224136" cy="2592287"/>
              <a:chOff x="6236601" y="2633920"/>
              <a:chExt cx="1422953" cy="3934112"/>
            </a:xfrm>
          </p:grpSpPr>
          <p:sp>
            <p:nvSpPr>
              <p:cNvPr id="43" name="Oval 24"/>
              <p:cNvSpPr/>
              <p:nvPr/>
            </p:nvSpPr>
            <p:spPr>
              <a:xfrm rot="260330">
                <a:off x="6236601" y="5218598"/>
                <a:ext cx="1422953"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grpSp>
            <p:nvGrpSpPr>
              <p:cNvPr id="44" name="Group 25"/>
              <p:cNvGrpSpPr/>
              <p:nvPr/>
            </p:nvGrpSpPr>
            <p:grpSpPr>
              <a:xfrm>
                <a:off x="6404006" y="2633920"/>
                <a:ext cx="1004438" cy="3015202"/>
                <a:chOff x="6923146" y="2346801"/>
                <a:chExt cx="1200680" cy="3749199"/>
              </a:xfrm>
            </p:grpSpPr>
            <p:sp>
              <p:nvSpPr>
                <p:cNvPr id="46" name="36 - Έλλειψη"/>
                <p:cNvSpPr/>
                <p:nvPr/>
              </p:nvSpPr>
              <p:spPr>
                <a:xfrm rot="10800000">
                  <a:off x="7326922" y="5972513"/>
                  <a:ext cx="120488" cy="12348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47" name="Oval 27"/>
                <p:cNvSpPr/>
                <p:nvPr/>
              </p:nvSpPr>
              <p:spPr>
                <a:xfrm>
                  <a:off x="6923146" y="2346801"/>
                  <a:ext cx="1200680" cy="1387000"/>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grpSp>
          <p:sp>
            <p:nvSpPr>
              <p:cNvPr id="45"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59" name="TextBox 145"/>
            <p:cNvSpPr txBox="1"/>
            <p:nvPr/>
          </p:nvSpPr>
          <p:spPr>
            <a:xfrm>
              <a:off x="7308304" y="1935306"/>
              <a:ext cx="752140" cy="383568"/>
            </a:xfrm>
            <a:prstGeom prst="rect">
              <a:avLst/>
            </a:prstGeom>
            <a:noFill/>
          </p:spPr>
          <p:txBody>
            <a:bodyPr wrap="none" rtlCol="0">
              <a:spAutoFit/>
            </a:bodyPr>
            <a:lstStyle/>
            <a:p>
              <a:r>
                <a:rPr lang="en-US" sz="1400" dirty="0" smtClean="0"/>
                <a:t>100bp</a:t>
              </a:r>
              <a:endParaRPr lang="el-GR" sz="1400" dirty="0"/>
            </a:p>
          </p:txBody>
        </p:sp>
        <p:grpSp>
          <p:nvGrpSpPr>
            <p:cNvPr id="66" name="Group 159"/>
            <p:cNvGrpSpPr/>
            <p:nvPr/>
          </p:nvGrpSpPr>
          <p:grpSpPr>
            <a:xfrm>
              <a:off x="7092280" y="1503258"/>
              <a:ext cx="144016" cy="1229810"/>
              <a:chOff x="7067812" y="908721"/>
              <a:chExt cx="168484" cy="1661857"/>
            </a:xfrm>
          </p:grpSpPr>
          <p:sp>
            <p:nvSpPr>
              <p:cNvPr id="67" name="Rectangle 32"/>
              <p:cNvSpPr/>
              <p:nvPr/>
            </p:nvSpPr>
            <p:spPr>
              <a:xfrm rot="16200000">
                <a:off x="6749928" y="1385725"/>
                <a:ext cx="757451" cy="2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8" name="Rectangle 33"/>
              <p:cNvSpPr/>
              <p:nvPr/>
            </p:nvSpPr>
            <p:spPr>
              <a:xfrm rot="5400000">
                <a:off x="6843530" y="2135732"/>
                <a:ext cx="757451" cy="28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9" name="Rectangle 34"/>
              <p:cNvSpPr/>
              <p:nvPr/>
            </p:nvSpPr>
            <p:spPr>
              <a:xfrm rot="5400000">
                <a:off x="6843529" y="1378281"/>
                <a:ext cx="757451" cy="28080"/>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70" name="Rectangle 35"/>
              <p:cNvSpPr/>
              <p:nvPr/>
            </p:nvSpPr>
            <p:spPr>
              <a:xfrm rot="16200000">
                <a:off x="6749928" y="2105805"/>
                <a:ext cx="757451" cy="28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71" name="21 - Έλλειψη"/>
              <p:cNvSpPr/>
              <p:nvPr/>
            </p:nvSpPr>
            <p:spPr>
              <a:xfrm rot="10800000">
                <a:off x="7067812" y="2486417"/>
                <a:ext cx="93602" cy="8416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72" name="22 - Αστέρι 32 ακτινών"/>
              <p:cNvSpPr/>
              <p:nvPr/>
            </p:nvSpPr>
            <p:spPr>
              <a:xfrm rot="10800000">
                <a:off x="7089345" y="908721"/>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grpSp>
      <p:sp>
        <p:nvSpPr>
          <p:cNvPr id="75" name="Rectangle 74"/>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grpSp>
        <p:nvGrpSpPr>
          <p:cNvPr id="112" name="111 - Ομάδα"/>
          <p:cNvGrpSpPr/>
          <p:nvPr/>
        </p:nvGrpSpPr>
        <p:grpSpPr>
          <a:xfrm>
            <a:off x="152400" y="2971800"/>
            <a:ext cx="8839200" cy="3429000"/>
            <a:chOff x="304800" y="2971800"/>
            <a:chExt cx="8439209" cy="2667000"/>
          </a:xfrm>
        </p:grpSpPr>
        <p:sp>
          <p:nvSpPr>
            <p:cNvPr id="50" name="Rectangle 12"/>
            <p:cNvSpPr/>
            <p:nvPr/>
          </p:nvSpPr>
          <p:spPr>
            <a:xfrm>
              <a:off x="314526" y="3543532"/>
              <a:ext cx="1228977" cy="33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51" name="Rectangle 13"/>
            <p:cNvSpPr/>
            <p:nvPr/>
          </p:nvSpPr>
          <p:spPr>
            <a:xfrm>
              <a:off x="1680055" y="3559422"/>
              <a:ext cx="847119" cy="339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52" name="Rectangle 14"/>
            <p:cNvSpPr/>
            <p:nvPr/>
          </p:nvSpPr>
          <p:spPr>
            <a:xfrm>
              <a:off x="733763" y="3704649"/>
              <a:ext cx="818757" cy="1802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53" name="Rectangle 15"/>
            <p:cNvSpPr/>
            <p:nvPr/>
          </p:nvSpPr>
          <p:spPr>
            <a:xfrm>
              <a:off x="1668525" y="3704649"/>
              <a:ext cx="818757" cy="18027"/>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54" name="Rectangle 16"/>
            <p:cNvSpPr/>
            <p:nvPr/>
          </p:nvSpPr>
          <p:spPr>
            <a:xfrm>
              <a:off x="564551" y="3494340"/>
              <a:ext cx="2046895" cy="300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55" name="Rectangle 18"/>
            <p:cNvSpPr/>
            <p:nvPr/>
          </p:nvSpPr>
          <p:spPr>
            <a:xfrm>
              <a:off x="564551" y="3734693"/>
              <a:ext cx="2046895" cy="300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cxnSp>
          <p:nvCxnSpPr>
            <p:cNvPr id="58" name="Straight Arrow Connector 23"/>
            <p:cNvCxnSpPr/>
            <p:nvPr/>
          </p:nvCxnSpPr>
          <p:spPr>
            <a:xfrm flipH="1">
              <a:off x="2226267" y="3612842"/>
              <a:ext cx="273106" cy="320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27"/>
            <p:cNvSpPr txBox="1"/>
            <p:nvPr/>
          </p:nvSpPr>
          <p:spPr>
            <a:xfrm>
              <a:off x="2043736" y="3879943"/>
              <a:ext cx="660466" cy="214208"/>
            </a:xfrm>
            <a:prstGeom prst="rect">
              <a:avLst/>
            </a:prstGeom>
            <a:noFill/>
          </p:spPr>
          <p:txBody>
            <a:bodyPr wrap="square" rtlCol="0">
              <a:spAutoFit/>
            </a:bodyPr>
            <a:lstStyle/>
            <a:p>
              <a:r>
                <a:rPr lang="en-US" sz="1400" dirty="0" smtClean="0"/>
                <a:t>biotin</a:t>
              </a:r>
              <a:endParaRPr lang="el-GR" sz="1400" dirty="0"/>
            </a:p>
          </p:txBody>
        </p:sp>
        <p:grpSp>
          <p:nvGrpSpPr>
            <p:cNvPr id="31" name="Group 4"/>
            <p:cNvGrpSpPr/>
            <p:nvPr/>
          </p:nvGrpSpPr>
          <p:grpSpPr>
            <a:xfrm>
              <a:off x="1570127" y="3933363"/>
              <a:ext cx="163751" cy="1388927"/>
              <a:chOff x="6948948" y="2725716"/>
              <a:chExt cx="274319" cy="3522683"/>
            </a:xfrm>
          </p:grpSpPr>
          <p:sp>
            <p:nvSpPr>
              <p:cNvPr id="70" name="Rectangle 32"/>
              <p:cNvSpPr/>
              <p:nvPr/>
            </p:nvSpPr>
            <p:spPr>
              <a:xfrm rot="16200000" flipV="1">
                <a:off x="6076968" y="3667462"/>
                <a:ext cx="195611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71"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72"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73" name="Rectangle 35"/>
              <p:cNvSpPr/>
              <p:nvPr/>
            </p:nvSpPr>
            <p:spPr>
              <a:xfrm rot="16200000" flipV="1">
                <a:off x="6309848" y="5331413"/>
                <a:ext cx="1490363" cy="72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74"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cxnSp>
          <p:nvCxnSpPr>
            <p:cNvPr id="63" name="Straight Arrow Connector 22"/>
            <p:cNvCxnSpPr/>
            <p:nvPr/>
          </p:nvCxnSpPr>
          <p:spPr>
            <a:xfrm flipH="1">
              <a:off x="2045136" y="3380859"/>
              <a:ext cx="147886" cy="110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828800" y="3200400"/>
              <a:ext cx="1000704" cy="214208"/>
            </a:xfrm>
            <a:prstGeom prst="rect">
              <a:avLst/>
            </a:prstGeom>
            <a:noFill/>
          </p:spPr>
          <p:txBody>
            <a:bodyPr wrap="square" rtlCol="0">
              <a:spAutoFit/>
            </a:bodyPr>
            <a:lstStyle/>
            <a:p>
              <a:pPr algn="ctr"/>
              <a:r>
                <a:rPr lang="en-US" sz="1400" dirty="0" smtClean="0"/>
                <a:t>target</a:t>
              </a:r>
              <a:endParaRPr lang="el-GR" sz="1400" dirty="0"/>
            </a:p>
          </p:txBody>
        </p:sp>
        <p:sp>
          <p:nvSpPr>
            <p:cNvPr id="65" name="TextBox 2"/>
            <p:cNvSpPr txBox="1"/>
            <p:nvPr/>
          </p:nvSpPr>
          <p:spPr>
            <a:xfrm>
              <a:off x="1470288" y="3416744"/>
              <a:ext cx="193484" cy="145620"/>
            </a:xfrm>
            <a:prstGeom prst="rect">
              <a:avLst/>
            </a:prstGeom>
            <a:noFill/>
          </p:spPr>
          <p:txBody>
            <a:bodyPr wrap="square" rtlCol="0">
              <a:spAutoFit/>
            </a:bodyPr>
            <a:lstStyle/>
            <a:p>
              <a:r>
                <a:rPr lang="en-US" b="1" dirty="0" smtClean="0">
                  <a:solidFill>
                    <a:srgbClr val="C00000"/>
                  </a:solidFill>
                </a:rPr>
                <a:t>A</a:t>
              </a:r>
              <a:endParaRPr lang="en-US" b="1" dirty="0">
                <a:solidFill>
                  <a:srgbClr val="C00000"/>
                </a:solidFill>
              </a:endParaRPr>
            </a:p>
          </p:txBody>
        </p:sp>
        <p:sp>
          <p:nvSpPr>
            <p:cNvPr id="66" name="TextBox 65"/>
            <p:cNvSpPr txBox="1"/>
            <p:nvPr/>
          </p:nvSpPr>
          <p:spPr>
            <a:xfrm>
              <a:off x="2555380" y="3329484"/>
              <a:ext cx="329236" cy="214208"/>
            </a:xfrm>
            <a:prstGeom prst="rect">
              <a:avLst/>
            </a:prstGeom>
            <a:noFill/>
          </p:spPr>
          <p:txBody>
            <a:bodyPr wrap="square" rtlCol="0">
              <a:spAutoFit/>
            </a:bodyPr>
            <a:lstStyle/>
            <a:p>
              <a:r>
                <a:rPr lang="en-US" sz="1400" dirty="0" smtClean="0">
                  <a:solidFill>
                    <a:schemeClr val="tx1">
                      <a:lumMod val="95000"/>
                      <a:lumOff val="5000"/>
                    </a:schemeClr>
                  </a:solidFill>
                </a:rPr>
                <a:t>3’</a:t>
              </a:r>
              <a:endParaRPr lang="en-US" sz="1400" dirty="0">
                <a:solidFill>
                  <a:schemeClr val="tx1">
                    <a:lumMod val="95000"/>
                    <a:lumOff val="5000"/>
                  </a:schemeClr>
                </a:solidFill>
              </a:endParaRPr>
            </a:p>
          </p:txBody>
        </p:sp>
        <p:sp>
          <p:nvSpPr>
            <p:cNvPr id="67" name="TextBox 30"/>
            <p:cNvSpPr txBox="1"/>
            <p:nvPr/>
          </p:nvSpPr>
          <p:spPr>
            <a:xfrm>
              <a:off x="304800" y="3352800"/>
              <a:ext cx="381000" cy="307777"/>
            </a:xfrm>
            <a:prstGeom prst="rect">
              <a:avLst/>
            </a:prstGeom>
            <a:noFill/>
          </p:spPr>
          <p:txBody>
            <a:bodyPr wrap="square" rtlCol="0">
              <a:spAutoFit/>
            </a:bodyPr>
            <a:lstStyle/>
            <a:p>
              <a:r>
                <a:rPr lang="en-US" sz="1400" dirty="0">
                  <a:solidFill>
                    <a:schemeClr val="tx1">
                      <a:lumMod val="95000"/>
                      <a:lumOff val="5000"/>
                    </a:schemeClr>
                  </a:solidFill>
                </a:rPr>
                <a:t>5</a:t>
              </a:r>
              <a:r>
                <a:rPr lang="en-US" sz="1400" dirty="0" smtClean="0">
                  <a:solidFill>
                    <a:schemeClr val="tx1">
                      <a:lumMod val="95000"/>
                      <a:lumOff val="5000"/>
                    </a:schemeClr>
                  </a:solidFill>
                </a:rPr>
                <a:t>’</a:t>
              </a:r>
              <a:endParaRPr lang="en-US" sz="1400" dirty="0">
                <a:solidFill>
                  <a:schemeClr val="tx1">
                    <a:lumMod val="95000"/>
                    <a:lumOff val="5000"/>
                  </a:schemeClr>
                </a:solidFill>
              </a:endParaRPr>
            </a:p>
          </p:txBody>
        </p:sp>
        <p:sp>
          <p:nvSpPr>
            <p:cNvPr id="68" name="TextBox 30"/>
            <p:cNvSpPr txBox="1"/>
            <p:nvPr/>
          </p:nvSpPr>
          <p:spPr>
            <a:xfrm>
              <a:off x="314525" y="3714457"/>
              <a:ext cx="322963" cy="214208"/>
            </a:xfrm>
            <a:prstGeom prst="rect">
              <a:avLst/>
            </a:prstGeom>
            <a:noFill/>
          </p:spPr>
          <p:txBody>
            <a:bodyPr wrap="square" rtlCol="0">
              <a:spAutoFit/>
            </a:bodyPr>
            <a:lstStyle/>
            <a:p>
              <a:r>
                <a:rPr lang="en-US" sz="1400" dirty="0">
                  <a:solidFill>
                    <a:schemeClr val="tx1">
                      <a:lumMod val="95000"/>
                      <a:lumOff val="5000"/>
                    </a:schemeClr>
                  </a:solidFill>
                </a:rPr>
                <a:t>3</a:t>
              </a:r>
              <a:r>
                <a:rPr lang="en-US" sz="1400" dirty="0" smtClean="0">
                  <a:solidFill>
                    <a:schemeClr val="tx1">
                      <a:lumMod val="95000"/>
                      <a:lumOff val="5000"/>
                    </a:schemeClr>
                  </a:solidFill>
                </a:rPr>
                <a:t>’</a:t>
              </a:r>
              <a:endParaRPr lang="en-US" sz="1400" dirty="0">
                <a:solidFill>
                  <a:schemeClr val="tx1">
                    <a:lumMod val="95000"/>
                    <a:lumOff val="5000"/>
                  </a:schemeClr>
                </a:solidFill>
              </a:endParaRPr>
            </a:p>
          </p:txBody>
        </p:sp>
        <p:sp>
          <p:nvSpPr>
            <p:cNvPr id="69" name="TextBox 30"/>
            <p:cNvSpPr txBox="1"/>
            <p:nvPr/>
          </p:nvSpPr>
          <p:spPr>
            <a:xfrm>
              <a:off x="2575463" y="3714457"/>
              <a:ext cx="349840" cy="214208"/>
            </a:xfrm>
            <a:prstGeom prst="rect">
              <a:avLst/>
            </a:prstGeom>
            <a:noFill/>
          </p:spPr>
          <p:txBody>
            <a:bodyPr wrap="square" rtlCol="0">
              <a:spAutoFit/>
            </a:bodyPr>
            <a:lstStyle/>
            <a:p>
              <a:r>
                <a:rPr lang="en-US" sz="1400" dirty="0">
                  <a:solidFill>
                    <a:schemeClr val="tx1">
                      <a:lumMod val="95000"/>
                      <a:lumOff val="5000"/>
                    </a:schemeClr>
                  </a:solidFill>
                </a:rPr>
                <a:t>5</a:t>
              </a:r>
              <a:r>
                <a:rPr lang="en-US" sz="1400" dirty="0" smtClean="0">
                  <a:solidFill>
                    <a:schemeClr val="tx1">
                      <a:lumMod val="95000"/>
                      <a:lumOff val="5000"/>
                    </a:schemeClr>
                  </a:solidFill>
                </a:rPr>
                <a:t>’</a:t>
              </a:r>
              <a:endParaRPr lang="en-US" sz="1400" dirty="0">
                <a:solidFill>
                  <a:schemeClr val="tx1">
                    <a:lumMod val="95000"/>
                    <a:lumOff val="5000"/>
                  </a:schemeClr>
                </a:solidFill>
              </a:endParaRPr>
            </a:p>
          </p:txBody>
        </p:sp>
        <p:sp>
          <p:nvSpPr>
            <p:cNvPr id="120" name="Right Arrow 119"/>
            <p:cNvSpPr/>
            <p:nvPr/>
          </p:nvSpPr>
          <p:spPr>
            <a:xfrm>
              <a:off x="2772479" y="4200464"/>
              <a:ext cx="546212" cy="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2" name="Right Arrow 121"/>
            <p:cNvSpPr/>
            <p:nvPr/>
          </p:nvSpPr>
          <p:spPr>
            <a:xfrm>
              <a:off x="4615944" y="4253884"/>
              <a:ext cx="455488" cy="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2" name="Right Arrow 201"/>
            <p:cNvSpPr/>
            <p:nvPr/>
          </p:nvSpPr>
          <p:spPr>
            <a:xfrm>
              <a:off x="6527686" y="4307304"/>
              <a:ext cx="455488" cy="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2" name="TextBox 211"/>
            <p:cNvSpPr txBox="1"/>
            <p:nvPr/>
          </p:nvSpPr>
          <p:spPr>
            <a:xfrm>
              <a:off x="5105400" y="3048000"/>
              <a:ext cx="1706912" cy="457818"/>
            </a:xfrm>
            <a:prstGeom prst="rect">
              <a:avLst/>
            </a:prstGeom>
            <a:noFill/>
          </p:spPr>
          <p:txBody>
            <a:bodyPr wrap="square" rtlCol="0">
              <a:spAutoFit/>
            </a:bodyPr>
            <a:lstStyle/>
            <a:p>
              <a:r>
                <a:rPr lang="en-US" sz="1400" dirty="0" smtClean="0"/>
                <a:t>3. Hybridization of cholesterol probe</a:t>
              </a:r>
              <a:endParaRPr lang="el-GR" sz="1400" dirty="0"/>
            </a:p>
          </p:txBody>
        </p:sp>
        <p:sp>
          <p:nvSpPr>
            <p:cNvPr id="214" name="TextBox 213"/>
            <p:cNvSpPr txBox="1"/>
            <p:nvPr/>
          </p:nvSpPr>
          <p:spPr>
            <a:xfrm>
              <a:off x="6934200" y="3124200"/>
              <a:ext cx="1809809" cy="269305"/>
            </a:xfrm>
            <a:prstGeom prst="rect">
              <a:avLst/>
            </a:prstGeom>
            <a:noFill/>
          </p:spPr>
          <p:txBody>
            <a:bodyPr wrap="square" rtlCol="0">
              <a:spAutoFit/>
            </a:bodyPr>
            <a:lstStyle/>
            <a:p>
              <a:r>
                <a:rPr lang="en-US" sz="1400" dirty="0" smtClean="0"/>
                <a:t>4. Liposome binding</a:t>
              </a:r>
              <a:endParaRPr lang="el-GR" sz="1400" dirty="0"/>
            </a:p>
          </p:txBody>
        </p:sp>
        <p:sp>
          <p:nvSpPr>
            <p:cNvPr id="216" name="TextBox 215"/>
            <p:cNvSpPr txBox="1"/>
            <p:nvPr/>
          </p:nvSpPr>
          <p:spPr>
            <a:xfrm>
              <a:off x="304800" y="2971800"/>
              <a:ext cx="2566344" cy="269305"/>
            </a:xfrm>
            <a:prstGeom prst="rect">
              <a:avLst/>
            </a:prstGeom>
            <a:noFill/>
          </p:spPr>
          <p:txBody>
            <a:bodyPr wrap="none" rtlCol="0">
              <a:spAutoFit/>
            </a:bodyPr>
            <a:lstStyle/>
            <a:p>
              <a:r>
                <a:rPr lang="en-US" sz="1400" dirty="0" smtClean="0"/>
                <a:t>1. LCR without cholesterol probe</a:t>
              </a:r>
              <a:endParaRPr lang="el-GR" sz="1400" dirty="0"/>
            </a:p>
          </p:txBody>
        </p:sp>
        <p:sp>
          <p:nvSpPr>
            <p:cNvPr id="218" name="TextBox 217"/>
            <p:cNvSpPr txBox="1"/>
            <p:nvPr/>
          </p:nvSpPr>
          <p:spPr>
            <a:xfrm>
              <a:off x="2895600" y="3352800"/>
              <a:ext cx="2257233" cy="457818"/>
            </a:xfrm>
            <a:prstGeom prst="rect">
              <a:avLst/>
            </a:prstGeom>
            <a:noFill/>
          </p:spPr>
          <p:txBody>
            <a:bodyPr wrap="square" rtlCol="0">
              <a:spAutoFit/>
            </a:bodyPr>
            <a:lstStyle/>
            <a:p>
              <a:pPr algn="ctr"/>
              <a:r>
                <a:rPr lang="en-US" sz="1400" dirty="0" smtClean="0"/>
                <a:t>2. Binding of LCR on </a:t>
              </a:r>
              <a:r>
                <a:rPr lang="en-US" sz="1400" dirty="0" err="1" smtClean="0"/>
                <a:t>NAv</a:t>
              </a:r>
              <a:r>
                <a:rPr lang="en-US" sz="1400" dirty="0" smtClean="0"/>
                <a:t>-coated gold sensor</a:t>
              </a:r>
              <a:endParaRPr lang="el-GR" sz="1400" dirty="0"/>
            </a:p>
          </p:txBody>
        </p:sp>
        <p:sp>
          <p:nvSpPr>
            <p:cNvPr id="185" name="21 - Έλλειψη"/>
            <p:cNvSpPr/>
            <p:nvPr/>
          </p:nvSpPr>
          <p:spPr>
            <a:xfrm rot="10800000">
              <a:off x="2476676" y="3552754"/>
              <a:ext cx="90973" cy="6008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nvGrpSpPr>
            <p:cNvPr id="160" name="159 - Ομάδα"/>
            <p:cNvGrpSpPr/>
            <p:nvPr/>
          </p:nvGrpSpPr>
          <p:grpSpPr>
            <a:xfrm>
              <a:off x="3505200" y="3886200"/>
              <a:ext cx="1143000" cy="1699180"/>
              <a:chOff x="3636099" y="4293092"/>
              <a:chExt cx="1225312" cy="2514881"/>
            </a:xfrm>
          </p:grpSpPr>
          <p:grpSp>
            <p:nvGrpSpPr>
              <p:cNvPr id="228" name="Group 61"/>
              <p:cNvGrpSpPr/>
              <p:nvPr/>
            </p:nvGrpSpPr>
            <p:grpSpPr>
              <a:xfrm>
                <a:off x="3636099" y="5871869"/>
                <a:ext cx="1225312" cy="936104"/>
                <a:chOff x="6236814" y="5210809"/>
                <a:chExt cx="1274392" cy="1349434"/>
              </a:xfrm>
            </p:grpSpPr>
            <p:sp>
              <p:nvSpPr>
                <p:cNvPr id="82" name="Oval 24"/>
                <p:cNvSpPr/>
                <p:nvPr/>
              </p:nvSpPr>
              <p:spPr>
                <a:xfrm rot="260330">
                  <a:off x="6236814" y="5210809"/>
                  <a:ext cx="1274392"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91" name="36 - Έλλειψη"/>
                <p:cNvSpPr/>
                <p:nvPr/>
              </p:nvSpPr>
              <p:spPr>
                <a:xfrm rot="10800000">
                  <a:off x="6741790" y="5549811"/>
                  <a:ext cx="100794" cy="9931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84"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241" name="Group 4"/>
              <p:cNvGrpSpPr/>
              <p:nvPr/>
            </p:nvGrpSpPr>
            <p:grpSpPr>
              <a:xfrm>
                <a:off x="4111267" y="4293092"/>
                <a:ext cx="172701" cy="1872212"/>
                <a:chOff x="6948948" y="2725716"/>
                <a:chExt cx="274319" cy="3522683"/>
              </a:xfrm>
            </p:grpSpPr>
            <p:sp>
              <p:nvSpPr>
                <p:cNvPr id="187" name="Rectangle 32"/>
                <p:cNvSpPr/>
                <p:nvPr/>
              </p:nvSpPr>
              <p:spPr>
                <a:xfrm rot="16200000" flipV="1">
                  <a:off x="6076968" y="3667462"/>
                  <a:ext cx="195611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88"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89"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203" name="Rectangle 35"/>
                <p:cNvSpPr/>
                <p:nvPr/>
              </p:nvSpPr>
              <p:spPr>
                <a:xfrm rot="16200000" flipV="1">
                  <a:off x="6309848" y="5331413"/>
                  <a:ext cx="1490363" cy="72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204"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grpSp>
          <p:nvGrpSpPr>
            <p:cNvPr id="190" name="189 - Ομάδα"/>
            <p:cNvGrpSpPr/>
            <p:nvPr/>
          </p:nvGrpSpPr>
          <p:grpSpPr>
            <a:xfrm>
              <a:off x="5334000" y="3581400"/>
              <a:ext cx="990599" cy="2057400"/>
              <a:chOff x="5506928" y="3861048"/>
              <a:chExt cx="1225312" cy="3018933"/>
            </a:xfrm>
          </p:grpSpPr>
          <p:grpSp>
            <p:nvGrpSpPr>
              <p:cNvPr id="229" name="Group 123"/>
              <p:cNvGrpSpPr/>
              <p:nvPr/>
            </p:nvGrpSpPr>
            <p:grpSpPr>
              <a:xfrm>
                <a:off x="5506928" y="5943877"/>
                <a:ext cx="1225312" cy="936104"/>
                <a:chOff x="3636099" y="5871869"/>
                <a:chExt cx="1225312" cy="936104"/>
              </a:xfrm>
            </p:grpSpPr>
            <p:grpSp>
              <p:nvGrpSpPr>
                <p:cNvPr id="230" name="Group 61"/>
                <p:cNvGrpSpPr/>
                <p:nvPr/>
              </p:nvGrpSpPr>
              <p:grpSpPr>
                <a:xfrm>
                  <a:off x="3636099" y="5871869"/>
                  <a:ext cx="1225312" cy="936104"/>
                  <a:chOff x="6236814" y="5210809"/>
                  <a:chExt cx="1274392" cy="1349434"/>
                </a:xfrm>
              </p:grpSpPr>
              <p:sp>
                <p:nvSpPr>
                  <p:cNvPr id="132" name="Oval 24"/>
                  <p:cNvSpPr/>
                  <p:nvPr/>
                </p:nvSpPr>
                <p:spPr>
                  <a:xfrm rot="260330">
                    <a:off x="6236814" y="5210809"/>
                    <a:ext cx="1274392"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133" name="36 - Έλλειψη"/>
                  <p:cNvSpPr/>
                  <p:nvPr/>
                </p:nvSpPr>
                <p:spPr>
                  <a:xfrm rot="10800000">
                    <a:off x="6741790" y="5549811"/>
                    <a:ext cx="100794" cy="9931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134"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31" name="21 - Έλλειψη"/>
                <p:cNvSpPr/>
                <p:nvPr/>
              </p:nvSpPr>
              <p:spPr>
                <a:xfrm rot="10800000">
                  <a:off x="4139952" y="6092987"/>
                  <a:ext cx="80009" cy="7231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231" name="Group 161"/>
              <p:cNvGrpSpPr/>
              <p:nvPr/>
            </p:nvGrpSpPr>
            <p:grpSpPr>
              <a:xfrm>
                <a:off x="6156176" y="4365104"/>
                <a:ext cx="88454" cy="432049"/>
                <a:chOff x="6092551" y="3221360"/>
                <a:chExt cx="88454" cy="432049"/>
              </a:xfrm>
            </p:grpSpPr>
            <p:sp>
              <p:nvSpPr>
                <p:cNvPr id="137"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38"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32" name="Group 162"/>
              <p:cNvGrpSpPr/>
              <p:nvPr/>
            </p:nvGrpSpPr>
            <p:grpSpPr>
              <a:xfrm>
                <a:off x="5796136" y="4653136"/>
                <a:ext cx="88454" cy="432049"/>
                <a:chOff x="6092551" y="3221360"/>
                <a:chExt cx="88454" cy="432049"/>
              </a:xfrm>
            </p:grpSpPr>
            <p:sp>
              <p:nvSpPr>
                <p:cNvPr id="164"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65"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33" name="Group 165"/>
              <p:cNvGrpSpPr/>
              <p:nvPr/>
            </p:nvGrpSpPr>
            <p:grpSpPr>
              <a:xfrm>
                <a:off x="5868144" y="4077072"/>
                <a:ext cx="88454" cy="432049"/>
                <a:chOff x="6092551" y="3221360"/>
                <a:chExt cx="88454" cy="432049"/>
              </a:xfrm>
            </p:grpSpPr>
            <p:sp>
              <p:nvSpPr>
                <p:cNvPr id="167"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68"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34" name="Group 171"/>
              <p:cNvGrpSpPr/>
              <p:nvPr/>
            </p:nvGrpSpPr>
            <p:grpSpPr>
              <a:xfrm>
                <a:off x="6444208" y="4005064"/>
                <a:ext cx="88454" cy="432049"/>
                <a:chOff x="6092551" y="3221360"/>
                <a:chExt cx="88454" cy="432049"/>
              </a:xfrm>
            </p:grpSpPr>
            <p:sp>
              <p:nvSpPr>
                <p:cNvPr id="173"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74"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35" name="Group 174"/>
              <p:cNvGrpSpPr/>
              <p:nvPr/>
            </p:nvGrpSpPr>
            <p:grpSpPr>
              <a:xfrm>
                <a:off x="5580113" y="4005064"/>
                <a:ext cx="88453" cy="432048"/>
                <a:chOff x="6092552" y="3221360"/>
                <a:chExt cx="88453" cy="432048"/>
              </a:xfrm>
            </p:grpSpPr>
            <p:sp>
              <p:nvSpPr>
                <p:cNvPr id="176"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77" name="Rectangle 34"/>
                <p:cNvSpPr/>
                <p:nvPr/>
              </p:nvSpPr>
              <p:spPr>
                <a:xfrm rot="5400000">
                  <a:off x="5935392" y="3450529"/>
                  <a:ext cx="360040" cy="45718"/>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36" name="Group 177"/>
              <p:cNvGrpSpPr/>
              <p:nvPr/>
            </p:nvGrpSpPr>
            <p:grpSpPr>
              <a:xfrm>
                <a:off x="6084168" y="3861048"/>
                <a:ext cx="88454" cy="432049"/>
                <a:chOff x="6092551" y="3221360"/>
                <a:chExt cx="88454" cy="432049"/>
              </a:xfrm>
            </p:grpSpPr>
            <p:sp>
              <p:nvSpPr>
                <p:cNvPr id="179"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80"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37" name="Group 180"/>
              <p:cNvGrpSpPr/>
              <p:nvPr/>
            </p:nvGrpSpPr>
            <p:grpSpPr>
              <a:xfrm>
                <a:off x="6444208" y="4653136"/>
                <a:ext cx="88454" cy="432049"/>
                <a:chOff x="6092551" y="3221360"/>
                <a:chExt cx="88454" cy="432049"/>
              </a:xfrm>
            </p:grpSpPr>
            <p:sp>
              <p:nvSpPr>
                <p:cNvPr id="182"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83"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242" name="Group 4"/>
              <p:cNvGrpSpPr/>
              <p:nvPr/>
            </p:nvGrpSpPr>
            <p:grpSpPr>
              <a:xfrm>
                <a:off x="5983475" y="4365100"/>
                <a:ext cx="172701" cy="1872212"/>
                <a:chOff x="6948948" y="2725716"/>
                <a:chExt cx="274319" cy="3522683"/>
              </a:xfrm>
            </p:grpSpPr>
            <p:sp>
              <p:nvSpPr>
                <p:cNvPr id="206" name="Rectangle 32"/>
                <p:cNvSpPr/>
                <p:nvPr/>
              </p:nvSpPr>
              <p:spPr>
                <a:xfrm rot="16200000" flipV="1">
                  <a:off x="6076968" y="3667462"/>
                  <a:ext cx="195611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07"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09"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210" name="Rectangle 35"/>
                <p:cNvSpPr/>
                <p:nvPr/>
              </p:nvSpPr>
              <p:spPr>
                <a:xfrm rot="16200000" flipV="1">
                  <a:off x="6309848" y="5331413"/>
                  <a:ext cx="1490363" cy="72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211"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grpSp>
          <p:nvGrpSpPr>
            <p:cNvPr id="191" name="190 - Ομάδα"/>
            <p:cNvGrpSpPr/>
            <p:nvPr/>
          </p:nvGrpSpPr>
          <p:grpSpPr>
            <a:xfrm>
              <a:off x="7315200" y="3428999"/>
              <a:ext cx="1143873" cy="2193493"/>
              <a:chOff x="7452320" y="3645024"/>
              <a:chExt cx="1388871" cy="3212976"/>
            </a:xfrm>
          </p:grpSpPr>
          <p:grpSp>
            <p:nvGrpSpPr>
              <p:cNvPr id="238" name="Group 189"/>
              <p:cNvGrpSpPr/>
              <p:nvPr/>
            </p:nvGrpSpPr>
            <p:grpSpPr>
              <a:xfrm>
                <a:off x="7452320" y="5921896"/>
                <a:ext cx="1225312" cy="936104"/>
                <a:chOff x="3636099" y="5871869"/>
                <a:chExt cx="1225312" cy="936104"/>
              </a:xfrm>
            </p:grpSpPr>
            <p:grpSp>
              <p:nvGrpSpPr>
                <p:cNvPr id="239" name="Group 61"/>
                <p:cNvGrpSpPr/>
                <p:nvPr/>
              </p:nvGrpSpPr>
              <p:grpSpPr>
                <a:xfrm>
                  <a:off x="3636099" y="5871869"/>
                  <a:ext cx="1225312" cy="936104"/>
                  <a:chOff x="6236814" y="5210809"/>
                  <a:chExt cx="1274392" cy="1349434"/>
                </a:xfrm>
              </p:grpSpPr>
              <p:sp>
                <p:nvSpPr>
                  <p:cNvPr id="198" name="Oval 24"/>
                  <p:cNvSpPr/>
                  <p:nvPr/>
                </p:nvSpPr>
                <p:spPr>
                  <a:xfrm rot="260330">
                    <a:off x="6236814" y="5210809"/>
                    <a:ext cx="1274392"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199" name="36 - Έλλειψη"/>
                  <p:cNvSpPr/>
                  <p:nvPr/>
                </p:nvSpPr>
                <p:spPr>
                  <a:xfrm rot="10800000">
                    <a:off x="6741790" y="5549811"/>
                    <a:ext cx="100794" cy="9931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200"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97" name="21 - Έλλειψη"/>
                <p:cNvSpPr/>
                <p:nvPr/>
              </p:nvSpPr>
              <p:spPr>
                <a:xfrm rot="10800000">
                  <a:off x="4139961" y="6092987"/>
                  <a:ext cx="80009" cy="7231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sp>
            <p:nvSpPr>
              <p:cNvPr id="201" name="Oval 27"/>
              <p:cNvSpPr/>
              <p:nvPr/>
            </p:nvSpPr>
            <p:spPr>
              <a:xfrm>
                <a:off x="7566658" y="3645024"/>
                <a:ext cx="821765" cy="735005"/>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sp>
            <p:nvSpPr>
              <p:cNvPr id="147" name="TextBox 146"/>
              <p:cNvSpPr txBox="1"/>
              <p:nvPr/>
            </p:nvSpPr>
            <p:spPr>
              <a:xfrm>
                <a:off x="8172400" y="5157192"/>
                <a:ext cx="668791" cy="336247"/>
              </a:xfrm>
              <a:prstGeom prst="rect">
                <a:avLst/>
              </a:prstGeom>
              <a:noFill/>
            </p:spPr>
            <p:txBody>
              <a:bodyPr wrap="none" rtlCol="0">
                <a:spAutoFit/>
              </a:bodyPr>
              <a:lstStyle/>
              <a:p>
                <a:r>
                  <a:rPr lang="en-US" sz="1400" dirty="0" smtClean="0"/>
                  <a:t>120 </a:t>
                </a:r>
                <a:r>
                  <a:rPr lang="en-US" sz="1400" dirty="0" err="1" smtClean="0"/>
                  <a:t>bp</a:t>
                </a:r>
                <a:endParaRPr lang="el-GR" sz="1400" dirty="0"/>
              </a:p>
            </p:txBody>
          </p:sp>
          <p:grpSp>
            <p:nvGrpSpPr>
              <p:cNvPr id="243" name="Group 4"/>
              <p:cNvGrpSpPr/>
              <p:nvPr/>
            </p:nvGrpSpPr>
            <p:grpSpPr>
              <a:xfrm>
                <a:off x="7956376" y="4365100"/>
                <a:ext cx="172701" cy="1872212"/>
                <a:chOff x="6948948" y="2725716"/>
                <a:chExt cx="274319" cy="3522683"/>
              </a:xfrm>
            </p:grpSpPr>
            <p:sp>
              <p:nvSpPr>
                <p:cNvPr id="220" name="Rectangle 32"/>
                <p:cNvSpPr/>
                <p:nvPr/>
              </p:nvSpPr>
              <p:spPr>
                <a:xfrm rot="16200000" flipV="1">
                  <a:off x="6076968" y="3667462"/>
                  <a:ext cx="195611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21"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22"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223" name="Rectangle 35"/>
                <p:cNvSpPr/>
                <p:nvPr/>
              </p:nvSpPr>
              <p:spPr>
                <a:xfrm rot="16200000" flipV="1">
                  <a:off x="6309848" y="5331413"/>
                  <a:ext cx="1490363" cy="72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224"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nvGrpSpPr>
              <p:cNvPr id="244" name="Group 224"/>
              <p:cNvGrpSpPr/>
              <p:nvPr/>
            </p:nvGrpSpPr>
            <p:grpSpPr>
              <a:xfrm>
                <a:off x="8083946" y="4293096"/>
                <a:ext cx="88454" cy="432049"/>
                <a:chOff x="6092551" y="3221360"/>
                <a:chExt cx="88454" cy="432049"/>
              </a:xfrm>
            </p:grpSpPr>
            <p:sp>
              <p:nvSpPr>
                <p:cNvPr id="226"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227"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grpSp>
      <p:sp>
        <p:nvSpPr>
          <p:cNvPr id="178" name="Title 1"/>
          <p:cNvSpPr>
            <a:spLocks noGrp="1"/>
          </p:cNvSpPr>
          <p:nvPr>
            <p:ph type="title"/>
          </p:nvPr>
        </p:nvSpPr>
        <p:spPr>
          <a:xfrm>
            <a:off x="228600" y="350838"/>
            <a:ext cx="8458200" cy="487362"/>
          </a:xfrm>
        </p:spPr>
        <p:txBody>
          <a:bodyPr>
            <a:noAutofit/>
          </a:bodyPr>
          <a:lstStyle/>
          <a:p>
            <a:r>
              <a:rPr lang="en-US" sz="3600" i="1" dirty="0" smtClean="0">
                <a:solidFill>
                  <a:srgbClr val="0070C0"/>
                </a:solidFill>
              </a:rPr>
              <a:t>Development of a new LCR protocol and acoustic method  </a:t>
            </a:r>
            <a:endParaRPr lang="el-GR" sz="3600" i="1" dirty="0">
              <a:solidFill>
                <a:srgbClr val="0070C0"/>
              </a:solidFill>
            </a:endParaRPr>
          </a:p>
        </p:txBody>
      </p:sp>
      <p:sp>
        <p:nvSpPr>
          <p:cNvPr id="110" name="109 - TextBox"/>
          <p:cNvSpPr txBox="1"/>
          <p:nvPr/>
        </p:nvSpPr>
        <p:spPr>
          <a:xfrm>
            <a:off x="304800" y="1143000"/>
            <a:ext cx="8534400" cy="1477328"/>
          </a:xfrm>
          <a:prstGeom prst="rect">
            <a:avLst/>
          </a:prstGeom>
          <a:noFill/>
        </p:spPr>
        <p:txBody>
          <a:bodyPr wrap="square" rtlCol="0">
            <a:spAutoFit/>
          </a:bodyPr>
          <a:lstStyle/>
          <a:p>
            <a:pPr marL="342900" indent="-342900" algn="just"/>
            <a:r>
              <a:rPr lang="en-US" b="1" dirty="0" smtClean="0"/>
              <a:t>1. Further optimization of LCR;</a:t>
            </a:r>
          </a:p>
          <a:p>
            <a:pPr marL="342900" indent="-342900" algn="just"/>
            <a:r>
              <a:rPr lang="en-US" dirty="0" smtClean="0"/>
              <a:t>Changing the annealing temperature (65 </a:t>
            </a:r>
            <a:r>
              <a:rPr lang="en-US" baseline="30000" dirty="0" err="1" smtClean="0"/>
              <a:t>o</a:t>
            </a:r>
            <a:r>
              <a:rPr lang="en-US" dirty="0" err="1" smtClean="0"/>
              <a:t>C</a:t>
            </a:r>
            <a:r>
              <a:rPr lang="en-US" dirty="0" smtClean="0"/>
              <a:t> from 75 </a:t>
            </a:r>
            <a:r>
              <a:rPr lang="en-US" baseline="30000" dirty="0" err="1" smtClean="0"/>
              <a:t>o</a:t>
            </a:r>
            <a:r>
              <a:rPr lang="en-US" dirty="0" err="1" smtClean="0"/>
              <a:t>C</a:t>
            </a:r>
            <a:r>
              <a:rPr lang="en-US" dirty="0" smtClean="0"/>
              <a:t>), number of cycles, thermal cycler </a:t>
            </a:r>
          </a:p>
          <a:p>
            <a:pPr marL="342900" indent="-342900" algn="just"/>
            <a:endParaRPr lang="en-US" dirty="0" smtClean="0"/>
          </a:p>
          <a:p>
            <a:pPr marL="342900" indent="-342900" algn="just"/>
            <a:r>
              <a:rPr lang="en-US" b="1" dirty="0" smtClean="0"/>
              <a:t>2. New surface binding protocol;</a:t>
            </a:r>
          </a:p>
          <a:p>
            <a:pPr marL="342900" indent="-342900" algn="just"/>
            <a:r>
              <a:rPr lang="en-US" dirty="0" smtClean="0"/>
              <a:t>Design of new LCR probes in order to remove the cholesterol from the reaction </a:t>
            </a:r>
          </a:p>
        </p:txBody>
      </p:sp>
      <p:sp>
        <p:nvSpPr>
          <p:cNvPr id="97" name="Rectangle 96"/>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George Papadakis\Google Drive\345382_l.jpg"/>
          <p:cNvPicPr>
            <a:picLocks noChangeAspect="1" noChangeArrowheads="1"/>
          </p:cNvPicPr>
          <p:nvPr/>
        </p:nvPicPr>
        <p:blipFill>
          <a:blip r:embed="rId3" cstate="print">
            <a:lum bright="80000" contrast="-70000"/>
          </a:blip>
          <a:srcRect l="37564" b="32252"/>
          <a:stretch>
            <a:fillRect/>
          </a:stretch>
        </p:blipFill>
        <p:spPr bwMode="auto">
          <a:xfrm>
            <a:off x="4403442" y="0"/>
            <a:ext cx="4740558" cy="6858001"/>
          </a:xfrm>
          <a:prstGeom prst="rect">
            <a:avLst/>
          </a:prstGeom>
          <a:noFill/>
        </p:spPr>
      </p:pic>
      <p:graphicFrame>
        <p:nvGraphicFramePr>
          <p:cNvPr id="4" name="Chart 3"/>
          <p:cNvGraphicFramePr/>
          <p:nvPr/>
        </p:nvGraphicFramePr>
        <p:xfrm>
          <a:off x="3505200" y="3733800"/>
          <a:ext cx="5638800" cy="3124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p:nvPr/>
        </p:nvGraphicFramePr>
        <p:xfrm>
          <a:off x="3581400" y="914400"/>
          <a:ext cx="5562600" cy="3048000"/>
        </p:xfrm>
        <a:graphic>
          <a:graphicData uri="http://schemas.openxmlformats.org/drawingml/2006/chart">
            <c:chart xmlns:c="http://schemas.openxmlformats.org/drawingml/2006/chart" xmlns:r="http://schemas.openxmlformats.org/officeDocument/2006/relationships" r:id="rId5"/>
          </a:graphicData>
        </a:graphic>
      </p:graphicFrame>
      <p:sp>
        <p:nvSpPr>
          <p:cNvPr id="7" name="Title 1"/>
          <p:cNvSpPr>
            <a:spLocks noGrp="1"/>
          </p:cNvSpPr>
          <p:nvPr>
            <p:ph type="title"/>
          </p:nvPr>
        </p:nvSpPr>
        <p:spPr>
          <a:xfrm>
            <a:off x="457200" y="381000"/>
            <a:ext cx="8229600" cy="487362"/>
          </a:xfrm>
        </p:spPr>
        <p:txBody>
          <a:bodyPr>
            <a:noAutofit/>
          </a:bodyPr>
          <a:lstStyle/>
          <a:p>
            <a:r>
              <a:rPr lang="en-US" sz="3600" i="1" dirty="0" smtClean="0">
                <a:solidFill>
                  <a:srgbClr val="0070C0"/>
                </a:solidFill>
              </a:rPr>
              <a:t>Acoustic detection of 30 cycles LCR - without cholesterol </a:t>
            </a:r>
            <a:endParaRPr lang="el-GR" sz="3600" i="1" dirty="0">
              <a:solidFill>
                <a:srgbClr val="0070C0"/>
              </a:solidFill>
            </a:endParaRPr>
          </a:p>
        </p:txBody>
      </p:sp>
      <p:graphicFrame>
        <p:nvGraphicFramePr>
          <p:cNvPr id="12" name="11 - Διάγραμμα"/>
          <p:cNvGraphicFramePr/>
          <p:nvPr/>
        </p:nvGraphicFramePr>
        <p:xfrm>
          <a:off x="0" y="4038600"/>
          <a:ext cx="3657600" cy="1752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9 - TextBox"/>
          <p:cNvSpPr txBox="1"/>
          <p:nvPr/>
        </p:nvSpPr>
        <p:spPr>
          <a:xfrm>
            <a:off x="304800" y="1522274"/>
            <a:ext cx="2895600" cy="1754326"/>
          </a:xfrm>
          <a:prstGeom prst="rect">
            <a:avLst/>
          </a:prstGeom>
          <a:noFill/>
        </p:spPr>
        <p:txBody>
          <a:bodyPr wrap="square" rtlCol="0">
            <a:spAutoFit/>
          </a:bodyPr>
          <a:lstStyle/>
          <a:p>
            <a:r>
              <a:rPr lang="en-US" dirty="0" smtClean="0"/>
              <a:t>LCR without the cholesterol probe in the reaction;</a:t>
            </a:r>
          </a:p>
          <a:p>
            <a:pPr>
              <a:buFont typeface="Arial" pitchFamily="34" charset="0"/>
              <a:buChar char="•"/>
            </a:pPr>
            <a:r>
              <a:rPr lang="en-US" dirty="0" smtClean="0"/>
              <a:t> 30 cycles (instead of 99)</a:t>
            </a:r>
          </a:p>
          <a:p>
            <a:pPr>
              <a:buFont typeface="Arial" pitchFamily="34" charset="0"/>
              <a:buChar char="•"/>
            </a:pPr>
            <a:r>
              <a:rPr lang="en-US" dirty="0" smtClean="0"/>
              <a:t> 35 min (instead of 60 min)</a:t>
            </a:r>
          </a:p>
          <a:p>
            <a:pPr>
              <a:buFont typeface="Arial" pitchFamily="34" charset="0"/>
              <a:buChar char="•"/>
            </a:pPr>
            <a:r>
              <a:rPr lang="en-US" dirty="0" smtClean="0"/>
              <a:t> Wt control; 2x V600E copies </a:t>
            </a:r>
          </a:p>
        </p:txBody>
      </p:sp>
      <p:sp>
        <p:nvSpPr>
          <p:cNvPr id="14" name="13 - Βέλος προς τα κάτω"/>
          <p:cNvSpPr/>
          <p:nvPr/>
        </p:nvSpPr>
        <p:spPr>
          <a:xfrm>
            <a:off x="5562600" y="2362200"/>
            <a:ext cx="152400" cy="381000"/>
          </a:xfrm>
          <a:prstGeom prst="down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a:p>
        </p:txBody>
      </p:sp>
      <p:sp>
        <p:nvSpPr>
          <p:cNvPr id="8" name="Rectangle 7"/>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2" descr="C:\Users\George Papadakis\Google Drive\345382_l.jpg"/>
          <p:cNvPicPr>
            <a:picLocks noChangeAspect="1" noChangeArrowheads="1"/>
          </p:cNvPicPr>
          <p:nvPr/>
        </p:nvPicPr>
        <p:blipFill>
          <a:blip r:embed="rId2" cstate="print">
            <a:lum bright="80000" contrast="-70000"/>
          </a:blip>
          <a:srcRect l="37564" b="32252"/>
          <a:stretch>
            <a:fillRect/>
          </a:stretch>
        </p:blipFill>
        <p:spPr bwMode="auto">
          <a:xfrm>
            <a:off x="4403442" y="0"/>
            <a:ext cx="4740558" cy="6858001"/>
          </a:xfrm>
          <a:prstGeom prst="rect">
            <a:avLst/>
          </a:prstGeom>
          <a:noFill/>
        </p:spPr>
      </p:pic>
      <p:sp>
        <p:nvSpPr>
          <p:cNvPr id="4" name="1 - Τίτλος"/>
          <p:cNvSpPr>
            <a:spLocks noGrp="1"/>
          </p:cNvSpPr>
          <p:nvPr>
            <p:ph type="title"/>
          </p:nvPr>
        </p:nvSpPr>
        <p:spPr>
          <a:xfrm>
            <a:off x="0" y="152400"/>
            <a:ext cx="9144000" cy="685800"/>
          </a:xfrm>
        </p:spPr>
        <p:txBody>
          <a:bodyPr>
            <a:noAutofit/>
          </a:bodyPr>
          <a:lstStyle/>
          <a:p>
            <a:r>
              <a:rPr lang="en-US" sz="3600" i="1" dirty="0" smtClean="0">
                <a:solidFill>
                  <a:srgbClr val="0070C0"/>
                </a:solidFill>
              </a:rPr>
              <a:t>New Exponential LCR protocol; limitations</a:t>
            </a:r>
            <a:endParaRPr lang="el-GR" sz="3600" i="1" dirty="0">
              <a:solidFill>
                <a:srgbClr val="0070C0"/>
              </a:solidFill>
            </a:endParaRPr>
          </a:p>
        </p:txBody>
      </p:sp>
      <p:grpSp>
        <p:nvGrpSpPr>
          <p:cNvPr id="83" name="Group 82"/>
          <p:cNvGrpSpPr/>
          <p:nvPr/>
        </p:nvGrpSpPr>
        <p:grpSpPr>
          <a:xfrm>
            <a:off x="2971800" y="1676400"/>
            <a:ext cx="6161390" cy="3962400"/>
            <a:chOff x="2935344" y="2286000"/>
            <a:chExt cx="6352272" cy="4599761"/>
          </a:xfrm>
        </p:grpSpPr>
        <p:grpSp>
          <p:nvGrpSpPr>
            <p:cNvPr id="2" name="54 - Ομάδα"/>
            <p:cNvGrpSpPr/>
            <p:nvPr/>
          </p:nvGrpSpPr>
          <p:grpSpPr>
            <a:xfrm>
              <a:off x="5602344" y="2286000"/>
              <a:ext cx="838200" cy="1167883"/>
              <a:chOff x="827584" y="1268760"/>
              <a:chExt cx="755357" cy="858117"/>
            </a:xfrm>
          </p:grpSpPr>
          <p:pic>
            <p:nvPicPr>
              <p:cNvPr id="20" name="Picture 4" descr="Î£ÏÎµÏÎ¹ÎºÎ® ÎµÎ¹ÎºÏÎ½Î±"/>
              <p:cNvPicPr>
                <a:picLocks noChangeAspect="1" noChangeArrowheads="1"/>
              </p:cNvPicPr>
              <p:nvPr/>
            </p:nvPicPr>
            <p:blipFill>
              <a:blip r:embed="rId3" cstate="print"/>
              <a:srcRect/>
              <a:stretch>
                <a:fillRect/>
              </a:stretch>
            </p:blipFill>
            <p:spPr bwMode="auto">
              <a:xfrm>
                <a:off x="827584" y="1268760"/>
                <a:ext cx="549902" cy="858117"/>
              </a:xfrm>
              <a:prstGeom prst="rect">
                <a:avLst/>
              </a:prstGeom>
              <a:noFill/>
            </p:spPr>
          </p:pic>
          <p:sp>
            <p:nvSpPr>
              <p:cNvPr id="21" name="TextBox 76"/>
              <p:cNvSpPr txBox="1"/>
              <p:nvPr/>
            </p:nvSpPr>
            <p:spPr>
              <a:xfrm>
                <a:off x="1075612" y="1660682"/>
                <a:ext cx="507329" cy="203529"/>
              </a:xfrm>
              <a:prstGeom prst="rect">
                <a:avLst/>
              </a:prstGeom>
              <a:noFill/>
            </p:spPr>
            <p:txBody>
              <a:bodyPr wrap="square" rtlCol="0">
                <a:spAutoFit/>
              </a:bodyPr>
              <a:lstStyle/>
              <a:p>
                <a:r>
                  <a:rPr lang="en-US" sz="1200" b="1" dirty="0" smtClean="0">
                    <a:solidFill>
                      <a:srgbClr val="FF0000"/>
                    </a:solidFill>
                  </a:rPr>
                  <a:t>LCR</a:t>
                </a:r>
                <a:endParaRPr lang="el-GR" sz="1200" b="1" dirty="0">
                  <a:solidFill>
                    <a:srgbClr val="FF0000"/>
                  </a:solidFill>
                </a:endParaRPr>
              </a:p>
            </p:txBody>
          </p:sp>
        </p:grpSp>
        <p:cxnSp>
          <p:nvCxnSpPr>
            <p:cNvPr id="22" name="Straight Arrow Connector 21"/>
            <p:cNvCxnSpPr/>
            <p:nvPr/>
          </p:nvCxnSpPr>
          <p:spPr>
            <a:xfrm flipH="1">
              <a:off x="4764144" y="3516868"/>
              <a:ext cx="7620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059544" y="3593068"/>
              <a:ext cx="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669144" y="3440668"/>
              <a:ext cx="6858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973944" y="6028491"/>
              <a:ext cx="2246256" cy="307777"/>
            </a:xfrm>
            <a:prstGeom prst="rect">
              <a:avLst/>
            </a:prstGeom>
            <a:noFill/>
          </p:spPr>
          <p:txBody>
            <a:bodyPr wrap="none" rtlCol="0">
              <a:spAutoFit/>
            </a:bodyPr>
            <a:lstStyle/>
            <a:p>
              <a:r>
                <a:rPr lang="en-US" sz="1400" dirty="0" smtClean="0"/>
                <a:t>c. Blunt end </a:t>
              </a:r>
              <a:r>
                <a:rPr lang="en-US" sz="1400" dirty="0" err="1" smtClean="0"/>
                <a:t>Ligated</a:t>
              </a:r>
              <a:r>
                <a:rPr lang="en-US" sz="1400" dirty="0" smtClean="0"/>
                <a:t> product</a:t>
              </a:r>
              <a:endParaRPr lang="el-GR" sz="1400" dirty="0"/>
            </a:p>
          </p:txBody>
        </p:sp>
        <p:grpSp>
          <p:nvGrpSpPr>
            <p:cNvPr id="3" name="Group 25"/>
            <p:cNvGrpSpPr/>
            <p:nvPr/>
          </p:nvGrpSpPr>
          <p:grpSpPr>
            <a:xfrm>
              <a:off x="3064176" y="4656891"/>
              <a:ext cx="1828800" cy="1371600"/>
              <a:chOff x="685800" y="2895600"/>
              <a:chExt cx="2169910" cy="1600199"/>
            </a:xfrm>
          </p:grpSpPr>
          <p:sp>
            <p:nvSpPr>
              <p:cNvPr id="27" name="Rectangle 16"/>
              <p:cNvSpPr/>
              <p:nvPr/>
            </p:nvSpPr>
            <p:spPr>
              <a:xfrm>
                <a:off x="685800" y="3048000"/>
                <a:ext cx="2054109" cy="727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28" name="Rectangle 18"/>
              <p:cNvSpPr/>
              <p:nvPr/>
            </p:nvSpPr>
            <p:spPr>
              <a:xfrm>
                <a:off x="801601" y="3629796"/>
                <a:ext cx="2054109" cy="727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29" name="TextBox 2"/>
              <p:cNvSpPr txBox="1"/>
              <p:nvPr/>
            </p:nvSpPr>
            <p:spPr>
              <a:xfrm>
                <a:off x="1600200" y="2895600"/>
                <a:ext cx="194166" cy="307777"/>
              </a:xfrm>
              <a:prstGeom prst="rect">
                <a:avLst/>
              </a:prstGeom>
              <a:noFill/>
            </p:spPr>
            <p:txBody>
              <a:bodyPr wrap="square" rtlCol="0">
                <a:spAutoFit/>
              </a:bodyPr>
              <a:lstStyle/>
              <a:p>
                <a:r>
                  <a:rPr lang="en-US" sz="1400" b="1" dirty="0" smtClean="0">
                    <a:solidFill>
                      <a:srgbClr val="C00000"/>
                    </a:solidFill>
                  </a:rPr>
                  <a:t>A</a:t>
                </a:r>
                <a:endParaRPr lang="en-US" sz="1400" b="1" dirty="0">
                  <a:solidFill>
                    <a:srgbClr val="C00000"/>
                  </a:solidFill>
                </a:endParaRPr>
              </a:p>
            </p:txBody>
          </p:sp>
          <p:sp>
            <p:nvSpPr>
              <p:cNvPr id="30" name="TextBox 2"/>
              <p:cNvSpPr txBox="1"/>
              <p:nvPr/>
            </p:nvSpPr>
            <p:spPr>
              <a:xfrm>
                <a:off x="1612209" y="3578423"/>
                <a:ext cx="194166" cy="307777"/>
              </a:xfrm>
              <a:prstGeom prst="rect">
                <a:avLst/>
              </a:prstGeom>
              <a:noFill/>
            </p:spPr>
            <p:txBody>
              <a:bodyPr wrap="square" rtlCol="0">
                <a:spAutoFit/>
              </a:bodyPr>
              <a:lstStyle/>
              <a:p>
                <a:r>
                  <a:rPr lang="en-US" sz="1400" b="1" dirty="0" smtClean="0">
                    <a:solidFill>
                      <a:srgbClr val="C00000"/>
                    </a:solidFill>
                  </a:rPr>
                  <a:t>T</a:t>
                </a:r>
                <a:endParaRPr lang="en-US" sz="1400" b="1" dirty="0">
                  <a:solidFill>
                    <a:srgbClr val="C00000"/>
                  </a:solidFill>
                </a:endParaRPr>
              </a:p>
            </p:txBody>
          </p:sp>
          <p:sp>
            <p:nvSpPr>
              <p:cNvPr id="31" name="Rectangle 33"/>
              <p:cNvSpPr/>
              <p:nvPr/>
            </p:nvSpPr>
            <p:spPr>
              <a:xfrm rot="10800000">
                <a:off x="801602" y="3581400"/>
                <a:ext cx="933322"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32" name="Rectangle 32"/>
              <p:cNvSpPr/>
              <p:nvPr/>
            </p:nvSpPr>
            <p:spPr>
              <a:xfrm>
                <a:off x="743701" y="3172006"/>
                <a:ext cx="933322" cy="3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33" name="Rectangle 35"/>
              <p:cNvSpPr/>
              <p:nvPr/>
            </p:nvSpPr>
            <p:spPr>
              <a:xfrm>
                <a:off x="1728010" y="3172006"/>
                <a:ext cx="933322" cy="384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34" name="Rectangle 34"/>
              <p:cNvSpPr/>
              <p:nvPr/>
            </p:nvSpPr>
            <p:spPr>
              <a:xfrm rot="10800000">
                <a:off x="1836897" y="3578051"/>
                <a:ext cx="933322" cy="38412"/>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nvGrpSpPr>
              <p:cNvPr id="6" name="Group 93"/>
              <p:cNvGrpSpPr/>
              <p:nvPr/>
            </p:nvGrpSpPr>
            <p:grpSpPr>
              <a:xfrm rot="5400000">
                <a:off x="1729941" y="3406341"/>
                <a:ext cx="152399" cy="2026518"/>
                <a:chOff x="5486399" y="3276600"/>
                <a:chExt cx="156190" cy="2456598"/>
              </a:xfrm>
            </p:grpSpPr>
            <p:sp>
              <p:nvSpPr>
                <p:cNvPr id="38" name="Rectangle 32"/>
                <p:cNvSpPr/>
                <p:nvPr/>
              </p:nvSpPr>
              <p:spPr>
                <a:xfrm rot="16200000">
                  <a:off x="4890271" y="5101027"/>
                  <a:ext cx="1228299" cy="3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dirty="0"/>
                </a:p>
              </p:txBody>
            </p:sp>
            <p:sp>
              <p:nvSpPr>
                <p:cNvPr id="39" name="Rectangle 33"/>
                <p:cNvSpPr/>
                <p:nvPr/>
              </p:nvSpPr>
              <p:spPr>
                <a:xfrm rot="5400000">
                  <a:off x="5010418" y="5101027"/>
                  <a:ext cx="1228299" cy="360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40" name="Rectangle 34"/>
                <p:cNvSpPr/>
                <p:nvPr/>
              </p:nvSpPr>
              <p:spPr>
                <a:xfrm rot="5400000">
                  <a:off x="5010418" y="3872729"/>
                  <a:ext cx="1228299" cy="36043"/>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41" name="Rectangle 35"/>
                <p:cNvSpPr/>
                <p:nvPr/>
              </p:nvSpPr>
              <p:spPr>
                <a:xfrm rot="16200000">
                  <a:off x="4890272" y="3872728"/>
                  <a:ext cx="1228299" cy="3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grpSp>
          <p:sp>
            <p:nvSpPr>
              <p:cNvPr id="36" name="TextBox 35"/>
              <p:cNvSpPr txBox="1"/>
              <p:nvPr/>
            </p:nvSpPr>
            <p:spPr>
              <a:xfrm>
                <a:off x="1600200" y="3048000"/>
                <a:ext cx="272832" cy="307777"/>
              </a:xfrm>
              <a:prstGeom prst="rect">
                <a:avLst/>
              </a:prstGeom>
              <a:noFill/>
            </p:spPr>
            <p:txBody>
              <a:bodyPr wrap="none" rtlCol="0">
                <a:spAutoFit/>
              </a:bodyPr>
              <a:lstStyle/>
              <a:p>
                <a:r>
                  <a:rPr lang="en-US" sz="1400" b="1" dirty="0" smtClean="0"/>
                  <a:t>T</a:t>
                </a:r>
                <a:endParaRPr lang="el-GR" sz="1400" b="1" dirty="0"/>
              </a:p>
            </p:txBody>
          </p:sp>
          <p:sp>
            <p:nvSpPr>
              <p:cNvPr id="37" name="TextBox 36"/>
              <p:cNvSpPr txBox="1"/>
              <p:nvPr/>
            </p:nvSpPr>
            <p:spPr>
              <a:xfrm>
                <a:off x="1600200" y="3429000"/>
                <a:ext cx="293670" cy="307777"/>
              </a:xfrm>
              <a:prstGeom prst="rect">
                <a:avLst/>
              </a:prstGeom>
              <a:noFill/>
            </p:spPr>
            <p:txBody>
              <a:bodyPr wrap="none" rtlCol="0">
                <a:spAutoFit/>
              </a:bodyPr>
              <a:lstStyle/>
              <a:p>
                <a:r>
                  <a:rPr lang="en-US" sz="1400" b="1" dirty="0" smtClean="0"/>
                  <a:t>A</a:t>
                </a:r>
                <a:endParaRPr lang="el-GR" sz="1400" b="1" dirty="0"/>
              </a:p>
            </p:txBody>
          </p:sp>
        </p:grpSp>
        <p:sp>
          <p:nvSpPr>
            <p:cNvPr id="42" name="TextBox 41"/>
            <p:cNvSpPr txBox="1"/>
            <p:nvPr/>
          </p:nvSpPr>
          <p:spPr>
            <a:xfrm>
              <a:off x="2935344" y="6031468"/>
              <a:ext cx="2233368" cy="307777"/>
            </a:xfrm>
            <a:prstGeom prst="rect">
              <a:avLst/>
            </a:prstGeom>
            <a:noFill/>
          </p:spPr>
          <p:txBody>
            <a:bodyPr wrap="none" rtlCol="0">
              <a:spAutoFit/>
            </a:bodyPr>
            <a:lstStyle/>
            <a:p>
              <a:r>
                <a:rPr lang="en-US" sz="1400" dirty="0" smtClean="0"/>
                <a:t>a. Target dependent ligation</a:t>
              </a:r>
              <a:endParaRPr lang="el-GR" sz="1400" dirty="0"/>
            </a:p>
          </p:txBody>
        </p:sp>
        <p:grpSp>
          <p:nvGrpSpPr>
            <p:cNvPr id="7" name="Group 42"/>
            <p:cNvGrpSpPr/>
            <p:nvPr/>
          </p:nvGrpSpPr>
          <p:grpSpPr>
            <a:xfrm>
              <a:off x="5221344" y="4659868"/>
              <a:ext cx="1600199" cy="1371600"/>
              <a:chOff x="4114800" y="3429000"/>
              <a:chExt cx="2057399" cy="1524000"/>
            </a:xfrm>
          </p:grpSpPr>
          <p:sp>
            <p:nvSpPr>
              <p:cNvPr id="44" name="Rectangle 16"/>
              <p:cNvSpPr/>
              <p:nvPr/>
            </p:nvSpPr>
            <p:spPr>
              <a:xfrm>
                <a:off x="4114800" y="3609675"/>
                <a:ext cx="2027483" cy="6203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45" name="Rectangle 18"/>
              <p:cNvSpPr/>
              <p:nvPr/>
            </p:nvSpPr>
            <p:spPr>
              <a:xfrm>
                <a:off x="4114800" y="4105958"/>
                <a:ext cx="2027483" cy="6203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46" name="TextBox 2"/>
              <p:cNvSpPr txBox="1"/>
              <p:nvPr/>
            </p:nvSpPr>
            <p:spPr>
              <a:xfrm>
                <a:off x="5029200" y="3429000"/>
                <a:ext cx="191649" cy="341974"/>
              </a:xfrm>
              <a:prstGeom prst="rect">
                <a:avLst/>
              </a:prstGeom>
              <a:noFill/>
            </p:spPr>
            <p:txBody>
              <a:bodyPr wrap="square" rtlCol="0">
                <a:spAutoFit/>
              </a:bodyPr>
              <a:lstStyle/>
              <a:p>
                <a:r>
                  <a:rPr lang="en-US" sz="1400" b="1" dirty="0" smtClean="0">
                    <a:solidFill>
                      <a:srgbClr val="C00000"/>
                    </a:solidFill>
                  </a:rPr>
                  <a:t>T</a:t>
                </a:r>
                <a:endParaRPr lang="en-US" sz="1400" b="1" dirty="0">
                  <a:solidFill>
                    <a:srgbClr val="C00000"/>
                  </a:solidFill>
                </a:endParaRPr>
              </a:p>
            </p:txBody>
          </p:sp>
          <p:sp>
            <p:nvSpPr>
              <p:cNvPr id="47" name="TextBox 2"/>
              <p:cNvSpPr txBox="1"/>
              <p:nvPr/>
            </p:nvSpPr>
            <p:spPr>
              <a:xfrm>
                <a:off x="4972050" y="4025312"/>
                <a:ext cx="191649" cy="341974"/>
              </a:xfrm>
              <a:prstGeom prst="rect">
                <a:avLst/>
              </a:prstGeom>
              <a:noFill/>
            </p:spPr>
            <p:txBody>
              <a:bodyPr wrap="square" rtlCol="0">
                <a:spAutoFit/>
              </a:bodyPr>
              <a:lstStyle/>
              <a:p>
                <a:r>
                  <a:rPr lang="en-US" sz="1400" b="1" dirty="0" smtClean="0">
                    <a:solidFill>
                      <a:srgbClr val="C00000"/>
                    </a:solidFill>
                  </a:rPr>
                  <a:t>A</a:t>
                </a:r>
                <a:endParaRPr lang="en-US" sz="1400" b="1" dirty="0">
                  <a:solidFill>
                    <a:srgbClr val="C00000"/>
                  </a:solidFill>
                </a:endParaRPr>
              </a:p>
            </p:txBody>
          </p:sp>
          <p:sp>
            <p:nvSpPr>
              <p:cNvPr id="48" name="Rectangle 33"/>
              <p:cNvSpPr/>
              <p:nvPr/>
            </p:nvSpPr>
            <p:spPr>
              <a:xfrm rot="10800000">
                <a:off x="4171951" y="4019688"/>
                <a:ext cx="921224" cy="3276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49" name="Rectangle 32"/>
              <p:cNvSpPr/>
              <p:nvPr/>
            </p:nvSpPr>
            <p:spPr>
              <a:xfrm>
                <a:off x="4171950" y="3715455"/>
                <a:ext cx="921224" cy="3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50" name="Rectangle 35"/>
              <p:cNvSpPr/>
              <p:nvPr/>
            </p:nvSpPr>
            <p:spPr>
              <a:xfrm>
                <a:off x="5143500" y="3742597"/>
                <a:ext cx="921224" cy="327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51" name="Rectangle 34"/>
              <p:cNvSpPr/>
              <p:nvPr/>
            </p:nvSpPr>
            <p:spPr>
              <a:xfrm rot="10800000">
                <a:off x="5143500" y="4061818"/>
                <a:ext cx="921224" cy="3276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nvGrpSpPr>
              <p:cNvPr id="8" name="Group 141"/>
              <p:cNvGrpSpPr/>
              <p:nvPr/>
            </p:nvGrpSpPr>
            <p:grpSpPr>
              <a:xfrm rot="5400000">
                <a:off x="5091262" y="3872062"/>
                <a:ext cx="180676" cy="1981199"/>
                <a:chOff x="5486399" y="3276600"/>
                <a:chExt cx="156190" cy="2456598"/>
              </a:xfrm>
            </p:grpSpPr>
            <p:sp>
              <p:nvSpPr>
                <p:cNvPr id="55" name="Rectangle 32"/>
                <p:cNvSpPr/>
                <p:nvPr/>
              </p:nvSpPr>
              <p:spPr>
                <a:xfrm rot="16200000">
                  <a:off x="4890271" y="5101027"/>
                  <a:ext cx="1228299" cy="3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dirty="0"/>
                </a:p>
              </p:txBody>
            </p:sp>
            <p:sp>
              <p:nvSpPr>
                <p:cNvPr id="56" name="Rectangle 33"/>
                <p:cNvSpPr/>
                <p:nvPr/>
              </p:nvSpPr>
              <p:spPr>
                <a:xfrm rot="5400000">
                  <a:off x="5010418" y="5101027"/>
                  <a:ext cx="1228299" cy="360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57" name="Rectangle 34"/>
                <p:cNvSpPr/>
                <p:nvPr/>
              </p:nvSpPr>
              <p:spPr>
                <a:xfrm rot="5400000">
                  <a:off x="5010418" y="3872729"/>
                  <a:ext cx="1228299" cy="36043"/>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58" name="Rectangle 35"/>
                <p:cNvSpPr/>
                <p:nvPr/>
              </p:nvSpPr>
              <p:spPr>
                <a:xfrm rot="16200000">
                  <a:off x="4890272" y="3872728"/>
                  <a:ext cx="1228299" cy="3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grpSp>
          <p:sp>
            <p:nvSpPr>
              <p:cNvPr id="53" name="TextBox 52"/>
              <p:cNvSpPr txBox="1"/>
              <p:nvPr/>
            </p:nvSpPr>
            <p:spPr>
              <a:xfrm>
                <a:off x="4996543" y="3606133"/>
                <a:ext cx="350784" cy="341974"/>
              </a:xfrm>
              <a:prstGeom prst="rect">
                <a:avLst/>
              </a:prstGeom>
              <a:noFill/>
            </p:spPr>
            <p:txBody>
              <a:bodyPr wrap="none" rtlCol="0">
                <a:spAutoFit/>
              </a:bodyPr>
              <a:lstStyle/>
              <a:p>
                <a:r>
                  <a:rPr lang="en-US" sz="1400" b="1" dirty="0" smtClean="0"/>
                  <a:t>T</a:t>
                </a:r>
                <a:endParaRPr lang="el-GR" sz="1400" b="1" dirty="0"/>
              </a:p>
            </p:txBody>
          </p:sp>
          <p:sp>
            <p:nvSpPr>
              <p:cNvPr id="54" name="TextBox 53"/>
              <p:cNvSpPr txBox="1"/>
              <p:nvPr/>
            </p:nvSpPr>
            <p:spPr>
              <a:xfrm>
                <a:off x="4972050" y="3883224"/>
                <a:ext cx="377576" cy="341974"/>
              </a:xfrm>
              <a:prstGeom prst="rect">
                <a:avLst/>
              </a:prstGeom>
              <a:noFill/>
            </p:spPr>
            <p:txBody>
              <a:bodyPr wrap="none" rtlCol="0">
                <a:spAutoFit/>
              </a:bodyPr>
              <a:lstStyle/>
              <a:p>
                <a:r>
                  <a:rPr lang="en-US" sz="1400" b="1" dirty="0" smtClean="0"/>
                  <a:t>A</a:t>
                </a:r>
                <a:endParaRPr lang="el-GR" sz="1400" b="1" dirty="0"/>
              </a:p>
            </p:txBody>
          </p:sp>
        </p:grpSp>
        <p:grpSp>
          <p:nvGrpSpPr>
            <p:cNvPr id="9" name="Group 58"/>
            <p:cNvGrpSpPr/>
            <p:nvPr/>
          </p:nvGrpSpPr>
          <p:grpSpPr>
            <a:xfrm>
              <a:off x="7202544" y="4278868"/>
              <a:ext cx="1600200" cy="1752600"/>
              <a:chOff x="6673450" y="3162322"/>
              <a:chExt cx="2083874" cy="2160512"/>
            </a:xfrm>
          </p:grpSpPr>
          <p:grpSp>
            <p:nvGrpSpPr>
              <p:cNvPr id="10" name="Group 54"/>
              <p:cNvGrpSpPr/>
              <p:nvPr/>
            </p:nvGrpSpPr>
            <p:grpSpPr>
              <a:xfrm rot="5400000">
                <a:off x="7740700" y="4306211"/>
                <a:ext cx="132929" cy="1900318"/>
                <a:chOff x="5486399" y="3276600"/>
                <a:chExt cx="156190" cy="2456598"/>
              </a:xfrm>
            </p:grpSpPr>
            <p:sp>
              <p:nvSpPr>
                <p:cNvPr id="69" name="Rectangle 32"/>
                <p:cNvSpPr/>
                <p:nvPr/>
              </p:nvSpPr>
              <p:spPr>
                <a:xfrm rot="16200000">
                  <a:off x="4890271" y="5101027"/>
                  <a:ext cx="1228299" cy="3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dirty="0"/>
                </a:p>
              </p:txBody>
            </p:sp>
            <p:sp>
              <p:nvSpPr>
                <p:cNvPr id="70" name="Rectangle 33"/>
                <p:cNvSpPr/>
                <p:nvPr/>
              </p:nvSpPr>
              <p:spPr>
                <a:xfrm rot="5400000">
                  <a:off x="5010418" y="5101027"/>
                  <a:ext cx="1228299" cy="360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71" name="Rectangle 34"/>
                <p:cNvSpPr/>
                <p:nvPr/>
              </p:nvSpPr>
              <p:spPr>
                <a:xfrm rot="5400000">
                  <a:off x="5010418" y="3872729"/>
                  <a:ext cx="1228299" cy="36043"/>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72" name="Rectangle 35"/>
                <p:cNvSpPr/>
                <p:nvPr/>
              </p:nvSpPr>
              <p:spPr>
                <a:xfrm rot="16200000">
                  <a:off x="4890272" y="3872728"/>
                  <a:ext cx="1228299" cy="3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grpSp>
          <p:sp>
            <p:nvSpPr>
              <p:cNvPr id="61" name="Rectangle 32"/>
              <p:cNvSpPr/>
              <p:nvPr/>
            </p:nvSpPr>
            <p:spPr>
              <a:xfrm rot="388241">
                <a:off x="7737212" y="4415637"/>
                <a:ext cx="950159" cy="3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2" name="Rectangle 33"/>
              <p:cNvSpPr/>
              <p:nvPr/>
            </p:nvSpPr>
            <p:spPr>
              <a:xfrm rot="11210914">
                <a:off x="7751602" y="4314117"/>
                <a:ext cx="950159" cy="314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3" name="Rectangle 34"/>
              <p:cNvSpPr/>
              <p:nvPr/>
            </p:nvSpPr>
            <p:spPr>
              <a:xfrm rot="11062259">
                <a:off x="6673450" y="4167256"/>
                <a:ext cx="950159" cy="31438"/>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64" name="Rectangle 35"/>
              <p:cNvSpPr/>
              <p:nvPr/>
            </p:nvSpPr>
            <p:spPr>
              <a:xfrm rot="276524">
                <a:off x="6690591" y="4247653"/>
                <a:ext cx="950159" cy="314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65" name="Rectangle 33"/>
              <p:cNvSpPr/>
              <p:nvPr/>
            </p:nvSpPr>
            <p:spPr>
              <a:xfrm rot="11483420" flipV="1">
                <a:off x="7327905" y="3420148"/>
                <a:ext cx="840692" cy="3987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6" name="Rectangle 32"/>
              <p:cNvSpPr/>
              <p:nvPr/>
            </p:nvSpPr>
            <p:spPr>
              <a:xfrm rot="388241">
                <a:off x="7733324" y="3378992"/>
                <a:ext cx="950159" cy="3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7" name="Rectangle 35"/>
              <p:cNvSpPr/>
              <p:nvPr/>
            </p:nvSpPr>
            <p:spPr>
              <a:xfrm rot="276524">
                <a:off x="7557528" y="3162322"/>
                <a:ext cx="950159" cy="314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68" name="Rectangle 34"/>
              <p:cNvSpPr/>
              <p:nvPr/>
            </p:nvSpPr>
            <p:spPr>
              <a:xfrm rot="9947507">
                <a:off x="6780548" y="3250332"/>
                <a:ext cx="950159" cy="31438"/>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cxnSp>
          <p:nvCxnSpPr>
            <p:cNvPr id="73" name="Straight Arrow Connector 72"/>
            <p:cNvCxnSpPr/>
            <p:nvPr/>
          </p:nvCxnSpPr>
          <p:spPr>
            <a:xfrm>
              <a:off x="7964544" y="4659868"/>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7964544" y="5421868"/>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5145144" y="6028491"/>
              <a:ext cx="1848391" cy="307777"/>
            </a:xfrm>
            <a:prstGeom prst="rect">
              <a:avLst/>
            </a:prstGeom>
            <a:noFill/>
          </p:spPr>
          <p:txBody>
            <a:bodyPr wrap="none" rtlCol="0">
              <a:spAutoFit/>
            </a:bodyPr>
            <a:lstStyle/>
            <a:p>
              <a:r>
                <a:rPr lang="en-US" sz="1400" dirty="0" smtClean="0"/>
                <a:t>b. Non-specific ligation</a:t>
              </a:r>
              <a:endParaRPr lang="el-GR" sz="1400" dirty="0"/>
            </a:p>
          </p:txBody>
        </p:sp>
        <p:cxnSp>
          <p:nvCxnSpPr>
            <p:cNvPr id="77" name="Straight Arrow Connector 76"/>
            <p:cNvCxnSpPr/>
            <p:nvPr/>
          </p:nvCxnSpPr>
          <p:spPr>
            <a:xfrm>
              <a:off x="5983344" y="5498068"/>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3087744" y="4507468"/>
              <a:ext cx="1345240" cy="307777"/>
            </a:xfrm>
            <a:prstGeom prst="rect">
              <a:avLst/>
            </a:prstGeom>
            <a:noFill/>
          </p:spPr>
          <p:txBody>
            <a:bodyPr wrap="none" rtlCol="0">
              <a:spAutoFit/>
            </a:bodyPr>
            <a:lstStyle/>
            <a:p>
              <a:r>
                <a:rPr lang="en-US" sz="1400" i="1" dirty="0" smtClean="0"/>
                <a:t>Complementary</a:t>
              </a:r>
              <a:endParaRPr lang="el-GR" sz="1400" i="1" dirty="0"/>
            </a:p>
          </p:txBody>
        </p:sp>
        <p:sp>
          <p:nvSpPr>
            <p:cNvPr id="79" name="TextBox 78"/>
            <p:cNvSpPr txBox="1"/>
            <p:nvPr/>
          </p:nvSpPr>
          <p:spPr>
            <a:xfrm>
              <a:off x="5068944" y="4507468"/>
              <a:ext cx="977512" cy="307777"/>
            </a:xfrm>
            <a:prstGeom prst="rect">
              <a:avLst/>
            </a:prstGeom>
            <a:noFill/>
          </p:spPr>
          <p:txBody>
            <a:bodyPr wrap="none" rtlCol="0">
              <a:spAutoFit/>
            </a:bodyPr>
            <a:lstStyle/>
            <a:p>
              <a:r>
                <a:rPr lang="en-US" sz="1400" i="1" dirty="0" err="1" smtClean="0"/>
                <a:t>Missmatch</a:t>
              </a:r>
              <a:endParaRPr lang="el-GR" sz="1400" i="1" dirty="0"/>
            </a:p>
          </p:txBody>
        </p:sp>
        <p:sp>
          <p:nvSpPr>
            <p:cNvPr id="80" name="TextBox 79"/>
            <p:cNvSpPr txBox="1"/>
            <p:nvPr/>
          </p:nvSpPr>
          <p:spPr>
            <a:xfrm>
              <a:off x="7570426" y="6528477"/>
              <a:ext cx="1717190" cy="357284"/>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schemeClr val="tx1"/>
                  </a:solidFill>
                </a:rPr>
                <a:t>b., c. -&gt; by-products</a:t>
              </a:r>
              <a:endParaRPr lang="el-GR" sz="1400" dirty="0">
                <a:solidFill>
                  <a:schemeClr val="tx1"/>
                </a:solidFill>
              </a:endParaRPr>
            </a:p>
          </p:txBody>
        </p:sp>
        <p:cxnSp>
          <p:nvCxnSpPr>
            <p:cNvPr id="82" name="Straight Arrow Connector 81"/>
            <p:cNvCxnSpPr/>
            <p:nvPr/>
          </p:nvCxnSpPr>
          <p:spPr>
            <a:xfrm>
              <a:off x="3925944" y="5574268"/>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7" name="TextBox 86"/>
          <p:cNvSpPr txBox="1"/>
          <p:nvPr/>
        </p:nvSpPr>
        <p:spPr>
          <a:xfrm>
            <a:off x="4343400" y="6324600"/>
            <a:ext cx="4540730" cy="369332"/>
          </a:xfrm>
          <a:prstGeom prst="rect">
            <a:avLst/>
          </a:prstGeom>
          <a:noFill/>
          <a:ln>
            <a:noFill/>
          </a:ln>
        </p:spPr>
        <p:style>
          <a:lnRef idx="1">
            <a:schemeClr val="dk1"/>
          </a:lnRef>
          <a:fillRef idx="2">
            <a:schemeClr val="dk1"/>
          </a:fillRef>
          <a:effectRef idx="1">
            <a:schemeClr val="dk1"/>
          </a:effectRef>
          <a:fontRef idx="minor">
            <a:schemeClr val="dk1"/>
          </a:fontRef>
        </p:style>
        <p:txBody>
          <a:bodyPr wrap="none" rtlCol="0">
            <a:spAutoFit/>
          </a:bodyPr>
          <a:lstStyle/>
          <a:p>
            <a:pPr marL="342900" indent="-342900">
              <a:buFont typeface="Wingdings" pitchFamily="2" charset="2"/>
              <a:buChar char="Ø"/>
            </a:pPr>
            <a:r>
              <a:rPr lang="en-US" b="1" dirty="0" smtClean="0"/>
              <a:t>Blunt-end ligation in more than &gt;30 cycles</a:t>
            </a:r>
            <a:endParaRPr lang="el-GR" b="1" dirty="0"/>
          </a:p>
        </p:txBody>
      </p:sp>
      <p:graphicFrame>
        <p:nvGraphicFramePr>
          <p:cNvPr id="76" name="Chart 75"/>
          <p:cNvGraphicFramePr/>
          <p:nvPr/>
        </p:nvGraphicFramePr>
        <p:xfrm>
          <a:off x="230809" y="3505200"/>
          <a:ext cx="2740991" cy="2943225"/>
        </p:xfrm>
        <a:graphic>
          <a:graphicData uri="http://schemas.openxmlformats.org/drawingml/2006/chart">
            <c:chart xmlns:c="http://schemas.openxmlformats.org/drawingml/2006/chart" xmlns:r="http://schemas.openxmlformats.org/officeDocument/2006/relationships" r:id="rId4"/>
          </a:graphicData>
        </a:graphic>
      </p:graphicFrame>
      <p:pic>
        <p:nvPicPr>
          <p:cNvPr id="84" name="Picture 5"/>
          <p:cNvPicPr>
            <a:picLocks noGrp="1" noChangeAspect="1" noChangeArrowheads="1"/>
          </p:cNvPicPr>
          <p:nvPr>
            <p:ph idx="1"/>
          </p:nvPr>
        </p:nvPicPr>
        <p:blipFill>
          <a:blip r:embed="rId5" cstate="print">
            <a:grayscl/>
            <a:lum bright="10000" contrast="-10000"/>
          </a:blip>
          <a:srcRect/>
          <a:stretch>
            <a:fillRect/>
          </a:stretch>
        </p:blipFill>
        <p:spPr bwMode="auto">
          <a:xfrm>
            <a:off x="840409" y="1295400"/>
            <a:ext cx="1428465" cy="2169726"/>
          </a:xfrm>
          <a:prstGeom prst="rect">
            <a:avLst/>
          </a:prstGeom>
          <a:noFill/>
          <a:ln w="9525">
            <a:noFill/>
            <a:miter lim="800000"/>
            <a:headEnd/>
            <a:tailEnd/>
          </a:ln>
        </p:spPr>
      </p:pic>
      <p:cxnSp>
        <p:nvCxnSpPr>
          <p:cNvPr id="86" name="Straight Arrow Connector 85"/>
          <p:cNvCxnSpPr/>
          <p:nvPr/>
        </p:nvCxnSpPr>
        <p:spPr>
          <a:xfrm flipH="1">
            <a:off x="2059609" y="2590800"/>
            <a:ext cx="381000" cy="381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8" name="TextBox 87"/>
          <p:cNvSpPr txBox="1"/>
          <p:nvPr/>
        </p:nvSpPr>
        <p:spPr>
          <a:xfrm>
            <a:off x="2256581" y="2057400"/>
            <a:ext cx="946028" cy="523220"/>
          </a:xfrm>
          <a:prstGeom prst="rect">
            <a:avLst/>
          </a:prstGeom>
          <a:noFill/>
        </p:spPr>
        <p:txBody>
          <a:bodyPr wrap="none" rtlCol="0">
            <a:spAutoFit/>
          </a:bodyPr>
          <a:lstStyle/>
          <a:p>
            <a:r>
              <a:rPr lang="en-US" sz="1400" dirty="0" smtClean="0"/>
              <a:t>Blunt-end </a:t>
            </a:r>
          </a:p>
          <a:p>
            <a:r>
              <a:rPr lang="en-US" sz="1400" dirty="0" smtClean="0"/>
              <a:t>ligation</a:t>
            </a:r>
            <a:endParaRPr lang="el-GR" sz="1400" dirty="0"/>
          </a:p>
        </p:txBody>
      </p:sp>
      <p:sp>
        <p:nvSpPr>
          <p:cNvPr id="91" name="TextBox 90"/>
          <p:cNvSpPr txBox="1"/>
          <p:nvPr/>
        </p:nvSpPr>
        <p:spPr>
          <a:xfrm>
            <a:off x="1069009" y="762000"/>
            <a:ext cx="1170513" cy="523220"/>
          </a:xfrm>
          <a:prstGeom prst="rect">
            <a:avLst/>
          </a:prstGeom>
          <a:noFill/>
        </p:spPr>
        <p:txBody>
          <a:bodyPr wrap="none" rtlCol="0">
            <a:spAutoFit/>
          </a:bodyPr>
          <a:lstStyle/>
          <a:p>
            <a:r>
              <a:rPr lang="en-US" sz="1400" dirty="0" smtClean="0"/>
              <a:t>Mt     Wt  </a:t>
            </a:r>
            <a:r>
              <a:rPr lang="en-US" sz="1400" dirty="0" err="1" smtClean="0"/>
              <a:t>neg</a:t>
            </a:r>
            <a:endParaRPr lang="en-US" sz="1400" dirty="0" smtClean="0"/>
          </a:p>
          <a:p>
            <a:r>
              <a:rPr lang="en-US" sz="1400" dirty="0" smtClean="0"/>
              <a:t>50fg 100fg  0</a:t>
            </a:r>
            <a:endParaRPr lang="el-GR" sz="1400" dirty="0"/>
          </a:p>
        </p:txBody>
      </p:sp>
      <p:cxnSp>
        <p:nvCxnSpPr>
          <p:cNvPr id="93" name="Straight Arrow Connector 92"/>
          <p:cNvCxnSpPr/>
          <p:nvPr/>
        </p:nvCxnSpPr>
        <p:spPr>
          <a:xfrm>
            <a:off x="611809" y="30480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0" y="2892623"/>
            <a:ext cx="688009" cy="307777"/>
          </a:xfrm>
          <a:prstGeom prst="rect">
            <a:avLst/>
          </a:prstGeom>
          <a:noFill/>
        </p:spPr>
        <p:txBody>
          <a:bodyPr wrap="none" rtlCol="0">
            <a:spAutoFit/>
          </a:bodyPr>
          <a:lstStyle/>
          <a:p>
            <a:r>
              <a:rPr lang="en-US" sz="1400" dirty="0" smtClean="0"/>
              <a:t>100 </a:t>
            </a:r>
            <a:r>
              <a:rPr lang="en-US" sz="1400" dirty="0" err="1" smtClean="0"/>
              <a:t>bp</a:t>
            </a:r>
            <a:endParaRPr lang="el-GR" sz="1400" dirty="0"/>
          </a:p>
        </p:txBody>
      </p:sp>
      <p:sp>
        <p:nvSpPr>
          <p:cNvPr id="81" name="Rectangle 80"/>
          <p:cNvSpPr/>
          <p:nvPr/>
        </p:nvSpPr>
        <p:spPr>
          <a:xfrm>
            <a:off x="14322" y="6577607"/>
            <a:ext cx="2765244" cy="276999"/>
          </a:xfrm>
          <a:prstGeom prst="rect">
            <a:avLst/>
          </a:prstGeom>
        </p:spPr>
        <p:txBody>
          <a:bodyPr wrap="none">
            <a:spAutoFit/>
          </a:bodyPr>
          <a:lstStyle/>
          <a:p>
            <a:r>
              <a:rPr lang="en-US" sz="1200" i="1" dirty="0"/>
              <a:t>Review Meeting </a:t>
            </a:r>
            <a:r>
              <a:rPr lang="en-US" sz="1200" i="1" dirty="0" smtClean="0"/>
              <a:t>M24, Heraklion, 28/6/19</a:t>
            </a:r>
            <a:endParaRPr lang="el-GR" sz="12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2478</TotalTime>
  <Words>2052</Words>
  <Application>Microsoft Office PowerPoint</Application>
  <PresentationFormat>On-screen Show (4:3)</PresentationFormat>
  <Paragraphs>308</Paragraphs>
  <Slides>23</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Graph</vt:lpstr>
      <vt:lpstr>Slide 1</vt:lpstr>
      <vt:lpstr>Objective-Concept</vt:lpstr>
      <vt:lpstr>Ligase Chain Reaction (LCR)</vt:lpstr>
      <vt:lpstr>ddPCR results (UoC) 66 samples – 1ml plasma </vt:lpstr>
      <vt:lpstr>Main results of WP4 of the 2018 review meeting </vt:lpstr>
      <vt:lpstr>Acoustic LCR detection on optimized NAv substrate</vt:lpstr>
      <vt:lpstr>Development of a new LCR protocol and acoustic method  </vt:lpstr>
      <vt:lpstr>Acoustic detection of 30 cycles LCR - without cholesterol </vt:lpstr>
      <vt:lpstr>New Exponential LCR protocol; limitations</vt:lpstr>
      <vt:lpstr>Progress September 2017- May 2019</vt:lpstr>
      <vt:lpstr>ctDNA extraction using the fluidized bed </vt:lpstr>
      <vt:lpstr>ctDNA extraction using the fluidized bed</vt:lpstr>
      <vt:lpstr>1st attempt merging the fluidized bed with LCR</vt:lpstr>
      <vt:lpstr>Validation of AWS platform</vt:lpstr>
      <vt:lpstr>  Validation of AWS platform  </vt:lpstr>
      <vt:lpstr>Validation of AWS platform</vt:lpstr>
      <vt:lpstr>Comparison of the adsorption of b-BSA &amp; NAv @ 150 MHz to 35 MHz</vt:lpstr>
      <vt:lpstr>Detection of biotinynalted dsDNA on NAv coated sensors @ 150 MHz</vt:lpstr>
      <vt:lpstr>Detection of dsDNA following the addition of POPC liposomes @ 150 MHz</vt:lpstr>
      <vt:lpstr>  Validation of AWS platform  </vt:lpstr>
      <vt:lpstr>Conclusions</vt:lpstr>
      <vt:lpstr>Future work</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biosensors</dc:creator>
  <cp:lastModifiedBy>biosensors</cp:lastModifiedBy>
  <cp:revision>208</cp:revision>
  <dcterms:created xsi:type="dcterms:W3CDTF">2006-08-16T00:00:00Z</dcterms:created>
  <dcterms:modified xsi:type="dcterms:W3CDTF">2019-06-26T13:41:25Z</dcterms:modified>
</cp:coreProperties>
</file>