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handoutMasterIdLst>
    <p:handoutMasterId r:id="rId13"/>
  </p:handoutMasterIdLst>
  <p:sldIdLst>
    <p:sldId id="292" r:id="rId2"/>
    <p:sldId id="315" r:id="rId3"/>
    <p:sldId id="316" r:id="rId4"/>
    <p:sldId id="318" r:id="rId5"/>
    <p:sldId id="329" r:id="rId6"/>
    <p:sldId id="320" r:id="rId7"/>
    <p:sldId id="321" r:id="rId8"/>
    <p:sldId id="328" r:id="rId9"/>
    <p:sldId id="327" r:id="rId10"/>
    <p:sldId id="32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62"/>
    <p:restoredTop sz="94915" autoAdjust="0"/>
  </p:normalViewPr>
  <p:slideViewPr>
    <p:cSldViewPr>
      <p:cViewPr>
        <p:scale>
          <a:sx n="120" d="100"/>
          <a:sy n="120" d="100"/>
        </p:scale>
        <p:origin x="1104" y="2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53274-1F85-0548-BCE4-6D8661FE36A1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3527-258A-A849-BA5C-22EAA231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77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C119C-8FC1-491D-976D-D3069E6D647F}" type="datetimeFigureOut">
              <a:rPr lang="el-GR" smtClean="0"/>
              <a:pPr/>
              <a:t>28/6/19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806DB-DF4D-41B5-B446-D826722135D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674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B308-FAC7-41E2-B439-66874239786B}" type="slidenum">
              <a:rPr lang="el-GR" smtClean="0"/>
              <a:pPr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394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806DB-DF4D-41B5-B446-D826722135D6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962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806DB-DF4D-41B5-B446-D826722135D6}" type="slidenum">
              <a:rPr lang="el-GR" smtClean="0"/>
              <a:pPr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3071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0935F5-0217-4C9F-82DE-1E25C2D02751}" type="slidenum">
              <a:rPr lang="el-GR" smtClean="0"/>
              <a:pPr>
                <a:defRPr/>
              </a:pPr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021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54A922-B671-4F60-A8FE-980030455EBC}" type="slidenum">
              <a:rPr lang="el-GR" smtClean="0"/>
              <a:pPr/>
              <a:t>6</a:t>
            </a:fld>
            <a:endParaRPr lang="el-G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431174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54A922-B671-4F60-A8FE-980030455EBC}" type="slidenum">
              <a:rPr lang="el-GR" smtClean="0"/>
              <a:pPr/>
              <a:t>7</a:t>
            </a:fld>
            <a:endParaRPr lang="el-G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209753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806DB-DF4D-41B5-B446-D826722135D6}" type="slidenum">
              <a:rPr lang="el-GR" smtClean="0"/>
              <a:pPr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882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806DB-DF4D-41B5-B446-D826722135D6}" type="slidenum">
              <a:rPr lang="el-GR" smtClean="0"/>
              <a:pPr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5602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806DB-DF4D-41B5-B446-D826722135D6}" type="slidenum">
              <a:rPr lang="el-GR" smtClean="0"/>
              <a:pPr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90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CATCH-U-DNA Meeting, </a:t>
            </a:r>
            <a:br>
              <a:rPr lang="en-US" dirty="0" smtClean="0"/>
            </a:br>
            <a:r>
              <a:rPr lang="en-US" dirty="0" smtClean="0"/>
              <a:t>Tours </a:t>
            </a:r>
            <a:fld id="{1D8BD707-D9CF-40AE-B4C6-C98DA3205C09}" type="datetimeFigureOut">
              <a:rPr lang="en-US" smtClean="0"/>
              <a:pPr/>
              <a:t>6/28/19</a:t>
            </a:fld>
            <a:endParaRPr lang="en-US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6/28/19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6/28/19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6/28/19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6/28/19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6/28/19</a:t>
            </a:fld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6/28/19</a:t>
            </a:fld>
            <a:endParaRPr lang="en-US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6/28/19</a:t>
            </a:fld>
            <a:endParaRPr lang="en-US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6/28/19</a:t>
            </a:fld>
            <a:endParaRPr lang="en-US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6/28/19</a:t>
            </a:fld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6/28/19</a:t>
            </a:fld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CATCH-U-DNA Meeting, </a:t>
            </a:r>
            <a:br>
              <a:rPr lang="en-US" dirty="0" smtClean="0"/>
            </a:br>
            <a:r>
              <a:rPr lang="en-US" dirty="0" smtClean="0"/>
              <a:t>Tours </a:t>
            </a:r>
            <a:fld id="{1D8BD707-D9CF-40AE-B4C6-C98DA3205C09}" type="datetimeFigureOut">
              <a:rPr lang="en-US" smtClean="0"/>
              <a:pPr/>
              <a:t>6/28/19</a:t>
            </a:fld>
            <a:endParaRPr lang="en-US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1026" name="Picture 2" descr="C:\Users\George Papadakis\SkyDrive\Lab\CATCH-U-DNA\catchU.jpg"/>
          <p:cNvPicPr>
            <a:picLocks noChangeAspect="1" noChangeArrowheads="1"/>
          </p:cNvPicPr>
          <p:nvPr/>
        </p:nvPicPr>
        <p:blipFill>
          <a:blip r:embed="rId3" cstate="print"/>
          <a:srcRect t="24576" b="11088"/>
          <a:stretch>
            <a:fillRect/>
          </a:stretch>
        </p:blipFill>
        <p:spPr bwMode="auto">
          <a:xfrm>
            <a:off x="735012" y="443001"/>
            <a:ext cx="7566760" cy="567507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972300" y="6164263"/>
            <a:ext cx="217170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- Ορθογώνιο"/>
          <p:cNvSpPr/>
          <p:nvPr/>
        </p:nvSpPr>
        <p:spPr>
          <a:xfrm>
            <a:off x="735012" y="5410185"/>
            <a:ext cx="11657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smtClean="0">
                <a:solidFill>
                  <a:schemeClr val="bg1"/>
                </a:solidFill>
              </a:rPr>
              <a:t>WP8</a:t>
            </a:r>
            <a:endParaRPr lang="el-GR" sz="4000" i="1" dirty="0"/>
          </a:p>
        </p:txBody>
      </p:sp>
    </p:spTree>
    <p:extLst>
      <p:ext uri="{BB962C8B-B14F-4D97-AF65-F5344CB8AC3E}">
        <p14:creationId xmlns:p14="http://schemas.microsoft.com/office/powerpoint/2010/main" val="15548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0" y="520700"/>
            <a:ext cx="64643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Τίτλος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Objectives of </a:t>
            </a:r>
            <a:r>
              <a:rPr lang="en-US" sz="4000" smtClean="0">
                <a:solidFill>
                  <a:srgbClr val="002060"/>
                </a:solidFill>
              </a:rPr>
              <a:t>WP8 </a:t>
            </a:r>
            <a:endParaRPr lang="el-GR" sz="4000" dirty="0">
              <a:solidFill>
                <a:srgbClr val="002060"/>
              </a:solidFill>
            </a:endParaRPr>
          </a:p>
        </p:txBody>
      </p:sp>
      <p:sp>
        <p:nvSpPr>
          <p:cNvPr id="3" name="Espace réservé du texte 3"/>
          <p:cNvSpPr txBox="1">
            <a:spLocks/>
          </p:cNvSpPr>
          <p:nvPr/>
        </p:nvSpPr>
        <p:spPr>
          <a:xfrm>
            <a:off x="533400" y="1295400"/>
            <a:ext cx="8952565" cy="453361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/>
              </a:rPr>
              <a:t>Management of the </a:t>
            </a:r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/>
              </a:rPr>
              <a:t>Consortium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/>
            </a:endParaRPr>
          </a:p>
          <a:p>
            <a:pPr marL="914400" lvl="1" indent="-4572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/>
              </a:rPr>
              <a:t>Management and mitigation of </a:t>
            </a:r>
            <a:r>
              <a:rPr lang="fr-F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/>
              </a:rPr>
              <a:t>risks</a:t>
            </a:r>
            <a:endParaRPr lang="fr-FR" sz="28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/>
            </a:endParaRPr>
          </a:p>
          <a:p>
            <a:pPr marL="914400" lvl="1" indent="-4572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/>
              </a:rPr>
              <a:t>Management of </a:t>
            </a:r>
            <a:r>
              <a:rPr lang="fr-F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/>
              </a:rPr>
              <a:t>ethics</a:t>
            </a:r>
            <a:endParaRPr lang="fr-FR" sz="28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/>
            </a:endParaRPr>
          </a:p>
          <a:p>
            <a:pPr marL="914400" lvl="1" indent="-4572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Timely completion of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milestones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deliverables</a:t>
            </a:r>
          </a:p>
          <a:p>
            <a:pPr marL="914400" lvl="1" indent="-4572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Address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reviewers comments from PPR1 (M12)</a:t>
            </a:r>
          </a:p>
          <a:p>
            <a:pPr marL="628650" lvl="1" indent="-342900"/>
            <a:endParaRPr lang="fr-F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/>
            </a:endParaRPr>
          </a:p>
          <a:p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/>
              </a:rPr>
              <a:t>Duration  WP8:  </a:t>
            </a:r>
            <a:r>
              <a:rPr lang="fr-F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/>
              </a:rPr>
              <a:t>from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/>
              </a:rPr>
              <a:t> M1 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/>
              </a:rPr>
              <a:t>to M36</a:t>
            </a:r>
          </a:p>
          <a:p>
            <a:endParaRPr lang="fr-F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  <a:sym typeface="Wingding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9832" y="6583018"/>
            <a:ext cx="381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</a:rPr>
              <a:t>CATCH-U-DNA </a:t>
            </a:r>
            <a:r>
              <a:rPr lang="en-US" sz="1400" i="1" dirty="0" smtClean="0">
                <a:solidFill>
                  <a:srgbClr val="0070C0"/>
                </a:solidFill>
              </a:rPr>
              <a:t> M24-Review, 28/6/19</a:t>
            </a:r>
            <a:endParaRPr lang="en-US" sz="1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Τίτλος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Project management structure</a:t>
            </a:r>
            <a:endParaRPr lang="el-GR" sz="40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9832" y="6583018"/>
            <a:ext cx="381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</a:rPr>
              <a:t>CATCH-U-DNA </a:t>
            </a:r>
            <a:r>
              <a:rPr lang="en-US" sz="1400" i="1" dirty="0" smtClean="0">
                <a:solidFill>
                  <a:srgbClr val="0070C0"/>
                </a:solidFill>
              </a:rPr>
              <a:t> M12-Review, 28/6/19</a:t>
            </a:r>
            <a:endParaRPr lang="en-US" sz="1400" i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7" t="3334" r="10725" b="17777"/>
          <a:stretch/>
        </p:blipFill>
        <p:spPr>
          <a:xfrm>
            <a:off x="1143000" y="838200"/>
            <a:ext cx="6781800" cy="54102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24000" y="3886200"/>
            <a:ext cx="5866908" cy="646331"/>
            <a:chOff x="1524000" y="3886200"/>
            <a:chExt cx="5866908" cy="646331"/>
          </a:xfrm>
        </p:grpSpPr>
        <p:sp>
          <p:nvSpPr>
            <p:cNvPr id="3" name="TextBox 2"/>
            <p:cNvSpPr txBox="1"/>
            <p:nvPr/>
          </p:nvSpPr>
          <p:spPr>
            <a:xfrm>
              <a:off x="5715000" y="3886200"/>
              <a:ext cx="1675908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Dr</a:t>
              </a:r>
              <a:r>
                <a:rPr lang="en-US" dirty="0" smtClean="0">
                  <a:solidFill>
                    <a:schemeClr val="bg1"/>
                  </a:solidFill>
                </a:rPr>
                <a:t> R. Fernandez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000" y="3886200"/>
              <a:ext cx="1675908" cy="64633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Dr</a:t>
              </a:r>
              <a:r>
                <a:rPr lang="en-US" dirty="0" smtClean="0">
                  <a:solidFill>
                    <a:schemeClr val="bg1"/>
                  </a:solidFill>
                </a:rPr>
                <a:t> R. Fernandez</a:t>
              </a:r>
            </a:p>
            <a:p>
              <a:r>
                <a:rPr lang="en-US" dirty="0" err="1" smtClean="0">
                  <a:solidFill>
                    <a:schemeClr val="bg1"/>
                  </a:solidFill>
                </a:rPr>
                <a:t>Dr</a:t>
              </a:r>
              <a:r>
                <a:rPr lang="en-US" dirty="0" smtClean="0">
                  <a:solidFill>
                    <a:schemeClr val="bg1"/>
                  </a:solidFill>
                </a:rPr>
                <a:t> G. </a:t>
              </a:r>
              <a:r>
                <a:rPr lang="en-US" dirty="0" err="1" smtClean="0">
                  <a:solidFill>
                    <a:schemeClr val="bg1"/>
                  </a:solidFill>
                </a:rPr>
                <a:t>Papadakis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53188"/>
              </p:ext>
            </p:extLst>
          </p:nvPr>
        </p:nvGraphicFramePr>
        <p:xfrm>
          <a:off x="467544" y="1759496"/>
          <a:ext cx="8280920" cy="2088232"/>
        </p:xfrm>
        <a:graphic>
          <a:graphicData uri="http://schemas.openxmlformats.org/drawingml/2006/table">
            <a:tbl>
              <a:tblPr/>
              <a:tblGrid>
                <a:gridCol w="1584176"/>
                <a:gridCol w="2204333"/>
                <a:gridCol w="1756107"/>
                <a:gridCol w="2736304"/>
              </a:tblGrid>
              <a:tr h="731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2400" b="1" kern="50" spc="-15" dirty="0">
                          <a:solidFill>
                            <a:srgbClr val="C00000"/>
                          </a:solidFill>
                          <a:latin typeface="Calibri" pitchFamily="34" charset="0"/>
                          <a:ea typeface="Times New Roman"/>
                          <a:cs typeface="Arial"/>
                        </a:rPr>
                        <a:t>Meeting dates</a:t>
                      </a:r>
                      <a:endParaRPr lang="el-GR" sz="2400" kern="50" dirty="0">
                        <a:solidFill>
                          <a:srgbClr val="C00000"/>
                        </a:solidFill>
                        <a:latin typeface="Calibri" pitchFamily="34" charset="0"/>
                        <a:ea typeface="SimSun"/>
                        <a:cs typeface="Mangal"/>
                      </a:endParaRPr>
                    </a:p>
                  </a:txBody>
                  <a:tcPr marL="66812" marR="668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2400" b="1" kern="50" spc="-15" dirty="0">
                          <a:solidFill>
                            <a:srgbClr val="C00000"/>
                          </a:solidFill>
                          <a:latin typeface="Calibri" pitchFamily="34" charset="0"/>
                          <a:ea typeface="Times New Roman"/>
                          <a:cs typeface="Arial"/>
                        </a:rPr>
                        <a:t>Location</a:t>
                      </a:r>
                      <a:endParaRPr lang="el-GR" sz="2400" kern="50" dirty="0">
                        <a:solidFill>
                          <a:srgbClr val="C00000"/>
                        </a:solidFill>
                        <a:latin typeface="Calibri" pitchFamily="34" charset="0"/>
                        <a:ea typeface="SimSun"/>
                        <a:cs typeface="Mangal"/>
                      </a:endParaRPr>
                    </a:p>
                  </a:txBody>
                  <a:tcPr marL="66812" marR="668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2400" b="1" kern="50" spc="-15" dirty="0" smtClean="0">
                          <a:solidFill>
                            <a:srgbClr val="C00000"/>
                          </a:solidFill>
                          <a:latin typeface="Calibri" pitchFamily="34" charset="0"/>
                          <a:ea typeface="Times New Roman"/>
                          <a:cs typeface="Arial"/>
                        </a:rPr>
                        <a:t>No of Meeting</a:t>
                      </a:r>
                      <a:endParaRPr lang="el-GR" sz="2400" kern="50" dirty="0">
                        <a:solidFill>
                          <a:srgbClr val="C00000"/>
                        </a:solidFill>
                        <a:latin typeface="Calibri" pitchFamily="34" charset="0"/>
                        <a:ea typeface="SimSun"/>
                        <a:cs typeface="Mangal"/>
                      </a:endParaRPr>
                    </a:p>
                  </a:txBody>
                  <a:tcPr marL="66812" marR="668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2400" b="1" kern="50" spc="-15" dirty="0">
                          <a:solidFill>
                            <a:srgbClr val="C00000"/>
                          </a:solidFill>
                          <a:latin typeface="Calibri" pitchFamily="34" charset="0"/>
                          <a:ea typeface="Times New Roman"/>
                          <a:cs typeface="Arial"/>
                        </a:rPr>
                        <a:t>Participants</a:t>
                      </a:r>
                      <a:endParaRPr lang="el-GR" sz="2400" kern="50" dirty="0">
                        <a:solidFill>
                          <a:srgbClr val="C00000"/>
                        </a:solidFill>
                        <a:latin typeface="Calibri" pitchFamily="34" charset="0"/>
                        <a:ea typeface="SimSun"/>
                        <a:cs typeface="Mangal"/>
                      </a:endParaRPr>
                    </a:p>
                  </a:txBody>
                  <a:tcPr marL="66812" marR="668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6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kern="50" spc="-15" dirty="0" smtClean="0">
                          <a:latin typeface="Calibri" pitchFamily="34" charset="0"/>
                          <a:ea typeface="Times New Roman"/>
                          <a:cs typeface="Arial"/>
                        </a:rPr>
                        <a:t>1-2/12/2018</a:t>
                      </a:r>
                      <a:endParaRPr lang="el-GR" sz="2000" kern="50" dirty="0">
                        <a:latin typeface="Calibri" pitchFamily="34" charset="0"/>
                        <a:ea typeface="SimSun"/>
                        <a:cs typeface="Mangal"/>
                      </a:endParaRPr>
                    </a:p>
                  </a:txBody>
                  <a:tcPr marL="66812" marR="668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en-US" sz="2000" kern="50" spc="-15" dirty="0" smtClean="0">
                          <a:latin typeface="Calibri" pitchFamily="34" charset="0"/>
                          <a:ea typeface="Times New Roman"/>
                          <a:cs typeface="Arial"/>
                        </a:rPr>
                        <a:t>Madrid-Spain (UAM)</a:t>
                      </a:r>
                    </a:p>
                  </a:txBody>
                  <a:tcPr marL="66812" marR="668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kern="50" dirty="0" smtClean="0">
                          <a:latin typeface="Calibri" pitchFamily="34" charset="0"/>
                          <a:ea typeface="SimSun"/>
                          <a:cs typeface="Mangal"/>
                        </a:rPr>
                        <a:t>4</a:t>
                      </a:r>
                      <a:r>
                        <a:rPr lang="en-US" sz="2000" kern="50" baseline="30000" dirty="0" smtClean="0">
                          <a:latin typeface="Calibri" pitchFamily="34" charset="0"/>
                          <a:ea typeface="SimSun"/>
                          <a:cs typeface="Mangal"/>
                        </a:rPr>
                        <a:t>th</a:t>
                      </a:r>
                      <a:r>
                        <a:rPr lang="en-US" sz="2000" kern="50" dirty="0" smtClean="0">
                          <a:latin typeface="Calibri" pitchFamily="34" charset="0"/>
                          <a:ea typeface="SimSun"/>
                          <a:cs typeface="Mangal"/>
                        </a:rPr>
                        <a:t> (M18)</a:t>
                      </a:r>
                      <a:endParaRPr lang="el-GR" sz="2000" kern="50" dirty="0">
                        <a:latin typeface="Calibri" pitchFamily="34" charset="0"/>
                        <a:ea typeface="SimSun"/>
                        <a:cs typeface="Mangal"/>
                      </a:endParaRPr>
                    </a:p>
                  </a:txBody>
                  <a:tcPr marL="66812" marR="668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kern="50" spc="-15" dirty="0" smtClean="0">
                          <a:latin typeface="Calibri" pitchFamily="34" charset="0"/>
                          <a:ea typeface="Times New Roman"/>
                          <a:cs typeface="Arial"/>
                        </a:rPr>
                        <a:t>14  members</a:t>
                      </a:r>
                      <a:endParaRPr lang="el-GR" sz="2000" kern="50" dirty="0">
                        <a:latin typeface="Calibri" pitchFamily="34" charset="0"/>
                        <a:ea typeface="SimSun"/>
                        <a:cs typeface="Mangal"/>
                      </a:endParaRPr>
                    </a:p>
                  </a:txBody>
                  <a:tcPr marL="66812" marR="668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kern="50" spc="-15" dirty="0" smtClean="0">
                          <a:latin typeface="Calibri" pitchFamily="34" charset="0"/>
                          <a:ea typeface="Times New Roman"/>
                          <a:cs typeface="Arial"/>
                        </a:rPr>
                        <a:t>20/5/2019</a:t>
                      </a:r>
                      <a:endParaRPr lang="el-GR" sz="2000" kern="50" dirty="0">
                        <a:latin typeface="Calibri" pitchFamily="34" charset="0"/>
                        <a:ea typeface="SimSun"/>
                        <a:cs typeface="Mangal"/>
                      </a:endParaRPr>
                    </a:p>
                  </a:txBody>
                  <a:tcPr marL="66812" marR="668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kern="50" spc="-15" dirty="0" smtClean="0">
                          <a:latin typeface="Calibri" pitchFamily="34" charset="0"/>
                          <a:ea typeface="Times New Roman"/>
                          <a:cs typeface="Arial"/>
                        </a:rPr>
                        <a:t>Valencia (Spain)</a:t>
                      </a:r>
                    </a:p>
                  </a:txBody>
                  <a:tcPr marL="66812" marR="668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kern="50" spc="-15" baseline="0" dirty="0" smtClean="0">
                          <a:latin typeface="Calibri" pitchFamily="34" charset="0"/>
                          <a:ea typeface="Times New Roman"/>
                          <a:cs typeface="Arial"/>
                        </a:rPr>
                        <a:t>5</a:t>
                      </a:r>
                      <a:r>
                        <a:rPr lang="en-US" sz="2000" kern="50" spc="-15" baseline="30000" dirty="0" smtClean="0">
                          <a:latin typeface="Calibri" pitchFamily="34" charset="0"/>
                          <a:ea typeface="Times New Roman"/>
                          <a:cs typeface="Arial"/>
                        </a:rPr>
                        <a:t>th</a:t>
                      </a:r>
                      <a:r>
                        <a:rPr lang="en-US" sz="2000" kern="50" spc="-15" baseline="0" dirty="0" smtClean="0">
                          <a:latin typeface="Calibri" pitchFamily="34" charset="0"/>
                          <a:ea typeface="Times New Roman"/>
                          <a:cs typeface="Arial"/>
                        </a:rPr>
                        <a:t> (M24)</a:t>
                      </a:r>
                      <a:endParaRPr lang="el-GR" sz="2000" kern="50" dirty="0">
                        <a:latin typeface="Calibri" pitchFamily="34" charset="0"/>
                        <a:ea typeface="SimSun"/>
                        <a:cs typeface="Mangal"/>
                      </a:endParaRPr>
                    </a:p>
                  </a:txBody>
                  <a:tcPr marL="66812" marR="668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en-US" sz="2000" kern="50" spc="-15" dirty="0" smtClean="0">
                          <a:latin typeface="Calibri" pitchFamily="34" charset="0"/>
                          <a:ea typeface="Times New Roman"/>
                          <a:cs typeface="Arial"/>
                        </a:rPr>
                        <a:t>16 members</a:t>
                      </a:r>
                      <a:endParaRPr lang="el-GR" sz="2000" kern="50" dirty="0" smtClean="0">
                        <a:latin typeface="Calibri" pitchFamily="34" charset="0"/>
                        <a:ea typeface="SimSun"/>
                        <a:cs typeface="Mangal"/>
                      </a:endParaRPr>
                    </a:p>
                  </a:txBody>
                  <a:tcPr marL="66812" marR="668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66863" y="358000"/>
            <a:ext cx="7776864" cy="692696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002060"/>
                </a:solidFill>
                <a:latin typeface="Calibri" pitchFamily="34" charset="0"/>
              </a:rPr>
              <a:t>Regular 6-month meetings</a:t>
            </a:r>
            <a:endParaRPr lang="el-GR" sz="4000" i="1" dirty="0" smtClean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4294918"/>
            <a:ext cx="6338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Several </a:t>
            </a:r>
            <a:r>
              <a:rPr lang="en-US" sz="2800" i="1" dirty="0" smtClean="0"/>
              <a:t>ad-hoc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web-meetings/discussions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-9832" y="6583018"/>
            <a:ext cx="381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</a:rPr>
              <a:t>CATCH-U-DNA </a:t>
            </a:r>
            <a:r>
              <a:rPr lang="en-US" sz="1400" i="1" dirty="0" smtClean="0">
                <a:solidFill>
                  <a:srgbClr val="0070C0"/>
                </a:solidFill>
              </a:rPr>
              <a:t> M24-Review, 28/6/19</a:t>
            </a:r>
            <a:endParaRPr lang="en-US" sz="1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l-G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4348" y="-142900"/>
            <a:ext cx="7500991" cy="6429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Deliverables M12-M24</a:t>
            </a:r>
            <a:endParaRPr lang="en-US" sz="2800" dirty="0">
              <a:solidFill>
                <a:srgbClr val="00206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67713"/>
              </p:ext>
            </p:extLst>
          </p:nvPr>
        </p:nvGraphicFramePr>
        <p:xfrm>
          <a:off x="142844" y="435812"/>
          <a:ext cx="8772556" cy="6303786"/>
        </p:xfrm>
        <a:graphic>
          <a:graphicData uri="http://schemas.openxmlformats.org/drawingml/2006/table">
            <a:tbl>
              <a:tblPr/>
              <a:tblGrid>
                <a:gridCol w="923956"/>
                <a:gridCol w="3962400"/>
                <a:gridCol w="381000"/>
                <a:gridCol w="1143000"/>
                <a:gridCol w="685800"/>
                <a:gridCol w="838200"/>
                <a:gridCol w="838200"/>
              </a:tblGrid>
              <a:tr h="21738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Deliverable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Deliverable name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WP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Leader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Type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Dissem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Deliv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7384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Partic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3270" marR="3270" marT="32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level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270" marR="3270" marT="32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D1.1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Report on the design and electrical characterization of the sensor micro-array</a:t>
                      </a:r>
                    </a:p>
                  </a:txBody>
                  <a:tcPr marL="3270" marR="3270" marT="32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AWS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M14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D6.1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Report on electrical and fluidics assembly providing high signal quality and compatibility with bio-functionalization</a:t>
                      </a:r>
                    </a:p>
                  </a:txBody>
                  <a:tcPr marL="3270" marR="3270" marT="32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JOBST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M15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D1.2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Report on characterization of micro-sensors to biological sensing with frequency</a:t>
                      </a:r>
                    </a:p>
                  </a:txBody>
                  <a:tcPr marL="3270" marR="3270" marT="32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AWS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PU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M18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D2.3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Lipid vesicles:  physical samples;  synthesis protocols;  characterization database</a:t>
                      </a:r>
                    </a:p>
                  </a:txBody>
                  <a:tcPr marL="3270" marR="3270" marT="32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BGU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PU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M18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D4.2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Report on optimized surface hybridization conditions</a:t>
                      </a:r>
                    </a:p>
                  </a:txBody>
                  <a:tcPr marL="3270" marR="3270" marT="32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FORTH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PU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M18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9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D2.1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Molecular dynamics simulations of DNA strands under GHz oscillatory shear flow</a:t>
                      </a:r>
                    </a:p>
                  </a:txBody>
                  <a:tcPr marL="3270" marR="3270" marT="32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UAM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OTH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PU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M20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D1.3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Design and implementation of the electronic characterization interface</a:t>
                      </a:r>
                    </a:p>
                  </a:txBody>
                  <a:tcPr marL="3270" marR="3270" marT="32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AWS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M24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D3.1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Optimized protocol for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ctDNA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selective capturing on magnetic beads in serum</a:t>
                      </a:r>
                    </a:p>
                  </a:txBody>
                  <a:tcPr marL="3270" marR="3270" marT="32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Curie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PU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M24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D5.1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Collection of samples, creation of clinical database</a:t>
                      </a:r>
                    </a:p>
                  </a:txBody>
                  <a:tcPr marL="3270" marR="3270" marT="32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UOC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DEM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PU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M24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D6.2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Report on sensitivity increase scaling by local and temporal shear rate engineering</a:t>
                      </a:r>
                    </a:p>
                  </a:txBody>
                  <a:tcPr marL="3270" marR="3270" marT="32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JOBST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M24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D7.2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Report on publications to the scientific community and general public per year</a:t>
                      </a:r>
                    </a:p>
                  </a:txBody>
                  <a:tcPr marL="3270" marR="3270" marT="32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BGU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D7.3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Report on staff exchange and workshops/conference attendance per year</a:t>
                      </a:r>
                    </a:p>
                  </a:txBody>
                  <a:tcPr marL="3270" marR="3270" marT="32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UOC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24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D7.4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Report on IPR issues and technology promotional events</a:t>
                      </a:r>
                    </a:p>
                  </a:txBody>
                  <a:tcPr marL="3270" marR="3270" marT="32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AWS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DEC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</a:t>
                      </a:r>
                      <a:r>
                        <a:rPr lang="el-G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24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D8.2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Activity and management reports of months 12-24; two meetings of the GA</a:t>
                      </a:r>
                    </a:p>
                  </a:txBody>
                  <a:tcPr marL="3270" marR="3270" marT="32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FORTH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CO</a:t>
                      </a: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270" marR="3270" marT="3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82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74927"/>
              </p:ext>
            </p:extLst>
          </p:nvPr>
        </p:nvGraphicFramePr>
        <p:xfrm>
          <a:off x="76200" y="69717"/>
          <a:ext cx="8763000" cy="638322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57200"/>
                <a:gridCol w="3048000"/>
                <a:gridCol w="609600"/>
                <a:gridCol w="533400"/>
                <a:gridCol w="4114800"/>
              </a:tblGrid>
              <a:tr h="3211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Milestone name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WP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Means of verification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</a:tr>
              <a:tr h="346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M1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Decision on type and frequency of TSBARs 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M18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marR="5778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Achieved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TSBARs 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were abandoned as an option and substituted by the HFFQCM devices; the latter have been tested successfully for their ability to detect DNA and liposomes’ binding 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</a:tr>
              <a:tr h="346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M2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Functional array of acoustic devices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M18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marR="5778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Achieved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Report on the design and electrical characterization of the sensor micro-array was submitted in D1.1. 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</a:tr>
              <a:tr h="346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M3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Novel measurement technique for characterization of the acoustic array 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M24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marR="5778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Operation 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real-time has been validated for individual sensors and results provided are in good agreement with reference methods.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</a:tr>
              <a:tr h="346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M5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Selection of the most dissipative particles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M18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marL="111760" indent="-901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up to M24 a whole range of 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liposomes</a:t>
                      </a:r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 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tested; PMPC was identified as the most dissipative structure with a DC value 1.5 times higher than POPC 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</a:tr>
              <a:tr h="486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M6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Hydro-simulations of coarse-grained complex structures in oscillatory flow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M24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marR="5778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Achieved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 we have produced a fast GPU code solving the hydrodynamics of the QCM response of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analytes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Simulations reproduce the DC’s measured in experiments with liposomes. Also provided a theory for QCM response. These tools are now used to search more dissipative structures.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</a:tr>
              <a:tr h="346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M9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Construction of clinical sample data base (200 tissue samples; 100 blood samples)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M24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marL="111760" indent="-901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effectLst/>
                        </a:rPr>
                        <a:t>Achieved</a:t>
                      </a:r>
                      <a:r>
                        <a:rPr lang="en-US" sz="1400" u="none" dirty="0" smtClean="0">
                          <a:effectLst/>
                        </a:rPr>
                        <a:t>: </a:t>
                      </a:r>
                      <a:r>
                        <a:rPr lang="en-US" sz="1400" dirty="0" smtClean="0">
                          <a:effectLst/>
                        </a:rPr>
                        <a:t>Tissue </a:t>
                      </a:r>
                      <a:r>
                        <a:rPr lang="en-US" sz="1400" dirty="0" smtClean="0">
                          <a:effectLst/>
                        </a:rPr>
                        <a:t>samples: 119; Plasma samples:</a:t>
                      </a:r>
                      <a:r>
                        <a:rPr lang="en-US" sz="1400" baseline="0" dirty="0" smtClean="0">
                          <a:effectLst/>
                        </a:rPr>
                        <a:t> 225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</a:tr>
              <a:tr h="346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M12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Sensitivity by shear rate engineering &gt;100 fold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M24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  <a:tc>
                  <a:txBody>
                    <a:bodyPr/>
                    <a:lstStyle/>
                    <a:p>
                      <a:pPr marL="111760" indent="-901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effectLst/>
                        </a:rPr>
                        <a:t>In progress</a:t>
                      </a:r>
                      <a:r>
                        <a:rPr lang="en-US" sz="1400" dirty="0" smtClean="0">
                          <a:effectLst/>
                        </a:rPr>
                        <a:t>: Experimental </a:t>
                      </a:r>
                      <a:r>
                        <a:rPr lang="en-US" sz="1400" dirty="0">
                          <a:effectLst/>
                        </a:rPr>
                        <a:t>results comparing to standard flow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2243" marR="5224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9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811037"/>
              </p:ext>
            </p:extLst>
          </p:nvPr>
        </p:nvGraphicFramePr>
        <p:xfrm>
          <a:off x="228600" y="76200"/>
          <a:ext cx="8839200" cy="635870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733800"/>
                <a:gridCol w="546847"/>
                <a:gridCol w="4558553"/>
              </a:tblGrid>
              <a:tr h="241592">
                <a:tc>
                  <a:txBody>
                    <a:bodyPr/>
                    <a:lstStyle/>
                    <a:p>
                      <a:pPr marL="21590" marR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400" b="1" dirty="0" err="1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Description</a:t>
                      </a:r>
                      <a:r>
                        <a:rPr lang="el-GR" sz="1400" b="1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of </a:t>
                      </a:r>
                      <a:r>
                        <a:rPr lang="el-GR" sz="1400" b="1" dirty="0" err="1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risk</a:t>
                      </a:r>
                      <a:endParaRPr lang="en-US" sz="1400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55868" marR="558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400" b="1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W</a:t>
                      </a:r>
                      <a:r>
                        <a:rPr lang="en-US" sz="1400" b="1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P</a:t>
                      </a:r>
                      <a:endParaRPr lang="en-US" sz="140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55868" marR="558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400" b="1" dirty="0" err="1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Proposed</a:t>
                      </a:r>
                      <a:r>
                        <a:rPr lang="el-GR" sz="1400" b="1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l-GR" sz="1400" b="1" dirty="0" err="1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risk-mitigation</a:t>
                      </a:r>
                      <a:r>
                        <a:rPr lang="el-GR" sz="1400" b="1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l-GR" sz="1400" b="1" dirty="0" err="1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measures</a:t>
                      </a:r>
                      <a:endParaRPr lang="en-US" sz="1400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55868" marR="558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692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Acoustic devices do not meet the expected sensitivity requirements (low to medium risk based on P3’s experience)</a:t>
                      </a:r>
                    </a:p>
                  </a:txBody>
                  <a:tcPr marL="55868" marR="558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</a:t>
                      </a: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HHFQCM was selected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operating at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150 </a:t>
                      </a: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MHz </a:t>
                      </a:r>
                    </a:p>
                  </a:txBody>
                  <a:tcPr marL="55868" marR="558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60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Measurement system does not meet the expected stability requirements (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medium)</a:t>
                      </a:r>
                      <a:endParaRPr lang="en-US" sz="1400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55868" marR="558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1</a:t>
                      </a: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In progress: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Re-design </a:t>
                      </a: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steps and optimization loops have been included in work-plan</a:t>
                      </a:r>
                    </a:p>
                  </a:txBody>
                  <a:tcPr marL="55868" marR="558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52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Failure to identify liposomes with dissipative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capability&gt;0.310</a:t>
                      </a:r>
                      <a:r>
                        <a:rPr lang="en-US" sz="1400" baseline="300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-6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Hz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-1</a:t>
                      </a: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(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medium)</a:t>
                      </a:r>
                      <a:endParaRPr lang="en-US" sz="1400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55868" marR="558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2</a:t>
                      </a: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In progress: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use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of complex structures employing more than one liposomes </a:t>
                      </a:r>
                    </a:p>
                  </a:txBody>
                  <a:tcPr marL="55868" marR="558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Mesoscopic simulations not able to reproduce the experimental values of resonant frequency shift due to too large time separation (high to medium risk)</a:t>
                      </a: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2</a:t>
                      </a: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Not applicable; </a:t>
                      </a:r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same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resolution in frequency achieved as in experiments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55868" marR="558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3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Failure to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demonstrate 0.1 </a:t>
                      </a:r>
                      <a:r>
                        <a:rPr lang="en-US" sz="1400" dirty="0" err="1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zM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ctDNA</a:t>
                      </a: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detection without amplification (medium to high risk)</a:t>
                      </a: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3,4</a:t>
                      </a: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In progress: 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Current </a:t>
                      </a:r>
                      <a:r>
                        <a:rPr lang="en-US" sz="1400" b="1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Lod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: 10 </a:t>
                      </a:r>
                      <a:r>
                        <a:rPr lang="en-US" sz="1400" b="1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zmol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; select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more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dissipative probes 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&amp; continue optimization of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fluidized bed + enrichment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process.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If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still a problem, u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se </a:t>
                      </a: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rapid RCA isothermal amplification step 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or allele specific PCR. </a:t>
                      </a:r>
                      <a:endParaRPr lang="en-US" sz="1400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55868" marR="558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04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Damage or contamination to materials causing exclusion of samples (medium risk)</a:t>
                      </a: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5</a:t>
                      </a: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Not applicable;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t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he </a:t>
                      </a: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guideline for sample preparation (D4.1) will contain measures to minimize this risk </a:t>
                      </a:r>
                    </a:p>
                  </a:txBody>
                  <a:tcPr marL="55868" marR="558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NGS data not available from FFPE tumor tissue/plasma in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many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samples </a:t>
                      </a: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due to poor quality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&amp;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limiting </a:t>
                      </a: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amount of DNA (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high)</a:t>
                      </a:r>
                      <a:endParaRPr lang="en-US" sz="1400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5</a:t>
                      </a: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Not applicable;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NGS was performed in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small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number of tissue samples due to limited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amount of starting material.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Targeted sequencing is used instead looking at specific mutations</a:t>
                      </a:r>
                      <a:endParaRPr lang="en-US" sz="1400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096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Assembly deteriorates sensing signal (low, P5 has already experience in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SAW devices</a:t>
                      </a: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)</a:t>
                      </a: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6</a:t>
                      </a: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Achieved: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Repeated </a:t>
                      </a: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assessment of signal integrity along assembly development</a:t>
                      </a:r>
                    </a:p>
                  </a:txBody>
                  <a:tcPr marL="55868" marR="558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ctDNA</a:t>
                      </a: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 lost by adsorption to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µfluidics </a:t>
                      </a: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walls (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Arial" charset="0"/>
                        </a:rPr>
                        <a:t>high)</a:t>
                      </a:r>
                      <a:endParaRPr lang="en-US" sz="1400" dirty="0">
                        <a:effectLst/>
                        <a:latin typeface="+mn-lt"/>
                        <a:ea typeface="Calibri" charset="0"/>
                        <a:cs typeface="Times New Roman" charset="0"/>
                      </a:endParaRP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6</a:t>
                      </a: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In progress: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Specific </a:t>
                      </a: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anti-adsorption surface priming</a:t>
                      </a:r>
                    </a:p>
                  </a:txBody>
                  <a:tcPr marL="55868" marR="558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Hydraulic drag rate detaches captured ctDNA or liposomes (low risk)</a:t>
                      </a: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6</a:t>
                      </a:r>
                    </a:p>
                  </a:txBody>
                  <a:tcPr marL="55868" marR="558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In progress: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Evaluation </a:t>
                      </a: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of upper shear rate limit of acceleration for </a:t>
                      </a:r>
                      <a:r>
                        <a:rPr lang="en-US" sz="1400" dirty="0" err="1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ctDNA</a:t>
                      </a: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capture; liposome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binding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at </a:t>
                      </a:r>
                      <a:r>
                        <a:rPr lang="en-US" sz="1400" dirty="0">
                          <a:effectLst/>
                          <a:latin typeface="+mn-lt"/>
                          <a:ea typeface="Calibri" charset="0"/>
                          <a:cs typeface="Times New Roman" charset="0"/>
                        </a:rPr>
                        <a:t>low flow </a:t>
                      </a:r>
                    </a:p>
                  </a:txBody>
                  <a:tcPr marL="55868" marR="5586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8462471" y="2293413"/>
            <a:ext cx="364499" cy="399479"/>
            <a:chOff x="6660414" y="1230224"/>
            <a:chExt cx="424608" cy="474521"/>
          </a:xfrm>
        </p:grpSpPr>
        <p:grpSp>
          <p:nvGrpSpPr>
            <p:cNvPr id="41" name="Group 40"/>
            <p:cNvGrpSpPr/>
            <p:nvPr/>
          </p:nvGrpSpPr>
          <p:grpSpPr>
            <a:xfrm>
              <a:off x="6660414" y="1235114"/>
              <a:ext cx="412709" cy="469631"/>
              <a:chOff x="6751579" y="1061807"/>
              <a:chExt cx="465377" cy="532568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6751579" y="1340768"/>
                <a:ext cx="196685" cy="253607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6948264" y="1061807"/>
                <a:ext cx="268692" cy="53256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>
              <a:off x="6672313" y="1476218"/>
              <a:ext cx="174426" cy="22363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6846739" y="1230224"/>
              <a:ext cx="238283" cy="46963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409700" y="2053929"/>
            <a:ext cx="792088" cy="504056"/>
            <a:chOff x="6876256" y="1556792"/>
            <a:chExt cx="1008112" cy="64930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6876256" y="1556792"/>
              <a:ext cx="1008112" cy="648072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876256" y="1558020"/>
              <a:ext cx="1008112" cy="648072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409700" y="372276"/>
            <a:ext cx="792088" cy="504056"/>
            <a:chOff x="6876256" y="1556792"/>
            <a:chExt cx="1008112" cy="6493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876256" y="1556792"/>
              <a:ext cx="1008112" cy="648072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876256" y="1558020"/>
              <a:ext cx="1008112" cy="648072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-9832" y="6583018"/>
            <a:ext cx="381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</a:rPr>
              <a:t>CATCH-U-DNA </a:t>
            </a:r>
            <a:r>
              <a:rPr lang="en-US" sz="1400" i="1" dirty="0" smtClean="0">
                <a:solidFill>
                  <a:srgbClr val="0070C0"/>
                </a:solidFill>
              </a:rPr>
              <a:t> M24-Review, 28/6/19</a:t>
            </a:r>
            <a:endParaRPr lang="en-US" sz="1400" i="1" dirty="0">
              <a:solidFill>
                <a:srgbClr val="0070C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462471" y="3768546"/>
            <a:ext cx="364499" cy="399479"/>
            <a:chOff x="6660414" y="1230224"/>
            <a:chExt cx="424608" cy="474521"/>
          </a:xfrm>
        </p:grpSpPr>
        <p:grpSp>
          <p:nvGrpSpPr>
            <p:cNvPr id="68" name="Group 67"/>
            <p:cNvGrpSpPr/>
            <p:nvPr/>
          </p:nvGrpSpPr>
          <p:grpSpPr>
            <a:xfrm>
              <a:off x="6660414" y="1235114"/>
              <a:ext cx="412709" cy="469631"/>
              <a:chOff x="6751579" y="1061807"/>
              <a:chExt cx="465377" cy="532568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6751579" y="1340768"/>
                <a:ext cx="196685" cy="253607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6948264" y="1061807"/>
                <a:ext cx="268692" cy="53256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/>
            <p:cNvCxnSpPr/>
            <p:nvPr/>
          </p:nvCxnSpPr>
          <p:spPr>
            <a:xfrm>
              <a:off x="6672313" y="1476218"/>
              <a:ext cx="174426" cy="22363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6846739" y="1230224"/>
              <a:ext cx="238283" cy="46963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409700" y="3657601"/>
            <a:ext cx="792088" cy="579303"/>
            <a:chOff x="6876256" y="1458635"/>
            <a:chExt cx="1008112" cy="746229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876256" y="1556792"/>
              <a:ext cx="1008112" cy="648072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6876256" y="1458635"/>
              <a:ext cx="1008112" cy="648072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8462471" y="4557721"/>
            <a:ext cx="364499" cy="399479"/>
            <a:chOff x="6660414" y="1230224"/>
            <a:chExt cx="424608" cy="474521"/>
          </a:xfrm>
        </p:grpSpPr>
        <p:grpSp>
          <p:nvGrpSpPr>
            <p:cNvPr id="93" name="Group 92"/>
            <p:cNvGrpSpPr/>
            <p:nvPr/>
          </p:nvGrpSpPr>
          <p:grpSpPr>
            <a:xfrm>
              <a:off x="6660414" y="1235114"/>
              <a:ext cx="412709" cy="469631"/>
              <a:chOff x="6751579" y="1061807"/>
              <a:chExt cx="465377" cy="532568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6751579" y="1340768"/>
                <a:ext cx="196685" cy="253607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948264" y="1061807"/>
                <a:ext cx="268692" cy="53256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6672313" y="1476218"/>
              <a:ext cx="174426" cy="22363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6846739" y="1230224"/>
              <a:ext cx="238283" cy="46963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418560" y="4343400"/>
            <a:ext cx="792088" cy="504056"/>
            <a:chOff x="6876256" y="1556792"/>
            <a:chExt cx="1008112" cy="6493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6876256" y="1556792"/>
              <a:ext cx="1008112" cy="648072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6876256" y="1558020"/>
              <a:ext cx="1008112" cy="648072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462471" y="410623"/>
            <a:ext cx="364499" cy="399479"/>
            <a:chOff x="6660414" y="1230224"/>
            <a:chExt cx="424608" cy="474521"/>
          </a:xfrm>
        </p:grpSpPr>
        <p:grpSp>
          <p:nvGrpSpPr>
            <p:cNvPr id="56" name="Group 55"/>
            <p:cNvGrpSpPr/>
            <p:nvPr/>
          </p:nvGrpSpPr>
          <p:grpSpPr>
            <a:xfrm>
              <a:off x="6660414" y="1235114"/>
              <a:ext cx="412709" cy="469631"/>
              <a:chOff x="6751579" y="1061807"/>
              <a:chExt cx="465377" cy="532568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6751579" y="1340768"/>
                <a:ext cx="196685" cy="253607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6948264" y="1061807"/>
                <a:ext cx="268692" cy="53256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6672313" y="1476218"/>
              <a:ext cx="174426" cy="22363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846739" y="1230224"/>
              <a:ext cx="238283" cy="46963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47800" y="5058544"/>
            <a:ext cx="792088" cy="504056"/>
            <a:chOff x="6876256" y="1556792"/>
            <a:chExt cx="1008112" cy="64930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6876256" y="1556792"/>
              <a:ext cx="1008112" cy="648072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876256" y="1558020"/>
              <a:ext cx="1008112" cy="648072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8462471" y="5446654"/>
            <a:ext cx="364499" cy="399479"/>
            <a:chOff x="6660414" y="1230224"/>
            <a:chExt cx="424608" cy="474521"/>
          </a:xfrm>
        </p:grpSpPr>
        <p:grpSp>
          <p:nvGrpSpPr>
            <p:cNvPr id="74" name="Group 73"/>
            <p:cNvGrpSpPr/>
            <p:nvPr/>
          </p:nvGrpSpPr>
          <p:grpSpPr>
            <a:xfrm>
              <a:off x="6660414" y="1235114"/>
              <a:ext cx="412709" cy="469631"/>
              <a:chOff x="6751579" y="1061807"/>
              <a:chExt cx="465377" cy="532568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6751579" y="1340768"/>
                <a:ext cx="196685" cy="253607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6948264" y="1061807"/>
                <a:ext cx="268692" cy="53256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6672313" y="1476218"/>
              <a:ext cx="174426" cy="22363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846739" y="1230224"/>
              <a:ext cx="238283" cy="46963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177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46038"/>
              </p:ext>
            </p:extLst>
          </p:nvPr>
        </p:nvGraphicFramePr>
        <p:xfrm>
          <a:off x="608439" y="1600200"/>
          <a:ext cx="7773561" cy="4525645"/>
        </p:xfrm>
        <a:graphic>
          <a:graphicData uri="http://schemas.openxmlformats.org/drawingml/2006/table">
            <a:tbl>
              <a:tblPr firstRow="1" firstCol="1" bandRow="1"/>
              <a:tblGrid>
                <a:gridCol w="1645920"/>
                <a:gridCol w="1478280"/>
                <a:gridCol w="1447800"/>
                <a:gridCol w="1600200"/>
                <a:gridCol w="1601361"/>
              </a:tblGrid>
              <a:tr h="1111885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l-GR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Process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Blood draw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Fluidized bed capturing</a:t>
                      </a:r>
                      <a:r>
                        <a:rPr lang="en-US" sz="1600" b="1" baseline="30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Ligase Chain Reaction</a:t>
                      </a:r>
                      <a:r>
                        <a:rPr lang="en-US" sz="1600" b="1" baseline="30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b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LCR + Acoustic </a:t>
                      </a:r>
                      <a:r>
                        <a:rPr lang="en-US" sz="1600" b="1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detection</a:t>
                      </a:r>
                      <a:r>
                        <a:rPr lang="en-US" sz="1600" b="1" baseline="300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</a:t>
                      </a:r>
                      <a:r>
                        <a:rPr lang="en-US" sz="16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Sample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Plasma/serum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Serum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Starting volume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 ml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 ml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15 </a:t>
                      </a:r>
                      <a:r>
                        <a:rPr lang="el-GR" sz="1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μ</a:t>
                      </a:r>
                      <a:r>
                        <a:rPr lang="en-US" sz="1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25 </a:t>
                      </a:r>
                      <a:r>
                        <a:rPr lang="el-GR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μ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Ending volume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 ml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15 </a:t>
                      </a:r>
                      <a:r>
                        <a:rPr lang="el-GR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μ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25 </a:t>
                      </a:r>
                      <a:r>
                        <a:rPr lang="el-GR" sz="1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μ</a:t>
                      </a:r>
                      <a:r>
                        <a:rPr lang="en-US" sz="1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125</a:t>
                      </a:r>
                      <a:r>
                        <a:rPr lang="el-GR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μ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l/sensor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Flow rate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15 </a:t>
                      </a:r>
                      <a:r>
                        <a:rPr lang="el-GR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μ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l/min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50 </a:t>
                      </a:r>
                      <a:r>
                        <a:rPr lang="el-GR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μ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l/min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Initial No of mutant copies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50</a:t>
                      </a:r>
                      <a:endParaRPr lang="en-US" sz="1600" b="1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(0.1 </a:t>
                      </a:r>
                      <a:r>
                        <a:rPr lang="en-US" sz="160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zmol</a:t>
                      </a: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)</a:t>
                      </a:r>
                      <a:r>
                        <a:rPr lang="en-US" sz="1600" baseline="300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                                                                                                                                                  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1.5x10</a:t>
                      </a:r>
                      <a:r>
                        <a:rPr lang="en-US" sz="1600" baseline="300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 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(1</a:t>
                      </a:r>
                      <a:r>
                        <a:rPr lang="en-US" sz="16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</a:t>
                      </a:r>
                      <a:r>
                        <a:rPr lang="en-US" sz="160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mol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33x10</a:t>
                      </a:r>
                      <a:r>
                        <a:rPr lang="en-US" sz="1600" b="1" baseline="300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1600" b="1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(10 </a:t>
                      </a:r>
                      <a:r>
                        <a:rPr lang="en-US" sz="1600" dirty="0" err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zmol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288x10</a:t>
                      </a:r>
                      <a:r>
                        <a:rPr lang="en-US" sz="1600" baseline="300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7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(4.8</a:t>
                      </a:r>
                      <a:r>
                        <a:rPr lang="en-US" sz="16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</a:t>
                      </a:r>
                      <a:r>
                        <a:rPr lang="en-US" sz="160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mol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Efficiency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n/a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80% (capturing)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Exponential</a:t>
                      </a:r>
                      <a:r>
                        <a:rPr lang="en-US" sz="1600" baseline="30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Time </a:t>
                      </a:r>
                      <a:endParaRPr lang="en-US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5 min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67 min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35 </a:t>
                      </a: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min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 startAt="20"/>
                      </a:pPr>
                      <a:r>
                        <a:rPr lang="en-US" sz="1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73838" y="457200"/>
            <a:ext cx="73341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32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CATCH-U-DNA Work-flow diagram (Year </a:t>
            </a:r>
            <a:r>
              <a:rPr kumimoji="0" lang="en-US" altLang="x-none" sz="32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2</a:t>
            </a:r>
            <a:r>
              <a:rPr kumimoji="0" lang="x-none" altLang="x-none" sz="32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)</a:t>
            </a:r>
            <a:endParaRPr kumimoji="0" lang="x-none" altLang="x-none" sz="32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pic>
        <p:nvPicPr>
          <p:cNvPr id="3073" name="Εικόνα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80" y="1600200"/>
            <a:ext cx="708427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9832" y="6583018"/>
            <a:ext cx="381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</a:rPr>
              <a:t>CATCH-U-DNA </a:t>
            </a:r>
            <a:r>
              <a:rPr lang="en-US" sz="1400" i="1" dirty="0" smtClean="0">
                <a:solidFill>
                  <a:srgbClr val="0070C0"/>
                </a:solidFill>
              </a:rPr>
              <a:t> M24-Review, 28/6/19</a:t>
            </a:r>
            <a:endParaRPr lang="en-US" sz="1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47863" y="2780928"/>
            <a:ext cx="28584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00000"/>
                </a:solidFill>
                <a:latin typeface="Calibri" pitchFamily="34" charset="0"/>
              </a:rPr>
              <a:t>End </a:t>
            </a:r>
            <a:r>
              <a:rPr lang="en-US" sz="4400">
                <a:solidFill>
                  <a:srgbClr val="C00000"/>
                </a:solidFill>
                <a:latin typeface="Calibri" pitchFamily="34" charset="0"/>
              </a:rPr>
              <a:t>of </a:t>
            </a:r>
            <a:r>
              <a:rPr lang="en-US" sz="4400" smtClean="0">
                <a:solidFill>
                  <a:srgbClr val="C00000"/>
                </a:solidFill>
                <a:latin typeface="Calibri" pitchFamily="34" charset="0"/>
              </a:rPr>
              <a:t>WP8</a:t>
            </a:r>
            <a:endParaRPr lang="en-US" sz="44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1905</TotalTime>
  <Words>1057</Words>
  <Application>Microsoft Macintosh PowerPoint</Application>
  <PresentationFormat>On-screen Show (4:3)</PresentationFormat>
  <Paragraphs>271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Mangal</vt:lpstr>
      <vt:lpstr>SimSun</vt:lpstr>
      <vt:lpstr>Times New Roman</vt:lpstr>
      <vt:lpstr>Wingdings</vt:lpstr>
      <vt:lpstr>Arial</vt:lpstr>
      <vt:lpstr>Θέμα του Office</vt:lpstr>
      <vt:lpstr> </vt:lpstr>
      <vt:lpstr>Objectives of WP8 </vt:lpstr>
      <vt:lpstr>Project management structure</vt:lpstr>
      <vt:lpstr>PowerPoint Presentation</vt:lpstr>
      <vt:lpstr>Deliverables M12-M24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biosensors</dc:creator>
  <cp:lastModifiedBy>Microsoft Office User</cp:lastModifiedBy>
  <cp:revision>205</cp:revision>
  <cp:lastPrinted>2019-06-27T09:25:50Z</cp:lastPrinted>
  <dcterms:created xsi:type="dcterms:W3CDTF">2006-08-16T00:00:00Z</dcterms:created>
  <dcterms:modified xsi:type="dcterms:W3CDTF">2019-06-28T05:48:42Z</dcterms:modified>
</cp:coreProperties>
</file>