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notesMasterIdLst>
    <p:notesMasterId r:id="rId21"/>
  </p:notesMasterIdLst>
  <p:sldIdLst>
    <p:sldId id="257" r:id="rId4"/>
    <p:sldId id="278" r:id="rId5"/>
    <p:sldId id="261" r:id="rId6"/>
    <p:sldId id="277" r:id="rId7"/>
    <p:sldId id="279" r:id="rId8"/>
    <p:sldId id="265" r:id="rId9"/>
    <p:sldId id="280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6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2B6C2"/>
    <a:srgbClr val="121E8A"/>
    <a:srgbClr val="111D89"/>
    <a:srgbClr val="68CC7B"/>
    <a:srgbClr val="586FB7"/>
    <a:srgbClr val="056F3A"/>
    <a:srgbClr val="00082F"/>
    <a:srgbClr val="CC9900"/>
    <a:srgbClr val="705532"/>
    <a:srgbClr val="986F3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9263" autoAdjust="0"/>
  </p:normalViewPr>
  <p:slideViewPr>
    <p:cSldViewPr>
      <p:cViewPr varScale="1">
        <p:scale>
          <a:sx n="104" d="100"/>
          <a:sy n="104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F8117-2140-4FF9-B0C4-3E9CBE374A9C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78D1E7-DC61-4E91-9C93-7A29E83157EA}">
      <dgm:prSet/>
      <dgm:spPr/>
      <dgm:t>
        <a:bodyPr/>
        <a:lstStyle/>
        <a:p>
          <a:r>
            <a:rPr lang="en-US" dirty="0"/>
            <a:t>SNVs</a:t>
          </a:r>
        </a:p>
      </dgm:t>
    </dgm:pt>
    <dgm:pt modelId="{3E80A6F3-9A15-4988-B439-42253E78200D}" type="parTrans" cxnId="{9C9028C3-C0DA-4360-A754-497902EC9EDB}">
      <dgm:prSet/>
      <dgm:spPr/>
      <dgm:t>
        <a:bodyPr/>
        <a:lstStyle/>
        <a:p>
          <a:endParaRPr lang="en-US"/>
        </a:p>
      </dgm:t>
    </dgm:pt>
    <dgm:pt modelId="{64CDD3DC-05F1-4EBA-AE66-E6FD31089D25}" type="sibTrans" cxnId="{9C9028C3-C0DA-4360-A754-497902EC9EDB}">
      <dgm:prSet/>
      <dgm:spPr/>
      <dgm:t>
        <a:bodyPr/>
        <a:lstStyle/>
        <a:p>
          <a:endParaRPr lang="en-US"/>
        </a:p>
      </dgm:t>
    </dgm:pt>
    <dgm:pt modelId="{1E091FEB-4875-4B68-AF22-CF55D5A1F5C3}">
      <dgm:prSet/>
      <dgm:spPr/>
      <dgm:t>
        <a:bodyPr/>
        <a:lstStyle/>
        <a:p>
          <a:r>
            <a:rPr lang="en-US" dirty="0"/>
            <a:t>CNVs</a:t>
          </a:r>
        </a:p>
      </dgm:t>
    </dgm:pt>
    <dgm:pt modelId="{B6878CEA-190C-43DC-9ED8-877DF87277F2}" type="parTrans" cxnId="{79480DD6-E3E6-4A2E-B7DA-68F1C25627B7}">
      <dgm:prSet/>
      <dgm:spPr/>
      <dgm:t>
        <a:bodyPr/>
        <a:lstStyle/>
        <a:p>
          <a:endParaRPr lang="en-US"/>
        </a:p>
      </dgm:t>
    </dgm:pt>
    <dgm:pt modelId="{43D64906-9E7E-4C72-858D-05B1E6231143}" type="sibTrans" cxnId="{79480DD6-E3E6-4A2E-B7DA-68F1C25627B7}">
      <dgm:prSet/>
      <dgm:spPr/>
      <dgm:t>
        <a:bodyPr/>
        <a:lstStyle/>
        <a:p>
          <a:endParaRPr lang="en-US"/>
        </a:p>
      </dgm:t>
    </dgm:pt>
    <dgm:pt modelId="{C4C8E0A6-84DB-4C74-9604-5BDCEA1A258F}">
      <dgm:prSet/>
      <dgm:spPr/>
      <dgm:t>
        <a:bodyPr/>
        <a:lstStyle/>
        <a:p>
          <a:r>
            <a:rPr lang="en-US" dirty="0"/>
            <a:t>Fusions/Indels</a:t>
          </a:r>
        </a:p>
      </dgm:t>
    </dgm:pt>
    <dgm:pt modelId="{4C7C2594-76CD-49D9-9B76-57EBC1D669E8}" type="parTrans" cxnId="{0BC2D6CD-C5E3-4E03-9AD2-12DD60034A5E}">
      <dgm:prSet/>
      <dgm:spPr/>
      <dgm:t>
        <a:bodyPr/>
        <a:lstStyle/>
        <a:p>
          <a:endParaRPr lang="en-US"/>
        </a:p>
      </dgm:t>
    </dgm:pt>
    <dgm:pt modelId="{8E45FE7C-8534-4E79-B540-B29EC62D49BB}" type="sibTrans" cxnId="{0BC2D6CD-C5E3-4E03-9AD2-12DD60034A5E}">
      <dgm:prSet/>
      <dgm:spPr/>
      <dgm:t>
        <a:bodyPr/>
        <a:lstStyle/>
        <a:p>
          <a:endParaRPr lang="en-US"/>
        </a:p>
      </dgm:t>
    </dgm:pt>
    <dgm:pt modelId="{36944E00-CFD7-4201-AEC2-D791F4A8183D}">
      <dgm:prSet/>
      <dgm:spPr/>
      <dgm:t>
        <a:bodyPr/>
        <a:lstStyle/>
        <a:p>
          <a:endParaRPr lang="en-US" dirty="0"/>
        </a:p>
      </dgm:t>
    </dgm:pt>
    <dgm:pt modelId="{2C9EE3A3-865D-4600-81BE-E9F435DD491C}" type="parTrans" cxnId="{BD7E8DC4-3034-4A37-9B8E-5ED123659F7B}">
      <dgm:prSet/>
      <dgm:spPr/>
      <dgm:t>
        <a:bodyPr/>
        <a:lstStyle/>
        <a:p>
          <a:endParaRPr lang="en-US"/>
        </a:p>
      </dgm:t>
    </dgm:pt>
    <dgm:pt modelId="{54A66C62-88ED-439E-8A15-AD1365F963D7}" type="sibTrans" cxnId="{BD7E8DC4-3034-4A37-9B8E-5ED123659F7B}">
      <dgm:prSet/>
      <dgm:spPr/>
      <dgm:t>
        <a:bodyPr/>
        <a:lstStyle/>
        <a:p>
          <a:endParaRPr lang="en-US"/>
        </a:p>
      </dgm:t>
    </dgm:pt>
    <dgm:pt modelId="{558C8E38-91A9-4DFE-B77F-4F56BD82D529}" type="pres">
      <dgm:prSet presAssocID="{669F8117-2140-4FF9-B0C4-3E9CBE374A9C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378DE0B0-F6C5-453D-831E-2014811DE24D}" type="pres">
      <dgm:prSet presAssocID="{669F8117-2140-4FF9-B0C4-3E9CBE374A9C}" presName="ellipse" presStyleLbl="trBgShp" presStyleIdx="0" presStyleCnt="1"/>
      <dgm:spPr/>
    </dgm:pt>
    <dgm:pt modelId="{8A506B71-B0F2-424C-8FEF-09BB1B28AA6B}" type="pres">
      <dgm:prSet presAssocID="{669F8117-2140-4FF9-B0C4-3E9CBE374A9C}" presName="arrow1" presStyleLbl="fgShp" presStyleIdx="0" presStyleCnt="1"/>
      <dgm:spPr/>
    </dgm:pt>
    <dgm:pt modelId="{3146339D-0BB8-42E4-9ABD-32553F42A1E0}" type="pres">
      <dgm:prSet presAssocID="{669F8117-2140-4FF9-B0C4-3E9CBE374A9C}" presName="rectangle" presStyleLbl="revTx" presStyleIdx="0" presStyleCnt="1" custScaleX="152089" custScaleY="346811" custLinFactY="349221" custLinFactNeighborX="15852" custLinFactNeighborY="400000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87D2323-F8C4-4D35-961F-2DC90C23A512}" type="pres">
      <dgm:prSet presAssocID="{1E091FEB-4875-4B68-AF22-CF55D5A1F5C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72FB7160-2858-4538-99F6-DF9304B59333}" type="pres">
      <dgm:prSet presAssocID="{C4C8E0A6-84DB-4C74-9604-5BDCEA1A258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A58D8E98-6BC1-4714-BD24-C0C4CDF4A88A}" type="pres">
      <dgm:prSet presAssocID="{36944E00-CFD7-4201-AEC2-D791F4A8183D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8385276A-8BFC-4D58-9ED3-FD1C6E02E81B}" type="pres">
      <dgm:prSet presAssocID="{669F8117-2140-4FF9-B0C4-3E9CBE374A9C}" presName="funnel" presStyleLbl="trAlignAcc1" presStyleIdx="0" presStyleCnt="1"/>
      <dgm:spPr/>
    </dgm:pt>
  </dgm:ptLst>
  <dgm:cxnLst>
    <dgm:cxn modelId="{A31D098D-CF3A-47FE-8378-9B696AFC6FD8}" type="presOf" srcId="{669F8117-2140-4FF9-B0C4-3E9CBE374A9C}" destId="{558C8E38-91A9-4DFE-B77F-4F56BD82D529}" srcOrd="0" destOrd="0" presId="urn:microsoft.com/office/officeart/2005/8/layout/funnel1"/>
    <dgm:cxn modelId="{BD7E8DC4-3034-4A37-9B8E-5ED123659F7B}" srcId="{669F8117-2140-4FF9-B0C4-3E9CBE374A9C}" destId="{36944E00-CFD7-4201-AEC2-D791F4A8183D}" srcOrd="3" destOrd="0" parTransId="{2C9EE3A3-865D-4600-81BE-E9F435DD491C}" sibTransId="{54A66C62-88ED-439E-8A15-AD1365F963D7}"/>
    <dgm:cxn modelId="{9C9028C3-C0DA-4360-A754-497902EC9EDB}" srcId="{669F8117-2140-4FF9-B0C4-3E9CBE374A9C}" destId="{4178D1E7-DC61-4E91-9C93-7A29E83157EA}" srcOrd="0" destOrd="0" parTransId="{3E80A6F3-9A15-4988-B439-42253E78200D}" sibTransId="{64CDD3DC-05F1-4EBA-AE66-E6FD31089D25}"/>
    <dgm:cxn modelId="{79480DD6-E3E6-4A2E-B7DA-68F1C25627B7}" srcId="{669F8117-2140-4FF9-B0C4-3E9CBE374A9C}" destId="{1E091FEB-4875-4B68-AF22-CF55D5A1F5C3}" srcOrd="1" destOrd="0" parTransId="{B6878CEA-190C-43DC-9ED8-877DF87277F2}" sibTransId="{43D64906-9E7E-4C72-858D-05B1E6231143}"/>
    <dgm:cxn modelId="{AFEEA75B-126D-4C46-B6A7-7D6958E9495E}" type="presOf" srcId="{36944E00-CFD7-4201-AEC2-D791F4A8183D}" destId="{3146339D-0BB8-42E4-9ABD-32553F42A1E0}" srcOrd="0" destOrd="0" presId="urn:microsoft.com/office/officeart/2005/8/layout/funnel1"/>
    <dgm:cxn modelId="{0BC2D6CD-C5E3-4E03-9AD2-12DD60034A5E}" srcId="{669F8117-2140-4FF9-B0C4-3E9CBE374A9C}" destId="{C4C8E0A6-84DB-4C74-9604-5BDCEA1A258F}" srcOrd="2" destOrd="0" parTransId="{4C7C2594-76CD-49D9-9B76-57EBC1D669E8}" sibTransId="{8E45FE7C-8534-4E79-B540-B29EC62D49BB}"/>
    <dgm:cxn modelId="{7643600B-1D5E-4D8E-A1D4-B73B76E38434}" type="presOf" srcId="{4178D1E7-DC61-4E91-9C93-7A29E83157EA}" destId="{A58D8E98-6BC1-4714-BD24-C0C4CDF4A88A}" srcOrd="0" destOrd="0" presId="urn:microsoft.com/office/officeart/2005/8/layout/funnel1"/>
    <dgm:cxn modelId="{C544E3D5-8159-4AC5-8B51-B4D208BB9D6B}" type="presOf" srcId="{1E091FEB-4875-4B68-AF22-CF55D5A1F5C3}" destId="{72FB7160-2858-4538-99F6-DF9304B59333}" srcOrd="0" destOrd="0" presId="urn:microsoft.com/office/officeart/2005/8/layout/funnel1"/>
    <dgm:cxn modelId="{1EEDA100-5C00-495B-9918-96205812ADB7}" type="presOf" srcId="{C4C8E0A6-84DB-4C74-9604-5BDCEA1A258F}" destId="{687D2323-F8C4-4D35-961F-2DC90C23A512}" srcOrd="0" destOrd="0" presId="urn:microsoft.com/office/officeart/2005/8/layout/funnel1"/>
    <dgm:cxn modelId="{41677C31-E914-474E-97F1-27CE63387F3E}" type="presParOf" srcId="{558C8E38-91A9-4DFE-B77F-4F56BD82D529}" destId="{378DE0B0-F6C5-453D-831E-2014811DE24D}" srcOrd="0" destOrd="0" presId="urn:microsoft.com/office/officeart/2005/8/layout/funnel1"/>
    <dgm:cxn modelId="{828D401B-E202-4C37-93B8-F196D75E1BEE}" type="presParOf" srcId="{558C8E38-91A9-4DFE-B77F-4F56BD82D529}" destId="{8A506B71-B0F2-424C-8FEF-09BB1B28AA6B}" srcOrd="1" destOrd="0" presId="urn:microsoft.com/office/officeart/2005/8/layout/funnel1"/>
    <dgm:cxn modelId="{FAC23D03-BFE1-4E57-B99E-EEA7496E66A4}" type="presParOf" srcId="{558C8E38-91A9-4DFE-B77F-4F56BD82D529}" destId="{3146339D-0BB8-42E4-9ABD-32553F42A1E0}" srcOrd="2" destOrd="0" presId="urn:microsoft.com/office/officeart/2005/8/layout/funnel1"/>
    <dgm:cxn modelId="{2E68DF42-20EA-4D2F-A2E0-DEBAC7B01CFC}" type="presParOf" srcId="{558C8E38-91A9-4DFE-B77F-4F56BD82D529}" destId="{687D2323-F8C4-4D35-961F-2DC90C23A512}" srcOrd="3" destOrd="0" presId="urn:microsoft.com/office/officeart/2005/8/layout/funnel1"/>
    <dgm:cxn modelId="{7C82FB58-D15A-416E-9029-2B7F9040D682}" type="presParOf" srcId="{558C8E38-91A9-4DFE-B77F-4F56BD82D529}" destId="{72FB7160-2858-4538-99F6-DF9304B59333}" srcOrd="4" destOrd="0" presId="urn:microsoft.com/office/officeart/2005/8/layout/funnel1"/>
    <dgm:cxn modelId="{F6FF54FC-4F1C-4C95-8385-6C05F7FFC86D}" type="presParOf" srcId="{558C8E38-91A9-4DFE-B77F-4F56BD82D529}" destId="{A58D8E98-6BC1-4714-BD24-C0C4CDF4A88A}" srcOrd="5" destOrd="0" presId="urn:microsoft.com/office/officeart/2005/8/layout/funnel1"/>
    <dgm:cxn modelId="{E926E1DC-2993-42E1-8389-49579DEBF414}" type="presParOf" srcId="{558C8E38-91A9-4DFE-B77F-4F56BD82D529}" destId="{8385276A-8BFC-4D58-9ED3-FD1C6E02E81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8DE0B0-F6C5-453D-831E-2014811DE24D}">
      <dsp:nvSpPr>
        <dsp:cNvPr id="0" name=""/>
        <dsp:cNvSpPr/>
      </dsp:nvSpPr>
      <dsp:spPr>
        <a:xfrm>
          <a:off x="262349" y="351826"/>
          <a:ext cx="958726" cy="33295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06B71-B0F2-424C-8FEF-09BB1B28AA6B}">
      <dsp:nvSpPr>
        <dsp:cNvPr id="0" name=""/>
        <dsp:cNvSpPr/>
      </dsp:nvSpPr>
      <dsp:spPr>
        <a:xfrm>
          <a:off x="650298" y="1167115"/>
          <a:ext cx="185799" cy="118911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6339D-0BB8-42E4-9ABD-32553F42A1E0}">
      <dsp:nvSpPr>
        <dsp:cNvPr id="0" name=""/>
        <dsp:cNvSpPr/>
      </dsp:nvSpPr>
      <dsp:spPr>
        <a:xfrm>
          <a:off x="130009" y="1298051"/>
          <a:ext cx="1356387" cy="773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130009" y="1298051"/>
        <a:ext cx="1356387" cy="773248"/>
      </dsp:txXfrm>
    </dsp:sp>
    <dsp:sp modelId="{687D2323-F8C4-4D35-961F-2DC90C23A512}">
      <dsp:nvSpPr>
        <dsp:cNvPr id="0" name=""/>
        <dsp:cNvSpPr/>
      </dsp:nvSpPr>
      <dsp:spPr>
        <a:xfrm>
          <a:off x="610909" y="710494"/>
          <a:ext cx="334439" cy="3344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Fusions/Indels</a:t>
          </a:r>
        </a:p>
      </dsp:txBody>
      <dsp:txXfrm>
        <a:off x="610909" y="710494"/>
        <a:ext cx="334439" cy="334439"/>
      </dsp:txXfrm>
    </dsp:sp>
    <dsp:sp modelId="{72FB7160-2858-4538-99F6-DF9304B59333}">
      <dsp:nvSpPr>
        <dsp:cNvPr id="0" name=""/>
        <dsp:cNvSpPr/>
      </dsp:nvSpPr>
      <dsp:spPr>
        <a:xfrm>
          <a:off x="371599" y="459590"/>
          <a:ext cx="334439" cy="3344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CNVs</a:t>
          </a:r>
        </a:p>
      </dsp:txBody>
      <dsp:txXfrm>
        <a:off x="371599" y="459590"/>
        <a:ext cx="334439" cy="334439"/>
      </dsp:txXfrm>
    </dsp:sp>
    <dsp:sp modelId="{A58D8E98-6BC1-4714-BD24-C0C4CDF4A88A}">
      <dsp:nvSpPr>
        <dsp:cNvPr id="0" name=""/>
        <dsp:cNvSpPr/>
      </dsp:nvSpPr>
      <dsp:spPr>
        <a:xfrm>
          <a:off x="713470" y="378730"/>
          <a:ext cx="334439" cy="3344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SNVs</a:t>
          </a:r>
        </a:p>
      </dsp:txBody>
      <dsp:txXfrm>
        <a:off x="713470" y="378730"/>
        <a:ext cx="334439" cy="334439"/>
      </dsp:txXfrm>
    </dsp:sp>
    <dsp:sp modelId="{8385276A-8BFC-4D58-9ED3-FD1C6E02E81B}">
      <dsp:nvSpPr>
        <dsp:cNvPr id="0" name=""/>
        <dsp:cNvSpPr/>
      </dsp:nvSpPr>
      <dsp:spPr>
        <a:xfrm>
          <a:off x="222959" y="310951"/>
          <a:ext cx="1040477" cy="83238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4F9E4-0A60-43E0-8677-1F74008AE9E4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53F4D-EE0D-4919-B61B-F6AD356D9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264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3F4D-EE0D-4919-B61B-F6AD356D9A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5067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3F4D-EE0D-4919-B61B-F6AD356D9A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8661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3F4D-EE0D-4919-B61B-F6AD356D9A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0810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3F4D-EE0D-4919-B61B-F6AD356D9A8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4494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3F4D-EE0D-4919-B61B-F6AD356D9A8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1292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3F4D-EE0D-4919-B61B-F6AD356D9A8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8505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3F4D-EE0D-4919-B61B-F6AD356D9A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7163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3F4D-EE0D-4919-B61B-F6AD356D9A8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2300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3F4D-EE0D-4919-B61B-F6AD356D9A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617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3F4D-EE0D-4919-B61B-F6AD356D9A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934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3F4D-EE0D-4919-B61B-F6AD356D9A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934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3F4D-EE0D-4919-B61B-F6AD356D9A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2915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3F4D-EE0D-4919-B61B-F6AD356D9A8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9346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3F4D-EE0D-4919-B61B-F6AD356D9A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0468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3F4D-EE0D-4919-B61B-F6AD356D9A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9034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3F4D-EE0D-4919-B61B-F6AD356D9A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516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443835"/>
            <a:ext cx="7772400" cy="1374345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29000"/>
            <a:ext cx="6400800" cy="106893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8906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Review Meeting M12, Brussels, 26/6/18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179249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pPr/>
              <a:t>26/6/2019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60980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pPr/>
              <a:t>26/6/2019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52041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pPr/>
              <a:t>26/6/2019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752869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pPr/>
              <a:t>26/6/2019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738679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pPr/>
              <a:t>26/6/2019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48057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pPr/>
              <a:t>26/6/2019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57571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443835"/>
            <a:ext cx="8229600" cy="53217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054656"/>
            <a:ext cx="8229600" cy="366492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pPr/>
              <a:t>26/6/2019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683850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pPr/>
              <a:t>26/6/2019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70674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pPr/>
              <a:t>26/6/2019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883243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pPr/>
              <a:t>26/6/2019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108257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443835"/>
            <a:ext cx="7772400" cy="1374345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29000"/>
            <a:ext cx="6400800" cy="106893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443835"/>
            <a:ext cx="8229600" cy="53217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054656"/>
            <a:ext cx="8229600" cy="366492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113842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371" y="190195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80" y="1291130"/>
            <a:ext cx="8229600" cy="55122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019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531813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705" y="19019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705" y="2531813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113842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371" y="190195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80" y="1291130"/>
            <a:ext cx="8229600" cy="55122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019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531813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705" y="19019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705" y="2531813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Review Meeting M12, Brussels, 26/6/18</a:t>
            </a:r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601E-40BB-4202-B16D-C9EF82EE5DD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47706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26.pn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diagramColors" Target="../diagrams/colors1.xml"/><Relationship Id="rId18" Type="http://schemas.openxmlformats.org/officeDocument/2006/relationships/image" Target="../media/image14.gif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diagramQuickStyle" Target="../diagrams/quickStyle1.xm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11" Type="http://schemas.openxmlformats.org/officeDocument/2006/relationships/diagramLayout" Target="../diagrams/layout1.xml"/><Relationship Id="rId5" Type="http://schemas.openxmlformats.org/officeDocument/2006/relationships/image" Target="../media/image6.jpeg"/><Relationship Id="rId15" Type="http://schemas.openxmlformats.org/officeDocument/2006/relationships/image" Target="../media/image11.png"/><Relationship Id="rId10" Type="http://schemas.openxmlformats.org/officeDocument/2006/relationships/diagramData" Target="../diagrams/data1.xml"/><Relationship Id="rId19" Type="http://schemas.openxmlformats.org/officeDocument/2006/relationships/image" Target="../media/image15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eorge Papadakis\SkyDrive\Lab\CATCH-U-DNA\catchU.jpg"/>
          <p:cNvPicPr>
            <a:picLocks noChangeAspect="1" noChangeArrowheads="1"/>
          </p:cNvPicPr>
          <p:nvPr/>
        </p:nvPicPr>
        <p:blipFill>
          <a:blip r:embed="rId2" cstate="print"/>
          <a:srcRect t="24576" b="11088"/>
          <a:stretch>
            <a:fillRect/>
          </a:stretch>
        </p:blipFill>
        <p:spPr bwMode="auto">
          <a:xfrm>
            <a:off x="1894927" y="196304"/>
            <a:ext cx="5468446" cy="4101334"/>
          </a:xfrm>
          <a:prstGeom prst="rect">
            <a:avLst/>
          </a:prstGeom>
          <a:noFill/>
        </p:spPr>
      </p:pic>
      <p:sp>
        <p:nvSpPr>
          <p:cNvPr id="8" name="7 - Ορθογώνιο"/>
          <p:cNvSpPr/>
          <p:nvPr/>
        </p:nvSpPr>
        <p:spPr>
          <a:xfrm>
            <a:off x="-14322" y="4371063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WP5 Validation of the acoustic platform during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ctDNA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detection in real samples</a:t>
            </a:r>
          </a:p>
        </p:txBody>
      </p:sp>
      <p:pic>
        <p:nvPicPr>
          <p:cNvPr id="2" name="Picture 2" descr="Image result for uoc school of medicine logo">
            <a:extLst>
              <a:ext uri="{FF2B5EF4-FFF2-40B4-BE49-F238E27FC236}">
                <a16:creationId xmlns:a16="http://schemas.microsoft.com/office/drawing/2014/main" xmlns="" id="{1EA5B605-CF5F-4A48-AAA8-0962A0EDA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10772" y="5994622"/>
            <a:ext cx="1919030" cy="85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A1B030E-B1BA-48F0-89F8-2CA3B2364DD9}"/>
              </a:ext>
            </a:extLst>
          </p:cNvPr>
          <p:cNvSpPr/>
          <p:nvPr/>
        </p:nvSpPr>
        <p:spPr>
          <a:xfrm>
            <a:off x="0" y="5337040"/>
            <a:ext cx="914399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Kleita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Michaelidou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Translational Oncology Laboratory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School of Medicine, University of Crete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7C593E3-716A-43F6-A8B1-97DAC378B476}"/>
              </a:ext>
            </a:extLst>
          </p:cNvPr>
          <p:cNvSpPr/>
          <p:nvPr/>
        </p:nvSpPr>
        <p:spPr>
          <a:xfrm>
            <a:off x="14322" y="6577607"/>
            <a:ext cx="36735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CATCH-U-DNA Review Meeting M24, 28/06/19</a:t>
            </a:r>
            <a:endParaRPr kumimoji="0" lang="el-GR" sz="13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B15F537-91B3-4E06-98FE-32A262418FDB}"/>
              </a:ext>
            </a:extLst>
          </p:cNvPr>
          <p:cNvGrpSpPr/>
          <p:nvPr/>
        </p:nvGrpSpPr>
        <p:grpSpPr>
          <a:xfrm>
            <a:off x="7271689" y="53343"/>
            <a:ext cx="1804956" cy="667512"/>
            <a:chOff x="7147037" y="575882"/>
            <a:chExt cx="1942538" cy="822960"/>
          </a:xfrm>
        </p:grpSpPr>
        <p:pic>
          <p:nvPicPr>
            <p:cNvPr id="11" name="Picture 10" descr="FET Open Project CATCH-U-DNA: Capturing non-Amplified Tumor Circulating DNA with Ultrasound Hydrodynamics">
              <a:extLst>
                <a:ext uri="{FF2B5EF4-FFF2-40B4-BE49-F238E27FC236}">
                  <a16:creationId xmlns:a16="http://schemas.microsoft.com/office/drawing/2014/main" xmlns="" id="{BEFA5E35-CC2D-4553-A70F-6C12E652C6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0914" r="30914"/>
            <a:stretch/>
          </p:blipFill>
          <p:spPr bwMode="auto">
            <a:xfrm>
              <a:off x="8358644" y="594803"/>
              <a:ext cx="730931" cy="804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xmlns="" id="{679C13D7-2081-47B5-8FDE-98B15CF49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7037" y="575882"/>
              <a:ext cx="1193851" cy="822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3A67663-31BD-402A-BFCF-54E7E59FB6DF}"/>
              </a:ext>
            </a:extLst>
          </p:cNvPr>
          <p:cNvSpPr txBox="1"/>
          <p:nvPr/>
        </p:nvSpPr>
        <p:spPr>
          <a:xfrm>
            <a:off x="0" y="985720"/>
            <a:ext cx="9144000" cy="45010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II. Optimization of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cfDNA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extraction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cfDNA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extraction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 mL of plasma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QIAamp Circulating Nucleic Acid Kit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Several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optimizations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of the recommended protocol were done:  </a:t>
            </a:r>
          </a:p>
          <a:p>
            <a:pPr marL="630238" indent="-365125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Incubation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time on the sample lysis step was increased from 30 min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1h</a:t>
            </a:r>
          </a:p>
          <a:p>
            <a:pPr marL="630238" indent="-365125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Carrier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RNA concertation was reduced to 1/4 of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recommended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30238" indent="-365125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Two-step elution 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20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 and 30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 of elution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buffer</a:t>
            </a:r>
          </a:p>
          <a:p>
            <a:pPr marL="895350" indent="-265113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Total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elution volume is half of the recommended (more concentrated eluate)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2F303CE-409E-421F-B137-BB57B4860027}"/>
              </a:ext>
            </a:extLst>
          </p:cNvPr>
          <p:cNvSpPr/>
          <p:nvPr/>
        </p:nvSpPr>
        <p:spPr>
          <a:xfrm>
            <a:off x="8890" y="74524"/>
            <a:ext cx="7159095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 (D5.3) Targeted mutational analysis on the circulating tumor DNA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A3F9E92-D27A-459A-B4B4-9FF79676C378}"/>
              </a:ext>
            </a:extLst>
          </p:cNvPr>
          <p:cNvSpPr/>
          <p:nvPr/>
        </p:nvSpPr>
        <p:spPr>
          <a:xfrm>
            <a:off x="-42926" y="6565612"/>
            <a:ext cx="36735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CATCH-U-DNA Review Meeting M24, 28/06/19</a:t>
            </a:r>
            <a:endParaRPr kumimoji="0" lang="el-GR" sz="13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29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D1B12-B177-4647-B900-E40A9A01789C}"/>
              </a:ext>
            </a:extLst>
          </p:cNvPr>
          <p:cNvSpPr/>
          <p:nvPr/>
        </p:nvSpPr>
        <p:spPr>
          <a:xfrm>
            <a:off x="8890" y="74524"/>
            <a:ext cx="7159095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Targeted mutational analysis on the circulating tumor DNA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B15F537-91B3-4E06-98FE-32A262418FDB}"/>
              </a:ext>
            </a:extLst>
          </p:cNvPr>
          <p:cNvGrpSpPr/>
          <p:nvPr/>
        </p:nvGrpSpPr>
        <p:grpSpPr>
          <a:xfrm>
            <a:off x="7271689" y="53343"/>
            <a:ext cx="1804956" cy="667512"/>
            <a:chOff x="7147037" y="575882"/>
            <a:chExt cx="1942538" cy="822960"/>
          </a:xfrm>
        </p:grpSpPr>
        <p:pic>
          <p:nvPicPr>
            <p:cNvPr id="11" name="Picture 10" descr="FET Open Project CATCH-U-DNA: Capturing non-Amplified Tumor Circulating DNA with Ultrasound Hydrodynamics">
              <a:extLst>
                <a:ext uri="{FF2B5EF4-FFF2-40B4-BE49-F238E27FC236}">
                  <a16:creationId xmlns:a16="http://schemas.microsoft.com/office/drawing/2014/main" xmlns="" id="{BEFA5E35-CC2D-4553-A70F-6C12E652C6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0914" r="30914"/>
            <a:stretch/>
          </p:blipFill>
          <p:spPr bwMode="auto">
            <a:xfrm>
              <a:off x="8358644" y="594803"/>
              <a:ext cx="730931" cy="804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xmlns="" id="{679C13D7-2081-47B5-8FDE-98B15CF49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7037" y="575882"/>
              <a:ext cx="1193851" cy="822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3A67663-31BD-402A-BFCF-54E7E59FB6DF}"/>
              </a:ext>
            </a:extLst>
          </p:cNvPr>
          <p:cNvSpPr txBox="1"/>
          <p:nvPr/>
        </p:nvSpPr>
        <p:spPr>
          <a:xfrm>
            <a:off x="0" y="833013"/>
            <a:ext cx="9144000" cy="58027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Calculation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cfDNA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extraction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QIAamp Circulating Nucleic Acid Kit was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Extraction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was calculated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spike-in templates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healthy plasma sample</a:t>
            </a:r>
          </a:p>
          <a:p>
            <a:pPr marL="712788" indent="-265113" algn="just">
              <a:lnSpc>
                <a:spcPct val="140000"/>
              </a:lnSpc>
              <a:buFont typeface="Wingdings" pitchFamily="2" charset="2"/>
              <a:buChar char="ü"/>
            </a:pP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l-G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μL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2x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l-GR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l-G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copies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KRAS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gene fragment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gblock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spiked-in 2 ml plasma from healthy volunteers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2788" indent="-265113">
              <a:lnSpc>
                <a:spcPct val="140000"/>
              </a:lnSpc>
              <a:buFont typeface="Wingdings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PCR experiment using 1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 from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2x 10</a:t>
            </a:r>
            <a:r>
              <a:rPr lang="el-GR" baseline="300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copies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gblock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1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 from extracted DNA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Extraction efficiency: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54.68%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40000"/>
              </a:lnSpc>
            </a:pPr>
            <a:r>
              <a:rPr lang="en-US" b="1" dirty="0" smtClean="0">
                <a:solidFill>
                  <a:srgbClr val="000000"/>
                </a:solidFill>
                <a:latin typeface="Arial"/>
              </a:rPr>
              <a:t>IV. Extraction 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of circulating nucleic 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acids from patient samples (n=66)</a:t>
            </a:r>
          </a:p>
          <a:p>
            <a:pPr marL="712788" indent="-265113">
              <a:lnSpc>
                <a:spcPct val="14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According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to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qubit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measurements, </a:t>
            </a:r>
            <a:r>
              <a:rPr lang="en-US" b="1" dirty="0" err="1" smtClean="0">
                <a:solidFill>
                  <a:srgbClr val="000000"/>
                </a:solidFill>
                <a:latin typeface="Arial"/>
              </a:rPr>
              <a:t>dsDNA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/>
              </a:rPr>
              <a:t>concertation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 extracted from 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patients’ 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plasma samples ranged from 0.2 - 22 </a:t>
            </a:r>
            <a:r>
              <a:rPr lang="en-US" b="1" dirty="0" err="1" smtClean="0">
                <a:solidFill>
                  <a:srgbClr val="000000"/>
                </a:solidFill>
                <a:latin typeface="Arial"/>
              </a:rPr>
              <a:t>ng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  <a:latin typeface="Arial"/>
              </a:rPr>
              <a:t>μL</a:t>
            </a:r>
            <a:endParaRPr lang="en-US" b="1" dirty="0" smtClean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4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4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A740AFA-4C39-4A15-AB39-D6C08E1E81BA}"/>
              </a:ext>
            </a:extLst>
          </p:cNvPr>
          <p:cNvSpPr/>
          <p:nvPr/>
        </p:nvSpPr>
        <p:spPr>
          <a:xfrm>
            <a:off x="5470494" y="6565612"/>
            <a:ext cx="36735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CATCH-U-DNA Review Meeting M24, 28/06/19</a:t>
            </a:r>
            <a:endParaRPr kumimoji="0" lang="el-GR" sz="13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43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D1B12-B177-4647-B900-E40A9A01789C}"/>
              </a:ext>
            </a:extLst>
          </p:cNvPr>
          <p:cNvSpPr/>
          <p:nvPr/>
        </p:nvSpPr>
        <p:spPr>
          <a:xfrm>
            <a:off x="8890" y="74524"/>
            <a:ext cx="7159095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Targeted mutational analysis on the circulating tumor DNA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B15F537-91B3-4E06-98FE-32A262418FDB}"/>
              </a:ext>
            </a:extLst>
          </p:cNvPr>
          <p:cNvGrpSpPr/>
          <p:nvPr/>
        </p:nvGrpSpPr>
        <p:grpSpPr>
          <a:xfrm>
            <a:off x="7271689" y="53343"/>
            <a:ext cx="1804956" cy="667512"/>
            <a:chOff x="7147037" y="575882"/>
            <a:chExt cx="1942538" cy="822960"/>
          </a:xfrm>
        </p:grpSpPr>
        <p:pic>
          <p:nvPicPr>
            <p:cNvPr id="11" name="Picture 10" descr="FET Open Project CATCH-U-DNA: Capturing non-Amplified Tumor Circulating DNA with Ultrasound Hydrodynamics">
              <a:extLst>
                <a:ext uri="{FF2B5EF4-FFF2-40B4-BE49-F238E27FC236}">
                  <a16:creationId xmlns:a16="http://schemas.microsoft.com/office/drawing/2014/main" xmlns="" id="{BEFA5E35-CC2D-4553-A70F-6C12E652C6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0914" r="30914"/>
            <a:stretch/>
          </p:blipFill>
          <p:spPr bwMode="auto">
            <a:xfrm>
              <a:off x="8358644" y="594803"/>
              <a:ext cx="730931" cy="804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xmlns="" id="{679C13D7-2081-47B5-8FDE-98B15CF49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7037" y="575882"/>
              <a:ext cx="1193851" cy="822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3A67663-31BD-402A-BFCF-54E7E59FB6DF}"/>
              </a:ext>
            </a:extLst>
          </p:cNvPr>
          <p:cNvSpPr txBox="1"/>
          <p:nvPr/>
        </p:nvSpPr>
        <p:spPr>
          <a:xfrm>
            <a:off x="0" y="833014"/>
            <a:ext cx="9144000" cy="27486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Droplet Digital PCR for the detection and quantification of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KRAS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mutations in codon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12/13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KRAS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mutations occur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one third of human cancers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cluster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several hotspots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codons 12 and 13 being most commonly affected.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BF9439B-FB69-4000-9C97-3B6B4C278782}"/>
              </a:ext>
            </a:extLst>
          </p:cNvPr>
          <p:cNvSpPr txBox="1"/>
          <p:nvPr/>
        </p:nvSpPr>
        <p:spPr>
          <a:xfrm>
            <a:off x="601670" y="2818180"/>
            <a:ext cx="198516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…..GGTGGC…..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CAB6013-C0C1-4218-A76B-CFACC2D42F7C}"/>
              </a:ext>
            </a:extLst>
          </p:cNvPr>
          <p:cNvSpPr txBox="1"/>
          <p:nvPr/>
        </p:nvSpPr>
        <p:spPr>
          <a:xfrm>
            <a:off x="610688" y="5261758"/>
            <a:ext cx="198516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GTGGC…..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0FE009D-3956-41FA-96B0-DB34C8B425A9}"/>
              </a:ext>
            </a:extLst>
          </p:cNvPr>
          <p:cNvSpPr txBox="1"/>
          <p:nvPr/>
        </p:nvSpPr>
        <p:spPr>
          <a:xfrm>
            <a:off x="595262" y="6229262"/>
            <a:ext cx="198516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…..GGTG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C…..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2460258-DCE9-4427-91DA-40198B539093}"/>
              </a:ext>
            </a:extLst>
          </p:cNvPr>
          <p:cNvSpPr txBox="1"/>
          <p:nvPr/>
        </p:nvSpPr>
        <p:spPr>
          <a:xfrm>
            <a:off x="601669" y="3810161"/>
            <a:ext cx="198516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GTGGC…..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009836F-BC22-43CF-A108-716360A95D3D}"/>
              </a:ext>
            </a:extLst>
          </p:cNvPr>
          <p:cNvSpPr txBox="1"/>
          <p:nvPr/>
        </p:nvSpPr>
        <p:spPr>
          <a:xfrm>
            <a:off x="595263" y="4364159"/>
            <a:ext cx="198516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…..G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TGGC…..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FEA1667-E9E1-4557-BE4C-E3821A9165FF}"/>
              </a:ext>
            </a:extLst>
          </p:cNvPr>
          <p:cNvSpPr txBox="1"/>
          <p:nvPr/>
        </p:nvSpPr>
        <p:spPr>
          <a:xfrm>
            <a:off x="610687" y="5759149"/>
            <a:ext cx="198516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…..G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TGGC…..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7C97059-AFE1-47AA-914E-E1357887DF4A}"/>
              </a:ext>
            </a:extLst>
          </p:cNvPr>
          <p:cNvSpPr txBox="1"/>
          <p:nvPr/>
        </p:nvSpPr>
        <p:spPr>
          <a:xfrm>
            <a:off x="595263" y="3302030"/>
            <a:ext cx="198516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…..G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TGGC…..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A76B044-060E-4145-BCD4-2A1A6B7C99CE}"/>
              </a:ext>
            </a:extLst>
          </p:cNvPr>
          <p:cNvSpPr txBox="1"/>
          <p:nvPr/>
        </p:nvSpPr>
        <p:spPr>
          <a:xfrm>
            <a:off x="595262" y="4809770"/>
            <a:ext cx="198516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GTGGC…..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0467891-5833-46EB-B03A-4D6ED5F04518}"/>
              </a:ext>
            </a:extLst>
          </p:cNvPr>
          <p:cNvSpPr/>
          <p:nvPr/>
        </p:nvSpPr>
        <p:spPr>
          <a:xfrm>
            <a:off x="2623775" y="2806074"/>
            <a:ext cx="903310" cy="3886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6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WT</a:t>
            </a:r>
          </a:p>
          <a:p>
            <a:pPr>
              <a:lnSpc>
                <a:spcPct val="107000"/>
              </a:lnSpc>
              <a:spcAft>
                <a:spcPts val="1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G12A</a:t>
            </a:r>
          </a:p>
          <a:p>
            <a:pPr>
              <a:lnSpc>
                <a:spcPct val="107000"/>
              </a:lnSpc>
              <a:spcAft>
                <a:spcPts val="16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G12C</a:t>
            </a:r>
          </a:p>
          <a:p>
            <a:pPr>
              <a:lnSpc>
                <a:spcPct val="107000"/>
              </a:lnSpc>
              <a:spcAft>
                <a:spcPts val="16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G12D</a:t>
            </a:r>
          </a:p>
          <a:p>
            <a:pPr>
              <a:lnSpc>
                <a:spcPct val="107000"/>
              </a:lnSpc>
              <a:spcAft>
                <a:spcPts val="16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G12R</a:t>
            </a:r>
          </a:p>
          <a:p>
            <a:pPr>
              <a:lnSpc>
                <a:spcPct val="107000"/>
              </a:lnSpc>
              <a:spcAft>
                <a:spcPts val="16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G12S</a:t>
            </a:r>
          </a:p>
          <a:p>
            <a:pPr>
              <a:lnSpc>
                <a:spcPct val="107000"/>
              </a:lnSpc>
              <a:spcAft>
                <a:spcPts val="16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G12V</a:t>
            </a:r>
          </a:p>
          <a:p>
            <a:pPr>
              <a:lnSpc>
                <a:spcPct val="107000"/>
              </a:lnSpc>
              <a:spcAft>
                <a:spcPts val="16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G13D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xmlns="" id="{9A93AFF3-BB7D-49BC-82EB-228D3BF3ED4F}"/>
              </a:ext>
            </a:extLst>
          </p:cNvPr>
          <p:cNvSpPr/>
          <p:nvPr/>
        </p:nvSpPr>
        <p:spPr>
          <a:xfrm>
            <a:off x="4266590" y="4037977"/>
            <a:ext cx="632203" cy="402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F2509C5-6134-4AF9-A32F-43AEB1A6B75D}"/>
              </a:ext>
            </a:extLst>
          </p:cNvPr>
          <p:cNvSpPr txBox="1"/>
          <p:nvPr/>
        </p:nvSpPr>
        <p:spPr>
          <a:xfrm>
            <a:off x="5182821" y="3810161"/>
            <a:ext cx="2748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Mutations included in the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ddPCR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KRAS G12/G13 Screening Kit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DF84546-7E5B-4DE6-B022-1B91FDF59A4D}"/>
              </a:ext>
            </a:extLst>
          </p:cNvPr>
          <p:cNvSpPr/>
          <p:nvPr/>
        </p:nvSpPr>
        <p:spPr>
          <a:xfrm>
            <a:off x="5481892" y="6546265"/>
            <a:ext cx="36735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CATCH-U-DNA Review Meeting M24, 28/06/19</a:t>
            </a:r>
            <a:endParaRPr kumimoji="0" lang="el-GR" sz="13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28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D1B12-B177-4647-B900-E40A9A01789C}"/>
              </a:ext>
            </a:extLst>
          </p:cNvPr>
          <p:cNvSpPr/>
          <p:nvPr/>
        </p:nvSpPr>
        <p:spPr>
          <a:xfrm>
            <a:off x="8890" y="74524"/>
            <a:ext cx="7159095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Targeted mutational analysis on the circulating tumor DNA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B15F537-91B3-4E06-98FE-32A262418FDB}"/>
              </a:ext>
            </a:extLst>
          </p:cNvPr>
          <p:cNvGrpSpPr/>
          <p:nvPr/>
        </p:nvGrpSpPr>
        <p:grpSpPr>
          <a:xfrm>
            <a:off x="7271689" y="53343"/>
            <a:ext cx="1804956" cy="667512"/>
            <a:chOff x="7147037" y="575882"/>
            <a:chExt cx="1942538" cy="822960"/>
          </a:xfrm>
        </p:grpSpPr>
        <p:pic>
          <p:nvPicPr>
            <p:cNvPr id="11" name="Picture 10" descr="FET Open Project CATCH-U-DNA: Capturing non-Amplified Tumor Circulating DNA with Ultrasound Hydrodynamics">
              <a:extLst>
                <a:ext uri="{FF2B5EF4-FFF2-40B4-BE49-F238E27FC236}">
                  <a16:creationId xmlns:a16="http://schemas.microsoft.com/office/drawing/2014/main" xmlns="" id="{BEFA5E35-CC2D-4553-A70F-6C12E652C6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0914" r="30914"/>
            <a:stretch/>
          </p:blipFill>
          <p:spPr bwMode="auto">
            <a:xfrm>
              <a:off x="8358644" y="594803"/>
              <a:ext cx="730931" cy="804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xmlns="" id="{679C13D7-2081-47B5-8FDE-98B15CF49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7037" y="575882"/>
              <a:ext cx="1193851" cy="822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3A67663-31BD-402A-BFCF-54E7E59FB6DF}"/>
              </a:ext>
            </a:extLst>
          </p:cNvPr>
          <p:cNvSpPr txBox="1"/>
          <p:nvPr/>
        </p:nvSpPr>
        <p:spPr>
          <a:xfrm>
            <a:off x="0" y="833014"/>
            <a:ext cx="9144000" cy="27486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Droplet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Digital PCR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assay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detection and quantification of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mutations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ddPCR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Workflow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AutoShape 4" descr="Related image">
            <a:extLst>
              <a:ext uri="{FF2B5EF4-FFF2-40B4-BE49-F238E27FC236}">
                <a16:creationId xmlns:a16="http://schemas.microsoft.com/office/drawing/2014/main" xmlns="" id="{4BBF4653-9D3A-422D-ADA9-579C4D3767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89795" y="26538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Related image">
            <a:extLst>
              <a:ext uri="{FF2B5EF4-FFF2-40B4-BE49-F238E27FC236}">
                <a16:creationId xmlns:a16="http://schemas.microsoft.com/office/drawing/2014/main" xmlns="" id="{7A4BB7FD-0617-42F4-946F-BC81B8F07D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2195" y="28062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FF8E77A-942B-4024-BCB2-35136F2569A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43320" t="47036" r="16600" b="30238"/>
          <a:stretch/>
        </p:blipFill>
        <p:spPr>
          <a:xfrm>
            <a:off x="1976015" y="1924029"/>
            <a:ext cx="6120516" cy="1951158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4633E2F1-F88D-4EFD-B2DC-8BDB4883607A}"/>
              </a:ext>
            </a:extLst>
          </p:cNvPr>
          <p:cNvSpPr/>
          <p:nvPr/>
        </p:nvSpPr>
        <p:spPr>
          <a:xfrm rot="2065420">
            <a:off x="2246211" y="3792801"/>
            <a:ext cx="305410" cy="797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ADD3D19-8106-485A-A76B-DEEB552A2360}"/>
              </a:ext>
            </a:extLst>
          </p:cNvPr>
          <p:cNvSpPr txBox="1"/>
          <p:nvPr/>
        </p:nvSpPr>
        <p:spPr>
          <a:xfrm>
            <a:off x="1034204" y="4592650"/>
            <a:ext cx="229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Droplet Generation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3729A42-08C1-42D4-A624-1118EE614F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rcRect l="30078" t="38829" r="29960" b="38118"/>
          <a:stretch/>
        </p:blipFill>
        <p:spPr>
          <a:xfrm>
            <a:off x="220447" y="5076373"/>
            <a:ext cx="4271095" cy="1385214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xmlns="" id="{71C1BF68-FFA4-4998-8889-7B5CB6823035}"/>
              </a:ext>
            </a:extLst>
          </p:cNvPr>
          <p:cNvSpPr/>
          <p:nvPr/>
        </p:nvSpPr>
        <p:spPr>
          <a:xfrm>
            <a:off x="4883568" y="3920693"/>
            <a:ext cx="263427" cy="1385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072264A-0037-4A32-870F-CAC99ED3D553}"/>
              </a:ext>
            </a:extLst>
          </p:cNvPr>
          <p:cNvSpPr txBox="1"/>
          <p:nvPr/>
        </p:nvSpPr>
        <p:spPr>
          <a:xfrm>
            <a:off x="4343240" y="5452160"/>
            <a:ext cx="1755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PCR amplification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A6DF7F63-C4AE-4394-A49F-F5C03378FBF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rcRect l="31630" t="41946" r="29960" b="23665"/>
          <a:stretch/>
        </p:blipFill>
        <p:spPr>
          <a:xfrm>
            <a:off x="5963353" y="5064747"/>
            <a:ext cx="3198252" cy="1609890"/>
          </a:xfrm>
          <a:prstGeom prst="rect">
            <a:avLst/>
          </a:prstGeom>
        </p:spPr>
      </p:pic>
      <p:sp>
        <p:nvSpPr>
          <p:cNvPr id="32" name="Arrow: Down 31">
            <a:extLst>
              <a:ext uri="{FF2B5EF4-FFF2-40B4-BE49-F238E27FC236}">
                <a16:creationId xmlns:a16="http://schemas.microsoft.com/office/drawing/2014/main" xmlns="" id="{B86BCAC3-4422-4233-9FC7-B692BD5C095A}"/>
              </a:ext>
            </a:extLst>
          </p:cNvPr>
          <p:cNvSpPr/>
          <p:nvPr/>
        </p:nvSpPr>
        <p:spPr>
          <a:xfrm rot="20112330">
            <a:off x="7295157" y="3846447"/>
            <a:ext cx="305410" cy="797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B7DD44A-C18C-49E3-9644-81EE4F960487}"/>
              </a:ext>
            </a:extLst>
          </p:cNvPr>
          <p:cNvSpPr txBox="1"/>
          <p:nvPr/>
        </p:nvSpPr>
        <p:spPr>
          <a:xfrm>
            <a:off x="6807580" y="4768466"/>
            <a:ext cx="160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1B156B7-9764-4278-9644-20F8B7DBF82F}"/>
              </a:ext>
            </a:extLst>
          </p:cNvPr>
          <p:cNvSpPr/>
          <p:nvPr/>
        </p:nvSpPr>
        <p:spPr>
          <a:xfrm>
            <a:off x="-42926" y="6565612"/>
            <a:ext cx="36735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CATCH-U-DNA Review Meeting M24, 28/06/19</a:t>
            </a:r>
            <a:endParaRPr kumimoji="0" lang="el-GR" sz="13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46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D1B12-B177-4647-B900-E40A9A01789C}"/>
              </a:ext>
            </a:extLst>
          </p:cNvPr>
          <p:cNvSpPr/>
          <p:nvPr/>
        </p:nvSpPr>
        <p:spPr>
          <a:xfrm>
            <a:off x="8890" y="74524"/>
            <a:ext cx="7159095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Targeted mutational analysis on the circulating tumor DNA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B15F537-91B3-4E06-98FE-32A262418FDB}"/>
              </a:ext>
            </a:extLst>
          </p:cNvPr>
          <p:cNvGrpSpPr/>
          <p:nvPr/>
        </p:nvGrpSpPr>
        <p:grpSpPr>
          <a:xfrm>
            <a:off x="7271689" y="53343"/>
            <a:ext cx="1804956" cy="667512"/>
            <a:chOff x="7147037" y="575882"/>
            <a:chExt cx="1942538" cy="822960"/>
          </a:xfrm>
        </p:grpSpPr>
        <p:pic>
          <p:nvPicPr>
            <p:cNvPr id="11" name="Picture 10" descr="FET Open Project CATCH-U-DNA: Capturing non-Amplified Tumor Circulating DNA with Ultrasound Hydrodynamics">
              <a:extLst>
                <a:ext uri="{FF2B5EF4-FFF2-40B4-BE49-F238E27FC236}">
                  <a16:creationId xmlns:a16="http://schemas.microsoft.com/office/drawing/2014/main" xmlns="" id="{BEFA5E35-CC2D-4553-A70F-6C12E652C6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0914" r="30914"/>
            <a:stretch/>
          </p:blipFill>
          <p:spPr bwMode="auto">
            <a:xfrm>
              <a:off x="8358644" y="594803"/>
              <a:ext cx="730931" cy="804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xmlns="" id="{679C13D7-2081-47B5-8FDE-98B15CF49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7037" y="575882"/>
              <a:ext cx="1193851" cy="822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3A67663-31BD-402A-BFCF-54E7E59FB6DF}"/>
              </a:ext>
            </a:extLst>
          </p:cNvPr>
          <p:cNvSpPr txBox="1"/>
          <p:nvPr/>
        </p:nvSpPr>
        <p:spPr>
          <a:xfrm>
            <a:off x="0" y="702007"/>
            <a:ext cx="9144000" cy="27486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Droplet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Digital PCR for the detection and quantification of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KRAS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mutations in codon12/13</a:t>
            </a:r>
          </a:p>
          <a:p>
            <a:pPr>
              <a:lnSpc>
                <a:spcPct val="150000"/>
              </a:lnSpc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7B18DA4-60D1-4D2C-80EA-04CDC7E867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6048" y="3628477"/>
            <a:ext cx="3807373" cy="24688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AE64D77-2D81-4A9F-92A7-B9909CDD1BD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9079" y="3628477"/>
            <a:ext cx="3813741" cy="24688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38F8EA9-A7DD-47C3-9EEF-BEA67DBEF8F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00926" y="1159597"/>
            <a:ext cx="3917618" cy="24688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499F5CD-C37B-4ADF-B8F3-EC57809B198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1547" y="1159597"/>
            <a:ext cx="3868506" cy="24688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D844D85-FBC0-4921-9313-C33E0A839B25}"/>
              </a:ext>
            </a:extLst>
          </p:cNvPr>
          <p:cNvSpPr txBox="1"/>
          <p:nvPr/>
        </p:nvSpPr>
        <p:spPr>
          <a:xfrm>
            <a:off x="3592268" y="1238172"/>
            <a:ext cx="1374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WT only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1EA0045-3D48-4D4A-AEBC-22F8CF951FB3}"/>
              </a:ext>
            </a:extLst>
          </p:cNvPr>
          <p:cNvSpPr txBox="1"/>
          <p:nvPr/>
        </p:nvSpPr>
        <p:spPr>
          <a:xfrm>
            <a:off x="3066617" y="3694475"/>
            <a:ext cx="162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Intermediate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KRAS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MUT concertation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D6D459E-030B-4FDC-87FE-FE8147A0B338}"/>
              </a:ext>
            </a:extLst>
          </p:cNvPr>
          <p:cNvSpPr txBox="1"/>
          <p:nvPr/>
        </p:nvSpPr>
        <p:spPr>
          <a:xfrm>
            <a:off x="7059070" y="3729549"/>
            <a:ext cx="162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KRAS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MUT concertation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7196AE6-270A-4C12-BB33-ABAB9C86AB87}"/>
              </a:ext>
            </a:extLst>
          </p:cNvPr>
          <p:cNvSpPr txBox="1"/>
          <p:nvPr/>
        </p:nvSpPr>
        <p:spPr>
          <a:xfrm>
            <a:off x="7461934" y="1260669"/>
            <a:ext cx="162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KRAS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MUT concertation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BC8E1B65-564E-45EE-9BED-ADF74B058DC3}"/>
              </a:ext>
            </a:extLst>
          </p:cNvPr>
          <p:cNvSpPr/>
          <p:nvPr/>
        </p:nvSpPr>
        <p:spPr>
          <a:xfrm>
            <a:off x="0" y="6083912"/>
            <a:ext cx="9144000" cy="70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Range of </a:t>
            </a:r>
            <a:r>
              <a:rPr lang="en-GB" sz="1600" b="1" i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KRAS</a:t>
            </a:r>
            <a:r>
              <a:rPr lang="en-GB" sz="1600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MUT copies/</a:t>
            </a:r>
            <a:r>
              <a:rPr lang="el-GR" sz="1600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μ</a:t>
            </a:r>
            <a:r>
              <a:rPr lang="en-US" sz="1600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 reaction=</a:t>
            </a:r>
            <a:r>
              <a:rPr lang="en-US" sz="16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0 - 157.0 </a:t>
            </a:r>
            <a:r>
              <a:rPr lang="en-GB" sz="16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copies/</a:t>
            </a:r>
            <a:r>
              <a:rPr lang="el-GR" sz="16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μ</a:t>
            </a:r>
            <a:r>
              <a:rPr lang="en-US" sz="16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 reaction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Range of </a:t>
            </a:r>
            <a:r>
              <a:rPr lang="en-GB" sz="1600" b="1" i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KRAS</a:t>
            </a:r>
            <a:r>
              <a:rPr lang="en-GB" sz="1600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WT copies/</a:t>
            </a:r>
            <a:r>
              <a:rPr lang="el-GR" sz="1600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μ</a:t>
            </a:r>
            <a:r>
              <a:rPr lang="en-US" sz="1600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 reaction</a:t>
            </a:r>
            <a:r>
              <a:rPr lang="en-US" sz="16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 0.17 – 1834 </a:t>
            </a:r>
            <a:r>
              <a:rPr lang="en-GB" sz="16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copies/</a:t>
            </a:r>
            <a:r>
              <a:rPr lang="el-GR" sz="16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μ</a:t>
            </a:r>
            <a:r>
              <a:rPr lang="en-US" sz="16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 reaction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4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D1B12-B177-4647-B900-E40A9A01789C}"/>
              </a:ext>
            </a:extLst>
          </p:cNvPr>
          <p:cNvSpPr/>
          <p:nvPr/>
        </p:nvSpPr>
        <p:spPr>
          <a:xfrm>
            <a:off x="8890" y="74524"/>
            <a:ext cx="7159095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Targeted mutational analysis on the circulating tumor DNA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B15F537-91B3-4E06-98FE-32A262418FDB}"/>
              </a:ext>
            </a:extLst>
          </p:cNvPr>
          <p:cNvGrpSpPr/>
          <p:nvPr/>
        </p:nvGrpSpPr>
        <p:grpSpPr>
          <a:xfrm>
            <a:off x="7271689" y="53343"/>
            <a:ext cx="1804956" cy="667512"/>
            <a:chOff x="7147037" y="575882"/>
            <a:chExt cx="1942538" cy="822960"/>
          </a:xfrm>
        </p:grpSpPr>
        <p:pic>
          <p:nvPicPr>
            <p:cNvPr id="11" name="Picture 10" descr="FET Open Project CATCH-U-DNA: Capturing non-Amplified Tumor Circulating DNA with Ultrasound Hydrodynamics">
              <a:extLst>
                <a:ext uri="{FF2B5EF4-FFF2-40B4-BE49-F238E27FC236}">
                  <a16:creationId xmlns:a16="http://schemas.microsoft.com/office/drawing/2014/main" xmlns="" id="{BEFA5E35-CC2D-4553-A70F-6C12E652C6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0914" r="30914"/>
            <a:stretch/>
          </p:blipFill>
          <p:spPr bwMode="auto">
            <a:xfrm>
              <a:off x="8358644" y="594803"/>
              <a:ext cx="730931" cy="804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xmlns="" id="{679C13D7-2081-47B5-8FDE-98B15CF49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7037" y="575882"/>
              <a:ext cx="1193851" cy="822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3A67663-31BD-402A-BFCF-54E7E59FB6DF}"/>
              </a:ext>
            </a:extLst>
          </p:cNvPr>
          <p:cNvSpPr txBox="1"/>
          <p:nvPr/>
        </p:nvSpPr>
        <p:spPr>
          <a:xfrm>
            <a:off x="0" y="1138425"/>
            <a:ext cx="9144000" cy="27486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25314B76-F3CB-41B7-A5AA-AC324A0B0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0440966"/>
              </p:ext>
            </p:extLst>
          </p:nvPr>
        </p:nvGraphicFramePr>
        <p:xfrm>
          <a:off x="656586" y="2372554"/>
          <a:ext cx="8134004" cy="3165027"/>
        </p:xfrm>
        <a:graphic>
          <a:graphicData uri="http://schemas.openxmlformats.org/drawingml/2006/table">
            <a:tbl>
              <a:tblPr firstRow="1" firstCol="1" bandRow="1"/>
              <a:tblGrid>
                <a:gridCol w="2834517">
                  <a:extLst>
                    <a:ext uri="{9D8B030D-6E8A-4147-A177-3AD203B41FA5}">
                      <a16:colId xmlns:a16="http://schemas.microsoft.com/office/drawing/2014/main" xmlns="" val="3776441725"/>
                    </a:ext>
                  </a:extLst>
                </a:gridCol>
                <a:gridCol w="2703502">
                  <a:extLst>
                    <a:ext uri="{9D8B030D-6E8A-4147-A177-3AD203B41FA5}">
                      <a16:colId xmlns:a16="http://schemas.microsoft.com/office/drawing/2014/main" xmlns="" val="781573480"/>
                    </a:ext>
                  </a:extLst>
                </a:gridCol>
                <a:gridCol w="2595985">
                  <a:extLst>
                    <a:ext uri="{9D8B030D-6E8A-4147-A177-3AD203B41FA5}">
                      <a16:colId xmlns:a16="http://schemas.microsoft.com/office/drawing/2014/main" xmlns="" val="1171608372"/>
                    </a:ext>
                  </a:extLst>
                </a:gridCol>
              </a:tblGrid>
              <a:tr h="758002">
                <a:tc>
                  <a:txBody>
                    <a:bodyPr/>
                    <a:lstStyle/>
                    <a:p>
                      <a:pPr marL="0" marR="1143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800" b="1" i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KRAS</a:t>
                      </a:r>
                      <a:r>
                        <a:rPr lang="en-GB" sz="18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Tissue Status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143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800" b="1" i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KRAS</a:t>
                      </a:r>
                      <a:r>
                        <a:rPr lang="en-GB" sz="18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plasma Status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143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8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Number of Patients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3760433"/>
                  </a:ext>
                </a:extLst>
              </a:tr>
              <a:tr h="481405">
                <a:tc>
                  <a:txBody>
                    <a:bodyPr/>
                    <a:lstStyle/>
                    <a:p>
                      <a:pPr marL="0" marR="1143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8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143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8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143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6997206"/>
                  </a:ext>
                </a:extLst>
              </a:tr>
              <a:tr h="481405">
                <a:tc>
                  <a:txBody>
                    <a:bodyPr/>
                    <a:lstStyle/>
                    <a:p>
                      <a:pPr marL="0" marR="1143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143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MUT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143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7784795"/>
                  </a:ext>
                </a:extLst>
              </a:tr>
              <a:tr h="481405">
                <a:tc>
                  <a:txBody>
                    <a:bodyPr/>
                    <a:lstStyle/>
                    <a:p>
                      <a:pPr marL="0" marR="1143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MUT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143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143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29261244"/>
                  </a:ext>
                </a:extLst>
              </a:tr>
              <a:tr h="481405">
                <a:tc>
                  <a:txBody>
                    <a:bodyPr/>
                    <a:lstStyle/>
                    <a:p>
                      <a:pPr marL="0" marR="1143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8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MUT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143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MUT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143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06554222"/>
                  </a:ext>
                </a:extLst>
              </a:tr>
              <a:tr h="481405">
                <a:tc gridSpan="2">
                  <a:txBody>
                    <a:bodyPr/>
                    <a:lstStyle/>
                    <a:p>
                      <a:pPr marL="0" marR="1143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Total Tested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1143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42907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B7B4765-243D-4FB4-93BC-92E53F022361}"/>
              </a:ext>
            </a:extLst>
          </p:cNvPr>
          <p:cNvSpPr txBox="1"/>
          <p:nvPr/>
        </p:nvSpPr>
        <p:spPr>
          <a:xfrm>
            <a:off x="0" y="821927"/>
            <a:ext cx="9144000" cy="27486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Droplet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Digital PCR for the detection and quantification of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KRAS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mutations in codon12/13</a:t>
            </a:r>
          </a:p>
          <a:p>
            <a:pPr>
              <a:lnSpc>
                <a:spcPct val="150000"/>
              </a:lnSpc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Tissue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KRAS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status vs Plasma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KRAS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status – (CRC and NSCLC patients)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73F1A90-1C45-4D4F-9028-8389E692D212}"/>
              </a:ext>
            </a:extLst>
          </p:cNvPr>
          <p:cNvSpPr/>
          <p:nvPr/>
        </p:nvSpPr>
        <p:spPr>
          <a:xfrm>
            <a:off x="0" y="5719575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Concordance between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KRAS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mutation status in tumor tissue and plasma was 70.3% </a:t>
            </a:r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3A56D84-B849-4289-93FF-C921799BEB13}"/>
              </a:ext>
            </a:extLst>
          </p:cNvPr>
          <p:cNvSpPr/>
          <p:nvPr/>
        </p:nvSpPr>
        <p:spPr>
          <a:xfrm>
            <a:off x="-42926" y="6565612"/>
            <a:ext cx="36735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CATCH-U-DNA Review Meeting M24, 28/06/19</a:t>
            </a:r>
            <a:endParaRPr kumimoji="0" lang="el-GR" sz="13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2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D1B12-B177-4647-B900-E40A9A01789C}"/>
              </a:ext>
            </a:extLst>
          </p:cNvPr>
          <p:cNvSpPr/>
          <p:nvPr/>
        </p:nvSpPr>
        <p:spPr>
          <a:xfrm>
            <a:off x="23404" y="60010"/>
            <a:ext cx="7159095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Targeted mutational analysis on the circulating tumor DNA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B15F537-91B3-4E06-98FE-32A262418FDB}"/>
              </a:ext>
            </a:extLst>
          </p:cNvPr>
          <p:cNvGrpSpPr/>
          <p:nvPr/>
        </p:nvGrpSpPr>
        <p:grpSpPr>
          <a:xfrm>
            <a:off x="7240314" y="47726"/>
            <a:ext cx="1804956" cy="667512"/>
            <a:chOff x="7147037" y="575882"/>
            <a:chExt cx="1942538" cy="822960"/>
          </a:xfrm>
        </p:grpSpPr>
        <p:pic>
          <p:nvPicPr>
            <p:cNvPr id="11" name="Picture 10" descr="FET Open Project CATCH-U-DNA: Capturing non-Amplified Tumor Circulating DNA with Ultrasound Hydrodynamics">
              <a:extLst>
                <a:ext uri="{FF2B5EF4-FFF2-40B4-BE49-F238E27FC236}">
                  <a16:creationId xmlns:a16="http://schemas.microsoft.com/office/drawing/2014/main" xmlns="" id="{BEFA5E35-CC2D-4553-A70F-6C12E652C6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0914" r="30914"/>
            <a:stretch/>
          </p:blipFill>
          <p:spPr bwMode="auto">
            <a:xfrm>
              <a:off x="8358644" y="594803"/>
              <a:ext cx="730931" cy="804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xmlns="" id="{679C13D7-2081-47B5-8FDE-98B15CF49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7037" y="575882"/>
              <a:ext cx="1193851" cy="822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3A67663-31BD-402A-BFCF-54E7E59FB6DF}"/>
              </a:ext>
            </a:extLst>
          </p:cNvPr>
          <p:cNvSpPr txBox="1"/>
          <p:nvPr/>
        </p:nvSpPr>
        <p:spPr>
          <a:xfrm>
            <a:off x="46343" y="761360"/>
            <a:ext cx="9144000" cy="529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Clinical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relevance of the detection of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KRAS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mutations in the plasma of patients with NSCLC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 the use of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ddPCR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00C6A7F-DB28-466C-BC38-EA108B2E018C}"/>
              </a:ext>
            </a:extLst>
          </p:cNvPr>
          <p:cNvSpPr/>
          <p:nvPr/>
        </p:nvSpPr>
        <p:spPr>
          <a:xfrm>
            <a:off x="0" y="5908162"/>
            <a:ext cx="9144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Multivariate analyses identified </a:t>
            </a:r>
            <a:r>
              <a:rPr lang="en-US" sz="1700" b="1" i="1" dirty="0">
                <a:latin typeface="Arial" panose="020B0604020202020204" pitchFamily="34" charset="0"/>
                <a:cs typeface="Arial" panose="020B0604020202020204" pitchFamily="34" charset="0"/>
              </a:rPr>
              <a:t>KRAS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mutation load* as an independent predictor of poor PFS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(HR=2.71; P=0.008) and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(HR=2.18; </a:t>
            </a: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=0.03).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2A02A0A-05F3-4C79-8332-C87FBDA781E2}"/>
              </a:ext>
            </a:extLst>
          </p:cNvPr>
          <p:cNvSpPr/>
          <p:nvPr/>
        </p:nvSpPr>
        <p:spPr>
          <a:xfrm>
            <a:off x="139489" y="6624109"/>
            <a:ext cx="8241495" cy="28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*Percentage of </a:t>
            </a:r>
            <a:r>
              <a:rPr lang="en-US" sz="1200" b="1" i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KRAS </a:t>
            </a:r>
            <a:r>
              <a:rPr lang="en-US" sz="1200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MUT copies (normalized to </a:t>
            </a:r>
            <a:r>
              <a:rPr lang="en-US" sz="1200" b="1" i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KRAS </a:t>
            </a:r>
            <a:r>
              <a:rPr lang="en-US" sz="1200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WT copies)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C5F8055-8F9D-473F-80D8-82826CDC0649}"/>
              </a:ext>
            </a:extLst>
          </p:cNvPr>
          <p:cNvSpPr/>
          <p:nvPr/>
        </p:nvSpPr>
        <p:spPr>
          <a:xfrm>
            <a:off x="4572000" y="2710383"/>
            <a:ext cx="431466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Patients with </a:t>
            </a:r>
            <a:r>
              <a:rPr lang="en-US" sz="1700" b="1" i="1" dirty="0">
                <a:solidFill>
                  <a:srgbClr val="000000"/>
                </a:solidFill>
                <a:latin typeface="arial" panose="020B0604020202020204" pitchFamily="34" charset="0"/>
              </a:rPr>
              <a:t>KRAS</a:t>
            </a:r>
            <a:r>
              <a:rPr 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 mutations in </a:t>
            </a:r>
            <a:r>
              <a:rPr lang="en-US" sz="17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cfDNA</a:t>
            </a:r>
            <a:r>
              <a:rPr 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exhibited significantly (</a:t>
            </a:r>
            <a:r>
              <a:rPr lang="en-US" sz="1700" i="1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&lt;0.001) </a:t>
            </a:r>
            <a:r>
              <a:rPr 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shorter progression-free survival (PFS) </a:t>
            </a: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intervals compared to those with no </a:t>
            </a:r>
            <a:r>
              <a:rPr lang="en-US" sz="1700" i="1" dirty="0">
                <a:solidFill>
                  <a:srgbClr val="000000"/>
                </a:solidFill>
                <a:latin typeface="arial" panose="020B0604020202020204" pitchFamily="34" charset="0"/>
              </a:rPr>
              <a:t>KRAS</a:t>
            </a: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 mutations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Interestingly, </a:t>
            </a:r>
            <a:r>
              <a:rPr lang="en-US" sz="1700" i="1" dirty="0">
                <a:solidFill>
                  <a:srgbClr val="000000"/>
                </a:solidFill>
                <a:latin typeface="arial" panose="020B0604020202020204" pitchFamily="34" charset="0"/>
              </a:rPr>
              <a:t>KRAS</a:t>
            </a: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tissue</a:t>
            </a: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 status was not predictive of PFS </a:t>
            </a:r>
            <a:endParaRPr lang="en-US" sz="17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5237B56C-4F1D-4F7C-AFC5-76EE2EA598A3}"/>
              </a:ext>
            </a:extLst>
          </p:cNvPr>
          <p:cNvGrpSpPr/>
          <p:nvPr/>
        </p:nvGrpSpPr>
        <p:grpSpPr>
          <a:xfrm>
            <a:off x="88551" y="2317708"/>
            <a:ext cx="4410405" cy="3569960"/>
            <a:chOff x="45009" y="2317708"/>
            <a:chExt cx="4410405" cy="35699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5B5BEC1A-D849-42D1-ABD6-FBC16A87B020}"/>
                </a:ext>
              </a:extLst>
            </p:cNvPr>
            <p:cNvGrpSpPr/>
            <p:nvPr/>
          </p:nvGrpSpPr>
          <p:grpSpPr>
            <a:xfrm>
              <a:off x="45009" y="2317708"/>
              <a:ext cx="4410405" cy="3421666"/>
              <a:chOff x="183787" y="1302502"/>
              <a:chExt cx="4544324" cy="401087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xmlns="" id="{5118DFFC-DB4E-4C02-829C-D042BACAE4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 xmlns="">
                      <a14:imgLayer r:embed="rId6">
                        <a14:imgEffect>
                          <a14:sharpenSoften amount="25000"/>
                        </a14:imgEffect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rcRect l="2011" t="15994" r="24724" b="7237"/>
              <a:stretch/>
            </p:blipFill>
            <p:spPr>
              <a:xfrm>
                <a:off x="183787" y="1302502"/>
                <a:ext cx="4544324" cy="4010875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1AB9D481-FD75-4C6D-9824-389EFBD1A0C7}"/>
                  </a:ext>
                </a:extLst>
              </p:cNvPr>
              <p:cNvSpPr/>
              <p:nvPr/>
            </p:nvSpPr>
            <p:spPr>
              <a:xfrm>
                <a:off x="1776175" y="2913614"/>
                <a:ext cx="954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olidFill>
                      <a:srgbClr val="586FB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KRAS -</a:t>
                </a:r>
                <a:endParaRPr lang="en-US" dirty="0">
                  <a:solidFill>
                    <a:srgbClr val="586FB7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89847682-3BD1-4E43-884B-3FE666EB65E3}"/>
                  </a:ext>
                </a:extLst>
              </p:cNvPr>
              <p:cNvSpPr/>
              <p:nvPr/>
            </p:nvSpPr>
            <p:spPr>
              <a:xfrm>
                <a:off x="2125327" y="4266064"/>
                <a:ext cx="1011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olidFill>
                      <a:srgbClr val="68CC7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KRAS +</a:t>
                </a:r>
                <a:endParaRPr lang="en-US" dirty="0">
                  <a:solidFill>
                    <a:srgbClr val="68CC7B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C79B964-0168-4EAC-AB9D-7C06E55EF952}"/>
                </a:ext>
              </a:extLst>
            </p:cNvPr>
            <p:cNvSpPr txBox="1"/>
            <p:nvPr/>
          </p:nvSpPr>
          <p:spPr>
            <a:xfrm>
              <a:off x="1699633" y="5564503"/>
              <a:ext cx="1527050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PFS (Months)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1615A05-594E-43AA-B0D3-B6B1752C0292}"/>
              </a:ext>
            </a:extLst>
          </p:cNvPr>
          <p:cNvSpPr/>
          <p:nvPr/>
        </p:nvSpPr>
        <p:spPr>
          <a:xfrm>
            <a:off x="-18424" y="1443835"/>
            <a:ext cx="916242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i="1" dirty="0">
                <a:latin typeface="Arial" panose="020B0604020202020204" pitchFamily="34" charset="0"/>
                <a:cs typeface="Arial" panose="020B0604020202020204" pitchFamily="34" charset="0"/>
              </a:rPr>
              <a:t>KRAS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mutations were detected in the plasma of 10 out of 40 patients with NSCLC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7 had mutations in both plasma and tissue and 5 had mutations in plasma only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C706CE5-3289-4C1E-B3C8-AEBA19C9B19C}"/>
              </a:ext>
            </a:extLst>
          </p:cNvPr>
          <p:cNvSpPr/>
          <p:nvPr/>
        </p:nvSpPr>
        <p:spPr>
          <a:xfrm>
            <a:off x="5554339" y="6565612"/>
            <a:ext cx="36735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CATCH-U-DNA Review Meeting M24, 28/06/19</a:t>
            </a:r>
            <a:endParaRPr kumimoji="0" lang="el-GR" sz="13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56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D1B12-B177-4647-B900-E40A9A01789C}"/>
              </a:ext>
            </a:extLst>
          </p:cNvPr>
          <p:cNvSpPr/>
          <p:nvPr/>
        </p:nvSpPr>
        <p:spPr>
          <a:xfrm>
            <a:off x="16916" y="216947"/>
            <a:ext cx="722376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D5.3 - </a:t>
            </a:r>
            <a:r>
              <a:rPr lang="en-US" b="1" dirty="0" smtClean="0">
                <a:solidFill>
                  <a:srgbClr val="FFFFFF"/>
                </a:solidFill>
                <a:latin typeface="Arial"/>
              </a:rPr>
              <a:t>Deviations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B15F537-91B3-4E06-98FE-32A262418FDB}"/>
              </a:ext>
            </a:extLst>
          </p:cNvPr>
          <p:cNvGrpSpPr/>
          <p:nvPr/>
        </p:nvGrpSpPr>
        <p:grpSpPr>
          <a:xfrm>
            <a:off x="7271689" y="53343"/>
            <a:ext cx="1804956" cy="667512"/>
            <a:chOff x="7147037" y="575882"/>
            <a:chExt cx="1942538" cy="822960"/>
          </a:xfrm>
        </p:grpSpPr>
        <p:pic>
          <p:nvPicPr>
            <p:cNvPr id="11" name="Picture 10" descr="FET Open Project CATCH-U-DNA: Capturing non-Amplified Tumor Circulating DNA with Ultrasound Hydrodynamics">
              <a:extLst>
                <a:ext uri="{FF2B5EF4-FFF2-40B4-BE49-F238E27FC236}">
                  <a16:creationId xmlns:a16="http://schemas.microsoft.com/office/drawing/2014/main" xmlns="" id="{BEFA5E35-CC2D-4553-A70F-6C12E652C6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0914" r="30914"/>
            <a:stretch/>
          </p:blipFill>
          <p:spPr bwMode="auto">
            <a:xfrm>
              <a:off x="8358644" y="594803"/>
              <a:ext cx="730931" cy="804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xmlns="" id="{679C13D7-2081-47B5-8FDE-98B15CF49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7037" y="575882"/>
              <a:ext cx="1193851" cy="822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AutoShape 2" descr="Image result for goals targets">
            <a:extLst>
              <a:ext uri="{FF2B5EF4-FFF2-40B4-BE49-F238E27FC236}">
                <a16:creationId xmlns:a16="http://schemas.microsoft.com/office/drawing/2014/main" xmlns="" id="{6DE9D486-E9CE-4ECD-8741-A427D97BF8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253856D-4409-493D-83B5-6B4B89C2D2DD}"/>
              </a:ext>
            </a:extLst>
          </p:cNvPr>
          <p:cNvSpPr/>
          <p:nvPr/>
        </p:nvSpPr>
        <p:spPr>
          <a:xfrm>
            <a:off x="0" y="98572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Deviations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 major deviations have been recorded so far</a:t>
            </a:r>
          </a:p>
          <a:p>
            <a:pPr marL="285750" indent="-285750"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Delays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Minor delays are expected in the availability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of n=100 plasma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samples harboring mutations (D5.3, M30)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Future plans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Complete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targeted mutation analysis on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ctDNA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KRAS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mutations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D5.3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targeted mutation analysis on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ctDNA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BRAF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mutations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D5.3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validation of the acoustic method using model and clinical samples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D5.4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E09B1A3-787E-4523-AD4C-324AD6C09E31}"/>
              </a:ext>
            </a:extLst>
          </p:cNvPr>
          <p:cNvSpPr/>
          <p:nvPr/>
        </p:nvSpPr>
        <p:spPr>
          <a:xfrm>
            <a:off x="-42926" y="6565612"/>
            <a:ext cx="36735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CATCH-U-DNA Review Meeting M24, 28/06/19</a:t>
            </a:r>
            <a:endParaRPr kumimoji="0" lang="el-GR" sz="13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65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D1B12-B177-4647-B900-E40A9A01789C}"/>
              </a:ext>
            </a:extLst>
          </p:cNvPr>
          <p:cNvSpPr/>
          <p:nvPr/>
        </p:nvSpPr>
        <p:spPr>
          <a:xfrm>
            <a:off x="5972" y="69490"/>
            <a:ext cx="7249217" cy="646331"/>
          </a:xfrm>
          <a:prstGeom prst="rect">
            <a:avLst/>
          </a:prstGeom>
          <a:solidFill>
            <a:srgbClr val="17375E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WP5 Validation of the acoustic platform during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ctDNA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detection in real samples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6B15F537-91B3-4E06-98FE-32A262418FDB}"/>
              </a:ext>
            </a:extLst>
          </p:cNvPr>
          <p:cNvGrpSpPr/>
          <p:nvPr/>
        </p:nvGrpSpPr>
        <p:grpSpPr>
          <a:xfrm>
            <a:off x="7271689" y="53343"/>
            <a:ext cx="1804956" cy="667512"/>
            <a:chOff x="7147037" y="575882"/>
            <a:chExt cx="1942538" cy="822960"/>
          </a:xfrm>
        </p:grpSpPr>
        <p:pic>
          <p:nvPicPr>
            <p:cNvPr id="11" name="Picture 10" descr="FET Open Project CATCH-U-DNA: Capturing non-Amplified Tumor Circulating DNA with Ultrasound Hydrodynamics">
              <a:extLst>
                <a:ext uri="{FF2B5EF4-FFF2-40B4-BE49-F238E27FC236}">
                  <a16:creationId xmlns:a16="http://schemas.microsoft.com/office/drawing/2014/main" xmlns="" id="{BEFA5E35-CC2D-4553-A70F-6C12E652C6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0914" r="30914"/>
            <a:stretch/>
          </p:blipFill>
          <p:spPr bwMode="auto">
            <a:xfrm>
              <a:off x="8358644" y="594803"/>
              <a:ext cx="730931" cy="804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xmlns="" id="{679C13D7-2081-47B5-8FDE-98B15CF49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7037" y="575882"/>
              <a:ext cx="1193851" cy="822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1E278F97-30F5-4B3D-B4B7-875DB343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" y="1403496"/>
            <a:ext cx="9151625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Patient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sample collection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(tumor tissue and plasma/serum and relevant clinical information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 (</a:t>
            </a:r>
            <a:r>
              <a:rPr lang="en-US" altLang="en-US" u="sng" dirty="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M24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 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Perform </a:t>
            </a:r>
            <a:r>
              <a:rPr lang="en-US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targeted next generation sequence (NGS) </a:t>
            </a: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analysis in tumor tissue (primary or metastatic) from 200 patients (non-small cell lung cancer (NSCLC): n=100 and colorectal cancer (CRC): n=100</a:t>
            </a: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 (M12) 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Perform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targeted mutation analysis on </a:t>
            </a:r>
            <a:r>
              <a:rPr lang="en-US" altLang="en-US" b="1" dirty="0" err="1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ctDNA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 100 patients found by NGS analysis to harbor mutations in their tumors (based on mutation frequencies reported in the literature approximately 50% of the 200 patients are anticipated to harbor mutations in </a:t>
            </a:r>
            <a:r>
              <a:rPr lang="en-US" altLang="en-US" i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KRAS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en-US" i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EGFR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altLang="en-US" i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BRAF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 (</a:t>
            </a:r>
            <a:r>
              <a:rPr lang="en-US" altLang="en-US" u="sng" dirty="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M30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ongoing)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ts val="20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Duration of WP5: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from M1 to M36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CE30A4A-9ACF-44F1-9A78-83D69C9B9EC8}"/>
              </a:ext>
            </a:extLst>
          </p:cNvPr>
          <p:cNvSpPr/>
          <p:nvPr/>
        </p:nvSpPr>
        <p:spPr>
          <a:xfrm>
            <a:off x="-7628" y="985720"/>
            <a:ext cx="9151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Objectives of WP5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EC79D6E-7248-4674-9F93-6E7EF515D15C}"/>
              </a:ext>
            </a:extLst>
          </p:cNvPr>
          <p:cNvSpPr/>
          <p:nvPr/>
        </p:nvSpPr>
        <p:spPr>
          <a:xfrm>
            <a:off x="-42926" y="6565612"/>
            <a:ext cx="36735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CATCH-U-DNA Review Meeting M24, 28/06/19</a:t>
            </a:r>
            <a:endParaRPr kumimoji="0" lang="el-GR" sz="13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32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D1B12-B177-4647-B900-E40A9A01789C}"/>
              </a:ext>
            </a:extLst>
          </p:cNvPr>
          <p:cNvSpPr/>
          <p:nvPr/>
        </p:nvSpPr>
        <p:spPr>
          <a:xfrm>
            <a:off x="5972" y="69490"/>
            <a:ext cx="7249217" cy="646331"/>
          </a:xfrm>
          <a:prstGeom prst="rect">
            <a:avLst/>
          </a:prstGeom>
          <a:solidFill>
            <a:srgbClr val="111D89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WP5 Validation of the acoustic platform during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ctDNA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detection in real samples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B15F537-91B3-4E06-98FE-32A262418FDB}"/>
              </a:ext>
            </a:extLst>
          </p:cNvPr>
          <p:cNvGrpSpPr/>
          <p:nvPr/>
        </p:nvGrpSpPr>
        <p:grpSpPr>
          <a:xfrm>
            <a:off x="7271689" y="53343"/>
            <a:ext cx="1804956" cy="667512"/>
            <a:chOff x="7147037" y="575882"/>
            <a:chExt cx="1942538" cy="822960"/>
          </a:xfrm>
        </p:grpSpPr>
        <p:pic>
          <p:nvPicPr>
            <p:cNvPr id="11" name="Picture 10" descr="FET Open Project CATCH-U-DNA: Capturing non-Amplified Tumor Circulating DNA with Ultrasound Hydrodynamics">
              <a:extLst>
                <a:ext uri="{FF2B5EF4-FFF2-40B4-BE49-F238E27FC236}">
                  <a16:creationId xmlns:a16="http://schemas.microsoft.com/office/drawing/2014/main" xmlns="" id="{BEFA5E35-CC2D-4553-A70F-6C12E652C6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0914" r="30914"/>
            <a:stretch/>
          </p:blipFill>
          <p:spPr bwMode="auto">
            <a:xfrm>
              <a:off x="8358644" y="594803"/>
              <a:ext cx="730931" cy="804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xmlns="" id="{679C13D7-2081-47B5-8FDE-98B15CF49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7037" y="575882"/>
              <a:ext cx="1193851" cy="822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E52B786-7965-4846-A418-5ABDDF1E1809}"/>
              </a:ext>
            </a:extLst>
          </p:cNvPr>
          <p:cNvSpPr/>
          <p:nvPr/>
        </p:nvSpPr>
        <p:spPr>
          <a:xfrm>
            <a:off x="-10676" y="985720"/>
            <a:ext cx="9154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Overview </a:t>
            </a:r>
          </a:p>
        </p:txBody>
      </p:sp>
      <p:pic>
        <p:nvPicPr>
          <p:cNvPr id="20" name="Picture 4" descr="Image result for lung cancer drawing">
            <a:extLst>
              <a:ext uri="{FF2B5EF4-FFF2-40B4-BE49-F238E27FC236}">
                <a16:creationId xmlns:a16="http://schemas.microsoft.com/office/drawing/2014/main" xmlns="" id="{7819E8EE-7FA5-4C81-9767-5593475D3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085" r="35950" b="37980"/>
          <a:stretch/>
        </p:blipFill>
        <p:spPr bwMode="auto">
          <a:xfrm>
            <a:off x="376427" y="2865119"/>
            <a:ext cx="763525" cy="94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colon cancer patients drawing">
            <a:extLst>
              <a:ext uri="{FF2B5EF4-FFF2-40B4-BE49-F238E27FC236}">
                <a16:creationId xmlns:a16="http://schemas.microsoft.com/office/drawing/2014/main" xmlns="" id="{D2E0B423-D990-4D07-958B-19DB5B1EA7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200"/>
          <a:stretch/>
        </p:blipFill>
        <p:spPr bwMode="auto">
          <a:xfrm>
            <a:off x="345320" y="2162445"/>
            <a:ext cx="925399" cy="70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7 Points 1">
            <a:extLst>
              <a:ext uri="{FF2B5EF4-FFF2-40B4-BE49-F238E27FC236}">
                <a16:creationId xmlns:a16="http://schemas.microsoft.com/office/drawing/2014/main" xmlns="" id="{B7FE5DFB-CC23-4102-8018-F5009C06A2C2}"/>
              </a:ext>
            </a:extLst>
          </p:cNvPr>
          <p:cNvSpPr/>
          <p:nvPr/>
        </p:nvSpPr>
        <p:spPr>
          <a:xfrm>
            <a:off x="916274" y="2665206"/>
            <a:ext cx="76354" cy="45719"/>
          </a:xfrm>
          <a:prstGeom prst="star7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7 Points 20">
            <a:extLst>
              <a:ext uri="{FF2B5EF4-FFF2-40B4-BE49-F238E27FC236}">
                <a16:creationId xmlns:a16="http://schemas.microsoft.com/office/drawing/2014/main" xmlns="" id="{5F822552-4926-4EEA-A3F6-F70633B2D333}"/>
              </a:ext>
            </a:extLst>
          </p:cNvPr>
          <p:cNvSpPr/>
          <p:nvPr/>
        </p:nvSpPr>
        <p:spPr>
          <a:xfrm>
            <a:off x="878174" y="3705887"/>
            <a:ext cx="76354" cy="45719"/>
          </a:xfrm>
          <a:prstGeom prst="star7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A40B63A5-59D5-419D-8AE7-24BE3BBFCD10}"/>
              </a:ext>
            </a:extLst>
          </p:cNvPr>
          <p:cNvGrpSpPr/>
          <p:nvPr/>
        </p:nvGrpSpPr>
        <p:grpSpPr>
          <a:xfrm>
            <a:off x="1462842" y="1437739"/>
            <a:ext cx="6479071" cy="2071300"/>
            <a:chOff x="1628440" y="1076998"/>
            <a:chExt cx="7499215" cy="2257047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99D0FBEE-ADCB-4F50-9D81-148E4D11D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440" y="1957032"/>
              <a:ext cx="690912" cy="518884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6" name="Picture 4" descr="Image result for tumor tissue">
              <a:extLst>
                <a:ext uri="{FF2B5EF4-FFF2-40B4-BE49-F238E27FC236}">
                  <a16:creationId xmlns:a16="http://schemas.microsoft.com/office/drawing/2014/main" xmlns="" id="{5530AC13-2D4B-4002-B8B4-53268E6474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9622" r="11676" b="22942"/>
            <a:stretch/>
          </p:blipFill>
          <p:spPr bwMode="auto">
            <a:xfrm>
              <a:off x="2526245" y="1410496"/>
              <a:ext cx="1348092" cy="702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538AF7E9-1CD1-4B25-A7FA-15D25A7CCCF6}"/>
                </a:ext>
              </a:extLst>
            </p:cNvPr>
            <p:cNvGrpSpPr/>
            <p:nvPr/>
          </p:nvGrpSpPr>
          <p:grpSpPr>
            <a:xfrm>
              <a:off x="4217542" y="1339278"/>
              <a:ext cx="559625" cy="997275"/>
              <a:chOff x="4278132" y="1921440"/>
              <a:chExt cx="559625" cy="997275"/>
            </a:xfrm>
          </p:grpSpPr>
          <p:pic>
            <p:nvPicPr>
              <p:cNvPr id="23" name="Picture 14" descr="Αποτέλεσμα εικόνας για DNA extraction from blood">
                <a:extLst>
                  <a:ext uri="{FF2B5EF4-FFF2-40B4-BE49-F238E27FC236}">
                    <a16:creationId xmlns:a16="http://schemas.microsoft.com/office/drawing/2014/main" xmlns="" id="{11B3D325-4220-4BD2-88FE-E78347EBE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82792" b="12255"/>
              <a:stretch/>
            </p:blipFill>
            <p:spPr bwMode="auto">
              <a:xfrm>
                <a:off x="4328863" y="1921440"/>
                <a:ext cx="508894" cy="844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AAA7090A-C08F-49E8-ADB2-F39526E20DE0}"/>
                  </a:ext>
                </a:extLst>
              </p:cNvPr>
              <p:cNvSpPr/>
              <p:nvPr/>
            </p:nvSpPr>
            <p:spPr>
              <a:xfrm>
                <a:off x="4278132" y="2161645"/>
                <a:ext cx="152705" cy="6400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4BF734F6-02B3-42EC-A094-158D2D95BC8D}"/>
                  </a:ext>
                </a:extLst>
              </p:cNvPr>
              <p:cNvSpPr/>
              <p:nvPr/>
            </p:nvSpPr>
            <p:spPr>
              <a:xfrm>
                <a:off x="4397426" y="2278681"/>
                <a:ext cx="152705" cy="6400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4F2F7899-D677-4299-B522-C80C6712DF8D}"/>
                </a:ext>
              </a:extLst>
            </p:cNvPr>
            <p:cNvCxnSpPr>
              <a:cxnSpLocks/>
            </p:cNvCxnSpPr>
            <p:nvPr/>
          </p:nvCxnSpPr>
          <p:spPr>
            <a:xfrm>
              <a:off x="3938063" y="1777869"/>
              <a:ext cx="398773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10F2C505-BAB1-4368-AF8E-7DC990AE9295}"/>
                </a:ext>
              </a:extLst>
            </p:cNvPr>
            <p:cNvCxnSpPr>
              <a:cxnSpLocks/>
            </p:cNvCxnSpPr>
            <p:nvPr/>
          </p:nvCxnSpPr>
          <p:spPr>
            <a:xfrm>
              <a:off x="6913848" y="1777869"/>
              <a:ext cx="72148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10" descr="Image result for ion proton">
              <a:extLst>
                <a:ext uri="{FF2B5EF4-FFF2-40B4-BE49-F238E27FC236}">
                  <a16:creationId xmlns:a16="http://schemas.microsoft.com/office/drawing/2014/main" xmlns="" id="{C6CFCC87-9785-4EFA-9796-2E1957959C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clrChange>
                <a:clrFrom>
                  <a:srgbClr val="F6F7FB"/>
                </a:clrFrom>
                <a:clrTo>
                  <a:srgbClr val="F6F7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3667" r="47595" b="32899"/>
            <a:stretch/>
          </p:blipFill>
          <p:spPr bwMode="auto">
            <a:xfrm>
              <a:off x="5758060" y="1076998"/>
              <a:ext cx="1155788" cy="113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28" name="Diagram 27">
              <a:extLst>
                <a:ext uri="{FF2B5EF4-FFF2-40B4-BE49-F238E27FC236}">
                  <a16:creationId xmlns:a16="http://schemas.microsoft.com/office/drawing/2014/main" xmlns="" id="{EAE44E80-940F-4ABD-BD65-6943663606B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xmlns="" val="1044438559"/>
                </p:ext>
              </p:extLst>
            </p:nvPr>
          </p:nvGraphicFramePr>
          <p:xfrm>
            <a:off x="7407221" y="1076998"/>
            <a:ext cx="1720434" cy="22570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86F7A43B-C9FB-44E9-8F21-C0AC257FED73}"/>
                </a:ext>
              </a:extLst>
            </p:cNvPr>
            <p:cNvCxnSpPr>
              <a:cxnSpLocks/>
            </p:cNvCxnSpPr>
            <p:nvPr/>
          </p:nvCxnSpPr>
          <p:spPr>
            <a:xfrm>
              <a:off x="4969525" y="1777869"/>
              <a:ext cx="72148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2BEFD7D6-A959-4A25-94E8-18CAA0FB5F4B}"/>
              </a:ext>
            </a:extLst>
          </p:cNvPr>
          <p:cNvCxnSpPr>
            <a:cxnSpLocks/>
          </p:cNvCxnSpPr>
          <p:nvPr/>
        </p:nvCxnSpPr>
        <p:spPr>
          <a:xfrm>
            <a:off x="1501814" y="3337268"/>
            <a:ext cx="822359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00B32C8-3B8F-4800-928E-19AEEE6A077A}"/>
              </a:ext>
            </a:extLst>
          </p:cNvPr>
          <p:cNvSpPr/>
          <p:nvPr/>
        </p:nvSpPr>
        <p:spPr>
          <a:xfrm>
            <a:off x="2060" y="3949438"/>
            <a:ext cx="140685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M24 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Collection of CRC and NSCLC samples </a:t>
            </a:r>
            <a:endParaRPr lang="en-US" sz="1400" b="1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D94A3594-F5FA-4519-B567-8567F7099BCB}"/>
              </a:ext>
            </a:extLst>
          </p:cNvPr>
          <p:cNvGrpSpPr/>
          <p:nvPr/>
        </p:nvGrpSpPr>
        <p:grpSpPr>
          <a:xfrm>
            <a:off x="2277889" y="2681354"/>
            <a:ext cx="5446847" cy="1238712"/>
            <a:chOff x="2273954" y="2404479"/>
            <a:chExt cx="6139220" cy="1528027"/>
          </a:xfrm>
        </p:grpSpPr>
        <p:pic>
          <p:nvPicPr>
            <p:cNvPr id="34" name="Picture 12" descr="Related image">
              <a:extLst>
                <a:ext uri="{FF2B5EF4-FFF2-40B4-BE49-F238E27FC236}">
                  <a16:creationId xmlns:a16="http://schemas.microsoft.com/office/drawing/2014/main" xmlns="" id="{07DF3693-E060-4CDE-9ABA-B21101E738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16253"/>
            <a:stretch/>
          </p:blipFill>
          <p:spPr bwMode="auto">
            <a:xfrm rot="1475620">
              <a:off x="2273954" y="2404479"/>
              <a:ext cx="1221640" cy="145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FA0D90D2-D4E3-4A0A-A8E5-C764EE85C37A}"/>
                </a:ext>
              </a:extLst>
            </p:cNvPr>
            <p:cNvGrpSpPr/>
            <p:nvPr/>
          </p:nvGrpSpPr>
          <p:grpSpPr>
            <a:xfrm>
              <a:off x="4141671" y="2805125"/>
              <a:ext cx="982080" cy="1127381"/>
              <a:chOff x="5106503" y="1156533"/>
              <a:chExt cx="1161764" cy="1269557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xmlns="" id="{A5CB251F-1390-4708-8446-560E504704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lum bright="70000" contrast="-70000"/>
              </a:blip>
              <a:srcRect l="37685" t="66675" r="52713" b="27758"/>
              <a:stretch/>
            </p:blipFill>
            <p:spPr>
              <a:xfrm>
                <a:off x="5184579" y="1920059"/>
                <a:ext cx="922932" cy="321967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xmlns="" id="{82B74364-0D5C-41A4-92E6-4CD1D643FD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lum bright="70000" contrast="-70000"/>
              </a:blip>
              <a:srcRect l="37685" t="66675" r="52713" b="27758"/>
              <a:stretch/>
            </p:blipFill>
            <p:spPr>
              <a:xfrm>
                <a:off x="5160947" y="1156533"/>
                <a:ext cx="922932" cy="321967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xmlns="" id="{7563CED5-9F11-422A-A796-42AE130874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7685" t="66675" r="52713" b="27758"/>
              <a:stretch/>
            </p:blipFill>
            <p:spPr>
              <a:xfrm>
                <a:off x="5106503" y="2104123"/>
                <a:ext cx="922932" cy="321967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xmlns="" id="{C4A87406-448D-4E4D-AC11-AAF8C831B6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lum bright="70000" contrast="-70000"/>
              </a:blip>
              <a:srcRect l="37685" t="66675" r="52713" b="27758"/>
              <a:stretch/>
            </p:blipFill>
            <p:spPr>
              <a:xfrm>
                <a:off x="5312330" y="1498951"/>
                <a:ext cx="922932" cy="380440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xmlns="" id="{26384008-7C29-42FB-A2B7-F3D5079219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7685" t="66675" r="52713" b="27758"/>
              <a:stretch/>
            </p:blipFill>
            <p:spPr>
              <a:xfrm>
                <a:off x="5345335" y="1736902"/>
                <a:ext cx="922932" cy="321967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xmlns="" id="{A07EBE0F-A611-4BC7-A1A8-F9B7644BBA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7685" t="66675" r="52713" b="27758"/>
              <a:stretch/>
            </p:blipFill>
            <p:spPr>
              <a:xfrm>
                <a:off x="5177489" y="1333527"/>
                <a:ext cx="922932" cy="321967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066E0BEB-F9E5-4199-BC9E-C3ADB9E876F2}"/>
                </a:ext>
              </a:extLst>
            </p:cNvPr>
            <p:cNvGrpSpPr/>
            <p:nvPr/>
          </p:nvGrpSpPr>
          <p:grpSpPr>
            <a:xfrm>
              <a:off x="3341565" y="2856348"/>
              <a:ext cx="559625" cy="997275"/>
              <a:chOff x="4278132" y="1921440"/>
              <a:chExt cx="559625" cy="997275"/>
            </a:xfrm>
          </p:grpSpPr>
          <p:pic>
            <p:nvPicPr>
              <p:cNvPr id="43" name="Picture 14" descr="Αποτέλεσμα εικόνας για DNA extraction from blood">
                <a:extLst>
                  <a:ext uri="{FF2B5EF4-FFF2-40B4-BE49-F238E27FC236}">
                    <a16:creationId xmlns:a16="http://schemas.microsoft.com/office/drawing/2014/main" xmlns="" id="{83F16A7F-E353-4EB7-9CE1-658444AABB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82792" b="12255"/>
              <a:stretch/>
            </p:blipFill>
            <p:spPr bwMode="auto">
              <a:xfrm>
                <a:off x="4328863" y="1921440"/>
                <a:ext cx="508894" cy="844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2DCE6595-2AA9-4519-8676-1B77CFE3B601}"/>
                  </a:ext>
                </a:extLst>
              </p:cNvPr>
              <p:cNvSpPr/>
              <p:nvPr/>
            </p:nvSpPr>
            <p:spPr>
              <a:xfrm>
                <a:off x="4278132" y="2161645"/>
                <a:ext cx="152705" cy="6400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DA2DD1D0-94B8-469D-B6F7-844B6D9AC7B0}"/>
                  </a:ext>
                </a:extLst>
              </p:cNvPr>
              <p:cNvSpPr/>
              <p:nvPr/>
            </p:nvSpPr>
            <p:spPr>
              <a:xfrm>
                <a:off x="4397426" y="2278681"/>
                <a:ext cx="152705" cy="6400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6" name="Picture 14" descr="Related image">
              <a:extLst>
                <a:ext uri="{FF2B5EF4-FFF2-40B4-BE49-F238E27FC236}">
                  <a16:creationId xmlns:a16="http://schemas.microsoft.com/office/drawing/2014/main" xmlns="" id="{76CBB094-4468-473F-A019-3D4B0C5C1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7606" y="2941347"/>
              <a:ext cx="2705568" cy="919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ADA069B3-2D43-468A-A03F-81444410A2F3}"/>
                </a:ext>
              </a:extLst>
            </p:cNvPr>
            <p:cNvCxnSpPr>
              <a:cxnSpLocks/>
            </p:cNvCxnSpPr>
            <p:nvPr/>
          </p:nvCxnSpPr>
          <p:spPr>
            <a:xfrm>
              <a:off x="3097393" y="3302827"/>
              <a:ext cx="398773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74AD91DC-539E-4899-92A4-468B450BB059}"/>
                </a:ext>
              </a:extLst>
            </p:cNvPr>
            <p:cNvCxnSpPr>
              <a:cxnSpLocks/>
            </p:cNvCxnSpPr>
            <p:nvPr/>
          </p:nvCxnSpPr>
          <p:spPr>
            <a:xfrm>
              <a:off x="3901190" y="3320499"/>
              <a:ext cx="398773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F585161F-3125-40B7-B0CE-49B9006F1AF2}"/>
                </a:ext>
              </a:extLst>
            </p:cNvPr>
            <p:cNvCxnSpPr>
              <a:cxnSpLocks/>
            </p:cNvCxnSpPr>
            <p:nvPr/>
          </p:nvCxnSpPr>
          <p:spPr>
            <a:xfrm>
              <a:off x="5226958" y="3354986"/>
              <a:ext cx="398773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6B339645-AF36-4EA1-A23E-BB0ABA1601FB}"/>
              </a:ext>
            </a:extLst>
          </p:cNvPr>
          <p:cNvCxnSpPr>
            <a:cxnSpLocks/>
          </p:cNvCxnSpPr>
          <p:nvPr/>
        </p:nvCxnSpPr>
        <p:spPr>
          <a:xfrm>
            <a:off x="1501814" y="3874012"/>
            <a:ext cx="835830" cy="76134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AD8E8D37-D3A5-417A-A717-7E87EEB4B53C}"/>
              </a:ext>
            </a:extLst>
          </p:cNvPr>
          <p:cNvSpPr/>
          <p:nvPr/>
        </p:nvSpPr>
        <p:spPr>
          <a:xfrm>
            <a:off x="7619779" y="3011917"/>
            <a:ext cx="16041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M30 </a:t>
            </a:r>
            <a:endParaRPr lang="en-US" altLang="en-US" sz="1400" b="1" u="sng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Targeted mutational analysis on the </a:t>
            </a:r>
            <a:r>
              <a:rPr lang="en-US" altLang="en-US" sz="1400" b="1" dirty="0" err="1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ctDNA</a:t>
            </a:r>
            <a:endParaRPr lang="en-US" sz="1400" b="1" dirty="0"/>
          </a:p>
        </p:txBody>
      </p:sp>
      <p:pic>
        <p:nvPicPr>
          <p:cNvPr id="67" name="Picture 12" descr="Related image">
            <a:extLst>
              <a:ext uri="{FF2B5EF4-FFF2-40B4-BE49-F238E27FC236}">
                <a16:creationId xmlns:a16="http://schemas.microsoft.com/office/drawing/2014/main" xmlns="" id="{41DE20FF-9BE6-488E-8FF5-D362A2B68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6253"/>
          <a:stretch/>
        </p:blipFill>
        <p:spPr bwMode="auto">
          <a:xfrm rot="1475620">
            <a:off x="2011909" y="4040736"/>
            <a:ext cx="1083865" cy="118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biosensorslab-forth.gr/wp-content/uploads/2016/11/image15-1.jpg">
            <a:extLst>
              <a:ext uri="{FF2B5EF4-FFF2-40B4-BE49-F238E27FC236}">
                <a16:creationId xmlns:a16="http://schemas.microsoft.com/office/drawing/2014/main" xmlns="" id="{4FD0CF9C-ECC1-45A8-A0AA-B55F5555E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5869" y="4204653"/>
            <a:ext cx="2646477" cy="10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172C113B-246D-4962-AFA5-990A335CAB0C}"/>
              </a:ext>
            </a:extLst>
          </p:cNvPr>
          <p:cNvCxnSpPr>
            <a:cxnSpLocks/>
          </p:cNvCxnSpPr>
          <p:nvPr/>
        </p:nvCxnSpPr>
        <p:spPr>
          <a:xfrm>
            <a:off x="2741493" y="4732277"/>
            <a:ext cx="822359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372F7645-224B-440D-B9F1-C9B263DCE213}"/>
              </a:ext>
            </a:extLst>
          </p:cNvPr>
          <p:cNvSpPr/>
          <p:nvPr/>
        </p:nvSpPr>
        <p:spPr>
          <a:xfrm>
            <a:off x="6376763" y="4349732"/>
            <a:ext cx="17898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M36 </a:t>
            </a:r>
            <a:endParaRPr lang="en-US" altLang="en-US" sz="1400" b="1" u="sng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Experimental validation of the acoustic method using model and clinical samples</a:t>
            </a:r>
            <a:endParaRPr lang="en-US" sz="14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0C3492D-488F-4571-88AE-191D600E7E73}"/>
              </a:ext>
            </a:extLst>
          </p:cNvPr>
          <p:cNvSpPr/>
          <p:nvPr/>
        </p:nvSpPr>
        <p:spPr>
          <a:xfrm>
            <a:off x="-42926" y="6565612"/>
            <a:ext cx="36735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CATCH-U-DNA Review Meeting M24, 28/06/19</a:t>
            </a:r>
            <a:endParaRPr kumimoji="0" lang="el-GR" sz="13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D6ECC29D-F117-4C61-AD59-D88F64890509}"/>
              </a:ext>
            </a:extLst>
          </p:cNvPr>
          <p:cNvSpPr/>
          <p:nvPr/>
        </p:nvSpPr>
        <p:spPr>
          <a:xfrm>
            <a:off x="7470063" y="1780348"/>
            <a:ext cx="1604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M12 </a:t>
            </a:r>
            <a:endParaRPr lang="en-US" altLang="en-US" sz="1400" b="1" u="sng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2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D1B12-B177-4647-B900-E40A9A01789C}"/>
              </a:ext>
            </a:extLst>
          </p:cNvPr>
          <p:cNvSpPr/>
          <p:nvPr/>
        </p:nvSpPr>
        <p:spPr>
          <a:xfrm>
            <a:off x="0" y="202975"/>
            <a:ext cx="7248285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 (D5.1) Collection of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samples (M1-24) 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B15F537-91B3-4E06-98FE-32A262418FDB}"/>
              </a:ext>
            </a:extLst>
          </p:cNvPr>
          <p:cNvGrpSpPr/>
          <p:nvPr/>
        </p:nvGrpSpPr>
        <p:grpSpPr>
          <a:xfrm>
            <a:off x="7271689" y="53343"/>
            <a:ext cx="1804956" cy="667512"/>
            <a:chOff x="7147037" y="575882"/>
            <a:chExt cx="1942538" cy="822960"/>
          </a:xfrm>
        </p:grpSpPr>
        <p:pic>
          <p:nvPicPr>
            <p:cNvPr id="11" name="Picture 10" descr="FET Open Project CATCH-U-DNA: Capturing non-Amplified Tumor Circulating DNA with Ultrasound Hydrodynamics">
              <a:extLst>
                <a:ext uri="{FF2B5EF4-FFF2-40B4-BE49-F238E27FC236}">
                  <a16:creationId xmlns:a16="http://schemas.microsoft.com/office/drawing/2014/main" xmlns="" id="{BEFA5E35-CC2D-4553-A70F-6C12E652C6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0914" r="30914"/>
            <a:stretch/>
          </p:blipFill>
          <p:spPr bwMode="auto">
            <a:xfrm>
              <a:off x="8358644" y="594803"/>
              <a:ext cx="730931" cy="804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xmlns="" id="{679C13D7-2081-47B5-8FDE-98B15CF49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7037" y="575882"/>
              <a:ext cx="1193851" cy="822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489E73F-27CB-4387-9846-B39D2C07E0EE}"/>
              </a:ext>
            </a:extLst>
          </p:cNvPr>
          <p:cNvSpPr txBox="1"/>
          <p:nvPr/>
        </p:nvSpPr>
        <p:spPr>
          <a:xfrm>
            <a:off x="0" y="985720"/>
            <a:ext cx="9076645" cy="33595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07C9106-490F-4945-BFE9-CFB74143427A}"/>
              </a:ext>
            </a:extLst>
          </p:cNvPr>
          <p:cNvSpPr txBox="1"/>
          <p:nvPr/>
        </p:nvSpPr>
        <p:spPr>
          <a:xfrm>
            <a:off x="0" y="1138425"/>
            <a:ext cx="9076645" cy="18324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collect patient plasma and serum samples (n=200)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collect corresponding tissue samples (n=200)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collect relevant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clinical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establish standard procedures for sample collection, preparation and handling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000000"/>
                </a:solidFill>
                <a:latin typeface="Arial"/>
              </a:rPr>
              <a:t>D5.1: Standard procedures for sample collection, preparation and handling; creation of clinical database (M24)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A40758-0E24-4BA9-93B6-CDF3D1BCB6C6}"/>
              </a:ext>
            </a:extLst>
          </p:cNvPr>
          <p:cNvSpPr/>
          <p:nvPr/>
        </p:nvSpPr>
        <p:spPr>
          <a:xfrm>
            <a:off x="-42926" y="6565612"/>
            <a:ext cx="36735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CATCH-U-DNA Review Meeting M24, 28/06/19</a:t>
            </a:r>
            <a:endParaRPr kumimoji="0" lang="el-GR" sz="13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24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D1B12-B177-4647-B900-E40A9A01789C}"/>
              </a:ext>
            </a:extLst>
          </p:cNvPr>
          <p:cNvSpPr/>
          <p:nvPr/>
        </p:nvSpPr>
        <p:spPr>
          <a:xfrm>
            <a:off x="0" y="202975"/>
            <a:ext cx="7248285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 (D5.1) Collection of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samples (M1-24) 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6B15F537-91B3-4E06-98FE-32A262418FDB}"/>
              </a:ext>
            </a:extLst>
          </p:cNvPr>
          <p:cNvGrpSpPr/>
          <p:nvPr/>
        </p:nvGrpSpPr>
        <p:grpSpPr>
          <a:xfrm>
            <a:off x="7271689" y="53343"/>
            <a:ext cx="1804956" cy="667512"/>
            <a:chOff x="7147037" y="575882"/>
            <a:chExt cx="1942538" cy="822960"/>
          </a:xfrm>
        </p:grpSpPr>
        <p:pic>
          <p:nvPicPr>
            <p:cNvPr id="11" name="Picture 10" descr="FET Open Project CATCH-U-DNA: Capturing non-Amplified Tumor Circulating DNA with Ultrasound Hydrodynamics">
              <a:extLst>
                <a:ext uri="{FF2B5EF4-FFF2-40B4-BE49-F238E27FC236}">
                  <a16:creationId xmlns:a16="http://schemas.microsoft.com/office/drawing/2014/main" xmlns="" id="{BEFA5E35-CC2D-4553-A70F-6C12E652C6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0914" r="30914"/>
            <a:stretch/>
          </p:blipFill>
          <p:spPr bwMode="auto">
            <a:xfrm>
              <a:off x="8358644" y="594803"/>
              <a:ext cx="730931" cy="804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xmlns="" id="{679C13D7-2081-47B5-8FDE-98B15CF49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7037" y="575882"/>
              <a:ext cx="1193851" cy="822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489E73F-27CB-4387-9846-B39D2C07E0EE}"/>
              </a:ext>
            </a:extLst>
          </p:cNvPr>
          <p:cNvSpPr txBox="1"/>
          <p:nvPr/>
        </p:nvSpPr>
        <p:spPr>
          <a:xfrm>
            <a:off x="0" y="985720"/>
            <a:ext cx="9076645" cy="33595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07C9106-490F-4945-BFE9-CFB74143427A}"/>
              </a:ext>
            </a:extLst>
          </p:cNvPr>
          <p:cNvSpPr txBox="1"/>
          <p:nvPr/>
        </p:nvSpPr>
        <p:spPr>
          <a:xfrm>
            <a:off x="0" y="680310"/>
            <a:ext cx="9076645" cy="33595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 ACHIEVEMENTS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I.  Establishment of clinical protocol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inclusion criteria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Definite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histologic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diagnosis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NSCLC and CRC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ii) Patients scheduled to receive first-line or subsequent line of treatment for advanced or metastatic disease, iii) Age &gt; 18 years’ old, and v)  Adequate hepatic and renal function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/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II. Establishment of standard procedures for sample handling</a:t>
            </a:r>
          </a:p>
          <a:p>
            <a:pPr marL="285750" indent="-285750" algn="just"/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III. Collection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June 2017 to May 2019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collected plasma and serum samples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patients with NSCLC and CRC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(n=225)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160 (71.1%) NSCLC patients</a:t>
            </a:r>
          </a:p>
          <a:p>
            <a:pPr marL="541338" indent="-285750" algn="just">
              <a:buFont typeface="Wingdings" panose="05000000000000000000" pitchFamily="2" charset="2"/>
              <a:buChar char="ü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65 (28.89%) CRC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Tumor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tissue specimens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available for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119 (53%)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</a:p>
          <a:p>
            <a:pPr marL="539750" indent="-274638" algn="just">
              <a:buFont typeface="Wingdings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small biopsies, cytological sample, sample exhaustion, diagnosis in remote centers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A40758-0E24-4BA9-93B6-CDF3D1BCB6C6}"/>
              </a:ext>
            </a:extLst>
          </p:cNvPr>
          <p:cNvSpPr/>
          <p:nvPr/>
        </p:nvSpPr>
        <p:spPr>
          <a:xfrm>
            <a:off x="-42926" y="6565612"/>
            <a:ext cx="36735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CATCH-U-DNA Review Meeting M24, 28/06/19</a:t>
            </a:r>
            <a:endParaRPr kumimoji="0" lang="el-GR" sz="13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24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B15F537-91B3-4E06-98FE-32A262418FDB}"/>
              </a:ext>
            </a:extLst>
          </p:cNvPr>
          <p:cNvGrpSpPr/>
          <p:nvPr/>
        </p:nvGrpSpPr>
        <p:grpSpPr>
          <a:xfrm>
            <a:off x="7271689" y="53343"/>
            <a:ext cx="1804956" cy="667512"/>
            <a:chOff x="7147037" y="575882"/>
            <a:chExt cx="1942538" cy="822960"/>
          </a:xfrm>
        </p:grpSpPr>
        <p:pic>
          <p:nvPicPr>
            <p:cNvPr id="11" name="Picture 10" descr="FET Open Project CATCH-U-DNA: Capturing non-Amplified Tumor Circulating DNA with Ultrasound Hydrodynamics">
              <a:extLst>
                <a:ext uri="{FF2B5EF4-FFF2-40B4-BE49-F238E27FC236}">
                  <a16:creationId xmlns:a16="http://schemas.microsoft.com/office/drawing/2014/main" xmlns="" id="{BEFA5E35-CC2D-4553-A70F-6C12E652C6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0914" r="30914"/>
            <a:stretch/>
          </p:blipFill>
          <p:spPr bwMode="auto">
            <a:xfrm>
              <a:off x="8358644" y="594803"/>
              <a:ext cx="730931" cy="804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xmlns="" id="{679C13D7-2081-47B5-8FDE-98B15CF49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7037" y="575882"/>
              <a:ext cx="1193851" cy="822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BDA3EE9-336C-4D8F-A066-837AA7F57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9686044"/>
              </p:ext>
            </p:extLst>
          </p:nvPr>
        </p:nvGraphicFramePr>
        <p:xfrm>
          <a:off x="48760" y="3169236"/>
          <a:ext cx="9074894" cy="2804160"/>
        </p:xfrm>
        <a:graphic>
          <a:graphicData uri="http://schemas.openxmlformats.org/drawingml/2006/table">
            <a:tbl>
              <a:tblPr firstRow="1" firstCol="1" bandRow="1"/>
              <a:tblGrid>
                <a:gridCol w="5372116">
                  <a:extLst>
                    <a:ext uri="{9D8B030D-6E8A-4147-A177-3AD203B41FA5}">
                      <a16:colId xmlns:a16="http://schemas.microsoft.com/office/drawing/2014/main" xmlns="" val="3312075694"/>
                    </a:ext>
                  </a:extLst>
                </a:gridCol>
                <a:gridCol w="3702778">
                  <a:extLst>
                    <a:ext uri="{9D8B030D-6E8A-4147-A177-3AD203B41FA5}">
                      <a16:colId xmlns:a16="http://schemas.microsoft.com/office/drawing/2014/main" xmlns="" val="469561450"/>
                    </a:ext>
                  </a:extLst>
                </a:gridCol>
              </a:tblGrid>
              <a:tr h="1920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789" marR="2978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 patients (%)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789" marR="2978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1320472"/>
                  </a:ext>
                </a:extLst>
              </a:tr>
              <a:tr h="192026">
                <a:tc>
                  <a:txBody>
                    <a:bodyPr/>
                    <a:lstStyle/>
                    <a:p>
                      <a:pPr marL="180340" marR="0" indent="-18034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TNM Stage </a:t>
                      </a:r>
                      <a:r>
                        <a:rPr lang="en-US" sz="1600" b="1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789" marR="29789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29789" marR="29789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3208926"/>
                  </a:ext>
                </a:extLst>
              </a:tr>
              <a:tr h="2046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I/II</a:t>
                      </a:r>
                    </a:p>
                  </a:txBody>
                  <a:tcPr marL="29789" marR="2978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(7.6)</a:t>
                      </a:r>
                    </a:p>
                  </a:txBody>
                  <a:tcPr marL="29789" marR="2978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2580040"/>
                  </a:ext>
                </a:extLst>
              </a:tr>
              <a:tr h="1920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III</a:t>
                      </a:r>
                    </a:p>
                  </a:txBody>
                  <a:tcPr marL="29789" marR="2978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(22.7)</a:t>
                      </a:r>
                    </a:p>
                  </a:txBody>
                  <a:tcPr marL="29789" marR="2978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5437016"/>
                  </a:ext>
                </a:extLst>
              </a:tr>
              <a:tr h="1920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</a:p>
                  </a:txBody>
                  <a:tcPr marL="29789" marR="2978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 (54.5)</a:t>
                      </a:r>
                    </a:p>
                  </a:txBody>
                  <a:tcPr marL="29789" marR="2978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9559771"/>
                  </a:ext>
                </a:extLst>
              </a:tr>
              <a:tr h="1920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</a:p>
                  </a:txBody>
                  <a:tcPr marL="29789" marR="2978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(15.2)</a:t>
                      </a:r>
                    </a:p>
                  </a:txBody>
                  <a:tcPr marL="29789" marR="2978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973196"/>
                  </a:ext>
                </a:extLst>
              </a:tr>
              <a:tr h="1920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Treatment</a:t>
                      </a:r>
                    </a:p>
                  </a:txBody>
                  <a:tcPr marL="29789" marR="29789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789" marR="29789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7997019"/>
                  </a:ext>
                </a:extLst>
              </a:tr>
              <a:tr h="1920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 treatment</a:t>
                      </a:r>
                    </a:p>
                  </a:txBody>
                  <a:tcPr marL="29789" marR="2978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(21.2)</a:t>
                      </a:r>
                    </a:p>
                  </a:txBody>
                  <a:tcPr marL="29789" marR="2978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4597889"/>
                  </a:ext>
                </a:extLst>
              </a:tr>
              <a:tr h="1920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Chemotherapy</a:t>
                      </a:r>
                    </a:p>
                  </a:txBody>
                  <a:tcPr marL="29789" marR="2978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 (68.2)</a:t>
                      </a:r>
                    </a:p>
                  </a:txBody>
                  <a:tcPr marL="29789" marR="2978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87566351"/>
                  </a:ext>
                </a:extLst>
              </a:tr>
              <a:tr h="1920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</a:p>
                  </a:txBody>
                  <a:tcPr marL="29789" marR="2978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(10.6)</a:t>
                      </a:r>
                    </a:p>
                  </a:txBody>
                  <a:tcPr marL="29789" marR="2978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192986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CA13C0C-BF0F-4500-978B-DED9A19408ED}"/>
              </a:ext>
            </a:extLst>
          </p:cNvPr>
          <p:cNvSpPr/>
          <p:nvPr/>
        </p:nvSpPr>
        <p:spPr>
          <a:xfrm>
            <a:off x="6905" y="204064"/>
            <a:ext cx="7248285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C2CD363-F45C-40E1-B065-5BFEDFCC0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9099653"/>
              </p:ext>
            </p:extLst>
          </p:nvPr>
        </p:nvGraphicFramePr>
        <p:xfrm>
          <a:off x="50602" y="1079905"/>
          <a:ext cx="9076645" cy="1456793"/>
        </p:xfrm>
        <a:graphic>
          <a:graphicData uri="http://schemas.openxmlformats.org/drawingml/2006/table">
            <a:tbl>
              <a:tblPr firstRow="1" firstCol="1" bandRow="1"/>
              <a:tblGrid>
                <a:gridCol w="2388282">
                  <a:extLst>
                    <a:ext uri="{9D8B030D-6E8A-4147-A177-3AD203B41FA5}">
                      <a16:colId xmlns:a16="http://schemas.microsoft.com/office/drawing/2014/main" xmlns="" val="2024202507"/>
                    </a:ext>
                  </a:extLst>
                </a:gridCol>
                <a:gridCol w="1605207">
                  <a:extLst>
                    <a:ext uri="{9D8B030D-6E8A-4147-A177-3AD203B41FA5}">
                      <a16:colId xmlns:a16="http://schemas.microsoft.com/office/drawing/2014/main" xmlns="" val="337111259"/>
                    </a:ext>
                  </a:extLst>
                </a:gridCol>
                <a:gridCol w="1605207">
                  <a:extLst>
                    <a:ext uri="{9D8B030D-6E8A-4147-A177-3AD203B41FA5}">
                      <a16:colId xmlns:a16="http://schemas.microsoft.com/office/drawing/2014/main" xmlns="" val="4075573704"/>
                    </a:ext>
                  </a:extLst>
                </a:gridCol>
                <a:gridCol w="907079">
                  <a:extLst>
                    <a:ext uri="{9D8B030D-6E8A-4147-A177-3AD203B41FA5}">
                      <a16:colId xmlns:a16="http://schemas.microsoft.com/office/drawing/2014/main" xmlns="" val="175494585"/>
                    </a:ext>
                  </a:extLst>
                </a:gridCol>
                <a:gridCol w="1662815">
                  <a:extLst>
                    <a:ext uri="{9D8B030D-6E8A-4147-A177-3AD203B41FA5}">
                      <a16:colId xmlns:a16="http://schemas.microsoft.com/office/drawing/2014/main" xmlns="" val="3311163532"/>
                    </a:ext>
                  </a:extLst>
                </a:gridCol>
                <a:gridCol w="908055">
                  <a:extLst>
                    <a:ext uri="{9D8B030D-6E8A-4147-A177-3AD203B41FA5}">
                      <a16:colId xmlns:a16="http://schemas.microsoft.com/office/drawing/2014/main" xmlns="" val="1000525168"/>
                    </a:ext>
                  </a:extLst>
                </a:gridCol>
              </a:tblGrid>
              <a:tr h="211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Percentiles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0682170"/>
                  </a:ext>
                </a:extLst>
              </a:tr>
              <a:tr h="2970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Variable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 ± S.E.</a:t>
                      </a:r>
                      <a:r>
                        <a:rPr lang="en-US" sz="1600" b="1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Range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</a:t>
                      </a:r>
                      <a:r>
                        <a:rPr lang="en-US" sz="1600" b="1" kern="1200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</a:t>
                      </a:r>
                      <a:r>
                        <a:rPr lang="en-US" sz="1600" b="1" kern="1200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6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(Median)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75</a:t>
                      </a:r>
                      <a:r>
                        <a:rPr lang="en-US" sz="1600" b="1" kern="1200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6560977"/>
                  </a:ext>
                </a:extLst>
              </a:tr>
              <a:tr h="222065">
                <a:tc>
                  <a:txBody>
                    <a:bodyPr/>
                    <a:lstStyle/>
                    <a:p>
                      <a:pPr marL="182880" marR="0" indent="-18288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Patients’ Age (yrs)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68.0 ± 1.13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43.0-89.0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60.8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68.0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73.8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5909012"/>
                  </a:ext>
                </a:extLst>
              </a:tr>
              <a:tr h="211740">
                <a:tc>
                  <a:txBody>
                    <a:bodyPr/>
                    <a:lstStyle/>
                    <a:p>
                      <a:pPr marL="182880" marR="0" indent="-18288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PFS (months)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10.8 ± 2.5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 – 78.5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5.2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10.8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23.6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2412411"/>
                  </a:ext>
                </a:extLst>
              </a:tr>
              <a:tr h="211740">
                <a:tc>
                  <a:txBody>
                    <a:bodyPr/>
                    <a:lstStyle/>
                    <a:p>
                      <a:pPr marL="182880" marR="0" indent="-18288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OS (months)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17.7 ± 2.9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 – 91.8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6.8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17.7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34.5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438911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2068B3-A06D-4E9B-9EFD-8B0D7FF1A9C8}"/>
              </a:ext>
            </a:extLst>
          </p:cNvPr>
          <p:cNvSpPr/>
          <p:nvPr/>
        </p:nvSpPr>
        <p:spPr>
          <a:xfrm>
            <a:off x="-42926" y="6565612"/>
            <a:ext cx="36735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CATCH-U-DNA Review Meeting M24, 28/06/19</a:t>
            </a:r>
            <a:endParaRPr kumimoji="0" lang="el-GR" sz="13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974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D1B12-B177-4647-B900-E40A9A01789C}"/>
              </a:ext>
            </a:extLst>
          </p:cNvPr>
          <p:cNvSpPr/>
          <p:nvPr/>
        </p:nvSpPr>
        <p:spPr>
          <a:xfrm>
            <a:off x="0" y="64476"/>
            <a:ext cx="7248285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b="1" dirty="0" smtClean="0">
                <a:solidFill>
                  <a:srgbClr val="FFFFFF"/>
                </a:solidFill>
                <a:latin typeface="Arial"/>
              </a:rPr>
              <a:t>(D5.3) Targeted mutational analysis on the circulating tumor </a:t>
            </a:r>
            <a:r>
              <a:rPr lang="en-US" b="1" dirty="0" smtClean="0">
                <a:solidFill>
                  <a:srgbClr val="FFFFFF"/>
                </a:solidFill>
                <a:latin typeface="Arial"/>
              </a:rPr>
              <a:t>DNA (</a:t>
            </a:r>
            <a:r>
              <a:rPr lang="en-US" b="1" dirty="0" err="1" smtClean="0">
                <a:solidFill>
                  <a:srgbClr val="FFFFFF"/>
                </a:solidFill>
                <a:latin typeface="Arial"/>
              </a:rPr>
              <a:t>ctDNA</a:t>
            </a:r>
            <a:r>
              <a:rPr lang="en-US" b="1" dirty="0" smtClean="0">
                <a:solidFill>
                  <a:srgbClr val="FFFFFF"/>
                </a:solidFill>
                <a:latin typeface="Arial"/>
              </a:rPr>
              <a:t>) (M1-30)</a:t>
            </a:r>
            <a:endParaRPr 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6B15F537-91B3-4E06-98FE-32A262418FDB}"/>
              </a:ext>
            </a:extLst>
          </p:cNvPr>
          <p:cNvGrpSpPr/>
          <p:nvPr/>
        </p:nvGrpSpPr>
        <p:grpSpPr>
          <a:xfrm>
            <a:off x="7271689" y="53343"/>
            <a:ext cx="1804956" cy="667512"/>
            <a:chOff x="7147037" y="575882"/>
            <a:chExt cx="1942538" cy="822960"/>
          </a:xfrm>
        </p:grpSpPr>
        <p:pic>
          <p:nvPicPr>
            <p:cNvPr id="11" name="Picture 10" descr="FET Open Project CATCH-U-DNA: Capturing non-Amplified Tumor Circulating DNA with Ultrasound Hydrodynamics">
              <a:extLst>
                <a:ext uri="{FF2B5EF4-FFF2-40B4-BE49-F238E27FC236}">
                  <a16:creationId xmlns:a16="http://schemas.microsoft.com/office/drawing/2014/main" xmlns="" id="{BEFA5E35-CC2D-4553-A70F-6C12E652C6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0914" r="30914"/>
            <a:stretch/>
          </p:blipFill>
          <p:spPr bwMode="auto">
            <a:xfrm>
              <a:off x="8358644" y="594803"/>
              <a:ext cx="730931" cy="804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xmlns="" id="{679C13D7-2081-47B5-8FDE-98B15CF49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7037" y="575882"/>
              <a:ext cx="1193851" cy="822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489E73F-27CB-4387-9846-B39D2C07E0EE}"/>
              </a:ext>
            </a:extLst>
          </p:cNvPr>
          <p:cNvSpPr txBox="1"/>
          <p:nvPr/>
        </p:nvSpPr>
        <p:spPr>
          <a:xfrm>
            <a:off x="0" y="985720"/>
            <a:ext cx="9076645" cy="33595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07C9106-490F-4945-BFE9-CFB74143427A}"/>
              </a:ext>
            </a:extLst>
          </p:cNvPr>
          <p:cNvSpPr txBox="1"/>
          <p:nvPr/>
        </p:nvSpPr>
        <p:spPr>
          <a:xfrm>
            <a:off x="0" y="1138425"/>
            <a:ext cx="9076645" cy="18324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/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 high quality </a:t>
            </a: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cfDNA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patient plasma (n=200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ddPCR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-based assays for mutation detection in patient plasma</a:t>
            </a:r>
            <a:endParaRPr lang="en-US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/>
            <a:endParaRPr lang="en-US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 smtClean="0">
                <a:solidFill>
                  <a:srgbClr val="000000"/>
                </a:solidFill>
                <a:latin typeface="Arial"/>
              </a:rPr>
              <a:t>D5.3: Targeted mutation analysis on the </a:t>
            </a:r>
            <a:r>
              <a:rPr lang="en-US" b="1" dirty="0" err="1" smtClean="0">
                <a:solidFill>
                  <a:srgbClr val="000000"/>
                </a:solidFill>
                <a:latin typeface="Arial"/>
              </a:rPr>
              <a:t>ctDNA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 of 100 mutation-positive patients (M30) - In 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progress</a:t>
            </a:r>
          </a:p>
          <a:p>
            <a:pPr algn="just"/>
            <a:endParaRPr lang="en-US" b="1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b="1" dirty="0" smtClean="0">
                <a:solidFill>
                  <a:srgbClr val="000000"/>
                </a:solidFill>
                <a:latin typeface="Arial"/>
              </a:rPr>
              <a:t>KEY ACHIEVEMNTS</a:t>
            </a:r>
          </a:p>
          <a:p>
            <a:pPr marL="400050" indent="-400050"/>
            <a:r>
              <a:rPr lang="en-US" b="1" dirty="0" smtClean="0">
                <a:solidFill>
                  <a:srgbClr val="000000"/>
                </a:solidFill>
                <a:latin typeface="Arial"/>
              </a:rPr>
              <a:t>I.   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Blood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processing protocol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optimization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Arial"/>
              </a:rPr>
              <a:t>II. 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Optimization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of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cfDNA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extraction protocol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Arial"/>
              </a:rPr>
              <a:t>III. 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Calculation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of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cfDNA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extraction yield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Arial"/>
              </a:rPr>
              <a:t>IV. 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Extraction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of circulating nucleic acids from patient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samples</a:t>
            </a:r>
          </a:p>
          <a:p>
            <a:pPr marL="357188" indent="-357188"/>
            <a:r>
              <a:rPr lang="en-US" b="1" dirty="0" smtClean="0">
                <a:solidFill>
                  <a:srgbClr val="000000"/>
                </a:solidFill>
                <a:latin typeface="Arial"/>
              </a:rPr>
              <a:t>V.  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Droplet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Digital PCR for the detection and quantification of </a:t>
            </a:r>
            <a:r>
              <a:rPr lang="en-US" i="1" dirty="0" smtClean="0">
                <a:solidFill>
                  <a:srgbClr val="000000"/>
                </a:solidFill>
                <a:latin typeface="Arial"/>
              </a:rPr>
              <a:t>KRAS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mutations in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codon</a:t>
            </a:r>
            <a:r>
              <a:rPr lang="el-GR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12/13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Arial"/>
              </a:rPr>
              <a:t> </a:t>
            </a:r>
          </a:p>
          <a:p>
            <a:endParaRPr lang="en-US" b="1" dirty="0" smtClean="0">
              <a:solidFill>
                <a:srgbClr val="000000"/>
              </a:solidFill>
              <a:latin typeface="Arial"/>
            </a:endParaRPr>
          </a:p>
          <a:p>
            <a:endParaRPr lang="en-US" b="1" dirty="0" smtClean="0">
              <a:solidFill>
                <a:srgbClr val="000000"/>
              </a:solidFill>
              <a:latin typeface="Arial"/>
            </a:endParaRPr>
          </a:p>
          <a:p>
            <a:endParaRPr lang="en-US" b="1" dirty="0" smtClean="0">
              <a:solidFill>
                <a:srgbClr val="000000"/>
              </a:solidFill>
              <a:latin typeface="Arial"/>
            </a:endParaRPr>
          </a:p>
          <a:p>
            <a:pPr marL="400050" indent="-400050">
              <a:buAutoNum type="romanUcPeriod"/>
            </a:pPr>
            <a:endParaRPr lang="en-US" b="1" dirty="0" smtClean="0">
              <a:solidFill>
                <a:srgbClr val="000000"/>
              </a:solidFill>
              <a:latin typeface="Arial"/>
            </a:endParaRPr>
          </a:p>
          <a:p>
            <a:pPr algn="just"/>
            <a:endParaRPr lang="en-US" b="1" dirty="0" smtClean="0">
              <a:solidFill>
                <a:srgbClr val="000000"/>
              </a:solidFill>
              <a:latin typeface="Arial"/>
            </a:endParaRPr>
          </a:p>
          <a:p>
            <a:pPr algn="just"/>
            <a:endParaRPr lang="en-US" b="1" dirty="0" smtClean="0">
              <a:solidFill>
                <a:srgbClr val="000000"/>
              </a:solidFill>
              <a:latin typeface="Arial"/>
            </a:endParaRPr>
          </a:p>
          <a:p>
            <a:pPr marL="285750" indent="-285750" algn="just"/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A40758-0E24-4BA9-93B6-CDF3D1BCB6C6}"/>
              </a:ext>
            </a:extLst>
          </p:cNvPr>
          <p:cNvSpPr/>
          <p:nvPr/>
        </p:nvSpPr>
        <p:spPr>
          <a:xfrm>
            <a:off x="-42926" y="6565612"/>
            <a:ext cx="36735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CATCH-U-DNA Review Meeting M24, 28/06/19</a:t>
            </a:r>
            <a:endParaRPr lang="el-GR" sz="1300" i="1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24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D1B12-B177-4647-B900-E40A9A01789C}"/>
              </a:ext>
            </a:extLst>
          </p:cNvPr>
          <p:cNvSpPr/>
          <p:nvPr/>
        </p:nvSpPr>
        <p:spPr>
          <a:xfrm>
            <a:off x="8890" y="74524"/>
            <a:ext cx="7159095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 (D5.3) Targeted mutational analysis on the circulating tumor DNA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B15F537-91B3-4E06-98FE-32A262418FDB}"/>
              </a:ext>
            </a:extLst>
          </p:cNvPr>
          <p:cNvGrpSpPr/>
          <p:nvPr/>
        </p:nvGrpSpPr>
        <p:grpSpPr>
          <a:xfrm>
            <a:off x="7271689" y="53343"/>
            <a:ext cx="1804956" cy="667512"/>
            <a:chOff x="7147037" y="575882"/>
            <a:chExt cx="1942538" cy="822960"/>
          </a:xfrm>
        </p:grpSpPr>
        <p:pic>
          <p:nvPicPr>
            <p:cNvPr id="11" name="Picture 10" descr="FET Open Project CATCH-U-DNA: Capturing non-Amplified Tumor Circulating DNA with Ultrasound Hydrodynamics">
              <a:extLst>
                <a:ext uri="{FF2B5EF4-FFF2-40B4-BE49-F238E27FC236}">
                  <a16:creationId xmlns:a16="http://schemas.microsoft.com/office/drawing/2014/main" xmlns="" id="{BEFA5E35-CC2D-4553-A70F-6C12E652C6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0914" r="30914"/>
            <a:stretch/>
          </p:blipFill>
          <p:spPr bwMode="auto">
            <a:xfrm>
              <a:off x="8358644" y="594803"/>
              <a:ext cx="730931" cy="804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xmlns="" id="{679C13D7-2081-47B5-8FDE-98B15CF49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7037" y="575882"/>
              <a:ext cx="1193851" cy="822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B44A0DF-A195-4AE1-A508-10FF727BF6B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670" y="1003515"/>
            <a:ext cx="7620000" cy="2390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851D9D0-F226-4C68-90E6-AA4CBD6F3DBE}"/>
              </a:ext>
            </a:extLst>
          </p:cNvPr>
          <p:cNvSpPr/>
          <p:nvPr/>
        </p:nvSpPr>
        <p:spPr>
          <a:xfrm>
            <a:off x="8890" y="3446795"/>
            <a:ext cx="91351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Cell-free DNA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cfDNA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refers to short fragments of extra-cellular nucleic acids detectable in almost all body fluids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cfDNA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involved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various physiological and pathological conditions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 cancer patients,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fraction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cfDNA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originates from tumors,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circulating tumor DNA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ctDNA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may harbor the same mutations and genetic alterations as those of the primary tumor.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ctDNA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potentially provides the opportunity for noninvasive assessment of cancer</a:t>
            </a:r>
          </a:p>
          <a:p>
            <a:pPr algn="just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F8525DE-3D33-43A2-B401-F84147A7B462}"/>
              </a:ext>
            </a:extLst>
          </p:cNvPr>
          <p:cNvSpPr/>
          <p:nvPr/>
        </p:nvSpPr>
        <p:spPr>
          <a:xfrm>
            <a:off x="-42926" y="6565612"/>
            <a:ext cx="36735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CATCH-U-DNA Review Meeting M24, 28/06/19</a:t>
            </a:r>
            <a:endParaRPr kumimoji="0" lang="el-GR" sz="13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69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B15F537-91B3-4E06-98FE-32A262418FDB}"/>
              </a:ext>
            </a:extLst>
          </p:cNvPr>
          <p:cNvGrpSpPr/>
          <p:nvPr/>
        </p:nvGrpSpPr>
        <p:grpSpPr>
          <a:xfrm>
            <a:off x="7271689" y="53343"/>
            <a:ext cx="1804956" cy="667512"/>
            <a:chOff x="7147037" y="575882"/>
            <a:chExt cx="1942538" cy="822960"/>
          </a:xfrm>
        </p:grpSpPr>
        <p:pic>
          <p:nvPicPr>
            <p:cNvPr id="11" name="Picture 10" descr="FET Open Project CATCH-U-DNA: Capturing non-Amplified Tumor Circulating DNA with Ultrasound Hydrodynamics">
              <a:extLst>
                <a:ext uri="{FF2B5EF4-FFF2-40B4-BE49-F238E27FC236}">
                  <a16:creationId xmlns:a16="http://schemas.microsoft.com/office/drawing/2014/main" xmlns="" id="{BEFA5E35-CC2D-4553-A70F-6C12E652C6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0914" r="30914"/>
            <a:stretch/>
          </p:blipFill>
          <p:spPr bwMode="auto">
            <a:xfrm>
              <a:off x="8358644" y="594803"/>
              <a:ext cx="730931" cy="804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xmlns="" id="{679C13D7-2081-47B5-8FDE-98B15CF49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7037" y="575882"/>
              <a:ext cx="1193851" cy="822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3A67663-31BD-402A-BFCF-54E7E59FB6DF}"/>
              </a:ext>
            </a:extLst>
          </p:cNvPr>
          <p:cNvSpPr txBox="1"/>
          <p:nvPr/>
        </p:nvSpPr>
        <p:spPr>
          <a:xfrm>
            <a:off x="0" y="754995"/>
            <a:ext cx="9144000" cy="5039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 ACHIEVEMENTS</a:t>
            </a:r>
          </a:p>
          <a:p>
            <a:pPr marL="342900" indent="-342900">
              <a:lnSpc>
                <a:spcPct val="15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Blood processing protocol optimization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each patient, ~20 mL of peripheral blood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collected into K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EDTA blood collection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tubes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Blood samples are processed within 2h from collection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archiving,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plasma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prepared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two-step centrifugation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2500rpm for 15min and 2500g for 15min at 4</a:t>
            </a:r>
            <a:r>
              <a:rPr lang="el-GR" baseline="30000" dirty="0">
                <a:latin typeface="Arial" panose="020B0604020202020204" pitchFamily="34" charset="0"/>
                <a:cs typeface="Arial" panose="020B0604020202020204" pitchFamily="34" charset="0"/>
              </a:rPr>
              <a:t>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Plasma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carefully removed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stored at -80 °C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2 ml aliquots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two-step centrifugation plasma">
            <a:extLst>
              <a:ext uri="{FF2B5EF4-FFF2-40B4-BE49-F238E27FC236}">
                <a16:creationId xmlns:a16="http://schemas.microsoft.com/office/drawing/2014/main" xmlns="" id="{B3E735C6-D59F-4B0B-A354-99E9B3F13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288" r="63360" b="13144"/>
          <a:stretch/>
        </p:blipFill>
        <p:spPr bwMode="auto">
          <a:xfrm>
            <a:off x="4944741" y="4593978"/>
            <a:ext cx="916230" cy="183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0383F97-B0BB-42A5-BAC3-4AE69279127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rcRect l="53340" r="23280" b="13145"/>
          <a:stretch/>
        </p:blipFill>
        <p:spPr>
          <a:xfrm>
            <a:off x="7356427" y="4622814"/>
            <a:ext cx="525448" cy="1808629"/>
          </a:xfrm>
          <a:prstGeom prst="rect">
            <a:avLst/>
          </a:prstGeom>
        </p:spPr>
      </p:pic>
      <p:sp>
        <p:nvSpPr>
          <p:cNvPr id="3" name="AutoShape 4" descr="Image result for blood edta">
            <a:extLst>
              <a:ext uri="{FF2B5EF4-FFF2-40B4-BE49-F238E27FC236}">
                <a16:creationId xmlns:a16="http://schemas.microsoft.com/office/drawing/2014/main" xmlns="" id="{3F940DB2-049E-47D9-B478-AF9AFF7F03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FE713C0-E319-43CE-94AE-3CEAADD668E5}"/>
              </a:ext>
            </a:extLst>
          </p:cNvPr>
          <p:cNvSpPr/>
          <p:nvPr/>
        </p:nvSpPr>
        <p:spPr>
          <a:xfrm>
            <a:off x="6410276" y="5054596"/>
            <a:ext cx="525448" cy="458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AEE712E-4D3D-41D8-9987-4E45BF14828D}"/>
              </a:ext>
            </a:extLst>
          </p:cNvPr>
          <p:cNvSpPr txBox="1"/>
          <p:nvPr/>
        </p:nvSpPr>
        <p:spPr>
          <a:xfrm>
            <a:off x="4012228" y="6440525"/>
            <a:ext cx="4724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Platelet rich plasma is centrifuged again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xmlns="" id="{42CDE84B-F222-4528-985F-5CAF1B7B8838}"/>
              </a:ext>
            </a:extLst>
          </p:cNvPr>
          <p:cNvSpPr/>
          <p:nvPr/>
        </p:nvSpPr>
        <p:spPr>
          <a:xfrm>
            <a:off x="5031914" y="4975877"/>
            <a:ext cx="152705" cy="6159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CCCB6C1-EBEC-453A-BA7D-109714F31E0B}"/>
              </a:ext>
            </a:extLst>
          </p:cNvPr>
          <p:cNvSpPr txBox="1"/>
          <p:nvPr/>
        </p:nvSpPr>
        <p:spPr>
          <a:xfrm>
            <a:off x="4384519" y="5129764"/>
            <a:ext cx="74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B819D77-9AEA-4AFB-87CC-3B1439EB1260}"/>
              </a:ext>
            </a:extLst>
          </p:cNvPr>
          <p:cNvSpPr/>
          <p:nvPr/>
        </p:nvSpPr>
        <p:spPr>
          <a:xfrm>
            <a:off x="8890" y="74524"/>
            <a:ext cx="7159095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 (D5.3) Targeted mutational analysis on the circulating tumor DNA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C8D561A-F84F-4D6D-A4FA-32A1B14EF74D}"/>
              </a:ext>
            </a:extLst>
          </p:cNvPr>
          <p:cNvSpPr/>
          <p:nvPr/>
        </p:nvSpPr>
        <p:spPr>
          <a:xfrm>
            <a:off x="-42926" y="6565612"/>
            <a:ext cx="36735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CATCH-U-DNA Review Meeting M24, 28/06/19</a:t>
            </a:r>
            <a:endParaRPr kumimoji="0" lang="el-GR" sz="13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42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1595</Words>
  <Application>Microsoft Office PowerPoint</Application>
  <PresentationFormat>Προβολή στην οθόνη (4:3)</PresentationFormat>
  <Paragraphs>334</Paragraphs>
  <Slides>17</Slides>
  <Notes>16</Notes>
  <HiddenSlides>0</HiddenSlides>
  <MMClips>0</MMClips>
  <ScaleCrop>false</ScaleCrop>
  <HeadingPairs>
    <vt:vector size="4" baseType="variant">
      <vt:variant>
        <vt:lpstr>Θέμα</vt:lpstr>
      </vt:variant>
      <vt:variant>
        <vt:i4>3</vt:i4>
      </vt:variant>
      <vt:variant>
        <vt:lpstr>Τίτλοι διαφανειών</vt:lpstr>
      </vt:variant>
      <vt:variant>
        <vt:i4>17</vt:i4>
      </vt:variant>
    </vt:vector>
  </HeadingPairs>
  <TitlesOfParts>
    <vt:vector size="20" baseType="lpstr">
      <vt:lpstr>Office Theme</vt:lpstr>
      <vt:lpstr>Θέμα του Office</vt:lpstr>
      <vt:lpstr>1_Office Theme</vt:lpstr>
      <vt:lpstr>Διαφάνεια 1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  <vt:lpstr>Διαφάνεια 14</vt:lpstr>
      <vt:lpstr>Διαφάνεια 15</vt:lpstr>
      <vt:lpstr>Διαφάνεια 16</vt:lpstr>
      <vt:lpstr>Διαφάνεια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saggelaki</cp:lastModifiedBy>
  <cp:revision>282</cp:revision>
  <dcterms:created xsi:type="dcterms:W3CDTF">2013-08-21T19:17:07Z</dcterms:created>
  <dcterms:modified xsi:type="dcterms:W3CDTF">2019-06-26T16:06:24Z</dcterms:modified>
</cp:coreProperties>
</file>