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2CF4DC-81BD-4D90-A910-B801105C1C22}">
          <p14:sldIdLst>
            <p14:sldId id="258"/>
            <p14:sldId id="259"/>
            <p14:sldId id="260"/>
            <p14:sldId id="261"/>
          </p14:sldIdLst>
        </p14:section>
        <p14:section name="Untitled Section" id="{163FCDD3-024A-4A55-A883-E4DD3F550EC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86629" autoAdjust="0"/>
  </p:normalViewPr>
  <p:slideViewPr>
    <p:cSldViewPr snapToGrid="0" showGuides="1">
      <p:cViewPr>
        <p:scale>
          <a:sx n="90" d="100"/>
          <a:sy n="90" d="100"/>
        </p:scale>
        <p:origin x="1216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F41E-D1C1-4362-A73F-B3BA9B20FFC5}" type="datetimeFigureOut">
              <a:rPr lang="el-GR" smtClean="0"/>
              <a:pPr/>
              <a:t>30/11/18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B0812-995C-42E9-81E9-B21736CA884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770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Συνολικά</a:t>
            </a:r>
            <a:r>
              <a:rPr lang="el-GR" baseline="0" dirty="0" smtClean="0"/>
              <a:t> έχουν ενταχθεί 183 ασθενείς </a:t>
            </a:r>
          </a:p>
          <a:p>
            <a:r>
              <a:rPr lang="el-GR" baseline="0" dirty="0" smtClean="0"/>
              <a:t>126 (68.9%) ασθενείς με μη-</a:t>
            </a:r>
            <a:r>
              <a:rPr lang="el-GR" baseline="0" dirty="0" err="1" smtClean="0"/>
              <a:t>μικροκυτταρικό</a:t>
            </a:r>
            <a:r>
              <a:rPr lang="el-GR" baseline="0" dirty="0" smtClean="0"/>
              <a:t> καρκίνο πνεύμονα, 49 (26.8%) με καρκίνο </a:t>
            </a:r>
            <a:r>
              <a:rPr lang="el-GR" baseline="0" dirty="0" err="1" smtClean="0"/>
              <a:t>παχέος</a:t>
            </a:r>
            <a:r>
              <a:rPr lang="el-GR" baseline="0" dirty="0" smtClean="0"/>
              <a:t> εντέρου, 8 (4.4%) με μελάνωμα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B0812-995C-42E9-81E9-B21736CA8847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63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 ανάλυση των δειγμάτων με</a:t>
            </a:r>
            <a:r>
              <a:rPr lang="el-GR" baseline="0" dirty="0" smtClean="0"/>
              <a:t> </a:t>
            </a:r>
            <a:r>
              <a:rPr lang="en-US" baseline="0" dirty="0" smtClean="0"/>
              <a:t>Sanger Sequencing </a:t>
            </a:r>
            <a:r>
              <a:rPr lang="el-GR" baseline="0" dirty="0" smtClean="0"/>
              <a:t>έδειξε τα εξής</a:t>
            </a:r>
          </a:p>
          <a:p>
            <a:endParaRPr lang="el-GR" baseline="0" dirty="0" smtClean="0"/>
          </a:p>
          <a:p>
            <a:r>
              <a:rPr lang="el-GR" b="1" baseline="0" dirty="0" smtClean="0"/>
              <a:t>Καρκίνος πνεύμονα</a:t>
            </a:r>
            <a:r>
              <a:rPr lang="en-US" b="1" baseline="0" dirty="0" smtClean="0"/>
              <a:t>: </a:t>
            </a:r>
          </a:p>
          <a:p>
            <a:r>
              <a:rPr lang="el-GR" baseline="0" dirty="0" smtClean="0"/>
              <a:t>Μεταλλάξεις </a:t>
            </a:r>
            <a:r>
              <a:rPr lang="en-US" baseline="0" dirty="0" smtClean="0"/>
              <a:t>EGFR </a:t>
            </a:r>
            <a:r>
              <a:rPr lang="el-GR" baseline="0" dirty="0" smtClean="0"/>
              <a:t> σε 11 από 68 (16.17%), δεν έχουν γίνει 58 από 126 (46%)</a:t>
            </a:r>
            <a:endParaRPr lang="en-US" baseline="0" dirty="0" smtClean="0"/>
          </a:p>
          <a:p>
            <a:r>
              <a:rPr lang="el-GR" baseline="0" dirty="0" smtClean="0"/>
              <a:t>Μεταλλάξεις </a:t>
            </a:r>
            <a:r>
              <a:rPr lang="en-US" baseline="0" dirty="0" smtClean="0"/>
              <a:t>KRAS </a:t>
            </a:r>
            <a:r>
              <a:rPr lang="el-GR" baseline="0" dirty="0" smtClean="0"/>
              <a:t> σε 13 από 47  (27.65%), δεν έχουν γίνει 79 από 126 (62.7%)</a:t>
            </a:r>
          </a:p>
          <a:p>
            <a:r>
              <a:rPr lang="el-GR" baseline="0" dirty="0" smtClean="0"/>
              <a:t>Μεταλλάξεις </a:t>
            </a:r>
            <a:r>
              <a:rPr lang="en-US" baseline="0" dirty="0" smtClean="0"/>
              <a:t>BRAF </a:t>
            </a:r>
            <a:r>
              <a:rPr lang="el-GR" baseline="0" dirty="0" smtClean="0"/>
              <a:t>σε  1 από 54 (1.9%), δεν έχουν γίνει 72 από 126 (57.14%) </a:t>
            </a:r>
          </a:p>
          <a:p>
            <a:endParaRPr lang="el-GR" b="1" baseline="0" dirty="0" smtClean="0"/>
          </a:p>
          <a:p>
            <a:r>
              <a:rPr lang="el-GR" b="1" baseline="0" dirty="0" smtClean="0"/>
              <a:t>Καρκίνος </a:t>
            </a:r>
            <a:r>
              <a:rPr lang="el-GR" b="1" baseline="0" dirty="0" err="1" smtClean="0"/>
              <a:t>παχέος</a:t>
            </a:r>
            <a:r>
              <a:rPr lang="el-GR" b="1" baseline="0" dirty="0" smtClean="0"/>
              <a:t> εντέρου</a:t>
            </a:r>
            <a:r>
              <a:rPr lang="en-US" b="1" baseline="0" dirty="0" smtClean="0"/>
              <a:t>: </a:t>
            </a:r>
          </a:p>
          <a:p>
            <a:r>
              <a:rPr lang="el-GR" baseline="0" dirty="0" smtClean="0"/>
              <a:t>Μεταλλάξεις </a:t>
            </a:r>
            <a:r>
              <a:rPr lang="en-US" baseline="0" dirty="0" smtClean="0"/>
              <a:t>BRAF </a:t>
            </a:r>
            <a:r>
              <a:rPr lang="el-GR" baseline="0" dirty="0" smtClean="0"/>
              <a:t> σε 3 από 26  (11.54%), δεν έχουν γίνει 23 από 49  (46.93%) </a:t>
            </a:r>
          </a:p>
          <a:p>
            <a:r>
              <a:rPr lang="el-GR" baseline="0" dirty="0" smtClean="0"/>
              <a:t>Μεταλλάξεις </a:t>
            </a:r>
            <a:r>
              <a:rPr lang="en-US" baseline="0" dirty="0" smtClean="0"/>
              <a:t>KRAS </a:t>
            </a:r>
            <a:r>
              <a:rPr lang="el-GR" baseline="0" dirty="0" smtClean="0"/>
              <a:t> σε 16 από 33  (48.48%), δεν έχουν γίνει 16 από 49  (32.65%)  </a:t>
            </a:r>
          </a:p>
          <a:p>
            <a:endParaRPr lang="el-GR" baseline="0" dirty="0" smtClean="0"/>
          </a:p>
          <a:p>
            <a:r>
              <a:rPr lang="el-GR" b="1" baseline="0" dirty="0" smtClean="0"/>
              <a:t>Μελάνωμα</a:t>
            </a:r>
            <a:r>
              <a:rPr lang="en-US" b="1" baseline="0" dirty="0" smtClean="0"/>
              <a:t>: </a:t>
            </a:r>
          </a:p>
          <a:p>
            <a:r>
              <a:rPr lang="el-GR" baseline="0" dirty="0" smtClean="0"/>
              <a:t>Μεταλλάξεις </a:t>
            </a:r>
            <a:r>
              <a:rPr lang="en-US" baseline="0" dirty="0" smtClean="0"/>
              <a:t>BRAF </a:t>
            </a:r>
            <a:r>
              <a:rPr lang="el-GR" baseline="0" dirty="0" smtClean="0"/>
              <a:t>σε 6 από 7  (85.7%), δεν έχει γίνει 1 από 8</a:t>
            </a:r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B0812-995C-42E9-81E9-B21736CA8847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57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87F4-83D5-4C07-8B9F-EFEC74266F06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CE30-2A70-4683-B01E-F544C639E2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374601"/>
              </p:ext>
            </p:extLst>
          </p:nvPr>
        </p:nvGraphicFramePr>
        <p:xfrm>
          <a:off x="677234" y="1369828"/>
          <a:ext cx="3012263" cy="1372145"/>
        </p:xfrm>
        <a:graphic>
          <a:graphicData uri="http://schemas.openxmlformats.org/drawingml/2006/table">
            <a:tbl>
              <a:tblPr/>
              <a:tblGrid>
                <a:gridCol w="1080133">
                  <a:extLst>
                    <a:ext uri="{9D8B030D-6E8A-4147-A177-3AD203B41FA5}">
                      <a16:colId xmlns:a16="http://schemas.microsoft.com/office/drawing/2014/main" xmlns="" val="1317832627"/>
                    </a:ext>
                  </a:extLst>
                </a:gridCol>
                <a:gridCol w="934297">
                  <a:extLst>
                    <a:ext uri="{9D8B030D-6E8A-4147-A177-3AD203B41FA5}">
                      <a16:colId xmlns:a16="http://schemas.microsoft.com/office/drawing/2014/main" xmlns="" val="2975143845"/>
                    </a:ext>
                  </a:extLst>
                </a:gridCol>
                <a:gridCol w="997833">
                  <a:extLst>
                    <a:ext uri="{9D8B030D-6E8A-4147-A177-3AD203B41FA5}">
                      <a16:colId xmlns:a16="http://schemas.microsoft.com/office/drawing/2014/main" xmlns="" val="3085776040"/>
                    </a:ext>
                  </a:extLst>
                </a:gridCol>
              </a:tblGrid>
              <a:tr h="27813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Plasma and Serum Samples</a:t>
                      </a:r>
                    </a:p>
                  </a:txBody>
                  <a:tcPr marL="5443" marR="5443" marT="544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71279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Neoplasm</a:t>
                      </a:r>
                    </a:p>
                  </a:txBody>
                  <a:tcPr marL="5443" marR="5443" marT="544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5443" marR="5443" marT="544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5443" marR="5443" marT="544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46445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5443" marR="5443" marT="5443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443" marR="5443" marT="5443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71206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CRC</a:t>
                      </a:r>
                    </a:p>
                  </a:txBody>
                  <a:tcPr marL="5443" marR="5443" marT="544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732869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</a:t>
                      </a:r>
                    </a:p>
                  </a:txBody>
                  <a:tcPr marL="5443" marR="5443" marT="544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789844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43" marR="5443" marT="544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705436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565304"/>
              </p:ext>
            </p:extLst>
          </p:nvPr>
        </p:nvGraphicFramePr>
        <p:xfrm>
          <a:off x="602807" y="4833816"/>
          <a:ext cx="7524750" cy="1534705"/>
        </p:xfrm>
        <a:graphic>
          <a:graphicData uri="http://schemas.openxmlformats.org/drawingml/2006/table">
            <a:tbl>
              <a:tblPr/>
              <a:tblGrid>
                <a:gridCol w="543560">
                  <a:extLst>
                    <a:ext uri="{9D8B030D-6E8A-4147-A177-3AD203B41FA5}">
                      <a16:colId xmlns:a16="http://schemas.microsoft.com/office/drawing/2014/main" xmlns="" val="4289942051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xmlns="" val="391484827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750276926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xmlns="" val="318898573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121385177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xmlns="" val="159571508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xmlns="" val="303670975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425527385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xmlns="" val="326167557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xmlns="" val="2129678129"/>
                    </a:ext>
                  </a:extLst>
                </a:gridCol>
              </a:tblGrid>
              <a:tr h="22733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TREATMENT_STATUS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005882"/>
                  </a:ext>
                </a:extLst>
              </a:tr>
              <a:tr h="36421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PRE-NEOADJUVANT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PRE- ADJUVANT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PRE-1ST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DURING 1ST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PRE-2ND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&gt; 2ND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35183"/>
                  </a:ext>
                </a:extLst>
              </a:tr>
              <a:tr h="201930">
                <a:tc rowSpan="3">
                  <a:txBody>
                    <a:bodyPr/>
                    <a:lstStyle/>
                    <a:p>
                      <a:pPr algn="l" fontAlgn="t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LUNG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8303012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CRC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42684414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MEL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2651626"/>
                  </a:ext>
                </a:extLst>
              </a:tr>
              <a:tr h="20193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443" marR="5443" marT="5443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9639160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22230"/>
              </p:ext>
            </p:extLst>
          </p:nvPr>
        </p:nvGraphicFramePr>
        <p:xfrm>
          <a:off x="666603" y="3122577"/>
          <a:ext cx="6498023" cy="1098646"/>
        </p:xfrm>
        <a:graphic>
          <a:graphicData uri="http://schemas.openxmlformats.org/drawingml/2006/table">
            <a:tbl>
              <a:tblPr/>
              <a:tblGrid>
                <a:gridCol w="1941717">
                  <a:extLst>
                    <a:ext uri="{9D8B030D-6E8A-4147-A177-3AD203B41FA5}">
                      <a16:colId xmlns:a16="http://schemas.microsoft.com/office/drawing/2014/main" xmlns="" val="811650551"/>
                    </a:ext>
                  </a:extLst>
                </a:gridCol>
                <a:gridCol w="634422">
                  <a:extLst>
                    <a:ext uri="{9D8B030D-6E8A-4147-A177-3AD203B41FA5}">
                      <a16:colId xmlns:a16="http://schemas.microsoft.com/office/drawing/2014/main" xmlns="" val="3370797738"/>
                    </a:ext>
                  </a:extLst>
                </a:gridCol>
                <a:gridCol w="980471">
                  <a:extLst>
                    <a:ext uri="{9D8B030D-6E8A-4147-A177-3AD203B41FA5}">
                      <a16:colId xmlns:a16="http://schemas.microsoft.com/office/drawing/2014/main" xmlns="" val="2153376793"/>
                    </a:ext>
                  </a:extLst>
                </a:gridCol>
                <a:gridCol w="980471">
                  <a:extLst>
                    <a:ext uri="{9D8B030D-6E8A-4147-A177-3AD203B41FA5}">
                      <a16:colId xmlns:a16="http://schemas.microsoft.com/office/drawing/2014/main" xmlns="" val="274196850"/>
                    </a:ext>
                  </a:extLst>
                </a:gridCol>
                <a:gridCol w="980471">
                  <a:extLst>
                    <a:ext uri="{9D8B030D-6E8A-4147-A177-3AD203B41FA5}">
                      <a16:colId xmlns:a16="http://schemas.microsoft.com/office/drawing/2014/main" xmlns="" val="1019995361"/>
                    </a:ext>
                  </a:extLst>
                </a:gridCol>
                <a:gridCol w="980471">
                  <a:extLst>
                    <a:ext uri="{9D8B030D-6E8A-4147-A177-3AD203B41FA5}">
                      <a16:colId xmlns:a16="http://schemas.microsoft.com/office/drawing/2014/main" xmlns="" val="1103879940"/>
                    </a:ext>
                  </a:extLst>
                </a:gridCol>
              </a:tblGrid>
              <a:tr h="2234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LUNG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CRC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MEL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131411"/>
                  </a:ext>
                </a:extLst>
              </a:tr>
              <a:tr h="205166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TISSUE AVAILABILITY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753053"/>
                  </a:ext>
                </a:extLst>
              </a:tr>
              <a:tr h="205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0613699"/>
                  </a:ext>
                </a:extLst>
              </a:tr>
              <a:tr h="205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5902296"/>
                  </a:ext>
                </a:extLst>
              </a:tr>
              <a:tr h="20516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183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1398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3506" y="553250"/>
            <a:ext cx="392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COLLECTION OF SAMPLES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5199323" y="1307805"/>
            <a:ext cx="460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n= 183 (paired plasma and tissue samples)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681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58912"/>
              </p:ext>
            </p:extLst>
          </p:nvPr>
        </p:nvGraphicFramePr>
        <p:xfrm>
          <a:off x="682255" y="1620280"/>
          <a:ext cx="5200651" cy="4612818"/>
        </p:xfrm>
        <a:graphic>
          <a:graphicData uri="http://schemas.openxmlformats.org/drawingml/2006/table">
            <a:tbl>
              <a:tblPr/>
              <a:tblGrid>
                <a:gridCol w="1567319">
                  <a:extLst>
                    <a:ext uri="{9D8B030D-6E8A-4147-A177-3AD203B41FA5}">
                      <a16:colId xmlns:a16="http://schemas.microsoft.com/office/drawing/2014/main" xmlns="" val="3820978290"/>
                    </a:ext>
                  </a:extLst>
                </a:gridCol>
                <a:gridCol w="908333">
                  <a:extLst>
                    <a:ext uri="{9D8B030D-6E8A-4147-A177-3AD203B41FA5}">
                      <a16:colId xmlns:a16="http://schemas.microsoft.com/office/drawing/2014/main" xmlns="" val="4269414158"/>
                    </a:ext>
                  </a:extLst>
                </a:gridCol>
                <a:gridCol w="908899">
                  <a:extLst>
                    <a:ext uri="{9D8B030D-6E8A-4147-A177-3AD203B41FA5}">
                      <a16:colId xmlns:a16="http://schemas.microsoft.com/office/drawing/2014/main" xmlns="" val="1861331694"/>
                    </a:ext>
                  </a:extLst>
                </a:gridCol>
                <a:gridCol w="907767">
                  <a:extLst>
                    <a:ext uri="{9D8B030D-6E8A-4147-A177-3AD203B41FA5}">
                      <a16:colId xmlns:a16="http://schemas.microsoft.com/office/drawing/2014/main" xmlns="" val="1710101323"/>
                    </a:ext>
                  </a:extLst>
                </a:gridCol>
                <a:gridCol w="908333">
                  <a:extLst>
                    <a:ext uri="{9D8B030D-6E8A-4147-A177-3AD203B41FA5}">
                      <a16:colId xmlns:a16="http://schemas.microsoft.com/office/drawing/2014/main" xmlns="" val="2506557731"/>
                    </a:ext>
                  </a:extLst>
                </a:gridCol>
              </a:tblGrid>
              <a:tr h="219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LUNG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4436323"/>
                  </a:ext>
                </a:extLst>
              </a:tr>
              <a:tr h="219748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EGFR_STATUS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670346"/>
                  </a:ext>
                </a:extLst>
              </a:tr>
              <a:tr h="219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MUTANT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8614953"/>
                  </a:ext>
                </a:extLst>
              </a:tr>
              <a:tr h="219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6566621"/>
                  </a:ext>
                </a:extLst>
              </a:tr>
              <a:tr h="21974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030666"/>
                  </a:ext>
                </a:extLst>
              </a:tr>
              <a:tr h="219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5214939"/>
                  </a:ext>
                </a:extLst>
              </a:tr>
              <a:tr h="2197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 Bold" panose="020B07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6659194"/>
                  </a:ext>
                </a:extLst>
              </a:tr>
              <a:tr h="144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4134645"/>
                  </a:ext>
                </a:extLst>
              </a:tr>
              <a:tr h="219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LUNG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CRC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63152"/>
                  </a:ext>
                </a:extLst>
              </a:tr>
              <a:tr h="219748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KRAS_STATUS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0427551"/>
                  </a:ext>
                </a:extLst>
              </a:tr>
              <a:tr h="219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MUTANT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2063532"/>
                  </a:ext>
                </a:extLst>
              </a:tr>
              <a:tr h="219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6543694"/>
                  </a:ext>
                </a:extLst>
              </a:tr>
              <a:tr h="21974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2056909"/>
                  </a:ext>
                </a:extLst>
              </a:tr>
              <a:tr h="219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4437088"/>
                  </a:ext>
                </a:extLst>
              </a:tr>
              <a:tr h="2197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993300"/>
                          </a:solidFill>
                          <a:effectLst/>
                          <a:latin typeface="Arial Bold" panose="020B07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7452150"/>
                  </a:ext>
                </a:extLst>
              </a:tr>
              <a:tr h="145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3053356"/>
                  </a:ext>
                </a:extLst>
              </a:tr>
              <a:tr h="219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LUNG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CRC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MEL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5423479"/>
                  </a:ext>
                </a:extLst>
              </a:tr>
              <a:tr h="219748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BRAF_STATUS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59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7207256"/>
                  </a:ext>
                </a:extLst>
              </a:tr>
              <a:tr h="219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MUTANT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59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5654882"/>
                  </a:ext>
                </a:extLst>
              </a:tr>
              <a:tr h="219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59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7156013"/>
                  </a:ext>
                </a:extLst>
              </a:tr>
              <a:tr h="21974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59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33540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5085" y="542617"/>
            <a:ext cx="5845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MUTATION STATUS IN TISSUE SAMPLES</a:t>
            </a:r>
          </a:p>
          <a:p>
            <a:pPr algn="ctr"/>
            <a:r>
              <a:rPr lang="en-US" sz="2800" dirty="0" smtClean="0"/>
              <a:t>(Sanger Sequencing)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15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16134"/>
              </p:ext>
            </p:extLst>
          </p:nvPr>
        </p:nvGraphicFramePr>
        <p:xfrm>
          <a:off x="3710763" y="889953"/>
          <a:ext cx="6120668" cy="5611656"/>
        </p:xfrm>
        <a:graphic>
          <a:graphicData uri="http://schemas.openxmlformats.org/drawingml/2006/table">
            <a:tbl>
              <a:tblPr/>
              <a:tblGrid>
                <a:gridCol w="1347670">
                  <a:extLst>
                    <a:ext uri="{9D8B030D-6E8A-4147-A177-3AD203B41FA5}">
                      <a16:colId xmlns:a16="http://schemas.microsoft.com/office/drawing/2014/main" xmlns="" val="2784888010"/>
                    </a:ext>
                  </a:extLst>
                </a:gridCol>
                <a:gridCol w="954600">
                  <a:extLst>
                    <a:ext uri="{9D8B030D-6E8A-4147-A177-3AD203B41FA5}">
                      <a16:colId xmlns:a16="http://schemas.microsoft.com/office/drawing/2014/main" xmlns="" val="1556747243"/>
                    </a:ext>
                  </a:extLst>
                </a:gridCol>
                <a:gridCol w="335150">
                  <a:extLst>
                    <a:ext uri="{9D8B030D-6E8A-4147-A177-3AD203B41FA5}">
                      <a16:colId xmlns:a16="http://schemas.microsoft.com/office/drawing/2014/main" xmlns="" val="3895117467"/>
                    </a:ext>
                  </a:extLst>
                </a:gridCol>
                <a:gridCol w="619449"/>
                <a:gridCol w="398881">
                  <a:extLst>
                    <a:ext uri="{9D8B030D-6E8A-4147-A177-3AD203B41FA5}">
                      <a16:colId xmlns:a16="http://schemas.microsoft.com/office/drawing/2014/main" xmlns="" val="2041914774"/>
                    </a:ext>
                  </a:extLst>
                </a:gridCol>
                <a:gridCol w="555718"/>
                <a:gridCol w="954600">
                  <a:extLst>
                    <a:ext uri="{9D8B030D-6E8A-4147-A177-3AD203B41FA5}">
                      <a16:colId xmlns:a16="http://schemas.microsoft.com/office/drawing/2014/main" xmlns="" val="1089321642"/>
                    </a:ext>
                  </a:extLst>
                </a:gridCol>
                <a:gridCol w="954600">
                  <a:extLst>
                    <a:ext uri="{9D8B030D-6E8A-4147-A177-3AD203B41FA5}">
                      <a16:colId xmlns:a16="http://schemas.microsoft.com/office/drawing/2014/main" xmlns="" val="406398932"/>
                    </a:ext>
                  </a:extLst>
                </a:gridCol>
              </a:tblGrid>
              <a:tr h="188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5724763"/>
                  </a:ext>
                </a:extLst>
              </a:tr>
              <a:tr h="18893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EGFR_STATUS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4863465"/>
                  </a:ext>
                </a:extLst>
              </a:tr>
              <a:tr h="373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MUTANT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2250213"/>
                  </a:ext>
                </a:extLst>
              </a:tr>
              <a:tr h="188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895604"/>
                  </a:ext>
                </a:extLst>
              </a:tr>
              <a:tr h="188935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3023120"/>
                  </a:ext>
                </a:extLst>
              </a:tr>
              <a:tr h="1889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l-GR"/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5868949"/>
                  </a:ext>
                </a:extLst>
              </a:tr>
              <a:tr h="1889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l-GR"/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7965277"/>
                  </a:ext>
                </a:extLst>
              </a:tr>
              <a:tr h="18893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 Bold" panose="020B07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5423560"/>
                  </a:ext>
                </a:extLst>
              </a:tr>
              <a:tr h="188935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146589"/>
                  </a:ext>
                </a:extLst>
              </a:tr>
              <a:tr h="18893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CRC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3005608"/>
                  </a:ext>
                </a:extLst>
              </a:tr>
              <a:tr h="18893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KRAS_STATUS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6961284"/>
                  </a:ext>
                </a:extLst>
              </a:tr>
              <a:tr h="373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MUTANT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7549805"/>
                  </a:ext>
                </a:extLst>
              </a:tr>
              <a:tr h="188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7779667"/>
                  </a:ext>
                </a:extLst>
              </a:tr>
              <a:tr h="18893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5122583"/>
                  </a:ext>
                </a:extLst>
              </a:tr>
              <a:tr h="1889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6763724"/>
                  </a:ext>
                </a:extLst>
              </a:tr>
              <a:tr h="18893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993300"/>
                          </a:solidFill>
                          <a:effectLst/>
                          <a:latin typeface="Arial Bold" panose="020B07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5435945"/>
                  </a:ext>
                </a:extLst>
              </a:tr>
              <a:tr h="188935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2145365"/>
                  </a:ext>
                </a:extLst>
              </a:tr>
              <a:tr h="188935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3383382"/>
                  </a:ext>
                </a:extLst>
              </a:tr>
              <a:tr h="18893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CRC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MEL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150420"/>
                  </a:ext>
                </a:extLst>
              </a:tr>
              <a:tr h="18893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BRAF_STATUS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9978506"/>
                  </a:ext>
                </a:extLst>
              </a:tr>
              <a:tr h="373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MUTANT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9813047"/>
                  </a:ext>
                </a:extLst>
              </a:tr>
              <a:tr h="188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3673426"/>
                  </a:ext>
                </a:extLst>
              </a:tr>
              <a:tr h="18893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109" marR="5109" marT="510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109" marR="5109" marT="5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24341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7188" y="266172"/>
            <a:ext cx="7499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TISSUE AVAILABLE FOR FURTHER ANALYSIS (n= 55)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33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47041"/>
              </p:ext>
            </p:extLst>
          </p:nvPr>
        </p:nvGraphicFramePr>
        <p:xfrm>
          <a:off x="2923953" y="1577824"/>
          <a:ext cx="4708747" cy="4157257"/>
        </p:xfrm>
        <a:graphic>
          <a:graphicData uri="http://schemas.openxmlformats.org/drawingml/2006/table">
            <a:tbl>
              <a:tblPr/>
              <a:tblGrid>
                <a:gridCol w="1112953">
                  <a:extLst>
                    <a:ext uri="{9D8B030D-6E8A-4147-A177-3AD203B41FA5}">
                      <a16:colId xmlns:a16="http://schemas.microsoft.com/office/drawing/2014/main" xmlns="" val="1882146001"/>
                    </a:ext>
                  </a:extLst>
                </a:gridCol>
                <a:gridCol w="579860">
                  <a:extLst>
                    <a:ext uri="{9D8B030D-6E8A-4147-A177-3AD203B41FA5}">
                      <a16:colId xmlns:a16="http://schemas.microsoft.com/office/drawing/2014/main" xmlns="" val="432567155"/>
                    </a:ext>
                  </a:extLst>
                </a:gridCol>
                <a:gridCol w="340297">
                  <a:extLst>
                    <a:ext uri="{9D8B030D-6E8A-4147-A177-3AD203B41FA5}">
                      <a16:colId xmlns:a16="http://schemas.microsoft.com/office/drawing/2014/main" xmlns="" val="3683703324"/>
                    </a:ext>
                  </a:extLst>
                </a:gridCol>
                <a:gridCol w="1683298">
                  <a:extLst>
                    <a:ext uri="{9D8B030D-6E8A-4147-A177-3AD203B41FA5}">
                      <a16:colId xmlns:a16="http://schemas.microsoft.com/office/drawing/2014/main" xmlns="" val="1284231871"/>
                    </a:ext>
                  </a:extLst>
                </a:gridCol>
                <a:gridCol w="992339">
                  <a:extLst>
                    <a:ext uri="{9D8B030D-6E8A-4147-A177-3AD203B41FA5}">
                      <a16:colId xmlns:a16="http://schemas.microsoft.com/office/drawing/2014/main" xmlns="" val="3370352858"/>
                    </a:ext>
                  </a:extLst>
                </a:gridCol>
              </a:tblGrid>
              <a:tr h="201794">
                <a:tc rowSpan="2"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5014283"/>
                  </a:ext>
                </a:extLst>
              </a:tr>
              <a:tr h="201794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LUNG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9336654"/>
                  </a:ext>
                </a:extLst>
              </a:tr>
              <a:tr h="201794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EGFR_STATUS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WT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9258882"/>
                  </a:ext>
                </a:extLst>
              </a:tr>
              <a:tr h="201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MUTANT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5797026"/>
                  </a:ext>
                </a:extLst>
              </a:tr>
              <a:tr h="201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8183730"/>
                  </a:ext>
                </a:extLst>
              </a:tr>
              <a:tr h="201794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7344898"/>
                  </a:ext>
                </a:extLst>
              </a:tr>
              <a:tr h="20179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6791870"/>
                  </a:ext>
                </a:extLst>
              </a:tr>
              <a:tr h="201794">
                <a:tc rowSpan="2"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47372"/>
                  </a:ext>
                </a:extLst>
              </a:tr>
              <a:tr h="201794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LUNG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001835"/>
                  </a:ext>
                </a:extLst>
              </a:tr>
              <a:tr h="201794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KRAS_STATUS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WT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1975102"/>
                  </a:ext>
                </a:extLst>
              </a:tr>
              <a:tr h="201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MUTANT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0194204"/>
                  </a:ext>
                </a:extLst>
              </a:tr>
              <a:tr h="201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0747370"/>
                  </a:ext>
                </a:extLst>
              </a:tr>
              <a:tr h="201794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933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1618375"/>
                  </a:ext>
                </a:extLst>
              </a:tr>
              <a:tr h="20179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9134827"/>
                  </a:ext>
                </a:extLst>
              </a:tr>
              <a:tr h="201794">
                <a:tc rowSpan="2"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8136622"/>
                  </a:ext>
                </a:extLst>
              </a:tr>
              <a:tr h="201794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LUNG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MEL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4932068"/>
                  </a:ext>
                </a:extLst>
              </a:tr>
              <a:tr h="201794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BRAF_STATUS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WT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0456904"/>
                  </a:ext>
                </a:extLst>
              </a:tr>
              <a:tr h="201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43280"/>
                  </a:ext>
                </a:extLst>
              </a:tr>
              <a:tr h="201794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43" marR="5443" marT="54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43242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4536" y="606414"/>
            <a:ext cx="6935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TISSUE AVAILABLE FOR FURTHER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0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409</Words>
  <Application>Microsoft Macintosh PowerPoint</Application>
  <PresentationFormat>Widescreen</PresentationFormat>
  <Paragraphs>317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30</cp:revision>
  <dcterms:created xsi:type="dcterms:W3CDTF">2018-11-29T22:00:53Z</dcterms:created>
  <dcterms:modified xsi:type="dcterms:W3CDTF">2018-11-30T16:48:24Z</dcterms:modified>
</cp:coreProperties>
</file>