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60" r:id="rId3"/>
    <p:sldId id="261" r:id="rId4"/>
    <p:sldId id="262" r:id="rId5"/>
    <p:sldId id="264" r:id="rId6"/>
    <p:sldId id="263" r:id="rId7"/>
    <p:sldId id="265" r:id="rId8"/>
    <p:sldId id="267" r:id="rId9"/>
    <p:sldId id="266" r:id="rId10"/>
    <p:sldId id="268" r:id="rId11"/>
    <p:sldId id="269" r:id="rId12"/>
    <p:sldId id="270" r:id="rId13"/>
    <p:sldId id="271" r:id="rId14"/>
    <p:sldId id="272" r:id="rId15"/>
    <p:sldId id="276" r:id="rId16"/>
    <p:sldId id="274" r:id="rId17"/>
    <p:sldId id="273"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CC7B"/>
    <a:srgbClr val="586FB7"/>
    <a:srgbClr val="056F3A"/>
    <a:srgbClr val="B2B6C2"/>
    <a:srgbClr val="00082F"/>
    <a:srgbClr val="CC9900"/>
    <a:srgbClr val="705532"/>
    <a:srgbClr val="986F38"/>
    <a:srgbClr val="4FD165"/>
    <a:srgbClr val="FF9E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8" autoAdjust="0"/>
    <p:restoredTop sz="90792" autoAdjust="0"/>
  </p:normalViewPr>
  <p:slideViewPr>
    <p:cSldViewPr>
      <p:cViewPr varScale="1">
        <p:scale>
          <a:sx n="62" d="100"/>
          <a:sy n="62" d="100"/>
        </p:scale>
        <p:origin x="1146" y="72"/>
      </p:cViewPr>
      <p:guideLst>
        <p:guide orient="horz" pos="216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F8117-2140-4FF9-B0C4-3E9CBE374A9C}"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178D1E7-DC61-4E91-9C93-7A29E83157EA}">
      <dgm:prSet/>
      <dgm:spPr/>
      <dgm:t>
        <a:bodyPr/>
        <a:lstStyle/>
        <a:p>
          <a:r>
            <a:rPr lang="en-US" dirty="0"/>
            <a:t>SNVs</a:t>
          </a:r>
        </a:p>
      </dgm:t>
    </dgm:pt>
    <dgm:pt modelId="{3E80A6F3-9A15-4988-B439-42253E78200D}" type="parTrans" cxnId="{9C9028C3-C0DA-4360-A754-497902EC9EDB}">
      <dgm:prSet/>
      <dgm:spPr/>
      <dgm:t>
        <a:bodyPr/>
        <a:lstStyle/>
        <a:p>
          <a:endParaRPr lang="en-US"/>
        </a:p>
      </dgm:t>
    </dgm:pt>
    <dgm:pt modelId="{64CDD3DC-05F1-4EBA-AE66-E6FD31089D25}" type="sibTrans" cxnId="{9C9028C3-C0DA-4360-A754-497902EC9EDB}">
      <dgm:prSet/>
      <dgm:spPr/>
      <dgm:t>
        <a:bodyPr/>
        <a:lstStyle/>
        <a:p>
          <a:endParaRPr lang="en-US"/>
        </a:p>
      </dgm:t>
    </dgm:pt>
    <dgm:pt modelId="{1E091FEB-4875-4B68-AF22-CF55D5A1F5C3}">
      <dgm:prSet/>
      <dgm:spPr/>
      <dgm:t>
        <a:bodyPr/>
        <a:lstStyle/>
        <a:p>
          <a:r>
            <a:rPr lang="en-US" dirty="0"/>
            <a:t>CNVs</a:t>
          </a:r>
        </a:p>
      </dgm:t>
    </dgm:pt>
    <dgm:pt modelId="{B6878CEA-190C-43DC-9ED8-877DF87277F2}" type="parTrans" cxnId="{79480DD6-E3E6-4A2E-B7DA-68F1C25627B7}">
      <dgm:prSet/>
      <dgm:spPr/>
      <dgm:t>
        <a:bodyPr/>
        <a:lstStyle/>
        <a:p>
          <a:endParaRPr lang="en-US"/>
        </a:p>
      </dgm:t>
    </dgm:pt>
    <dgm:pt modelId="{43D64906-9E7E-4C72-858D-05B1E6231143}" type="sibTrans" cxnId="{79480DD6-E3E6-4A2E-B7DA-68F1C25627B7}">
      <dgm:prSet/>
      <dgm:spPr/>
      <dgm:t>
        <a:bodyPr/>
        <a:lstStyle/>
        <a:p>
          <a:endParaRPr lang="en-US"/>
        </a:p>
      </dgm:t>
    </dgm:pt>
    <dgm:pt modelId="{C4C8E0A6-84DB-4C74-9604-5BDCEA1A258F}">
      <dgm:prSet/>
      <dgm:spPr/>
      <dgm:t>
        <a:bodyPr/>
        <a:lstStyle/>
        <a:p>
          <a:r>
            <a:rPr lang="en-US" dirty="0"/>
            <a:t>Fusions/Indels</a:t>
          </a:r>
        </a:p>
      </dgm:t>
    </dgm:pt>
    <dgm:pt modelId="{4C7C2594-76CD-49D9-9B76-57EBC1D669E8}" type="parTrans" cxnId="{0BC2D6CD-C5E3-4E03-9AD2-12DD60034A5E}">
      <dgm:prSet/>
      <dgm:spPr/>
      <dgm:t>
        <a:bodyPr/>
        <a:lstStyle/>
        <a:p>
          <a:endParaRPr lang="en-US"/>
        </a:p>
      </dgm:t>
    </dgm:pt>
    <dgm:pt modelId="{8E45FE7C-8534-4E79-B540-B29EC62D49BB}" type="sibTrans" cxnId="{0BC2D6CD-C5E3-4E03-9AD2-12DD60034A5E}">
      <dgm:prSet/>
      <dgm:spPr/>
      <dgm:t>
        <a:bodyPr/>
        <a:lstStyle/>
        <a:p>
          <a:endParaRPr lang="en-US"/>
        </a:p>
      </dgm:t>
    </dgm:pt>
    <dgm:pt modelId="{36944E00-CFD7-4201-AEC2-D791F4A8183D}">
      <dgm:prSet/>
      <dgm:spPr/>
      <dgm:t>
        <a:bodyPr/>
        <a:lstStyle/>
        <a:p>
          <a:endParaRPr lang="en-US" dirty="0"/>
        </a:p>
      </dgm:t>
    </dgm:pt>
    <dgm:pt modelId="{2C9EE3A3-865D-4600-81BE-E9F435DD491C}" type="parTrans" cxnId="{BD7E8DC4-3034-4A37-9B8E-5ED123659F7B}">
      <dgm:prSet/>
      <dgm:spPr/>
      <dgm:t>
        <a:bodyPr/>
        <a:lstStyle/>
        <a:p>
          <a:endParaRPr lang="en-US"/>
        </a:p>
      </dgm:t>
    </dgm:pt>
    <dgm:pt modelId="{54A66C62-88ED-439E-8A15-AD1365F963D7}" type="sibTrans" cxnId="{BD7E8DC4-3034-4A37-9B8E-5ED123659F7B}">
      <dgm:prSet/>
      <dgm:spPr/>
      <dgm:t>
        <a:bodyPr/>
        <a:lstStyle/>
        <a:p>
          <a:endParaRPr lang="en-US"/>
        </a:p>
      </dgm:t>
    </dgm:pt>
    <dgm:pt modelId="{558C8E38-91A9-4DFE-B77F-4F56BD82D529}" type="pres">
      <dgm:prSet presAssocID="{669F8117-2140-4FF9-B0C4-3E9CBE374A9C}" presName="Name0" presStyleCnt="0">
        <dgm:presLayoutVars>
          <dgm:chMax val="4"/>
          <dgm:resizeHandles val="exact"/>
        </dgm:presLayoutVars>
      </dgm:prSet>
      <dgm:spPr/>
    </dgm:pt>
    <dgm:pt modelId="{378DE0B0-F6C5-453D-831E-2014811DE24D}" type="pres">
      <dgm:prSet presAssocID="{669F8117-2140-4FF9-B0C4-3E9CBE374A9C}" presName="ellipse" presStyleLbl="trBgShp" presStyleIdx="0" presStyleCnt="1"/>
      <dgm:spPr/>
    </dgm:pt>
    <dgm:pt modelId="{8A506B71-B0F2-424C-8FEF-09BB1B28AA6B}" type="pres">
      <dgm:prSet presAssocID="{669F8117-2140-4FF9-B0C4-3E9CBE374A9C}" presName="arrow1" presStyleLbl="fgShp" presStyleIdx="0" presStyleCnt="1"/>
      <dgm:spPr/>
    </dgm:pt>
    <dgm:pt modelId="{3146339D-0BB8-42E4-9ABD-32553F42A1E0}" type="pres">
      <dgm:prSet presAssocID="{669F8117-2140-4FF9-B0C4-3E9CBE374A9C}" presName="rectangle" presStyleLbl="revTx" presStyleIdx="0" presStyleCnt="1" custScaleX="152089" custScaleY="346811" custLinFactY="349221" custLinFactNeighborX="15852" custLinFactNeighborY="400000">
        <dgm:presLayoutVars>
          <dgm:bulletEnabled val="1"/>
        </dgm:presLayoutVars>
      </dgm:prSet>
      <dgm:spPr/>
    </dgm:pt>
    <dgm:pt modelId="{687D2323-F8C4-4D35-961F-2DC90C23A512}" type="pres">
      <dgm:prSet presAssocID="{1E091FEB-4875-4B68-AF22-CF55D5A1F5C3}" presName="item1" presStyleLbl="node1" presStyleIdx="0" presStyleCnt="3">
        <dgm:presLayoutVars>
          <dgm:bulletEnabled val="1"/>
        </dgm:presLayoutVars>
      </dgm:prSet>
      <dgm:spPr/>
    </dgm:pt>
    <dgm:pt modelId="{72FB7160-2858-4538-99F6-DF9304B59333}" type="pres">
      <dgm:prSet presAssocID="{C4C8E0A6-84DB-4C74-9604-5BDCEA1A258F}" presName="item2" presStyleLbl="node1" presStyleIdx="1" presStyleCnt="3">
        <dgm:presLayoutVars>
          <dgm:bulletEnabled val="1"/>
        </dgm:presLayoutVars>
      </dgm:prSet>
      <dgm:spPr/>
    </dgm:pt>
    <dgm:pt modelId="{A58D8E98-6BC1-4714-BD24-C0C4CDF4A88A}" type="pres">
      <dgm:prSet presAssocID="{36944E00-CFD7-4201-AEC2-D791F4A8183D}" presName="item3" presStyleLbl="node1" presStyleIdx="2" presStyleCnt="3">
        <dgm:presLayoutVars>
          <dgm:bulletEnabled val="1"/>
        </dgm:presLayoutVars>
      </dgm:prSet>
      <dgm:spPr/>
    </dgm:pt>
    <dgm:pt modelId="{8385276A-8BFC-4D58-9ED3-FD1C6E02E81B}" type="pres">
      <dgm:prSet presAssocID="{669F8117-2140-4FF9-B0C4-3E9CBE374A9C}" presName="funnel" presStyleLbl="trAlignAcc1" presStyleIdx="0" presStyleCnt="1"/>
      <dgm:spPr/>
    </dgm:pt>
  </dgm:ptLst>
  <dgm:cxnLst>
    <dgm:cxn modelId="{1EEDA100-5C00-495B-9918-96205812ADB7}" type="presOf" srcId="{C4C8E0A6-84DB-4C74-9604-5BDCEA1A258F}" destId="{687D2323-F8C4-4D35-961F-2DC90C23A512}" srcOrd="0" destOrd="0" presId="urn:microsoft.com/office/officeart/2005/8/layout/funnel1"/>
    <dgm:cxn modelId="{7643600B-1D5E-4D8E-A1D4-B73B76E38434}" type="presOf" srcId="{4178D1E7-DC61-4E91-9C93-7A29E83157EA}" destId="{A58D8E98-6BC1-4714-BD24-C0C4CDF4A88A}" srcOrd="0" destOrd="0" presId="urn:microsoft.com/office/officeart/2005/8/layout/funnel1"/>
    <dgm:cxn modelId="{AFEEA75B-126D-4C46-B6A7-7D6958E9495E}" type="presOf" srcId="{36944E00-CFD7-4201-AEC2-D791F4A8183D}" destId="{3146339D-0BB8-42E4-9ABD-32553F42A1E0}" srcOrd="0" destOrd="0" presId="urn:microsoft.com/office/officeart/2005/8/layout/funnel1"/>
    <dgm:cxn modelId="{A31D098D-CF3A-47FE-8378-9B696AFC6FD8}" type="presOf" srcId="{669F8117-2140-4FF9-B0C4-3E9CBE374A9C}" destId="{558C8E38-91A9-4DFE-B77F-4F56BD82D529}" srcOrd="0" destOrd="0" presId="urn:microsoft.com/office/officeart/2005/8/layout/funnel1"/>
    <dgm:cxn modelId="{9C9028C3-C0DA-4360-A754-497902EC9EDB}" srcId="{669F8117-2140-4FF9-B0C4-3E9CBE374A9C}" destId="{4178D1E7-DC61-4E91-9C93-7A29E83157EA}" srcOrd="0" destOrd="0" parTransId="{3E80A6F3-9A15-4988-B439-42253E78200D}" sibTransId="{64CDD3DC-05F1-4EBA-AE66-E6FD31089D25}"/>
    <dgm:cxn modelId="{BD7E8DC4-3034-4A37-9B8E-5ED123659F7B}" srcId="{669F8117-2140-4FF9-B0C4-3E9CBE374A9C}" destId="{36944E00-CFD7-4201-AEC2-D791F4A8183D}" srcOrd="3" destOrd="0" parTransId="{2C9EE3A3-865D-4600-81BE-E9F435DD491C}" sibTransId="{54A66C62-88ED-439E-8A15-AD1365F963D7}"/>
    <dgm:cxn modelId="{0BC2D6CD-C5E3-4E03-9AD2-12DD60034A5E}" srcId="{669F8117-2140-4FF9-B0C4-3E9CBE374A9C}" destId="{C4C8E0A6-84DB-4C74-9604-5BDCEA1A258F}" srcOrd="2" destOrd="0" parTransId="{4C7C2594-76CD-49D9-9B76-57EBC1D669E8}" sibTransId="{8E45FE7C-8534-4E79-B540-B29EC62D49BB}"/>
    <dgm:cxn modelId="{C544E3D5-8159-4AC5-8B51-B4D208BB9D6B}" type="presOf" srcId="{1E091FEB-4875-4B68-AF22-CF55D5A1F5C3}" destId="{72FB7160-2858-4538-99F6-DF9304B59333}" srcOrd="0" destOrd="0" presId="urn:microsoft.com/office/officeart/2005/8/layout/funnel1"/>
    <dgm:cxn modelId="{79480DD6-E3E6-4A2E-B7DA-68F1C25627B7}" srcId="{669F8117-2140-4FF9-B0C4-3E9CBE374A9C}" destId="{1E091FEB-4875-4B68-AF22-CF55D5A1F5C3}" srcOrd="1" destOrd="0" parTransId="{B6878CEA-190C-43DC-9ED8-877DF87277F2}" sibTransId="{43D64906-9E7E-4C72-858D-05B1E6231143}"/>
    <dgm:cxn modelId="{41677C31-E914-474E-97F1-27CE63387F3E}" type="presParOf" srcId="{558C8E38-91A9-4DFE-B77F-4F56BD82D529}" destId="{378DE0B0-F6C5-453D-831E-2014811DE24D}" srcOrd="0" destOrd="0" presId="urn:microsoft.com/office/officeart/2005/8/layout/funnel1"/>
    <dgm:cxn modelId="{828D401B-E202-4C37-93B8-F196D75E1BEE}" type="presParOf" srcId="{558C8E38-91A9-4DFE-B77F-4F56BD82D529}" destId="{8A506B71-B0F2-424C-8FEF-09BB1B28AA6B}" srcOrd="1" destOrd="0" presId="urn:microsoft.com/office/officeart/2005/8/layout/funnel1"/>
    <dgm:cxn modelId="{FAC23D03-BFE1-4E57-B99E-EEA7496E66A4}" type="presParOf" srcId="{558C8E38-91A9-4DFE-B77F-4F56BD82D529}" destId="{3146339D-0BB8-42E4-9ABD-32553F42A1E0}" srcOrd="2" destOrd="0" presId="urn:microsoft.com/office/officeart/2005/8/layout/funnel1"/>
    <dgm:cxn modelId="{2E68DF42-20EA-4D2F-A2E0-DEBAC7B01CFC}" type="presParOf" srcId="{558C8E38-91A9-4DFE-B77F-4F56BD82D529}" destId="{687D2323-F8C4-4D35-961F-2DC90C23A512}" srcOrd="3" destOrd="0" presId="urn:microsoft.com/office/officeart/2005/8/layout/funnel1"/>
    <dgm:cxn modelId="{7C82FB58-D15A-416E-9029-2B7F9040D682}" type="presParOf" srcId="{558C8E38-91A9-4DFE-B77F-4F56BD82D529}" destId="{72FB7160-2858-4538-99F6-DF9304B59333}" srcOrd="4" destOrd="0" presId="urn:microsoft.com/office/officeart/2005/8/layout/funnel1"/>
    <dgm:cxn modelId="{F6FF54FC-4F1C-4C95-8385-6C05F7FFC86D}" type="presParOf" srcId="{558C8E38-91A9-4DFE-B77F-4F56BD82D529}" destId="{A58D8E98-6BC1-4714-BD24-C0C4CDF4A88A}" srcOrd="5" destOrd="0" presId="urn:microsoft.com/office/officeart/2005/8/layout/funnel1"/>
    <dgm:cxn modelId="{E926E1DC-2993-42E1-8389-49579DEBF414}" type="presParOf" srcId="{558C8E38-91A9-4DFE-B77F-4F56BD82D529}" destId="{8385276A-8BFC-4D58-9ED3-FD1C6E02E81B}" srcOrd="6" destOrd="0" presId="urn:microsoft.com/office/officeart/2005/8/layout/funnel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DE0B0-F6C5-453D-831E-2014811DE24D}">
      <dsp:nvSpPr>
        <dsp:cNvPr id="0" name=""/>
        <dsp:cNvSpPr/>
      </dsp:nvSpPr>
      <dsp:spPr>
        <a:xfrm>
          <a:off x="262349" y="351826"/>
          <a:ext cx="958726" cy="33295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06B71-B0F2-424C-8FEF-09BB1B28AA6B}">
      <dsp:nvSpPr>
        <dsp:cNvPr id="0" name=""/>
        <dsp:cNvSpPr/>
      </dsp:nvSpPr>
      <dsp:spPr>
        <a:xfrm>
          <a:off x="650298" y="1167115"/>
          <a:ext cx="185799" cy="118911"/>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46339D-0BB8-42E4-9ABD-32553F42A1E0}">
      <dsp:nvSpPr>
        <dsp:cNvPr id="0" name=""/>
        <dsp:cNvSpPr/>
      </dsp:nvSpPr>
      <dsp:spPr>
        <a:xfrm>
          <a:off x="130009" y="1298051"/>
          <a:ext cx="1356387" cy="773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130009" y="1298051"/>
        <a:ext cx="1356387" cy="773248"/>
      </dsp:txXfrm>
    </dsp:sp>
    <dsp:sp modelId="{687D2323-F8C4-4D35-961F-2DC90C23A512}">
      <dsp:nvSpPr>
        <dsp:cNvPr id="0" name=""/>
        <dsp:cNvSpPr/>
      </dsp:nvSpPr>
      <dsp:spPr>
        <a:xfrm>
          <a:off x="610909" y="710494"/>
          <a:ext cx="334439" cy="3344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Fusions/Indels</a:t>
          </a:r>
        </a:p>
      </dsp:txBody>
      <dsp:txXfrm>
        <a:off x="659886" y="759471"/>
        <a:ext cx="236485" cy="236485"/>
      </dsp:txXfrm>
    </dsp:sp>
    <dsp:sp modelId="{72FB7160-2858-4538-99F6-DF9304B59333}">
      <dsp:nvSpPr>
        <dsp:cNvPr id="0" name=""/>
        <dsp:cNvSpPr/>
      </dsp:nvSpPr>
      <dsp:spPr>
        <a:xfrm>
          <a:off x="371599" y="459590"/>
          <a:ext cx="334439" cy="3344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CNVs</a:t>
          </a:r>
        </a:p>
      </dsp:txBody>
      <dsp:txXfrm>
        <a:off x="420576" y="508567"/>
        <a:ext cx="236485" cy="236485"/>
      </dsp:txXfrm>
    </dsp:sp>
    <dsp:sp modelId="{A58D8E98-6BC1-4714-BD24-C0C4CDF4A88A}">
      <dsp:nvSpPr>
        <dsp:cNvPr id="0" name=""/>
        <dsp:cNvSpPr/>
      </dsp:nvSpPr>
      <dsp:spPr>
        <a:xfrm>
          <a:off x="713470" y="378730"/>
          <a:ext cx="334439" cy="3344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SNVs</a:t>
          </a:r>
        </a:p>
      </dsp:txBody>
      <dsp:txXfrm>
        <a:off x="762447" y="427707"/>
        <a:ext cx="236485" cy="236485"/>
      </dsp:txXfrm>
    </dsp:sp>
    <dsp:sp modelId="{8385276A-8BFC-4D58-9ED3-FD1C6E02E81B}">
      <dsp:nvSpPr>
        <dsp:cNvPr id="0" name=""/>
        <dsp:cNvSpPr/>
      </dsp:nvSpPr>
      <dsp:spPr>
        <a:xfrm>
          <a:off x="222959" y="310951"/>
          <a:ext cx="1040477" cy="83238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4F9E4-0A60-43E0-8677-1F74008AE9E4}" type="datetimeFigureOut">
              <a:rPr lang="en-US" smtClean="0"/>
              <a:t>5/21/2019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53F4D-EE0D-4919-B61B-F6AD356D9A8C}" type="slidenum">
              <a:rPr lang="en-US" smtClean="0"/>
              <a:t>‹#›</a:t>
            </a:fld>
            <a:endParaRPr lang="en-US"/>
          </a:p>
        </p:txBody>
      </p:sp>
    </p:spTree>
    <p:extLst>
      <p:ext uri="{BB962C8B-B14F-4D97-AF65-F5344CB8AC3E}">
        <p14:creationId xmlns:p14="http://schemas.microsoft.com/office/powerpoint/2010/main" val="1952642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3F4D-EE0D-4919-B61B-F6AD356D9A8C}" type="slidenum">
              <a:rPr lang="en-US" smtClean="0"/>
              <a:t>1</a:t>
            </a:fld>
            <a:endParaRPr lang="en-US"/>
          </a:p>
        </p:txBody>
      </p:sp>
    </p:spTree>
    <p:extLst>
      <p:ext uri="{BB962C8B-B14F-4D97-AF65-F5344CB8AC3E}">
        <p14:creationId xmlns:p14="http://schemas.microsoft.com/office/powerpoint/2010/main" val="7820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sym typeface="Wingdings" panose="05000000000000000000" pitchFamily="2" charset="2"/>
              </a:rPr>
              <a:t>cfDNA</a:t>
            </a:r>
            <a:r>
              <a:rPr lang="en-US" sz="1200" dirty="0">
                <a:latin typeface="Arial" panose="020B0604020202020204" pitchFamily="34" charset="0"/>
                <a:cs typeface="Arial" panose="020B0604020202020204" pitchFamily="34" charset="0"/>
                <a:sym typeface="Wingdings" panose="05000000000000000000" pitchFamily="2" charset="2"/>
              </a:rPr>
              <a:t> from serum gets contaminated by blood cells and the amount of contamination increases with the number of days between blood withdrawal and serum separation</a:t>
            </a:r>
          </a:p>
          <a:p>
            <a:r>
              <a:rPr lang="en-US" sz="1200" b="0" i="0" u="none" strike="noStrike" kern="1200" baseline="0" dirty="0">
                <a:solidFill>
                  <a:schemeClr val="tx1"/>
                </a:solidFill>
                <a:latin typeface="+mn-lt"/>
                <a:ea typeface="+mn-ea"/>
                <a:cs typeface="+mn-cs"/>
              </a:rPr>
              <a:t>Carrier RNA serves two purposes. Firstly, it enhances binding of nucleic acids to the </a:t>
            </a:r>
            <a:r>
              <a:rPr lang="en-US" sz="1200" b="0" i="0" u="none" strike="noStrike" kern="1200" baseline="0" dirty="0" err="1">
                <a:solidFill>
                  <a:schemeClr val="tx1"/>
                </a:solidFill>
                <a:latin typeface="+mn-lt"/>
                <a:ea typeface="+mn-ea"/>
                <a:cs typeface="+mn-cs"/>
              </a:rPr>
              <a:t>QIAamp</a:t>
            </a:r>
            <a:r>
              <a:rPr lang="en-US" sz="1200" b="0" i="0" u="none" strike="noStrike" kern="1200" baseline="0" dirty="0">
                <a:solidFill>
                  <a:schemeClr val="tx1"/>
                </a:solidFill>
                <a:latin typeface="+mn-lt"/>
                <a:ea typeface="+mn-ea"/>
                <a:cs typeface="+mn-cs"/>
              </a:rPr>
              <a:t> Mini membrane, especially if there are very few target molecules in the sample. Secondly, the addition of large amounts of carrier RNA reduces the chance of RNA degradation in the rare event that RNase molecules escape denaturation by the</a:t>
            </a:r>
          </a:p>
          <a:p>
            <a:r>
              <a:rPr lang="en-US" sz="1200" b="0" i="0" u="none" strike="noStrike" kern="1200" baseline="0" dirty="0">
                <a:solidFill>
                  <a:schemeClr val="tx1"/>
                </a:solidFill>
                <a:latin typeface="+mn-lt"/>
                <a:ea typeface="+mn-ea"/>
                <a:cs typeface="+mn-cs"/>
              </a:rPr>
              <a:t>chaotropic salts and detergent in Buffer ACL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10</a:t>
            </a:fld>
            <a:endParaRPr lang="en-US"/>
          </a:p>
        </p:txBody>
      </p:sp>
    </p:spTree>
    <p:extLst>
      <p:ext uri="{BB962C8B-B14F-4D97-AF65-F5344CB8AC3E}">
        <p14:creationId xmlns:p14="http://schemas.microsoft.com/office/powerpoint/2010/main" val="1605169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sym typeface="Wingdings" panose="05000000000000000000" pitchFamily="2" charset="2"/>
              </a:rPr>
              <a:t>cfDNA</a:t>
            </a:r>
            <a:r>
              <a:rPr lang="en-US" sz="1200" dirty="0">
                <a:latin typeface="Arial" panose="020B0604020202020204" pitchFamily="34" charset="0"/>
                <a:cs typeface="Arial" panose="020B0604020202020204" pitchFamily="34" charset="0"/>
                <a:sym typeface="Wingdings" panose="05000000000000000000" pitchFamily="2" charset="2"/>
              </a:rPr>
              <a:t> from</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11</a:t>
            </a:fld>
            <a:endParaRPr lang="en-US"/>
          </a:p>
        </p:txBody>
      </p:sp>
    </p:spTree>
    <p:extLst>
      <p:ext uri="{BB962C8B-B14F-4D97-AF65-F5344CB8AC3E}">
        <p14:creationId xmlns:p14="http://schemas.microsoft.com/office/powerpoint/2010/main" val="4188661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sym typeface="Wingdings" panose="05000000000000000000" pitchFamily="2" charset="2"/>
              </a:rPr>
              <a:t>cfDNA</a:t>
            </a:r>
            <a:r>
              <a:rPr lang="en-US" sz="1200" dirty="0">
                <a:latin typeface="Arial" panose="020B0604020202020204" pitchFamily="34" charset="0"/>
                <a:cs typeface="Arial" panose="020B0604020202020204" pitchFamily="34" charset="0"/>
                <a:sym typeface="Wingdings" panose="05000000000000000000" pitchFamily="2" charset="2"/>
              </a:rPr>
              <a:t> from</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12</a:t>
            </a:fld>
            <a:endParaRPr lang="en-US"/>
          </a:p>
        </p:txBody>
      </p:sp>
    </p:spTree>
    <p:extLst>
      <p:ext uri="{BB962C8B-B14F-4D97-AF65-F5344CB8AC3E}">
        <p14:creationId xmlns:p14="http://schemas.microsoft.com/office/powerpoint/2010/main" val="3560810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sym typeface="Wingdings" panose="05000000000000000000" pitchFamily="2" charset="2"/>
              </a:rPr>
              <a:t>cfDNA</a:t>
            </a:r>
            <a:r>
              <a:rPr lang="en-US" sz="1200" dirty="0">
                <a:latin typeface="Arial" panose="020B0604020202020204" pitchFamily="34" charset="0"/>
                <a:cs typeface="Arial" panose="020B0604020202020204" pitchFamily="34" charset="0"/>
                <a:sym typeface="Wingdings" panose="05000000000000000000" pitchFamily="2" charset="2"/>
              </a:rPr>
              <a:t> from</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13</a:t>
            </a:fld>
            <a:endParaRPr lang="en-US"/>
          </a:p>
        </p:txBody>
      </p:sp>
    </p:spTree>
    <p:extLst>
      <p:ext uri="{BB962C8B-B14F-4D97-AF65-F5344CB8AC3E}">
        <p14:creationId xmlns:p14="http://schemas.microsoft.com/office/powerpoint/2010/main" val="271449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sym typeface="Wingdings" panose="05000000000000000000" pitchFamily="2" charset="2"/>
              </a:rPr>
              <a:t>cfDNA</a:t>
            </a:r>
            <a:r>
              <a:rPr lang="en-US" sz="1200" dirty="0">
                <a:latin typeface="Arial" panose="020B0604020202020204" pitchFamily="34" charset="0"/>
                <a:cs typeface="Arial" panose="020B0604020202020204" pitchFamily="34" charset="0"/>
                <a:sym typeface="Wingdings" panose="05000000000000000000" pitchFamily="2" charset="2"/>
              </a:rPr>
              <a:t> from</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14</a:t>
            </a:fld>
            <a:endParaRPr lang="en-US"/>
          </a:p>
        </p:txBody>
      </p:sp>
    </p:spTree>
    <p:extLst>
      <p:ext uri="{BB962C8B-B14F-4D97-AF65-F5344CB8AC3E}">
        <p14:creationId xmlns:p14="http://schemas.microsoft.com/office/powerpoint/2010/main" val="2981292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sym typeface="Wingdings" panose="05000000000000000000" pitchFamily="2" charset="2"/>
              </a:rPr>
              <a:t>For 6 patients tissue samples with </a:t>
            </a:r>
            <a:r>
              <a:rPr lang="en-US" sz="1200" dirty="0" err="1">
                <a:latin typeface="Arial" panose="020B0604020202020204" pitchFamily="34" charset="0"/>
                <a:cs typeface="Arial" panose="020B0604020202020204" pitchFamily="34" charset="0"/>
                <a:sym typeface="Wingdings" panose="05000000000000000000" pitchFamily="2" charset="2"/>
              </a:rPr>
              <a:t>ddpCR</a:t>
            </a:r>
            <a:endParaRPr lang="en-US" sz="1200" dirty="0">
              <a:latin typeface="Arial" panose="020B0604020202020204" pitchFamily="34" charset="0"/>
              <a:cs typeface="Arial" panose="020B0604020202020204" pitchFamily="34" charset="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Arial" panose="020B0604020202020204" pitchFamily="34" charset="0"/>
              <a:cs typeface="Arial" panose="020B0604020202020204" pitchFamily="34" charset="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a:latin typeface="Arial" panose="020B0604020202020204" pitchFamily="34" charset="0"/>
                <a:cs typeface="Arial" panose="020B0604020202020204" pitchFamily="34" charset="0"/>
                <a:sym typeface="Wingdings" panose="05000000000000000000" pitchFamily="2" charset="2"/>
              </a:rPr>
              <a:t>Ap;o</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posous</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ston</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ist;o</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brethike</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sto</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plsamam</a:t>
            </a:r>
            <a:endParaRPr lang="en-US" sz="1200" dirty="0">
              <a:latin typeface="Arial" panose="020B0604020202020204" pitchFamily="34" charset="0"/>
              <a:cs typeface="Arial" panose="020B0604020202020204" pitchFamily="34" charset="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15</a:t>
            </a:fld>
            <a:endParaRPr lang="en-US"/>
          </a:p>
        </p:txBody>
      </p:sp>
    </p:spTree>
    <p:extLst>
      <p:ext uri="{BB962C8B-B14F-4D97-AF65-F5344CB8AC3E}">
        <p14:creationId xmlns:p14="http://schemas.microsoft.com/office/powerpoint/2010/main" val="194850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16</a:t>
            </a:fld>
            <a:endParaRPr lang="en-US"/>
          </a:p>
        </p:txBody>
      </p:sp>
    </p:spTree>
    <p:extLst>
      <p:ext uri="{BB962C8B-B14F-4D97-AF65-F5344CB8AC3E}">
        <p14:creationId xmlns:p14="http://schemas.microsoft.com/office/powerpoint/2010/main" val="171716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17</a:t>
            </a:fld>
            <a:endParaRPr lang="en-US"/>
          </a:p>
        </p:txBody>
      </p:sp>
    </p:spTree>
    <p:extLst>
      <p:ext uri="{BB962C8B-B14F-4D97-AF65-F5344CB8AC3E}">
        <p14:creationId xmlns:p14="http://schemas.microsoft.com/office/powerpoint/2010/main" val="409560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4853F4D-EE0D-4919-B61B-F6AD356D9A8C}" type="slidenum">
              <a:rPr lang="en-US" smtClean="0"/>
              <a:t>18</a:t>
            </a:fld>
            <a:endParaRPr lang="en-US"/>
          </a:p>
        </p:txBody>
      </p:sp>
    </p:spTree>
    <p:extLst>
      <p:ext uri="{BB962C8B-B14F-4D97-AF65-F5344CB8AC3E}">
        <p14:creationId xmlns:p14="http://schemas.microsoft.com/office/powerpoint/2010/main" val="180230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3F4D-EE0D-4919-B61B-F6AD356D9A8C}" type="slidenum">
              <a:rPr lang="en-US" smtClean="0"/>
              <a:t>2</a:t>
            </a:fld>
            <a:endParaRPr lang="en-US"/>
          </a:p>
        </p:txBody>
      </p:sp>
    </p:spTree>
    <p:extLst>
      <p:ext uri="{BB962C8B-B14F-4D97-AF65-F5344CB8AC3E}">
        <p14:creationId xmlns:p14="http://schemas.microsoft.com/office/powerpoint/2010/main" val="313506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3F4D-EE0D-4919-B61B-F6AD356D9A8C}" type="slidenum">
              <a:rPr lang="en-US" smtClean="0"/>
              <a:t>3</a:t>
            </a:fld>
            <a:endParaRPr lang="en-US"/>
          </a:p>
        </p:txBody>
      </p:sp>
    </p:spTree>
    <p:extLst>
      <p:ext uri="{BB962C8B-B14F-4D97-AF65-F5344CB8AC3E}">
        <p14:creationId xmlns:p14="http://schemas.microsoft.com/office/powerpoint/2010/main" val="81617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3F4D-EE0D-4919-B61B-F6AD356D9A8C}" type="slidenum">
              <a:rPr lang="en-US" smtClean="0"/>
              <a:t>4</a:t>
            </a:fld>
            <a:endParaRPr lang="en-US"/>
          </a:p>
        </p:txBody>
      </p:sp>
    </p:spTree>
    <p:extLst>
      <p:ext uri="{BB962C8B-B14F-4D97-AF65-F5344CB8AC3E}">
        <p14:creationId xmlns:p14="http://schemas.microsoft.com/office/powerpoint/2010/main" val="154518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Arial" panose="020B0604020202020204" pitchFamily="34" charset="0"/>
                <a:cs typeface="Arial" panose="020B0604020202020204" pitchFamily="34" charset="0"/>
              </a:rPr>
              <a:t>More details about this task can be found in the already submitted and accepted </a:t>
            </a:r>
            <a:r>
              <a:rPr lang="en-US" altLang="en-US" sz="1200" b="1" dirty="0">
                <a:solidFill>
                  <a:srgbClr val="000000"/>
                </a:solidFill>
                <a:latin typeface="Arial" panose="020B0604020202020204" pitchFamily="34" charset="0"/>
                <a:cs typeface="Arial" panose="020B0604020202020204" pitchFamily="34" charset="0"/>
              </a:rPr>
              <a:t>deliverable D5.2 Report</a:t>
            </a:r>
            <a:r>
              <a:rPr lang="en-US" altLang="en-US" sz="1200" dirty="0">
                <a:solidFill>
                  <a:srgbClr val="000000"/>
                </a:solidFill>
                <a:latin typeface="Arial" panose="020B0604020202020204" pitchFamily="34" charset="0"/>
                <a:cs typeface="Arial" panose="020B0604020202020204" pitchFamily="34" charset="0"/>
              </a:rPr>
              <a:t> on Targeted NGS Analysis in Tumor Tissue Samples and in the first periodic report.</a:t>
            </a:r>
          </a:p>
          <a:p>
            <a:r>
              <a:rPr lang="en-US" dirty="0"/>
              <a:t>The remaining samples were not tested for the abovementioned mutations, due to a number of reasons that were not entirely controlled by us, such as inadequate sample size (small biopsies or cytological material), patients were treated to other hospital centers, the sample was depleted before completing all tests. </a:t>
            </a:r>
          </a:p>
        </p:txBody>
      </p:sp>
      <p:sp>
        <p:nvSpPr>
          <p:cNvPr id="4" name="Slide Number Placeholder 3"/>
          <p:cNvSpPr>
            <a:spLocks noGrp="1"/>
          </p:cNvSpPr>
          <p:nvPr>
            <p:ph type="sldNum" sz="quarter" idx="10"/>
          </p:nvPr>
        </p:nvSpPr>
        <p:spPr/>
        <p:txBody>
          <a:bodyPr/>
          <a:lstStyle/>
          <a:p>
            <a:fld id="{F4853F4D-EE0D-4919-B61B-F6AD356D9A8C}" type="slidenum">
              <a:rPr lang="en-US" smtClean="0"/>
              <a:t>5</a:t>
            </a:fld>
            <a:endParaRPr lang="en-US"/>
          </a:p>
        </p:txBody>
      </p:sp>
    </p:spTree>
    <p:extLst>
      <p:ext uri="{BB962C8B-B14F-4D97-AF65-F5344CB8AC3E}">
        <p14:creationId xmlns:p14="http://schemas.microsoft.com/office/powerpoint/2010/main" val="330283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3F4D-EE0D-4919-B61B-F6AD356D9A8C}" type="slidenum">
              <a:rPr lang="en-US" smtClean="0"/>
              <a:t>6</a:t>
            </a:fld>
            <a:endParaRPr lang="en-US"/>
          </a:p>
        </p:txBody>
      </p:sp>
    </p:spTree>
    <p:extLst>
      <p:ext uri="{BB962C8B-B14F-4D97-AF65-F5344CB8AC3E}">
        <p14:creationId xmlns:p14="http://schemas.microsoft.com/office/powerpoint/2010/main" val="4269380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3F4D-EE0D-4919-B61B-F6AD356D9A8C}" type="slidenum">
              <a:rPr lang="en-US" smtClean="0"/>
              <a:t>7</a:t>
            </a:fld>
            <a:endParaRPr lang="en-US"/>
          </a:p>
        </p:txBody>
      </p:sp>
    </p:spTree>
    <p:extLst>
      <p:ext uri="{BB962C8B-B14F-4D97-AF65-F5344CB8AC3E}">
        <p14:creationId xmlns:p14="http://schemas.microsoft.com/office/powerpoint/2010/main" val="3572915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such as immunity, coagulation, aging, and cancer.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Liquid biopsies </a:t>
            </a:r>
            <a:r>
              <a:rPr lang="en-US" sz="1200" dirty="0">
                <a:latin typeface="Arial" panose="020B0604020202020204" pitchFamily="34" charset="0"/>
                <a:cs typeface="Arial" panose="020B0604020202020204" pitchFamily="34" charset="0"/>
              </a:rPr>
              <a:t>are able to isolate </a:t>
            </a:r>
            <a:r>
              <a:rPr lang="en-US" sz="1200" b="1" dirty="0">
                <a:latin typeface="Arial" panose="020B0604020202020204" pitchFamily="34" charset="0"/>
                <a:cs typeface="Arial" panose="020B0604020202020204" pitchFamily="34" charset="0"/>
              </a:rPr>
              <a:t>the tiny amounts of </a:t>
            </a:r>
            <a:r>
              <a:rPr lang="en-US" sz="1200" b="1" dirty="0" err="1">
                <a:latin typeface="Arial" panose="020B0604020202020204" pitchFamily="34" charset="0"/>
                <a:cs typeface="Arial" panose="020B0604020202020204" pitchFamily="34" charset="0"/>
              </a:rPr>
              <a:t>ctDNA</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released by the tumor from the background </a:t>
            </a:r>
            <a:r>
              <a:rPr lang="en-US" sz="1200" dirty="0" err="1">
                <a:latin typeface="Arial" panose="020B0604020202020204" pitchFamily="34" charset="0"/>
                <a:cs typeface="Arial" panose="020B0604020202020204" pitchFamily="34" charset="0"/>
              </a:rPr>
              <a:t>cfDNA</a:t>
            </a:r>
            <a:r>
              <a:rPr lang="en-US" sz="1200" dirty="0">
                <a:latin typeface="Arial" panose="020B0604020202020204" pitchFamily="34" charset="0"/>
                <a:cs typeface="Arial" panose="020B0604020202020204" pitchFamily="34" charset="0"/>
              </a:rPr>
              <a:t>, by identifying hallmark genetic mutations.</a:t>
            </a:r>
          </a:p>
          <a:p>
            <a:endParaRPr lang="en-US" sz="1200" dirty="0">
              <a:latin typeface="Arial" panose="020B0604020202020204" pitchFamily="34" charset="0"/>
              <a:cs typeface="Arial" panose="020B0604020202020204" pitchFamily="34" charset="0"/>
            </a:endParaRPr>
          </a:p>
          <a:p>
            <a:r>
              <a:rPr lang="en-US" dirty="0"/>
              <a:t>Considerable body of evidence exists on analysis of </a:t>
            </a:r>
            <a:r>
              <a:rPr lang="en-US" dirty="0" err="1"/>
              <a:t>ctDNA</a:t>
            </a:r>
            <a:r>
              <a:rPr lang="en-US" dirty="0"/>
              <a:t> as a circulating biomarker to guide decisions for personalized treatment. Several studies have shown high concordance between mutations from </a:t>
            </a:r>
            <a:r>
              <a:rPr lang="en-US" dirty="0" err="1"/>
              <a:t>ctDNA</a:t>
            </a:r>
            <a:r>
              <a:rPr lang="en-US" dirty="0"/>
              <a:t> and tumor tissue in NSCLC. </a:t>
            </a:r>
          </a:p>
        </p:txBody>
      </p:sp>
      <p:sp>
        <p:nvSpPr>
          <p:cNvPr id="4" name="Slide Number Placeholder 3"/>
          <p:cNvSpPr>
            <a:spLocks noGrp="1"/>
          </p:cNvSpPr>
          <p:nvPr>
            <p:ph type="sldNum" sz="quarter" idx="10"/>
          </p:nvPr>
        </p:nvSpPr>
        <p:spPr/>
        <p:txBody>
          <a:bodyPr/>
          <a:lstStyle/>
          <a:p>
            <a:fld id="{F4853F4D-EE0D-4919-B61B-F6AD356D9A8C}" type="slidenum">
              <a:rPr lang="en-US" smtClean="0"/>
              <a:t>8</a:t>
            </a:fld>
            <a:endParaRPr lang="en-US"/>
          </a:p>
        </p:txBody>
      </p:sp>
    </p:spTree>
    <p:extLst>
      <p:ext uri="{BB962C8B-B14F-4D97-AF65-F5344CB8AC3E}">
        <p14:creationId xmlns:p14="http://schemas.microsoft.com/office/powerpoint/2010/main" val="237046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3F4D-EE0D-4919-B61B-F6AD356D9A8C}" type="slidenum">
              <a:rPr lang="en-US" smtClean="0"/>
              <a:t>9</a:t>
            </a:fld>
            <a:endParaRPr lang="en-US"/>
          </a:p>
        </p:txBody>
      </p:sp>
    </p:spTree>
    <p:extLst>
      <p:ext uri="{BB962C8B-B14F-4D97-AF65-F5344CB8AC3E}">
        <p14:creationId xmlns:p14="http://schemas.microsoft.com/office/powerpoint/2010/main" val="240903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443835"/>
            <a:ext cx="7772400" cy="1374345"/>
          </a:xfrm>
          <a:effectLst/>
        </p:spPr>
        <p:txBody>
          <a:bodyPr>
            <a:normAutofit/>
          </a:bodyPr>
          <a:lstStyle>
            <a:lvl1pPr algn="l">
              <a:defRPr sz="3600">
                <a:solidFill>
                  <a:srgbClr val="FF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429000"/>
            <a:ext cx="6400800" cy="1068935"/>
          </a:xfrm>
        </p:spPr>
        <p:txBody>
          <a:bodyPr>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443835"/>
            <a:ext cx="8229600" cy="532179"/>
          </a:xfrm>
        </p:spPr>
        <p:txBody>
          <a:bodyPr>
            <a:normAutofit/>
          </a:bodyPr>
          <a:lstStyle>
            <a:lvl1pPr algn="l">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601670" y="2054656"/>
            <a:ext cx="8229600" cy="366492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5" y="1138425"/>
            <a:ext cx="7016195" cy="610820"/>
          </a:xfrm>
        </p:spPr>
        <p:txBody>
          <a:bodyPr>
            <a:normAutofit/>
          </a:bodyPr>
          <a:lstStyle>
            <a:lvl1pPr algn="l">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1662371" y="1901950"/>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80" y="1291130"/>
            <a:ext cx="8229600" cy="551222"/>
          </a:xfrm>
        </p:spPr>
        <p:txBody>
          <a:bodyPr>
            <a:normAutofit/>
          </a:bodyPr>
          <a:lstStyle>
            <a:lvl1pPr algn="l">
              <a:defRPr sz="3600">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536880" y="1901950"/>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531813"/>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705" y="1901950"/>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24705" y="2531813"/>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jpe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26.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diagramColors" Target="../diagrams/colors1.xml"/><Relationship Id="rId18" Type="http://schemas.openxmlformats.org/officeDocument/2006/relationships/image" Target="../media/image13.gif"/><Relationship Id="rId3" Type="http://schemas.openxmlformats.org/officeDocument/2006/relationships/image" Target="../media/image4.jpeg"/><Relationship Id="rId7" Type="http://schemas.openxmlformats.org/officeDocument/2006/relationships/image" Target="../media/image7.jpeg"/><Relationship Id="rId12" Type="http://schemas.openxmlformats.org/officeDocument/2006/relationships/diagramQuickStyle" Target="../diagrams/quickStyle1.xml"/><Relationship Id="rId17"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6.jpeg"/><Relationship Id="rId11" Type="http://schemas.openxmlformats.org/officeDocument/2006/relationships/diagramLayout" Target="../diagrams/layout1.xml"/><Relationship Id="rId5" Type="http://schemas.openxmlformats.org/officeDocument/2006/relationships/image" Target="../media/image5.jpeg"/><Relationship Id="rId15" Type="http://schemas.openxmlformats.org/officeDocument/2006/relationships/image" Target="../media/image10.png"/><Relationship Id="rId10" Type="http://schemas.openxmlformats.org/officeDocument/2006/relationships/diagramData" Target="../diagrams/data1.xml"/><Relationship Id="rId19" Type="http://schemas.openxmlformats.org/officeDocument/2006/relationships/image" Target="../media/image14.jpeg"/><Relationship Id="rId4" Type="http://schemas.openxmlformats.org/officeDocument/2006/relationships/image" Target="../media/image3.jpeg"/><Relationship Id="rId9" Type="http://schemas.openxmlformats.org/officeDocument/2006/relationships/image" Target="../media/image9.jpeg"/><Relationship Id="rId14"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1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2248885"/>
            <a:ext cx="9143999" cy="610820"/>
          </a:xfrm>
        </p:spPr>
        <p:txBody>
          <a:bodyPr>
            <a:noAutofit/>
          </a:bodyPr>
          <a:lstStyle/>
          <a:p>
            <a:pPr algn="ctr"/>
            <a:r>
              <a:rPr lang="en-US" sz="26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CATCH-U-DNA</a:t>
            </a:r>
            <a:br>
              <a:rPr lang="en-US" sz="2600" b="1" dirty="0">
                <a:solidFill>
                  <a:schemeClr val="tx1"/>
                </a:solidFill>
                <a:latin typeface="Arial" panose="020B0604020202020204" pitchFamily="34" charset="0"/>
                <a:cs typeface="Arial" panose="020B0604020202020204" pitchFamily="34" charset="0"/>
              </a:rPr>
            </a:br>
            <a:br>
              <a:rPr lang="en-US" sz="2400" b="1" dirty="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Capturing non-Amplified Tumor Circulating DNA with Ultrasound Hydrodynamics</a:t>
            </a:r>
          </a:p>
        </p:txBody>
      </p:sp>
      <p:pic>
        <p:nvPicPr>
          <p:cNvPr id="3" name="Picture 2" descr="FET Open Project CATCH-U-DNA: Capturing non-Amplified Tumor Circulating DNA with Ultrasound Hydrodynamics">
            <a:extLst>
              <a:ext uri="{FF2B5EF4-FFF2-40B4-BE49-F238E27FC236}">
                <a16:creationId xmlns:a16="http://schemas.microsoft.com/office/drawing/2014/main" id="{FC2EDB96-B54B-49E6-AFD4-69A049B2B3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14" r="30914"/>
          <a:stretch/>
        </p:blipFill>
        <p:spPr bwMode="auto">
          <a:xfrm>
            <a:off x="97525" y="117574"/>
            <a:ext cx="1878490" cy="21150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8AD288-E85C-4676-A2E9-7C5E596AE60B}"/>
              </a:ext>
            </a:extLst>
          </p:cNvPr>
          <p:cNvSpPr/>
          <p:nvPr/>
        </p:nvSpPr>
        <p:spPr>
          <a:xfrm>
            <a:off x="1162488" y="6219771"/>
            <a:ext cx="7981511" cy="523220"/>
          </a:xfrm>
          <a:prstGeom prst="rect">
            <a:avLst/>
          </a:prstGeom>
        </p:spPr>
        <p:txBody>
          <a:bodyPr wrap="square">
            <a:spAutoFit/>
          </a:bodyPr>
          <a:lstStyle/>
          <a:p>
            <a:pPr algn="just"/>
            <a:r>
              <a:rPr lang="en-US" sz="1400" dirty="0">
                <a:latin typeface="Arial" panose="020B0604020202020204" pitchFamily="34" charset="0"/>
                <a:cs typeface="Arial" panose="020B0604020202020204" pitchFamily="34" charset="0"/>
              </a:rPr>
              <a:t>This project has received funding from the European Commission Horizon 2020-Research and Innovation. </a:t>
            </a:r>
            <a:r>
              <a:rPr lang="en-US" sz="1400" dirty="0" err="1">
                <a:latin typeface="Arial" panose="020B0604020202020204" pitchFamily="34" charset="0"/>
                <a:cs typeface="Arial" panose="020B0604020202020204" pitchFamily="34" charset="0"/>
              </a:rPr>
              <a:t>Programme</a:t>
            </a:r>
            <a:r>
              <a:rPr lang="en-US" sz="1400" dirty="0">
                <a:latin typeface="Arial" panose="020B0604020202020204" pitchFamily="34" charset="0"/>
                <a:cs typeface="Arial" panose="020B0604020202020204" pitchFamily="34" charset="0"/>
              </a:rPr>
              <a:t> H2020-FETOPEN-1-2016-2017 (Contract No GA737212, CATCH-U-DNA)</a:t>
            </a:r>
          </a:p>
        </p:txBody>
      </p:sp>
      <p:pic>
        <p:nvPicPr>
          <p:cNvPr id="10" name="Picture 14">
            <a:extLst>
              <a:ext uri="{FF2B5EF4-FFF2-40B4-BE49-F238E27FC236}">
                <a16:creationId xmlns:a16="http://schemas.microsoft.com/office/drawing/2014/main" id="{27F045D8-D07B-45B0-B725-FB4B7EB59BBA}"/>
              </a:ext>
            </a:extLst>
          </p:cNvPr>
          <p:cNvPicPr>
            <a:picLocks noChangeAspect="1" noChangeArrowheads="1"/>
          </p:cNvPicPr>
          <p:nvPr/>
        </p:nvPicPr>
        <p:blipFill>
          <a:blip r:embed="rId4" cstate="print"/>
          <a:srcRect/>
          <a:stretch>
            <a:fillRect/>
          </a:stretch>
        </p:blipFill>
        <p:spPr bwMode="auto">
          <a:xfrm>
            <a:off x="97526" y="6140660"/>
            <a:ext cx="962260" cy="663317"/>
          </a:xfrm>
          <a:prstGeom prst="rect">
            <a:avLst/>
          </a:prstGeom>
          <a:noFill/>
          <a:ln w="9525">
            <a:noFill/>
            <a:miter lim="800000"/>
            <a:headEnd/>
            <a:tailEnd/>
          </a:ln>
        </p:spPr>
      </p:pic>
      <p:sp>
        <p:nvSpPr>
          <p:cNvPr id="13" name="Rectangle 12">
            <a:extLst>
              <a:ext uri="{FF2B5EF4-FFF2-40B4-BE49-F238E27FC236}">
                <a16:creationId xmlns:a16="http://schemas.microsoft.com/office/drawing/2014/main" id="{771F9E9A-8B33-4C22-B66B-460DA77D504B}"/>
              </a:ext>
            </a:extLst>
          </p:cNvPr>
          <p:cNvSpPr/>
          <p:nvPr/>
        </p:nvSpPr>
        <p:spPr>
          <a:xfrm>
            <a:off x="-1" y="4185553"/>
            <a:ext cx="9144000" cy="1015663"/>
          </a:xfrm>
          <a:prstGeom prst="rect">
            <a:avLst/>
          </a:prstGeom>
        </p:spPr>
        <p:txBody>
          <a:bodyPr wrap="square">
            <a:spAutoFit/>
          </a:bodyPr>
          <a:lstStyle/>
          <a:p>
            <a:pPr algn="ctr"/>
            <a:r>
              <a:rPr lang="en-US" sz="2000" b="1" dirty="0">
                <a:latin typeface="Arial" panose="020B0604020202020204" pitchFamily="34" charset="0"/>
                <a:ea typeface="+mj-ea"/>
                <a:cs typeface="Arial" panose="020B0604020202020204" pitchFamily="34" charset="0"/>
              </a:rPr>
              <a:t>Kleita </a:t>
            </a:r>
            <a:r>
              <a:rPr lang="en-US" sz="2000" b="1" dirty="0" err="1">
                <a:latin typeface="Arial" panose="020B0604020202020204" pitchFamily="34" charset="0"/>
                <a:ea typeface="+mj-ea"/>
                <a:cs typeface="Arial" panose="020B0604020202020204" pitchFamily="34" charset="0"/>
              </a:rPr>
              <a:t>Michaelidou</a:t>
            </a:r>
            <a:endParaRPr lang="en-US" sz="2000" b="1" dirty="0">
              <a:latin typeface="Arial" panose="020B0604020202020204" pitchFamily="34" charset="0"/>
              <a:ea typeface="+mj-ea"/>
              <a:cs typeface="Arial" panose="020B0604020202020204" pitchFamily="34" charset="0"/>
            </a:endParaRPr>
          </a:p>
          <a:p>
            <a:pPr algn="ctr"/>
            <a:r>
              <a:rPr lang="en-US" sz="2000" b="1" dirty="0">
                <a:latin typeface="Arial" panose="020B0604020202020204" pitchFamily="34" charset="0"/>
                <a:ea typeface="+mj-ea"/>
                <a:cs typeface="Arial" panose="020B0604020202020204" pitchFamily="34" charset="0"/>
              </a:rPr>
              <a:t>Translational Oncology Laboratory</a:t>
            </a:r>
          </a:p>
          <a:p>
            <a:pPr algn="ctr"/>
            <a:r>
              <a:rPr lang="en-US" sz="2000" b="1" dirty="0">
                <a:latin typeface="Arial" panose="020B0604020202020204" pitchFamily="34" charset="0"/>
                <a:ea typeface="+mj-ea"/>
                <a:cs typeface="Arial" panose="020B0604020202020204" pitchFamily="34" charset="0"/>
              </a:rPr>
              <a:t>School of Medicine, University of Crete</a:t>
            </a:r>
          </a:p>
        </p:txBody>
      </p:sp>
    </p:spTree>
    <p:extLst>
      <p:ext uri="{BB962C8B-B14F-4D97-AF65-F5344CB8AC3E}">
        <p14:creationId xmlns:p14="http://schemas.microsoft.com/office/powerpoint/2010/main" val="11016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0" y="760444"/>
            <a:ext cx="9144000" cy="4501016"/>
          </a:xfrm>
          <a:prstGeom prst="rect">
            <a:avLst/>
          </a:prstGeom>
          <a:noFill/>
        </p:spPr>
        <p:txBody>
          <a:bodyPr wrap="square" rtlCol="0">
            <a:noAutofit/>
          </a:bodyPr>
          <a:lstStyle/>
          <a:p>
            <a:pPr>
              <a:lnSpc>
                <a:spcPct val="150000"/>
              </a:lnSpc>
            </a:pPr>
            <a:r>
              <a:rPr lang="en-US" b="1" dirty="0">
                <a:latin typeface="Arial" panose="020B0604020202020204" pitchFamily="34" charset="0"/>
                <a:cs typeface="Arial" panose="020B0604020202020204" pitchFamily="34" charset="0"/>
              </a:rPr>
              <a:t>B) Extraction of circulating nucleic acids: Optimization</a:t>
            </a:r>
          </a:p>
          <a:p>
            <a:pPr>
              <a:lnSpc>
                <a:spcPct val="150000"/>
              </a:lnSpc>
            </a:pPr>
            <a:endParaRPr lang="en-US"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b="1" dirty="0" err="1">
                <a:latin typeface="Arial" panose="020B0604020202020204" pitchFamily="34" charset="0"/>
                <a:cs typeface="Arial" panose="020B0604020202020204" pitchFamily="34" charset="0"/>
              </a:rPr>
              <a:t>cfDNA</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was extracted from </a:t>
            </a:r>
            <a:r>
              <a:rPr lang="en-US" b="1" dirty="0">
                <a:latin typeface="Arial" panose="020B0604020202020204" pitchFamily="34" charset="0"/>
                <a:cs typeface="Arial" panose="020B0604020202020204" pitchFamily="34" charset="0"/>
              </a:rPr>
              <a:t>2 mL of plasma </a:t>
            </a:r>
            <a:r>
              <a:rPr lang="en-US" dirty="0">
                <a:latin typeface="Arial" panose="020B0604020202020204" pitchFamily="34" charset="0"/>
                <a:cs typeface="Arial" panose="020B0604020202020204" pitchFamily="34" charset="0"/>
              </a:rPr>
              <a:t>using the </a:t>
            </a:r>
            <a:r>
              <a:rPr lang="en-US" b="1" dirty="0" err="1">
                <a:latin typeface="Arial" panose="020B0604020202020204" pitchFamily="34" charset="0"/>
                <a:cs typeface="Arial" panose="020B0604020202020204" pitchFamily="34" charset="0"/>
              </a:rPr>
              <a:t>QIAamp</a:t>
            </a:r>
            <a:r>
              <a:rPr lang="en-US" b="1" dirty="0">
                <a:latin typeface="Arial" panose="020B0604020202020204" pitchFamily="34" charset="0"/>
                <a:cs typeface="Arial" panose="020B0604020202020204" pitchFamily="34" charset="0"/>
              </a:rPr>
              <a:t> Circulating Nucleic Acid Kit</a:t>
            </a:r>
          </a:p>
          <a:p>
            <a:pPr marL="285750" indent="-285750">
              <a:lnSpc>
                <a:spcPct val="150000"/>
              </a:lnSpc>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sym typeface="Wingdings" panose="05000000000000000000" pitchFamily="2" charset="2"/>
              </a:rPr>
              <a:t>Several </a:t>
            </a:r>
            <a:r>
              <a:rPr lang="en-US" b="1" dirty="0">
                <a:latin typeface="Arial" panose="020B0604020202020204" pitchFamily="34" charset="0"/>
                <a:cs typeface="Arial" panose="020B0604020202020204" pitchFamily="34" charset="0"/>
                <a:sym typeface="Wingdings" panose="05000000000000000000" pitchFamily="2" charset="2"/>
              </a:rPr>
              <a:t>optimizations</a:t>
            </a:r>
            <a:r>
              <a:rPr lang="en-US" dirty="0">
                <a:latin typeface="Arial" panose="020B0604020202020204" pitchFamily="34" charset="0"/>
                <a:cs typeface="Arial" panose="020B0604020202020204" pitchFamily="34" charset="0"/>
                <a:sym typeface="Wingdings" panose="05000000000000000000" pitchFamily="2" charset="2"/>
              </a:rPr>
              <a:t> of the recommended protocol were done:  </a:t>
            </a:r>
          </a:p>
          <a:p>
            <a:pPr marL="285750" indent="-285750"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sym typeface="Wingdings" panose="05000000000000000000" pitchFamily="2" charset="2"/>
              </a:rPr>
              <a:t>Plasma was preferred instead of serum. </a:t>
            </a:r>
          </a:p>
          <a:p>
            <a:pPr marL="285750" indent="-285750"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sym typeface="Wingdings" panose="05000000000000000000" pitchFamily="2" charset="2"/>
              </a:rPr>
              <a:t>Incubation time on the sample lysis step was increased from 30 min to 1h and carrier RNA concertation was reduced to 1/4 of the recommended. </a:t>
            </a:r>
          </a:p>
          <a:p>
            <a:pPr marL="285750" indent="-285750"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sym typeface="Wingdings" panose="05000000000000000000" pitchFamily="2" charset="2"/>
              </a:rPr>
              <a:t>The elution was done in two steps with 20 </a:t>
            </a:r>
            <a:r>
              <a:rPr lang="el-GR" dirty="0">
                <a:latin typeface="Arial" panose="020B0604020202020204" pitchFamily="34" charset="0"/>
                <a:cs typeface="Arial" panose="020B0604020202020204" pitchFamily="34" charset="0"/>
                <a:sym typeface="Wingdings" panose="05000000000000000000" pitchFamily="2" charset="2"/>
              </a:rPr>
              <a:t>μ</a:t>
            </a:r>
            <a:r>
              <a:rPr lang="en-US" dirty="0">
                <a:latin typeface="Arial" panose="020B0604020202020204" pitchFamily="34" charset="0"/>
                <a:cs typeface="Arial" panose="020B0604020202020204" pitchFamily="34" charset="0"/>
                <a:sym typeface="Wingdings" panose="05000000000000000000" pitchFamily="2" charset="2"/>
              </a:rPr>
              <a:t>L and 30</a:t>
            </a:r>
            <a:r>
              <a:rPr lang="el-GR" dirty="0">
                <a:latin typeface="Arial" panose="020B0604020202020204" pitchFamily="34" charset="0"/>
                <a:cs typeface="Arial" panose="020B0604020202020204" pitchFamily="34" charset="0"/>
                <a:sym typeface="Wingdings" panose="05000000000000000000" pitchFamily="2" charset="2"/>
              </a:rPr>
              <a:t> μ</a:t>
            </a:r>
            <a:r>
              <a:rPr lang="en-US" dirty="0">
                <a:latin typeface="Arial" panose="020B0604020202020204" pitchFamily="34" charset="0"/>
                <a:cs typeface="Arial" panose="020B0604020202020204" pitchFamily="34" charset="0"/>
                <a:sym typeface="Wingdings" panose="05000000000000000000" pitchFamily="2" charset="2"/>
              </a:rPr>
              <a:t>L of elution buffer. The total elution volume is half of the recommended (more concentrated eluate)</a:t>
            </a:r>
            <a:endParaRPr lang="en-US"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n-US" b="1" dirty="0">
              <a:latin typeface="Arial" panose="020B0604020202020204" pitchFamily="34" charset="0"/>
              <a:cs typeface="Arial" panose="020B0604020202020204" pitchFamily="34" charset="0"/>
              <a:sym typeface="Wingdings" panose="05000000000000000000" pitchFamily="2" charset="2"/>
            </a:endParaRPr>
          </a:p>
          <a:p>
            <a:pPr algn="just">
              <a:lnSpc>
                <a:spcPct val="150000"/>
              </a:lnSpc>
            </a:pPr>
            <a:endParaRPr lang="en-US" b="1" dirty="0">
              <a:latin typeface="Arial" panose="020B0604020202020204" pitchFamily="34" charset="0"/>
              <a:cs typeface="Arial" panose="020B0604020202020204" pitchFamily="34" charset="0"/>
              <a:sym typeface="Wingdings" panose="05000000000000000000" pitchFamily="2" charset="2"/>
            </a:endParaRPr>
          </a:p>
          <a:p>
            <a:pPr algn="just">
              <a:lnSpc>
                <a:spcPct val="150000"/>
              </a:lnSpc>
            </a:pPr>
            <a:r>
              <a:rPr lang="en-US" dirty="0">
                <a:latin typeface="Arial" panose="020B0604020202020204" pitchFamily="34" charset="0"/>
                <a:cs typeface="Arial" panose="020B0604020202020204" pitchFamily="34" charset="0"/>
              </a:rPr>
              <a:t> </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2F303CE-409E-421F-B137-BB57B4860027}"/>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(D5.3) Targeted mutational analysis on the circulating tumor DNA</a:t>
            </a:r>
          </a:p>
        </p:txBody>
      </p:sp>
    </p:spTree>
    <p:extLst>
      <p:ext uri="{BB962C8B-B14F-4D97-AF65-F5344CB8AC3E}">
        <p14:creationId xmlns:p14="http://schemas.microsoft.com/office/powerpoint/2010/main" val="386295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Targeted mutational analysis on the circulating tumor DNA</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0" y="833013"/>
            <a:ext cx="9144000" cy="5802791"/>
          </a:xfrm>
          <a:prstGeom prst="rect">
            <a:avLst/>
          </a:prstGeom>
          <a:noFill/>
        </p:spPr>
        <p:txBody>
          <a:bodyPr wrap="square" rtlCol="0">
            <a:noAutofit/>
          </a:bodyPr>
          <a:lstStyle/>
          <a:p>
            <a:pPr>
              <a:lnSpc>
                <a:spcPct val="140000"/>
              </a:lnSpc>
            </a:pPr>
            <a:r>
              <a:rPr lang="en-US" b="1" dirty="0">
                <a:latin typeface="Arial" panose="020B0604020202020204" pitchFamily="34" charset="0"/>
                <a:cs typeface="Arial" panose="020B0604020202020204" pitchFamily="34" charset="0"/>
              </a:rPr>
              <a:t>C) Extraction of circulating nucleic acids: Calculation of extraction yield </a:t>
            </a:r>
          </a:p>
          <a:p>
            <a:pPr>
              <a:lnSpc>
                <a:spcPct val="140000"/>
              </a:lnSpc>
            </a:pPr>
            <a:endParaRPr lang="en-US" b="1" dirty="0">
              <a:latin typeface="Arial" panose="020B0604020202020204" pitchFamily="34" charset="0"/>
              <a:cs typeface="Arial" panose="020B0604020202020204" pitchFamily="34" charset="0"/>
            </a:endParaRPr>
          </a:p>
          <a:p>
            <a:pPr marL="285750" indent="-285750">
              <a:lnSpc>
                <a:spcPct val="140000"/>
              </a:lnSpc>
              <a:buFont typeface="Arial" panose="020B0604020202020204" pitchFamily="34" charset="0"/>
              <a:buChar char="•"/>
            </a:pPr>
            <a:r>
              <a:rPr lang="en-US" dirty="0">
                <a:latin typeface="Arial" panose="020B0604020202020204" pitchFamily="34" charset="0"/>
                <a:cs typeface="Arial" panose="020B0604020202020204" pitchFamily="34" charset="0"/>
              </a:rPr>
              <a:t>The extraction yield using </a:t>
            </a:r>
            <a:r>
              <a:rPr lang="en-US" dirty="0" err="1">
                <a:latin typeface="Arial" panose="020B0604020202020204" pitchFamily="34" charset="0"/>
                <a:cs typeface="Arial" panose="020B0604020202020204" pitchFamily="34" charset="0"/>
              </a:rPr>
              <a:t>QIAamp</a:t>
            </a:r>
            <a:r>
              <a:rPr lang="en-US" dirty="0">
                <a:latin typeface="Arial" panose="020B0604020202020204" pitchFamily="34" charset="0"/>
                <a:cs typeface="Arial" panose="020B0604020202020204" pitchFamily="34" charset="0"/>
              </a:rPr>
              <a:t> Circulating Nucleic Acid Kit was calculated, using spike-in templates in healthy plasma sample</a:t>
            </a:r>
          </a:p>
          <a:p>
            <a:pPr marL="285750" indent="-285750">
              <a:lnSpc>
                <a:spcPct val="14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lnSpc>
                <a:spcPct val="140000"/>
              </a:lnSpc>
              <a:buFont typeface="Arial" panose="020B0604020202020204" pitchFamily="34" charset="0"/>
              <a:buChar char="•"/>
            </a:pPr>
            <a:r>
              <a:rPr lang="en-US" dirty="0">
                <a:latin typeface="Arial" panose="020B0604020202020204" pitchFamily="34" charset="0"/>
                <a:cs typeface="Arial" panose="020B0604020202020204" pitchFamily="34" charset="0"/>
              </a:rPr>
              <a:t>We spiked-in </a:t>
            </a:r>
            <a:r>
              <a:rPr lang="el-GR" dirty="0">
                <a:latin typeface="Arial" panose="020B0604020202020204" pitchFamily="34" charset="0"/>
                <a:cs typeface="Arial" panose="020B0604020202020204" pitchFamily="34" charset="0"/>
              </a:rPr>
              <a:t>1 </a:t>
            </a:r>
            <a:r>
              <a:rPr lang="el-GR" dirty="0" err="1">
                <a:latin typeface="Arial" panose="020B0604020202020204" pitchFamily="34" charset="0"/>
                <a:cs typeface="Arial" panose="020B0604020202020204" pitchFamily="34" charset="0"/>
              </a:rPr>
              <a:t>μL</a:t>
            </a:r>
            <a:r>
              <a:rPr lang="el-GR"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 </a:t>
            </a:r>
            <a:r>
              <a:rPr lang="el-GR" dirty="0">
                <a:latin typeface="Arial" panose="020B0604020202020204" pitchFamily="34" charset="0"/>
                <a:cs typeface="Arial" panose="020B0604020202020204" pitchFamily="34" charset="0"/>
              </a:rPr>
              <a:t>2x 10</a:t>
            </a:r>
            <a:r>
              <a:rPr lang="el-GR" baseline="30000" dirty="0">
                <a:latin typeface="Arial" panose="020B0604020202020204" pitchFamily="34" charset="0"/>
                <a:cs typeface="Arial" panose="020B0604020202020204" pitchFamily="34" charset="0"/>
              </a:rPr>
              <a:t>5 </a:t>
            </a:r>
            <a:r>
              <a:rPr lang="el-GR" dirty="0" err="1">
                <a:latin typeface="Arial" panose="020B0604020202020204" pitchFamily="34" charset="0"/>
                <a:cs typeface="Arial" panose="020B0604020202020204" pitchFamily="34" charset="0"/>
              </a:rPr>
              <a:t>copies</a:t>
            </a:r>
            <a:r>
              <a:rPr lang="en-US" dirty="0">
                <a:latin typeface="Arial" panose="020B0604020202020204" pitchFamily="34" charset="0"/>
                <a:cs typeface="Arial" panose="020B0604020202020204" pitchFamily="34" charset="0"/>
              </a:rPr>
              <a:t> from </a:t>
            </a:r>
            <a:r>
              <a:rPr lang="en-US" i="1" dirty="0">
                <a:latin typeface="Arial" panose="020B0604020202020204" pitchFamily="34" charset="0"/>
                <a:cs typeface="Arial" panose="020B0604020202020204" pitchFamily="34" charset="0"/>
              </a:rPr>
              <a:t>KRAS</a:t>
            </a:r>
            <a:r>
              <a:rPr lang="en-US" dirty="0">
                <a:latin typeface="Arial" panose="020B0604020202020204" pitchFamily="34" charset="0"/>
                <a:cs typeface="Arial" panose="020B0604020202020204" pitchFamily="34" charset="0"/>
              </a:rPr>
              <a:t> exon 2 gene fragment </a:t>
            </a:r>
            <a:r>
              <a:rPr lang="en-US" dirty="0" err="1">
                <a:latin typeface="Arial" panose="020B0604020202020204" pitchFamily="34" charset="0"/>
                <a:cs typeface="Arial" panose="020B0604020202020204" pitchFamily="34" charset="0"/>
              </a:rPr>
              <a:t>gblock</a:t>
            </a:r>
            <a:r>
              <a:rPr lang="en-US" dirty="0">
                <a:latin typeface="Arial" panose="020B0604020202020204" pitchFamily="34" charset="0"/>
                <a:cs typeface="Arial" panose="020B0604020202020204" pitchFamily="34" charset="0"/>
              </a:rPr>
              <a:t> and performed </a:t>
            </a:r>
            <a:r>
              <a:rPr lang="en-US" dirty="0" err="1">
                <a:latin typeface="Arial" panose="020B0604020202020204" pitchFamily="34" charset="0"/>
                <a:cs typeface="Arial" panose="020B0604020202020204" pitchFamily="34" charset="0"/>
              </a:rPr>
              <a:t>cfDNA</a:t>
            </a:r>
            <a:r>
              <a:rPr lang="en-US" dirty="0">
                <a:latin typeface="Arial" panose="020B0604020202020204" pitchFamily="34" charset="0"/>
                <a:cs typeface="Arial" panose="020B0604020202020204" pitchFamily="34" charset="0"/>
              </a:rPr>
              <a:t> extraction</a:t>
            </a:r>
          </a:p>
          <a:p>
            <a:pPr marL="285750" indent="-285750">
              <a:lnSpc>
                <a:spcPct val="14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40000"/>
              </a:lnSpc>
              <a:buFont typeface="Arial" panose="020B0604020202020204" pitchFamily="34" charset="0"/>
              <a:buChar char="•"/>
            </a:pPr>
            <a:r>
              <a:rPr lang="en-US" dirty="0">
                <a:latin typeface="Arial" panose="020B0604020202020204" pitchFamily="34" charset="0"/>
                <a:cs typeface="Arial" panose="020B0604020202020204" pitchFamily="34" charset="0"/>
              </a:rPr>
              <a:t>Real-Time PCR experiment using 1 </a:t>
            </a:r>
            <a:r>
              <a:rPr lang="el-GR" dirty="0">
                <a:latin typeface="Arial" panose="020B0604020202020204" pitchFamily="34" charset="0"/>
                <a:cs typeface="Arial" panose="020B0604020202020204" pitchFamily="34" charset="0"/>
              </a:rPr>
              <a:t>μ</a:t>
            </a:r>
            <a:r>
              <a:rPr lang="en-US" dirty="0">
                <a:latin typeface="Arial" panose="020B0604020202020204" pitchFamily="34" charset="0"/>
                <a:cs typeface="Arial" panose="020B0604020202020204" pitchFamily="34" charset="0"/>
              </a:rPr>
              <a:t>L from </a:t>
            </a:r>
            <a:r>
              <a:rPr lang="el-GR" dirty="0">
                <a:latin typeface="Arial" panose="020B0604020202020204" pitchFamily="34" charset="0"/>
                <a:cs typeface="Arial" panose="020B0604020202020204" pitchFamily="34" charset="0"/>
              </a:rPr>
              <a:t>2x 10</a:t>
            </a:r>
            <a:r>
              <a:rPr lang="el-GR" baseline="30000" dirty="0">
                <a:latin typeface="Arial" panose="020B0604020202020204" pitchFamily="34" charset="0"/>
                <a:cs typeface="Arial" panose="020B0604020202020204" pitchFamily="34" charset="0"/>
              </a:rPr>
              <a:t>5 </a:t>
            </a:r>
            <a:r>
              <a:rPr lang="el-GR" dirty="0" err="1">
                <a:latin typeface="Arial" panose="020B0604020202020204" pitchFamily="34" charset="0"/>
                <a:cs typeface="Arial" panose="020B0604020202020204" pitchFamily="34" charset="0"/>
              </a:rPr>
              <a:t>copies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gblock</a:t>
            </a:r>
            <a:r>
              <a:rPr lang="en-US" dirty="0">
                <a:latin typeface="Arial" panose="020B0604020202020204" pitchFamily="34" charset="0"/>
                <a:cs typeface="Arial" panose="020B0604020202020204" pitchFamily="34" charset="0"/>
              </a:rPr>
              <a:t> and 1</a:t>
            </a:r>
            <a:r>
              <a:rPr lang="el-GR" dirty="0">
                <a:latin typeface="Arial" panose="020B0604020202020204" pitchFamily="34" charset="0"/>
                <a:cs typeface="Arial" panose="020B0604020202020204" pitchFamily="34" charset="0"/>
              </a:rPr>
              <a:t>μ</a:t>
            </a:r>
            <a:r>
              <a:rPr lang="en-US" dirty="0">
                <a:latin typeface="Arial" panose="020B0604020202020204" pitchFamily="34" charset="0"/>
                <a:cs typeface="Arial" panose="020B0604020202020204" pitchFamily="34" charset="0"/>
              </a:rPr>
              <a:t>L from extracted DNA</a:t>
            </a:r>
          </a:p>
          <a:p>
            <a:pPr marL="285750" indent="-285750">
              <a:lnSpc>
                <a:spcPct val="140000"/>
              </a:lnSpc>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285750" indent="-285750">
              <a:lnSpc>
                <a:spcPct val="140000"/>
              </a:lnSpc>
              <a:buFont typeface="Arial" panose="020B0604020202020204" pitchFamily="34" charset="0"/>
              <a:buChar char="•"/>
            </a:pPr>
            <a:r>
              <a:rPr lang="en-US" dirty="0">
                <a:solidFill>
                  <a:schemeClr val="tx2"/>
                </a:solidFill>
                <a:latin typeface="Arial" panose="020B0604020202020204" pitchFamily="34" charset="0"/>
                <a:cs typeface="Arial" panose="020B0604020202020204" pitchFamily="34" charset="0"/>
                <a:sym typeface="Wingdings" panose="05000000000000000000" pitchFamily="2" charset="2"/>
              </a:rPr>
              <a:t>Extraction efficiency was calculated to be 54.68%</a:t>
            </a:r>
            <a:r>
              <a:rPr lang="en-US" dirty="0">
                <a:solidFill>
                  <a:schemeClr val="tx2"/>
                </a:solidFill>
                <a:latin typeface="Arial" panose="020B0604020202020204" pitchFamily="34" charset="0"/>
                <a:cs typeface="Arial" panose="020B0604020202020204" pitchFamily="34" charset="0"/>
              </a:rPr>
              <a:t> </a:t>
            </a:r>
          </a:p>
          <a:p>
            <a:pPr marL="285750" indent="-285750">
              <a:lnSpc>
                <a:spcPct val="140000"/>
              </a:lnSpc>
              <a:buFont typeface="Arial" panose="020B0604020202020204" pitchFamily="34" charset="0"/>
              <a:buChar char="•"/>
            </a:pPr>
            <a:endParaRPr lang="en-US" dirty="0">
              <a:solidFill>
                <a:srgbClr val="FF0000"/>
              </a:solidFill>
              <a:latin typeface="Arial" panose="020B0604020202020204" pitchFamily="34" charset="0"/>
              <a:cs typeface="Arial" panose="020B0604020202020204" pitchFamily="34" charset="0"/>
            </a:endParaRPr>
          </a:p>
          <a:p>
            <a:pPr marL="285750" indent="-285750">
              <a:lnSpc>
                <a:spcPct val="140000"/>
              </a:lnSpc>
              <a:buFont typeface="Arial" panose="020B0604020202020204" pitchFamily="34" charset="0"/>
              <a:buChar char="•"/>
            </a:pPr>
            <a:r>
              <a:rPr lang="en-US" dirty="0">
                <a:latin typeface="Arial" panose="020B0604020202020204" pitchFamily="34" charset="0"/>
                <a:cs typeface="Arial" panose="020B0604020202020204" pitchFamily="34" charset="0"/>
              </a:rPr>
              <a:t>According to qubit measurements, dsDNA concertation extracted from patients plasma samples ranged 0.2-22 ng/</a:t>
            </a:r>
            <a:r>
              <a:rPr lang="en-US" dirty="0" err="1">
                <a:latin typeface="Arial" panose="020B0604020202020204" pitchFamily="34" charset="0"/>
                <a:cs typeface="Arial" panose="020B0604020202020204" pitchFamily="34" charset="0"/>
              </a:rPr>
              <a:t>μL</a:t>
            </a:r>
            <a:r>
              <a:rPr lang="en-US" dirty="0">
                <a:latin typeface="Arial" panose="020B0604020202020204" pitchFamily="34" charset="0"/>
                <a:cs typeface="Arial" panose="020B0604020202020204" pitchFamily="34" charset="0"/>
              </a:rPr>
              <a:t>.</a:t>
            </a:r>
          </a:p>
          <a:p>
            <a:pPr marL="285750" indent="-285750">
              <a:lnSpc>
                <a:spcPct val="140000"/>
              </a:lnSpc>
              <a:buFont typeface="Arial" panose="020B0604020202020204" pitchFamily="34" charset="0"/>
              <a:buChar char="•"/>
            </a:pPr>
            <a:endParaRPr lang="en-US" dirty="0">
              <a:solidFill>
                <a:srgbClr val="FF0000"/>
              </a:solidFill>
              <a:latin typeface="Arial" panose="020B0604020202020204" pitchFamily="34" charset="0"/>
              <a:cs typeface="Arial" panose="020B0604020202020204" pitchFamily="34" charset="0"/>
            </a:endParaRPr>
          </a:p>
          <a:p>
            <a:pPr algn="just">
              <a:lnSpc>
                <a:spcPct val="140000"/>
              </a:lnSpc>
            </a:pPr>
            <a:endParaRPr lang="en-US" dirty="0">
              <a:latin typeface="Arial" panose="020B0604020202020204" pitchFamily="34" charset="0"/>
              <a:cs typeface="Arial" panose="020B0604020202020204" pitchFamily="34" charset="0"/>
            </a:endParaRPr>
          </a:p>
          <a:p>
            <a:pPr algn="just">
              <a:lnSpc>
                <a:spcPct val="140000"/>
              </a:lnSpc>
            </a:pPr>
            <a:endParaRPr lang="en-US" dirty="0">
              <a:latin typeface="Arial" panose="020B0604020202020204" pitchFamily="34" charset="0"/>
              <a:cs typeface="Arial" panose="020B0604020202020204" pitchFamily="34" charset="0"/>
            </a:endParaRPr>
          </a:p>
          <a:p>
            <a:pPr>
              <a:lnSpc>
                <a:spcPct val="140000"/>
              </a:lnSpc>
            </a:pPr>
            <a:endParaRPr lang="en-US" dirty="0">
              <a:latin typeface="Arial" panose="020B0604020202020204" pitchFamily="34" charset="0"/>
              <a:cs typeface="Arial" panose="020B0604020202020204" pitchFamily="34" charset="0"/>
            </a:endParaRPr>
          </a:p>
          <a:p>
            <a:pPr>
              <a:lnSpc>
                <a:spcPct val="140000"/>
              </a:lnSpc>
            </a:pPr>
            <a:endParaRPr lang="en-US" dirty="0">
              <a:latin typeface="Arial" panose="020B0604020202020204" pitchFamily="34" charset="0"/>
              <a:cs typeface="Arial" panose="020B0604020202020204" pitchFamily="34" charset="0"/>
            </a:endParaRPr>
          </a:p>
          <a:p>
            <a:pPr>
              <a:lnSpc>
                <a:spcPct val="14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4381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Targeted mutational analysis on the circulating tumor DNA</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0" y="833014"/>
            <a:ext cx="9144000" cy="2748691"/>
          </a:xfrm>
          <a:prstGeom prst="rect">
            <a:avLst/>
          </a:prstGeom>
          <a:noFill/>
        </p:spPr>
        <p:txBody>
          <a:bodyPr wrap="square" rtlCol="0">
            <a:noAutofit/>
          </a:bodyPr>
          <a:lstStyle/>
          <a:p>
            <a:pPr>
              <a:lnSpc>
                <a:spcPct val="150000"/>
              </a:lnSpc>
            </a:pPr>
            <a:r>
              <a:rPr lang="en-US" b="1" dirty="0">
                <a:latin typeface="Arial" panose="020B0604020202020204" pitchFamily="34" charset="0"/>
                <a:cs typeface="Arial" panose="020B0604020202020204" pitchFamily="34" charset="0"/>
              </a:rPr>
              <a:t>D) Droplet Digital PCR for the detection and quantification of </a:t>
            </a:r>
            <a:r>
              <a:rPr lang="en-US" b="1" i="1" dirty="0">
                <a:latin typeface="Arial" panose="020B0604020202020204" pitchFamily="34" charset="0"/>
                <a:cs typeface="Arial" panose="020B0604020202020204" pitchFamily="34" charset="0"/>
              </a:rPr>
              <a:t>KRAS</a:t>
            </a:r>
            <a:r>
              <a:rPr lang="en-US" b="1" dirty="0">
                <a:latin typeface="Arial" panose="020B0604020202020204" pitchFamily="34" charset="0"/>
                <a:cs typeface="Arial" panose="020B0604020202020204" pitchFamily="34" charset="0"/>
              </a:rPr>
              <a:t> mutations in codon</a:t>
            </a:r>
            <a:r>
              <a:rPr lang="el-GR"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12/13</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KRAS</a:t>
            </a:r>
            <a:r>
              <a:rPr lang="en-US" dirty="0">
                <a:latin typeface="Arial" panose="020B0604020202020204" pitchFamily="34" charset="0"/>
                <a:cs typeface="Arial" panose="020B0604020202020204" pitchFamily="34" charset="0"/>
              </a:rPr>
              <a:t> mutations occur in </a:t>
            </a:r>
            <a:r>
              <a:rPr lang="en-US" b="1" dirty="0">
                <a:latin typeface="Arial" panose="020B0604020202020204" pitchFamily="34" charset="0"/>
                <a:cs typeface="Arial" panose="020B0604020202020204" pitchFamily="34" charset="0"/>
              </a:rPr>
              <a:t>one third of human cancers </a:t>
            </a:r>
            <a:r>
              <a:rPr lang="en-US" dirty="0">
                <a:latin typeface="Arial" panose="020B0604020202020204" pitchFamily="34" charset="0"/>
                <a:cs typeface="Arial" panose="020B0604020202020204" pitchFamily="34" charset="0"/>
              </a:rPr>
              <a:t>and cluster in </a:t>
            </a:r>
            <a:r>
              <a:rPr lang="en-US" b="1" dirty="0">
                <a:latin typeface="Arial" panose="020B0604020202020204" pitchFamily="34" charset="0"/>
                <a:cs typeface="Arial" panose="020B0604020202020204" pitchFamily="34" charset="0"/>
              </a:rPr>
              <a:t>several hotspots</a:t>
            </a:r>
            <a:r>
              <a:rPr lang="en-US" dirty="0">
                <a:latin typeface="Arial" panose="020B0604020202020204" pitchFamily="34" charset="0"/>
                <a:cs typeface="Arial" panose="020B0604020202020204" pitchFamily="34" charset="0"/>
              </a:rPr>
              <a:t>, with </a:t>
            </a:r>
            <a:r>
              <a:rPr lang="en-US" b="1" dirty="0">
                <a:latin typeface="Arial" panose="020B0604020202020204" pitchFamily="34" charset="0"/>
                <a:cs typeface="Arial" panose="020B0604020202020204" pitchFamily="34" charset="0"/>
              </a:rPr>
              <a:t>codons 12 and 13 being most commonly affected. </a:t>
            </a: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BF9439B-FB69-4000-9C97-3B6B4C278782}"/>
              </a:ext>
            </a:extLst>
          </p:cNvPr>
          <p:cNvSpPr txBox="1"/>
          <p:nvPr/>
        </p:nvSpPr>
        <p:spPr>
          <a:xfrm>
            <a:off x="601670" y="2818180"/>
            <a:ext cx="1985165" cy="369332"/>
          </a:xfrm>
          <a:prstGeom prst="rect">
            <a:avLst/>
          </a:prstGeom>
          <a:solidFill>
            <a:schemeClr val="bg1">
              <a:lumMod val="75000"/>
            </a:schemeClr>
          </a:solidFill>
        </p:spPr>
        <p:txBody>
          <a:bodyPr wrap="square" rtlCol="0">
            <a:spAutoFit/>
          </a:bodyPr>
          <a:lstStyle/>
          <a:p>
            <a:r>
              <a:rPr lang="en-US" dirty="0">
                <a:latin typeface="Arial" panose="020B0604020202020204" pitchFamily="34" charset="0"/>
                <a:cs typeface="Arial" panose="020B0604020202020204" pitchFamily="34" charset="0"/>
              </a:rPr>
              <a:t>…..GGTGGC…..</a:t>
            </a:r>
          </a:p>
        </p:txBody>
      </p:sp>
      <p:sp>
        <p:nvSpPr>
          <p:cNvPr id="14" name="TextBox 13">
            <a:extLst>
              <a:ext uri="{FF2B5EF4-FFF2-40B4-BE49-F238E27FC236}">
                <a16:creationId xmlns:a16="http://schemas.microsoft.com/office/drawing/2014/main" id="{0CAB6013-C0C1-4218-A76B-CFACC2D42F7C}"/>
              </a:ext>
            </a:extLst>
          </p:cNvPr>
          <p:cNvSpPr txBox="1"/>
          <p:nvPr/>
        </p:nvSpPr>
        <p:spPr>
          <a:xfrm>
            <a:off x="610688" y="5261758"/>
            <a:ext cx="1985165" cy="369332"/>
          </a:xfrm>
          <a:prstGeom prst="rect">
            <a:avLst/>
          </a:prstGeom>
          <a:solidFill>
            <a:schemeClr val="bg1">
              <a:lumMod val="75000"/>
            </a:schemeClr>
          </a:solidFill>
        </p:spPr>
        <p:txBody>
          <a:bodyPr wrap="square" rtlCol="0">
            <a:spAutoFit/>
          </a:bodyPr>
          <a:lstStyle/>
          <a:p>
            <a:r>
              <a:rPr lang="en-US" dirty="0">
                <a:latin typeface="Arial" panose="020B0604020202020204" pitchFamily="34" charset="0"/>
                <a:cs typeface="Arial" panose="020B0604020202020204" pitchFamily="34" charset="0"/>
              </a:rPr>
              <a:t>…..</a:t>
            </a:r>
            <a:r>
              <a:rPr lang="en-US" dirty="0">
                <a:solidFill>
                  <a:srgbClr val="FF0000"/>
                </a:solidFill>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GTGGC…..</a:t>
            </a:r>
          </a:p>
        </p:txBody>
      </p:sp>
      <p:sp>
        <p:nvSpPr>
          <p:cNvPr id="15" name="TextBox 14">
            <a:extLst>
              <a:ext uri="{FF2B5EF4-FFF2-40B4-BE49-F238E27FC236}">
                <a16:creationId xmlns:a16="http://schemas.microsoft.com/office/drawing/2014/main" id="{B0FE009D-3956-41FA-96B0-DB34C8B425A9}"/>
              </a:ext>
            </a:extLst>
          </p:cNvPr>
          <p:cNvSpPr txBox="1"/>
          <p:nvPr/>
        </p:nvSpPr>
        <p:spPr>
          <a:xfrm>
            <a:off x="595262" y="6229262"/>
            <a:ext cx="1985165" cy="369332"/>
          </a:xfrm>
          <a:prstGeom prst="rect">
            <a:avLst/>
          </a:prstGeom>
          <a:solidFill>
            <a:schemeClr val="bg1">
              <a:lumMod val="75000"/>
            </a:schemeClr>
          </a:solidFill>
        </p:spPr>
        <p:txBody>
          <a:bodyPr wrap="square" rtlCol="0">
            <a:spAutoFit/>
          </a:bodyPr>
          <a:lstStyle/>
          <a:p>
            <a:r>
              <a:rPr lang="en-US" dirty="0">
                <a:latin typeface="Arial" panose="020B0604020202020204" pitchFamily="34" charset="0"/>
                <a:cs typeface="Arial" panose="020B0604020202020204" pitchFamily="34" charset="0"/>
              </a:rPr>
              <a:t>…..GGTG</a:t>
            </a:r>
            <a:r>
              <a:rPr lang="en-US" dirty="0">
                <a:solidFill>
                  <a:srgbClr val="FF0000"/>
                </a:solidFill>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C…..</a:t>
            </a:r>
          </a:p>
        </p:txBody>
      </p:sp>
      <p:sp>
        <p:nvSpPr>
          <p:cNvPr id="16" name="TextBox 15">
            <a:extLst>
              <a:ext uri="{FF2B5EF4-FFF2-40B4-BE49-F238E27FC236}">
                <a16:creationId xmlns:a16="http://schemas.microsoft.com/office/drawing/2014/main" id="{B2460258-DCE9-4427-91DA-40198B539093}"/>
              </a:ext>
            </a:extLst>
          </p:cNvPr>
          <p:cNvSpPr txBox="1"/>
          <p:nvPr/>
        </p:nvSpPr>
        <p:spPr>
          <a:xfrm>
            <a:off x="601669" y="3810161"/>
            <a:ext cx="1985165" cy="369332"/>
          </a:xfrm>
          <a:prstGeom prst="rect">
            <a:avLst/>
          </a:prstGeom>
          <a:solidFill>
            <a:schemeClr val="bg1">
              <a:lumMod val="75000"/>
            </a:schemeClr>
          </a:solidFill>
        </p:spPr>
        <p:txBody>
          <a:bodyPr wrap="square" rtlCol="0">
            <a:spAutoFit/>
          </a:bodyPr>
          <a:lstStyle/>
          <a:p>
            <a:r>
              <a:rPr lang="en-US" dirty="0">
                <a:latin typeface="Arial" panose="020B0604020202020204" pitchFamily="34" charset="0"/>
                <a:cs typeface="Arial" panose="020B0604020202020204" pitchFamily="34" charset="0"/>
              </a:rPr>
              <a:t>…..</a:t>
            </a:r>
            <a:r>
              <a:rPr lang="en-US" dirty="0">
                <a:solidFill>
                  <a:srgbClr val="FF0000"/>
                </a:solidFill>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GTGGC…..</a:t>
            </a:r>
          </a:p>
        </p:txBody>
      </p:sp>
      <p:sp>
        <p:nvSpPr>
          <p:cNvPr id="17" name="TextBox 16">
            <a:extLst>
              <a:ext uri="{FF2B5EF4-FFF2-40B4-BE49-F238E27FC236}">
                <a16:creationId xmlns:a16="http://schemas.microsoft.com/office/drawing/2014/main" id="{D009836F-BC22-43CF-A108-716360A95D3D}"/>
              </a:ext>
            </a:extLst>
          </p:cNvPr>
          <p:cNvSpPr txBox="1"/>
          <p:nvPr/>
        </p:nvSpPr>
        <p:spPr>
          <a:xfrm>
            <a:off x="595263" y="4364159"/>
            <a:ext cx="1985165" cy="369332"/>
          </a:xfrm>
          <a:prstGeom prst="rect">
            <a:avLst/>
          </a:prstGeom>
          <a:solidFill>
            <a:schemeClr val="bg1">
              <a:lumMod val="75000"/>
            </a:schemeClr>
          </a:solidFill>
        </p:spPr>
        <p:txBody>
          <a:bodyPr wrap="square" rtlCol="0">
            <a:spAutoFit/>
          </a:bodyPr>
          <a:lstStyle/>
          <a:p>
            <a:r>
              <a:rPr lang="en-US" dirty="0">
                <a:latin typeface="Arial" panose="020B0604020202020204" pitchFamily="34" charset="0"/>
                <a:cs typeface="Arial" panose="020B0604020202020204" pitchFamily="34" charset="0"/>
              </a:rPr>
              <a:t>…..G</a:t>
            </a:r>
            <a:r>
              <a:rPr lang="en-US" dirty="0">
                <a:solidFill>
                  <a:srgbClr val="FF0000"/>
                </a:solidFill>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TGGC…..</a:t>
            </a:r>
          </a:p>
        </p:txBody>
      </p:sp>
      <p:sp>
        <p:nvSpPr>
          <p:cNvPr id="18" name="TextBox 17">
            <a:extLst>
              <a:ext uri="{FF2B5EF4-FFF2-40B4-BE49-F238E27FC236}">
                <a16:creationId xmlns:a16="http://schemas.microsoft.com/office/drawing/2014/main" id="{EFEA1667-E9E1-4557-BE4C-E3821A9165FF}"/>
              </a:ext>
            </a:extLst>
          </p:cNvPr>
          <p:cNvSpPr txBox="1"/>
          <p:nvPr/>
        </p:nvSpPr>
        <p:spPr>
          <a:xfrm>
            <a:off x="610687" y="5759149"/>
            <a:ext cx="1985165" cy="369332"/>
          </a:xfrm>
          <a:prstGeom prst="rect">
            <a:avLst/>
          </a:prstGeom>
          <a:solidFill>
            <a:schemeClr val="bg1">
              <a:lumMod val="75000"/>
            </a:schemeClr>
          </a:solidFill>
        </p:spPr>
        <p:txBody>
          <a:bodyPr wrap="square" rtlCol="0">
            <a:spAutoFit/>
          </a:bodyPr>
          <a:lstStyle/>
          <a:p>
            <a:r>
              <a:rPr lang="en-US" dirty="0">
                <a:latin typeface="Arial" panose="020B0604020202020204" pitchFamily="34" charset="0"/>
                <a:cs typeface="Arial" panose="020B0604020202020204" pitchFamily="34" charset="0"/>
              </a:rPr>
              <a:t>…..G</a:t>
            </a:r>
            <a:r>
              <a:rPr lang="en-US" dirty="0">
                <a:solidFill>
                  <a:srgbClr val="FF0000"/>
                </a:solidFill>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TGGC…..</a:t>
            </a:r>
          </a:p>
        </p:txBody>
      </p:sp>
      <p:sp>
        <p:nvSpPr>
          <p:cNvPr id="19" name="TextBox 18">
            <a:extLst>
              <a:ext uri="{FF2B5EF4-FFF2-40B4-BE49-F238E27FC236}">
                <a16:creationId xmlns:a16="http://schemas.microsoft.com/office/drawing/2014/main" id="{67C97059-AFE1-47AA-914E-E1357887DF4A}"/>
              </a:ext>
            </a:extLst>
          </p:cNvPr>
          <p:cNvSpPr txBox="1"/>
          <p:nvPr/>
        </p:nvSpPr>
        <p:spPr>
          <a:xfrm>
            <a:off x="595263" y="3302030"/>
            <a:ext cx="1985165" cy="369332"/>
          </a:xfrm>
          <a:prstGeom prst="rect">
            <a:avLst/>
          </a:prstGeom>
          <a:solidFill>
            <a:schemeClr val="bg1">
              <a:lumMod val="75000"/>
            </a:schemeClr>
          </a:solidFill>
        </p:spPr>
        <p:txBody>
          <a:bodyPr wrap="square" rtlCol="0">
            <a:spAutoFit/>
          </a:bodyPr>
          <a:lstStyle/>
          <a:p>
            <a:r>
              <a:rPr lang="en-US" dirty="0">
                <a:latin typeface="Arial" panose="020B0604020202020204" pitchFamily="34" charset="0"/>
                <a:cs typeface="Arial" panose="020B0604020202020204" pitchFamily="34" charset="0"/>
              </a:rPr>
              <a:t>…..G</a:t>
            </a:r>
            <a:r>
              <a:rPr lang="en-US" dirty="0">
                <a:solidFill>
                  <a:srgbClr val="FF00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TGGC…..</a:t>
            </a:r>
          </a:p>
        </p:txBody>
      </p:sp>
      <p:sp>
        <p:nvSpPr>
          <p:cNvPr id="20" name="TextBox 19">
            <a:extLst>
              <a:ext uri="{FF2B5EF4-FFF2-40B4-BE49-F238E27FC236}">
                <a16:creationId xmlns:a16="http://schemas.microsoft.com/office/drawing/2014/main" id="{EA76B044-060E-4145-BCD4-2A1A6B7C99CE}"/>
              </a:ext>
            </a:extLst>
          </p:cNvPr>
          <p:cNvSpPr txBox="1"/>
          <p:nvPr/>
        </p:nvSpPr>
        <p:spPr>
          <a:xfrm>
            <a:off x="595262" y="4809770"/>
            <a:ext cx="1985165" cy="369332"/>
          </a:xfrm>
          <a:prstGeom prst="rect">
            <a:avLst/>
          </a:prstGeom>
          <a:solidFill>
            <a:schemeClr val="bg1">
              <a:lumMod val="75000"/>
            </a:schemeClr>
          </a:solidFill>
        </p:spPr>
        <p:txBody>
          <a:bodyPr wrap="square" rtlCol="0">
            <a:spAutoFit/>
          </a:bodyPr>
          <a:lstStyle/>
          <a:p>
            <a:r>
              <a:rPr lang="en-US" dirty="0">
                <a:latin typeface="Arial" panose="020B0604020202020204" pitchFamily="34" charset="0"/>
                <a:cs typeface="Arial" panose="020B0604020202020204" pitchFamily="34" charset="0"/>
              </a:rPr>
              <a:t>…..</a:t>
            </a:r>
            <a:r>
              <a:rPr lang="en-US" dirty="0">
                <a:solidFill>
                  <a:srgbClr val="FF00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GTGGC…..</a:t>
            </a:r>
          </a:p>
        </p:txBody>
      </p:sp>
      <p:sp>
        <p:nvSpPr>
          <p:cNvPr id="28" name="Rectangle 27">
            <a:extLst>
              <a:ext uri="{FF2B5EF4-FFF2-40B4-BE49-F238E27FC236}">
                <a16:creationId xmlns:a16="http://schemas.microsoft.com/office/drawing/2014/main" id="{00467891-5833-46EB-B03A-4D6ED5F04518}"/>
              </a:ext>
            </a:extLst>
          </p:cNvPr>
          <p:cNvSpPr/>
          <p:nvPr/>
        </p:nvSpPr>
        <p:spPr>
          <a:xfrm>
            <a:off x="2623775" y="2806074"/>
            <a:ext cx="903310" cy="3886385"/>
          </a:xfrm>
          <a:prstGeom prst="rect">
            <a:avLst/>
          </a:prstGeom>
        </p:spPr>
        <p:txBody>
          <a:bodyPr wrap="square">
            <a:spAutoFit/>
          </a:bodyPr>
          <a:lstStyle/>
          <a:p>
            <a:pPr>
              <a:lnSpc>
                <a:spcPct val="107000"/>
              </a:lnSpc>
              <a:spcAft>
                <a:spcPts val="1600"/>
              </a:spcAft>
            </a:pPr>
            <a:r>
              <a:rPr lang="en-US" b="1" dirty="0">
                <a:latin typeface="Calibri" panose="020F0502020204030204" pitchFamily="34" charset="0"/>
                <a:ea typeface="Calibri" panose="020F0502020204030204" pitchFamily="34" charset="0"/>
                <a:cs typeface="Times New Roman" panose="02020603050405020304" pitchFamily="18" charset="0"/>
              </a:rPr>
              <a:t>WT</a:t>
            </a:r>
          </a:p>
          <a:p>
            <a:pPr>
              <a:lnSpc>
                <a:spcPct val="107000"/>
              </a:lnSpc>
              <a:spcAft>
                <a:spcPts val="1600"/>
              </a:spcAft>
            </a:pPr>
            <a:r>
              <a:rPr lang="en-US" b="1" dirty="0">
                <a:latin typeface="Calibri" panose="020F0502020204030204" pitchFamily="34" charset="0"/>
                <a:cs typeface="Times New Roman" panose="02020603050405020304" pitchFamily="18" charset="0"/>
              </a:rPr>
              <a:t>G12A</a:t>
            </a:r>
          </a:p>
          <a:p>
            <a:pPr>
              <a:lnSpc>
                <a:spcPct val="107000"/>
              </a:lnSpc>
              <a:spcAft>
                <a:spcPts val="1600"/>
              </a:spcAft>
            </a:pPr>
            <a:r>
              <a:rPr lang="en-US" b="1" dirty="0">
                <a:latin typeface="Calibri" panose="020F0502020204030204" pitchFamily="34" charset="0"/>
                <a:ea typeface="Calibri" panose="020F0502020204030204" pitchFamily="34" charset="0"/>
                <a:cs typeface="Times New Roman" panose="02020603050405020304" pitchFamily="18" charset="0"/>
              </a:rPr>
              <a:t>G12C</a:t>
            </a:r>
          </a:p>
          <a:p>
            <a:pPr>
              <a:lnSpc>
                <a:spcPct val="107000"/>
              </a:lnSpc>
              <a:spcAft>
                <a:spcPts val="1600"/>
              </a:spcAft>
            </a:pPr>
            <a:r>
              <a:rPr lang="en-US" b="1" dirty="0">
                <a:latin typeface="Calibri" panose="020F0502020204030204" pitchFamily="34" charset="0"/>
                <a:ea typeface="Calibri" panose="020F0502020204030204" pitchFamily="34" charset="0"/>
                <a:cs typeface="Times New Roman" panose="02020603050405020304" pitchFamily="18" charset="0"/>
              </a:rPr>
              <a:t>G12D</a:t>
            </a:r>
          </a:p>
          <a:p>
            <a:pPr>
              <a:lnSpc>
                <a:spcPct val="107000"/>
              </a:lnSpc>
              <a:spcAft>
                <a:spcPts val="1600"/>
              </a:spcAft>
            </a:pPr>
            <a:r>
              <a:rPr lang="en-US" b="1" dirty="0">
                <a:latin typeface="Calibri" panose="020F0502020204030204" pitchFamily="34" charset="0"/>
                <a:ea typeface="Calibri" panose="020F0502020204030204" pitchFamily="34" charset="0"/>
                <a:cs typeface="Times New Roman" panose="02020603050405020304" pitchFamily="18" charset="0"/>
              </a:rPr>
              <a:t>G12R</a:t>
            </a:r>
          </a:p>
          <a:p>
            <a:pPr>
              <a:lnSpc>
                <a:spcPct val="107000"/>
              </a:lnSpc>
              <a:spcAft>
                <a:spcPts val="1600"/>
              </a:spcAft>
            </a:pPr>
            <a:r>
              <a:rPr lang="en-US" b="1" dirty="0">
                <a:latin typeface="Calibri" panose="020F0502020204030204" pitchFamily="34" charset="0"/>
                <a:ea typeface="Calibri" panose="020F0502020204030204" pitchFamily="34" charset="0"/>
                <a:cs typeface="Times New Roman" panose="02020603050405020304" pitchFamily="18" charset="0"/>
              </a:rPr>
              <a:t>G12S</a:t>
            </a:r>
          </a:p>
          <a:p>
            <a:pPr>
              <a:lnSpc>
                <a:spcPct val="107000"/>
              </a:lnSpc>
              <a:spcAft>
                <a:spcPts val="1600"/>
              </a:spcAft>
            </a:pPr>
            <a:r>
              <a:rPr lang="en-US" b="1" dirty="0">
                <a:latin typeface="Calibri" panose="020F0502020204030204" pitchFamily="34" charset="0"/>
                <a:ea typeface="Calibri" panose="020F0502020204030204" pitchFamily="34" charset="0"/>
                <a:cs typeface="Times New Roman" panose="02020603050405020304" pitchFamily="18" charset="0"/>
              </a:rPr>
              <a:t>G12V</a:t>
            </a:r>
          </a:p>
          <a:p>
            <a:pPr>
              <a:lnSpc>
                <a:spcPct val="107000"/>
              </a:lnSpc>
              <a:spcAft>
                <a:spcPts val="1600"/>
              </a:spcAft>
            </a:pPr>
            <a:r>
              <a:rPr lang="en-US" b="1" dirty="0">
                <a:latin typeface="Calibri" panose="020F0502020204030204" pitchFamily="34" charset="0"/>
                <a:ea typeface="Calibri" panose="020F0502020204030204" pitchFamily="34" charset="0"/>
                <a:cs typeface="Times New Roman" panose="02020603050405020304" pitchFamily="18" charset="0"/>
              </a:rPr>
              <a:t>G13D</a:t>
            </a:r>
          </a:p>
        </p:txBody>
      </p:sp>
      <p:sp>
        <p:nvSpPr>
          <p:cNvPr id="29" name="Arrow: Right 28">
            <a:extLst>
              <a:ext uri="{FF2B5EF4-FFF2-40B4-BE49-F238E27FC236}">
                <a16:creationId xmlns:a16="http://schemas.microsoft.com/office/drawing/2014/main" id="{9A93AFF3-BB7D-49BC-82EB-228D3BF3ED4F}"/>
              </a:ext>
            </a:extLst>
          </p:cNvPr>
          <p:cNvSpPr/>
          <p:nvPr/>
        </p:nvSpPr>
        <p:spPr>
          <a:xfrm>
            <a:off x="4266590" y="4037977"/>
            <a:ext cx="632203" cy="402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F2509C5-6134-4AF9-A32F-43AEB1A6B75D}"/>
              </a:ext>
            </a:extLst>
          </p:cNvPr>
          <p:cNvSpPr txBox="1"/>
          <p:nvPr/>
        </p:nvSpPr>
        <p:spPr>
          <a:xfrm>
            <a:off x="5182821" y="3810161"/>
            <a:ext cx="2748690" cy="923330"/>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Mutations included in the </a:t>
            </a:r>
            <a:r>
              <a:rPr lang="en-US" b="1" dirty="0" err="1">
                <a:latin typeface="Arial" panose="020B0604020202020204" pitchFamily="34" charset="0"/>
                <a:cs typeface="Arial" panose="020B0604020202020204" pitchFamily="34" charset="0"/>
              </a:rPr>
              <a:t>ddPCR</a:t>
            </a:r>
            <a:r>
              <a:rPr lang="en-US" b="1" dirty="0">
                <a:latin typeface="Arial" panose="020B0604020202020204" pitchFamily="34" charset="0"/>
                <a:cs typeface="Arial" panose="020B0604020202020204" pitchFamily="34" charset="0"/>
              </a:rPr>
              <a:t> KRAS G12/G13 Screening Kit </a:t>
            </a:r>
          </a:p>
        </p:txBody>
      </p:sp>
    </p:spTree>
    <p:extLst>
      <p:ext uri="{BB962C8B-B14F-4D97-AF65-F5344CB8AC3E}">
        <p14:creationId xmlns:p14="http://schemas.microsoft.com/office/powerpoint/2010/main" val="145283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Targeted mutational analysis on the circulating tumor DNA</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0" y="833014"/>
            <a:ext cx="9144000" cy="2748691"/>
          </a:xfrm>
          <a:prstGeom prst="rect">
            <a:avLst/>
          </a:prstGeom>
          <a:noFill/>
        </p:spPr>
        <p:txBody>
          <a:bodyPr wrap="square" rtlCol="0">
            <a:noAutofit/>
          </a:bodyPr>
          <a:lstStyle/>
          <a:p>
            <a:pPr>
              <a:lnSpc>
                <a:spcPct val="150000"/>
              </a:lnSpc>
            </a:pPr>
            <a:r>
              <a:rPr lang="en-US" sz="1600" b="1" dirty="0">
                <a:latin typeface="Arial" panose="020B0604020202020204" pitchFamily="34" charset="0"/>
                <a:cs typeface="Arial" panose="020B0604020202020204" pitchFamily="34" charset="0"/>
              </a:rPr>
              <a:t>D) Droplet Digital PCR for the detection and quantification of </a:t>
            </a:r>
            <a:r>
              <a:rPr lang="en-US" sz="1600" b="1" i="1" dirty="0">
                <a:latin typeface="Arial" panose="020B0604020202020204" pitchFamily="34" charset="0"/>
                <a:cs typeface="Arial" panose="020B0604020202020204" pitchFamily="34" charset="0"/>
              </a:rPr>
              <a:t>KRAS</a:t>
            </a:r>
            <a:r>
              <a:rPr lang="en-US" sz="1600" b="1" dirty="0">
                <a:latin typeface="Arial" panose="020B0604020202020204" pitchFamily="34" charset="0"/>
                <a:cs typeface="Arial" panose="020B0604020202020204" pitchFamily="34" charset="0"/>
              </a:rPr>
              <a:t> mutations in codon12/13</a:t>
            </a:r>
          </a:p>
          <a:p>
            <a:pPr>
              <a:lnSpc>
                <a:spcPct val="150000"/>
              </a:lnSpc>
            </a:pPr>
            <a:endParaRPr lang="en-US" sz="1600" b="1" dirty="0">
              <a:latin typeface="Arial" panose="020B0604020202020204" pitchFamily="34" charset="0"/>
              <a:cs typeface="Arial" panose="020B0604020202020204" pitchFamily="34" charset="0"/>
            </a:endParaRPr>
          </a:p>
          <a:p>
            <a:pPr>
              <a:lnSpc>
                <a:spcPct val="150000"/>
              </a:lnSpc>
            </a:pPr>
            <a:r>
              <a:rPr lang="en-US" sz="1600" b="1" dirty="0" err="1">
                <a:latin typeface="Arial" panose="020B0604020202020204" pitchFamily="34" charset="0"/>
                <a:cs typeface="Arial" panose="020B0604020202020204" pitchFamily="34" charset="0"/>
              </a:rPr>
              <a:t>ddPCR</a:t>
            </a:r>
            <a:r>
              <a:rPr lang="en-US" sz="1600" b="1" dirty="0">
                <a:latin typeface="Arial" panose="020B0604020202020204" pitchFamily="34" charset="0"/>
                <a:cs typeface="Arial" panose="020B0604020202020204" pitchFamily="34" charset="0"/>
              </a:rPr>
              <a:t> Workflow </a:t>
            </a:r>
          </a:p>
          <a:p>
            <a:r>
              <a:rPr lang="en-US" sz="1600" dirty="0">
                <a:latin typeface="Arial" panose="020B0604020202020204" pitchFamily="34" charset="0"/>
                <a:cs typeface="Arial" panose="020B0604020202020204" pitchFamily="34" charset="0"/>
              </a:rPr>
              <a:t>	</a:t>
            </a:r>
          </a:p>
        </p:txBody>
      </p:sp>
      <p:sp>
        <p:nvSpPr>
          <p:cNvPr id="2" name="AutoShape 4" descr="Related image">
            <a:extLst>
              <a:ext uri="{FF2B5EF4-FFF2-40B4-BE49-F238E27FC236}">
                <a16:creationId xmlns:a16="http://schemas.microsoft.com/office/drawing/2014/main" id="{4BBF4653-9D3A-422D-ADA9-579C4D3767C8}"/>
              </a:ext>
            </a:extLst>
          </p:cNvPr>
          <p:cNvSpPr>
            <a:spLocks noChangeAspect="1" noChangeArrowheads="1"/>
          </p:cNvSpPr>
          <p:nvPr/>
        </p:nvSpPr>
        <p:spPr bwMode="auto">
          <a:xfrm>
            <a:off x="4689795" y="26538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Related image">
            <a:extLst>
              <a:ext uri="{FF2B5EF4-FFF2-40B4-BE49-F238E27FC236}">
                <a16:creationId xmlns:a16="http://schemas.microsoft.com/office/drawing/2014/main" id="{7A4BB7FD-0617-42F4-946F-BC81B8F07D2F}"/>
              </a:ext>
            </a:extLst>
          </p:cNvPr>
          <p:cNvSpPr>
            <a:spLocks noChangeAspect="1" noChangeArrowheads="1"/>
          </p:cNvSpPr>
          <p:nvPr/>
        </p:nvSpPr>
        <p:spPr bwMode="auto">
          <a:xfrm>
            <a:off x="4842195" y="28062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FF8E77A-942B-4024-BCB2-35136F2569A9}"/>
              </a:ext>
            </a:extLst>
          </p:cNvPr>
          <p:cNvPicPr>
            <a:picLocks noChangeAspect="1"/>
          </p:cNvPicPr>
          <p:nvPr/>
        </p:nvPicPr>
        <p:blipFill rotWithShape="1">
          <a:blip r:embed="rId5"/>
          <a:srcRect l="43320" t="47036" r="16600" b="30238"/>
          <a:stretch/>
        </p:blipFill>
        <p:spPr>
          <a:xfrm>
            <a:off x="1976015" y="1924029"/>
            <a:ext cx="6120516" cy="1951158"/>
          </a:xfrm>
          <a:prstGeom prst="rect">
            <a:avLst/>
          </a:prstGeom>
        </p:spPr>
      </p:pic>
      <p:sp>
        <p:nvSpPr>
          <p:cNvPr id="8" name="Arrow: Down 7">
            <a:extLst>
              <a:ext uri="{FF2B5EF4-FFF2-40B4-BE49-F238E27FC236}">
                <a16:creationId xmlns:a16="http://schemas.microsoft.com/office/drawing/2014/main" id="{4633E2F1-F88D-4EFD-B2DC-8BDB4883607A}"/>
              </a:ext>
            </a:extLst>
          </p:cNvPr>
          <p:cNvSpPr/>
          <p:nvPr/>
        </p:nvSpPr>
        <p:spPr>
          <a:xfrm rot="2065420">
            <a:off x="2246211" y="3792801"/>
            <a:ext cx="305410" cy="797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ADD3D19-8106-485A-A76B-DEEB552A2360}"/>
              </a:ext>
            </a:extLst>
          </p:cNvPr>
          <p:cNvSpPr txBox="1"/>
          <p:nvPr/>
        </p:nvSpPr>
        <p:spPr>
          <a:xfrm>
            <a:off x="1034204" y="4592650"/>
            <a:ext cx="2290575"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Droplet Generation </a:t>
            </a:r>
          </a:p>
        </p:txBody>
      </p:sp>
      <p:pic>
        <p:nvPicPr>
          <p:cNvPr id="21" name="Picture 20">
            <a:extLst>
              <a:ext uri="{FF2B5EF4-FFF2-40B4-BE49-F238E27FC236}">
                <a16:creationId xmlns:a16="http://schemas.microsoft.com/office/drawing/2014/main" id="{73729A42-08C1-42D4-A624-1118EE614FD8}"/>
              </a:ext>
            </a:extLst>
          </p:cNvPr>
          <p:cNvPicPr>
            <a:picLocks noChangeAspect="1"/>
          </p:cNvPicPr>
          <p:nvPr/>
        </p:nvPicPr>
        <p:blipFill rotWithShape="1">
          <a:blip r:embed="rId6"/>
          <a:srcRect l="30078" t="38829" r="29960" b="38118"/>
          <a:stretch/>
        </p:blipFill>
        <p:spPr>
          <a:xfrm>
            <a:off x="220447" y="5076373"/>
            <a:ext cx="4271095" cy="1385214"/>
          </a:xfrm>
          <a:prstGeom prst="rect">
            <a:avLst/>
          </a:prstGeom>
        </p:spPr>
      </p:pic>
      <p:sp>
        <p:nvSpPr>
          <p:cNvPr id="27" name="Arrow: Down 26">
            <a:extLst>
              <a:ext uri="{FF2B5EF4-FFF2-40B4-BE49-F238E27FC236}">
                <a16:creationId xmlns:a16="http://schemas.microsoft.com/office/drawing/2014/main" id="{71C1BF68-FFA4-4998-8889-7B5CB6823035}"/>
              </a:ext>
            </a:extLst>
          </p:cNvPr>
          <p:cNvSpPr/>
          <p:nvPr/>
        </p:nvSpPr>
        <p:spPr>
          <a:xfrm>
            <a:off x="4883568" y="3920693"/>
            <a:ext cx="263427" cy="1385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072264A-0037-4A32-870F-CAC99ED3D553}"/>
              </a:ext>
            </a:extLst>
          </p:cNvPr>
          <p:cNvSpPr txBox="1"/>
          <p:nvPr/>
        </p:nvSpPr>
        <p:spPr>
          <a:xfrm>
            <a:off x="4343240" y="5452160"/>
            <a:ext cx="1755809"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PCR amplification</a:t>
            </a:r>
          </a:p>
        </p:txBody>
      </p:sp>
      <p:pic>
        <p:nvPicPr>
          <p:cNvPr id="22" name="Picture 21">
            <a:extLst>
              <a:ext uri="{FF2B5EF4-FFF2-40B4-BE49-F238E27FC236}">
                <a16:creationId xmlns:a16="http://schemas.microsoft.com/office/drawing/2014/main" id="{A6DF7F63-C4AE-4394-A49F-F5C03378FBF1}"/>
              </a:ext>
            </a:extLst>
          </p:cNvPr>
          <p:cNvPicPr>
            <a:picLocks noChangeAspect="1"/>
          </p:cNvPicPr>
          <p:nvPr/>
        </p:nvPicPr>
        <p:blipFill rotWithShape="1">
          <a:blip r:embed="rId7"/>
          <a:srcRect l="31630" t="41946" r="29960" b="23665"/>
          <a:stretch/>
        </p:blipFill>
        <p:spPr>
          <a:xfrm>
            <a:off x="5963353" y="5064747"/>
            <a:ext cx="3198252" cy="1609890"/>
          </a:xfrm>
          <a:prstGeom prst="rect">
            <a:avLst/>
          </a:prstGeom>
        </p:spPr>
      </p:pic>
      <p:sp>
        <p:nvSpPr>
          <p:cNvPr id="32" name="Arrow: Down 31">
            <a:extLst>
              <a:ext uri="{FF2B5EF4-FFF2-40B4-BE49-F238E27FC236}">
                <a16:creationId xmlns:a16="http://schemas.microsoft.com/office/drawing/2014/main" id="{B86BCAC3-4422-4233-9FC7-B692BD5C095A}"/>
              </a:ext>
            </a:extLst>
          </p:cNvPr>
          <p:cNvSpPr/>
          <p:nvPr/>
        </p:nvSpPr>
        <p:spPr>
          <a:xfrm rot="20112330">
            <a:off x="7295157" y="3846447"/>
            <a:ext cx="305410" cy="797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B7DD44A-C18C-49E3-9644-81EE4F960487}"/>
              </a:ext>
            </a:extLst>
          </p:cNvPr>
          <p:cNvSpPr txBox="1"/>
          <p:nvPr/>
        </p:nvSpPr>
        <p:spPr>
          <a:xfrm>
            <a:off x="6807580" y="4768466"/>
            <a:ext cx="1607508"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Data analysis</a:t>
            </a:r>
          </a:p>
        </p:txBody>
      </p:sp>
    </p:spTree>
    <p:extLst>
      <p:ext uri="{BB962C8B-B14F-4D97-AF65-F5344CB8AC3E}">
        <p14:creationId xmlns:p14="http://schemas.microsoft.com/office/powerpoint/2010/main" val="9824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Targeted mutational analysis on the circulating tumor DNA</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0" y="821927"/>
            <a:ext cx="9144000" cy="2748691"/>
          </a:xfrm>
          <a:prstGeom prst="rect">
            <a:avLst/>
          </a:prstGeom>
          <a:noFill/>
        </p:spPr>
        <p:txBody>
          <a:bodyPr wrap="square" rtlCol="0">
            <a:noAutofit/>
          </a:bodyPr>
          <a:lstStyle/>
          <a:p>
            <a:pPr>
              <a:lnSpc>
                <a:spcPct val="150000"/>
              </a:lnSpc>
            </a:pPr>
            <a:r>
              <a:rPr lang="en-US" sz="1600" b="1" dirty="0">
                <a:latin typeface="Arial" panose="020B0604020202020204" pitchFamily="34" charset="0"/>
                <a:cs typeface="Arial" panose="020B0604020202020204" pitchFamily="34" charset="0"/>
              </a:rPr>
              <a:t>D) Droplet Digital PCR for the detection and quantification of </a:t>
            </a:r>
            <a:r>
              <a:rPr lang="en-US" sz="1600" b="1" i="1" dirty="0">
                <a:latin typeface="Arial" panose="020B0604020202020204" pitchFamily="34" charset="0"/>
                <a:cs typeface="Arial" panose="020B0604020202020204" pitchFamily="34" charset="0"/>
              </a:rPr>
              <a:t>KRAS</a:t>
            </a:r>
            <a:r>
              <a:rPr lang="en-US" sz="1600" b="1" dirty="0">
                <a:latin typeface="Arial" panose="020B0604020202020204" pitchFamily="34" charset="0"/>
                <a:cs typeface="Arial" panose="020B0604020202020204" pitchFamily="34" charset="0"/>
              </a:rPr>
              <a:t> mutations in codon12/13</a:t>
            </a:r>
          </a:p>
          <a:p>
            <a:pPr>
              <a:lnSpc>
                <a:spcPct val="150000"/>
              </a:lnSpc>
            </a:pPr>
            <a:endParaRPr lang="en-US" sz="1600" b="1" dirty="0">
              <a:latin typeface="Arial" panose="020B0604020202020204" pitchFamily="34" charset="0"/>
              <a:cs typeface="Arial" panose="020B0604020202020204" pitchFamily="34" charset="0"/>
            </a:endParaRPr>
          </a:p>
          <a:p>
            <a:pPr>
              <a:lnSpc>
                <a:spcPct val="150000"/>
              </a:lnSpc>
            </a:pPr>
            <a:r>
              <a:rPr lang="en-US" sz="1600" b="1" dirty="0">
                <a:latin typeface="Arial" panose="020B0604020202020204" pitchFamily="34" charset="0"/>
                <a:cs typeface="Arial" panose="020B0604020202020204" pitchFamily="34" charset="0"/>
              </a:rPr>
              <a:t>Results</a:t>
            </a:r>
          </a:p>
          <a:p>
            <a:r>
              <a:rPr lang="en-US" sz="1600" dirty="0">
                <a:latin typeface="Arial" panose="020B0604020202020204" pitchFamily="34" charset="0"/>
                <a:cs typeface="Arial" panose="020B0604020202020204" pitchFamily="34" charset="0"/>
              </a:rPr>
              <a:t>	</a:t>
            </a:r>
          </a:p>
        </p:txBody>
      </p:sp>
      <p:pic>
        <p:nvPicPr>
          <p:cNvPr id="17" name="Picture 16">
            <a:extLst>
              <a:ext uri="{FF2B5EF4-FFF2-40B4-BE49-F238E27FC236}">
                <a16:creationId xmlns:a16="http://schemas.microsoft.com/office/drawing/2014/main" id="{57B18DA4-60D1-4D2C-80EA-04CDC7E86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6048" y="3748397"/>
            <a:ext cx="3807373" cy="2468880"/>
          </a:xfrm>
          <a:prstGeom prst="rect">
            <a:avLst/>
          </a:prstGeom>
        </p:spPr>
      </p:pic>
      <p:pic>
        <p:nvPicPr>
          <p:cNvPr id="18" name="Picture 17">
            <a:extLst>
              <a:ext uri="{FF2B5EF4-FFF2-40B4-BE49-F238E27FC236}">
                <a16:creationId xmlns:a16="http://schemas.microsoft.com/office/drawing/2014/main" id="{1AE64D77-2D81-4A9F-92A7-B9909CDD1BD5}"/>
              </a:ext>
            </a:extLst>
          </p:cNvPr>
          <p:cNvPicPr>
            <a:picLocks noChangeAspect="1"/>
          </p:cNvPicPr>
          <p:nvPr/>
        </p:nvPicPr>
        <p:blipFill>
          <a:blip r:embed="rId6"/>
          <a:stretch>
            <a:fillRect/>
          </a:stretch>
        </p:blipFill>
        <p:spPr>
          <a:xfrm>
            <a:off x="929079" y="3748397"/>
            <a:ext cx="3813741" cy="2468880"/>
          </a:xfrm>
          <a:prstGeom prst="rect">
            <a:avLst/>
          </a:prstGeom>
        </p:spPr>
      </p:pic>
      <p:pic>
        <p:nvPicPr>
          <p:cNvPr id="19" name="Picture 18">
            <a:extLst>
              <a:ext uri="{FF2B5EF4-FFF2-40B4-BE49-F238E27FC236}">
                <a16:creationId xmlns:a16="http://schemas.microsoft.com/office/drawing/2014/main" id="{F38F8EA9-A7DD-47C3-9EEF-BEA67DBEF8FB}"/>
              </a:ext>
            </a:extLst>
          </p:cNvPr>
          <p:cNvPicPr>
            <a:picLocks noChangeAspect="1"/>
          </p:cNvPicPr>
          <p:nvPr/>
        </p:nvPicPr>
        <p:blipFill>
          <a:blip r:embed="rId7"/>
          <a:stretch>
            <a:fillRect/>
          </a:stretch>
        </p:blipFill>
        <p:spPr>
          <a:xfrm>
            <a:off x="4900926" y="1279517"/>
            <a:ext cx="3917618" cy="2468880"/>
          </a:xfrm>
          <a:prstGeom prst="rect">
            <a:avLst/>
          </a:prstGeom>
        </p:spPr>
      </p:pic>
      <p:pic>
        <p:nvPicPr>
          <p:cNvPr id="20" name="Picture 19">
            <a:extLst>
              <a:ext uri="{FF2B5EF4-FFF2-40B4-BE49-F238E27FC236}">
                <a16:creationId xmlns:a16="http://schemas.microsoft.com/office/drawing/2014/main" id="{1499F5CD-C37B-4ADF-B8F3-EC57809B198D}"/>
              </a:ext>
            </a:extLst>
          </p:cNvPr>
          <p:cNvPicPr>
            <a:picLocks noChangeAspect="1"/>
          </p:cNvPicPr>
          <p:nvPr/>
        </p:nvPicPr>
        <p:blipFill>
          <a:blip r:embed="rId8"/>
          <a:stretch>
            <a:fillRect/>
          </a:stretch>
        </p:blipFill>
        <p:spPr>
          <a:xfrm>
            <a:off x="961547" y="1279517"/>
            <a:ext cx="3868506" cy="2468880"/>
          </a:xfrm>
          <a:prstGeom prst="rect">
            <a:avLst/>
          </a:prstGeom>
        </p:spPr>
      </p:pic>
      <p:sp>
        <p:nvSpPr>
          <p:cNvPr id="23" name="TextBox 22">
            <a:extLst>
              <a:ext uri="{FF2B5EF4-FFF2-40B4-BE49-F238E27FC236}">
                <a16:creationId xmlns:a16="http://schemas.microsoft.com/office/drawing/2014/main" id="{DD844D85-FBC0-4921-9313-C33E0A839B25}"/>
              </a:ext>
            </a:extLst>
          </p:cNvPr>
          <p:cNvSpPr txBox="1"/>
          <p:nvPr/>
        </p:nvSpPr>
        <p:spPr>
          <a:xfrm>
            <a:off x="3592268" y="1358092"/>
            <a:ext cx="137434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WT only</a:t>
            </a:r>
          </a:p>
        </p:txBody>
      </p:sp>
      <p:sp>
        <p:nvSpPr>
          <p:cNvPr id="30" name="TextBox 29">
            <a:extLst>
              <a:ext uri="{FF2B5EF4-FFF2-40B4-BE49-F238E27FC236}">
                <a16:creationId xmlns:a16="http://schemas.microsoft.com/office/drawing/2014/main" id="{D1EA0045-3D48-4D4A-AEBC-22F8CF951FB3}"/>
              </a:ext>
            </a:extLst>
          </p:cNvPr>
          <p:cNvSpPr txBox="1"/>
          <p:nvPr/>
        </p:nvSpPr>
        <p:spPr>
          <a:xfrm>
            <a:off x="3066617" y="3814395"/>
            <a:ext cx="1628025"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Intermediate </a:t>
            </a:r>
            <a:r>
              <a:rPr lang="en-US" sz="1200" b="1" i="1" dirty="0">
                <a:latin typeface="Arial" panose="020B0604020202020204" pitchFamily="34" charset="0"/>
                <a:cs typeface="Arial" panose="020B0604020202020204" pitchFamily="34" charset="0"/>
              </a:rPr>
              <a:t>KRAS</a:t>
            </a:r>
            <a:r>
              <a:rPr lang="en-US" sz="1200" b="1" dirty="0">
                <a:latin typeface="Arial" panose="020B0604020202020204" pitchFamily="34" charset="0"/>
                <a:cs typeface="Arial" panose="020B0604020202020204" pitchFamily="34" charset="0"/>
              </a:rPr>
              <a:t> MUT concertation</a:t>
            </a:r>
          </a:p>
        </p:txBody>
      </p:sp>
      <p:sp>
        <p:nvSpPr>
          <p:cNvPr id="34" name="TextBox 33">
            <a:extLst>
              <a:ext uri="{FF2B5EF4-FFF2-40B4-BE49-F238E27FC236}">
                <a16:creationId xmlns:a16="http://schemas.microsoft.com/office/drawing/2014/main" id="{5D6D459E-030B-4FDC-87FE-FE8147A0B338}"/>
              </a:ext>
            </a:extLst>
          </p:cNvPr>
          <p:cNvSpPr txBox="1"/>
          <p:nvPr/>
        </p:nvSpPr>
        <p:spPr>
          <a:xfrm>
            <a:off x="7059070" y="3849469"/>
            <a:ext cx="1628025"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High </a:t>
            </a:r>
            <a:r>
              <a:rPr lang="en-US" sz="1200" b="1" i="1" dirty="0">
                <a:latin typeface="Arial" panose="020B0604020202020204" pitchFamily="34" charset="0"/>
                <a:cs typeface="Arial" panose="020B0604020202020204" pitchFamily="34" charset="0"/>
              </a:rPr>
              <a:t>KRAS</a:t>
            </a:r>
            <a:r>
              <a:rPr lang="en-US" sz="1200" b="1" dirty="0">
                <a:latin typeface="Arial" panose="020B0604020202020204" pitchFamily="34" charset="0"/>
                <a:cs typeface="Arial" panose="020B0604020202020204" pitchFamily="34" charset="0"/>
              </a:rPr>
              <a:t> MUT concertation</a:t>
            </a:r>
          </a:p>
        </p:txBody>
      </p:sp>
      <p:sp>
        <p:nvSpPr>
          <p:cNvPr id="35" name="TextBox 34">
            <a:extLst>
              <a:ext uri="{FF2B5EF4-FFF2-40B4-BE49-F238E27FC236}">
                <a16:creationId xmlns:a16="http://schemas.microsoft.com/office/drawing/2014/main" id="{B7196AE6-270A-4C12-BB33-ABAB9C86AB87}"/>
              </a:ext>
            </a:extLst>
          </p:cNvPr>
          <p:cNvSpPr txBox="1"/>
          <p:nvPr/>
        </p:nvSpPr>
        <p:spPr>
          <a:xfrm>
            <a:off x="7461934" y="1380589"/>
            <a:ext cx="1628025"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Low </a:t>
            </a:r>
            <a:r>
              <a:rPr lang="en-US" sz="1200" b="1" i="1" dirty="0">
                <a:latin typeface="Arial" panose="020B0604020202020204" pitchFamily="34" charset="0"/>
                <a:cs typeface="Arial" panose="020B0604020202020204" pitchFamily="34" charset="0"/>
              </a:rPr>
              <a:t>KRAS</a:t>
            </a:r>
            <a:r>
              <a:rPr lang="en-US" sz="1200" b="1" dirty="0">
                <a:latin typeface="Arial" panose="020B0604020202020204" pitchFamily="34" charset="0"/>
                <a:cs typeface="Arial" panose="020B0604020202020204" pitchFamily="34" charset="0"/>
              </a:rPr>
              <a:t> MUT concertation</a:t>
            </a:r>
          </a:p>
        </p:txBody>
      </p:sp>
      <p:sp>
        <p:nvSpPr>
          <p:cNvPr id="24" name="Rectangle 23">
            <a:extLst>
              <a:ext uri="{FF2B5EF4-FFF2-40B4-BE49-F238E27FC236}">
                <a16:creationId xmlns:a16="http://schemas.microsoft.com/office/drawing/2014/main" id="{BC8E1B65-564E-45EE-9BED-ADF74B058DC3}"/>
              </a:ext>
            </a:extLst>
          </p:cNvPr>
          <p:cNvSpPr/>
          <p:nvPr/>
        </p:nvSpPr>
        <p:spPr>
          <a:xfrm>
            <a:off x="27676" y="6181962"/>
            <a:ext cx="8241495" cy="655949"/>
          </a:xfrm>
          <a:prstGeom prst="rect">
            <a:avLst/>
          </a:prstGeom>
        </p:spPr>
        <p:txBody>
          <a:bodyPr wrap="square">
            <a:spAutoFit/>
          </a:bodyPr>
          <a:lstStyle/>
          <a:p>
            <a:pPr>
              <a:lnSpc>
                <a:spcPct val="107000"/>
              </a:lnSpc>
              <a:spcAft>
                <a:spcPts val="800"/>
              </a:spcAft>
            </a:pPr>
            <a:r>
              <a:rPr lang="en-GB" sz="1400" b="1" dirty="0">
                <a:latin typeface="Arial" panose="020B0604020202020204" pitchFamily="34" charset="0"/>
                <a:ea typeface="SimSun" panose="02010600030101010101" pitchFamily="2" charset="-122"/>
                <a:cs typeface="Times New Roman" panose="02020603050405020304" pitchFamily="18" charset="0"/>
              </a:rPr>
              <a:t>Range of </a:t>
            </a:r>
            <a:r>
              <a:rPr lang="en-GB" sz="1400" b="1" i="1" dirty="0">
                <a:latin typeface="Arial" panose="020B0604020202020204" pitchFamily="34" charset="0"/>
                <a:ea typeface="SimSun" panose="02010600030101010101" pitchFamily="2" charset="-122"/>
                <a:cs typeface="Times New Roman" panose="02020603050405020304" pitchFamily="18" charset="0"/>
              </a:rPr>
              <a:t>KRAS</a:t>
            </a:r>
            <a:r>
              <a:rPr lang="en-GB" sz="1400" b="1" dirty="0">
                <a:latin typeface="Arial" panose="020B0604020202020204" pitchFamily="34" charset="0"/>
                <a:ea typeface="SimSun" panose="02010600030101010101" pitchFamily="2" charset="-122"/>
                <a:cs typeface="Times New Roman" panose="02020603050405020304" pitchFamily="18" charset="0"/>
              </a:rPr>
              <a:t> MUT copies/</a:t>
            </a:r>
            <a:r>
              <a:rPr lang="el-GR" sz="1400" b="1" dirty="0">
                <a:latin typeface="Arial" panose="020B0604020202020204" pitchFamily="34" charset="0"/>
                <a:ea typeface="SimSun" panose="02010600030101010101" pitchFamily="2" charset="-122"/>
                <a:cs typeface="Times New Roman" panose="02020603050405020304" pitchFamily="18" charset="0"/>
              </a:rPr>
              <a:t>μ</a:t>
            </a:r>
            <a:r>
              <a:rPr lang="en-US" sz="1400" b="1" dirty="0">
                <a:latin typeface="Arial" panose="020B0604020202020204" pitchFamily="34" charset="0"/>
                <a:ea typeface="SimSun" panose="02010600030101010101" pitchFamily="2" charset="-122"/>
                <a:cs typeface="Times New Roman" panose="02020603050405020304" pitchFamily="18" charset="0"/>
              </a:rPr>
              <a:t>L reaction=</a:t>
            </a:r>
            <a:r>
              <a:rPr lang="en-US" sz="1400" dirty="0">
                <a:latin typeface="Arial" panose="020B0604020202020204" pitchFamily="34" charset="0"/>
                <a:ea typeface="SimSun" panose="02010600030101010101" pitchFamily="2" charset="-122"/>
                <a:cs typeface="Times New Roman" panose="02020603050405020304" pitchFamily="18" charset="0"/>
              </a:rPr>
              <a:t> 0 - 157.0 </a:t>
            </a:r>
            <a:r>
              <a:rPr lang="en-GB" sz="1400" dirty="0">
                <a:latin typeface="Arial" panose="020B0604020202020204" pitchFamily="34" charset="0"/>
                <a:ea typeface="SimSun" panose="02010600030101010101" pitchFamily="2" charset="-122"/>
                <a:cs typeface="Times New Roman" panose="02020603050405020304" pitchFamily="18" charset="0"/>
              </a:rPr>
              <a:t>copies/</a:t>
            </a:r>
            <a:r>
              <a:rPr lang="el-GR" sz="1400" dirty="0">
                <a:latin typeface="Arial" panose="020B0604020202020204" pitchFamily="34" charset="0"/>
                <a:ea typeface="SimSun" panose="02010600030101010101" pitchFamily="2" charset="-122"/>
                <a:cs typeface="Times New Roman" panose="02020603050405020304" pitchFamily="18" charset="0"/>
              </a:rPr>
              <a:t>μ</a:t>
            </a:r>
            <a:r>
              <a:rPr lang="en-US" sz="1400" dirty="0">
                <a:latin typeface="Arial" panose="020B0604020202020204" pitchFamily="34" charset="0"/>
                <a:ea typeface="SimSun" panose="02010600030101010101" pitchFamily="2" charset="-122"/>
                <a:cs typeface="Times New Roman" panose="02020603050405020304" pitchFamily="18" charset="0"/>
              </a:rPr>
              <a:t>L reaction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b="1" dirty="0">
                <a:latin typeface="Arial" panose="020B0604020202020204" pitchFamily="34" charset="0"/>
                <a:ea typeface="SimSun" panose="02010600030101010101" pitchFamily="2" charset="-122"/>
                <a:cs typeface="Times New Roman" panose="02020603050405020304" pitchFamily="18" charset="0"/>
              </a:rPr>
              <a:t>Range of </a:t>
            </a:r>
            <a:r>
              <a:rPr lang="en-GB" sz="1400" b="1" i="1" dirty="0">
                <a:latin typeface="Arial" panose="020B0604020202020204" pitchFamily="34" charset="0"/>
                <a:ea typeface="SimSun" panose="02010600030101010101" pitchFamily="2" charset="-122"/>
                <a:cs typeface="Times New Roman" panose="02020603050405020304" pitchFamily="18" charset="0"/>
              </a:rPr>
              <a:t>KRAS</a:t>
            </a:r>
            <a:r>
              <a:rPr lang="en-GB" sz="1400" b="1" dirty="0">
                <a:latin typeface="Arial" panose="020B0604020202020204" pitchFamily="34" charset="0"/>
                <a:ea typeface="SimSun" panose="02010600030101010101" pitchFamily="2" charset="-122"/>
                <a:cs typeface="Times New Roman" panose="02020603050405020304" pitchFamily="18" charset="0"/>
              </a:rPr>
              <a:t> WT copies/</a:t>
            </a:r>
            <a:r>
              <a:rPr lang="el-GR" sz="1400" b="1" dirty="0">
                <a:latin typeface="Arial" panose="020B0604020202020204" pitchFamily="34" charset="0"/>
                <a:ea typeface="SimSun" panose="02010600030101010101" pitchFamily="2" charset="-122"/>
                <a:cs typeface="Times New Roman" panose="02020603050405020304" pitchFamily="18" charset="0"/>
              </a:rPr>
              <a:t>μ</a:t>
            </a:r>
            <a:r>
              <a:rPr lang="en-US" sz="1400" b="1" dirty="0">
                <a:latin typeface="Arial" panose="020B0604020202020204" pitchFamily="34" charset="0"/>
                <a:ea typeface="SimSun" panose="02010600030101010101" pitchFamily="2" charset="-122"/>
                <a:cs typeface="Times New Roman" panose="02020603050405020304" pitchFamily="18" charset="0"/>
              </a:rPr>
              <a:t>L reaction</a:t>
            </a:r>
            <a:r>
              <a:rPr lang="en-US" sz="1400" dirty="0">
                <a:latin typeface="Arial" panose="020B0604020202020204" pitchFamily="34" charset="0"/>
                <a:ea typeface="SimSun" panose="02010600030101010101" pitchFamily="2" charset="-122"/>
                <a:cs typeface="Times New Roman" panose="02020603050405020304" pitchFamily="18" charset="0"/>
              </a:rPr>
              <a:t>= 0.17 – 1834 </a:t>
            </a:r>
            <a:r>
              <a:rPr lang="en-GB" sz="1400" dirty="0">
                <a:latin typeface="Arial" panose="020B0604020202020204" pitchFamily="34" charset="0"/>
                <a:ea typeface="SimSun" panose="02010600030101010101" pitchFamily="2" charset="-122"/>
                <a:cs typeface="Times New Roman" panose="02020603050405020304" pitchFamily="18" charset="0"/>
              </a:rPr>
              <a:t>copies/</a:t>
            </a:r>
            <a:r>
              <a:rPr lang="el-GR" sz="1400" dirty="0">
                <a:latin typeface="Arial" panose="020B0604020202020204" pitchFamily="34" charset="0"/>
                <a:ea typeface="SimSun" panose="02010600030101010101" pitchFamily="2" charset="-122"/>
                <a:cs typeface="Times New Roman" panose="02020603050405020304" pitchFamily="18" charset="0"/>
              </a:rPr>
              <a:t>μ</a:t>
            </a:r>
            <a:r>
              <a:rPr lang="en-US" sz="1400" dirty="0">
                <a:latin typeface="Arial" panose="020B0604020202020204" pitchFamily="34" charset="0"/>
                <a:ea typeface="SimSun" panose="02010600030101010101" pitchFamily="2" charset="-122"/>
                <a:cs typeface="Times New Roman" panose="02020603050405020304" pitchFamily="18" charset="0"/>
              </a:rPr>
              <a:t>L reaction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406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Targeted mutational analysis on the circulating tumor DNA</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0" y="1138425"/>
            <a:ext cx="9144000" cy="2748691"/>
          </a:xfrm>
          <a:prstGeom prst="rect">
            <a:avLst/>
          </a:prstGeom>
          <a:noFill/>
        </p:spPr>
        <p:txBody>
          <a:bodyPr wrap="square" rtlCol="0">
            <a:noAutofit/>
          </a:bodyPr>
          <a:lstStyle/>
          <a:p>
            <a:r>
              <a:rPr lang="en-US" sz="1600" dirty="0">
                <a:latin typeface="Arial" panose="020B0604020202020204" pitchFamily="34" charset="0"/>
                <a:cs typeface="Arial" panose="020B0604020202020204" pitchFamily="34" charset="0"/>
              </a:rPr>
              <a:t>	</a:t>
            </a:r>
          </a:p>
        </p:txBody>
      </p:sp>
      <p:graphicFrame>
        <p:nvGraphicFramePr>
          <p:cNvPr id="3" name="Table 2">
            <a:extLst>
              <a:ext uri="{FF2B5EF4-FFF2-40B4-BE49-F238E27FC236}">
                <a16:creationId xmlns:a16="http://schemas.microsoft.com/office/drawing/2014/main" id="{25314B76-F3CB-41B7-A5AA-AC324A0B0384}"/>
              </a:ext>
            </a:extLst>
          </p:cNvPr>
          <p:cNvGraphicFramePr>
            <a:graphicFrameLocks noGrp="1"/>
          </p:cNvGraphicFramePr>
          <p:nvPr>
            <p:extLst>
              <p:ext uri="{D42A27DB-BD31-4B8C-83A1-F6EECF244321}">
                <p14:modId xmlns:p14="http://schemas.microsoft.com/office/powerpoint/2010/main" val="725502385"/>
              </p:ext>
            </p:extLst>
          </p:nvPr>
        </p:nvGraphicFramePr>
        <p:xfrm>
          <a:off x="825802" y="2315406"/>
          <a:ext cx="7492396" cy="2889797"/>
        </p:xfrm>
        <a:graphic>
          <a:graphicData uri="http://schemas.openxmlformats.org/drawingml/2006/table">
            <a:tbl>
              <a:tblPr firstRow="1" firstCol="1" bandRow="1"/>
              <a:tblGrid>
                <a:gridCol w="2610931">
                  <a:extLst>
                    <a:ext uri="{9D8B030D-6E8A-4147-A177-3AD203B41FA5}">
                      <a16:colId xmlns:a16="http://schemas.microsoft.com/office/drawing/2014/main" val="3776441725"/>
                    </a:ext>
                  </a:extLst>
                </a:gridCol>
                <a:gridCol w="2771290">
                  <a:extLst>
                    <a:ext uri="{9D8B030D-6E8A-4147-A177-3AD203B41FA5}">
                      <a16:colId xmlns:a16="http://schemas.microsoft.com/office/drawing/2014/main" val="781573480"/>
                    </a:ext>
                  </a:extLst>
                </a:gridCol>
                <a:gridCol w="2110175">
                  <a:extLst>
                    <a:ext uri="{9D8B030D-6E8A-4147-A177-3AD203B41FA5}">
                      <a16:colId xmlns:a16="http://schemas.microsoft.com/office/drawing/2014/main" val="1171608372"/>
                    </a:ext>
                  </a:extLst>
                </a:gridCol>
              </a:tblGrid>
              <a:tr h="550982">
                <a:tc>
                  <a:txBody>
                    <a:bodyPr/>
                    <a:lstStyle/>
                    <a:p>
                      <a:pPr marL="0" marR="114300" algn="ctr">
                        <a:lnSpc>
                          <a:spcPct val="150000"/>
                        </a:lnSpc>
                        <a:spcBef>
                          <a:spcPts val="0"/>
                        </a:spcBef>
                        <a:spcAft>
                          <a:spcPts val="600"/>
                        </a:spcAft>
                      </a:pPr>
                      <a:r>
                        <a:rPr lang="en-GB" sz="1600" b="1" i="1" dirty="0">
                          <a:effectLst/>
                          <a:latin typeface="Arial" panose="020B0604020202020204" pitchFamily="34" charset="0"/>
                          <a:ea typeface="SimSun" panose="02010600030101010101" pitchFamily="2" charset="-122"/>
                          <a:cs typeface="Times New Roman" panose="02020603050405020304" pitchFamily="18" charset="0"/>
                        </a:rPr>
                        <a:t>KRAS</a:t>
                      </a:r>
                      <a:r>
                        <a:rPr lang="en-GB" sz="1600" b="1" dirty="0">
                          <a:effectLst/>
                          <a:latin typeface="Arial" panose="020B0604020202020204" pitchFamily="34" charset="0"/>
                          <a:ea typeface="SimSun" panose="02010600030101010101" pitchFamily="2" charset="-122"/>
                          <a:cs typeface="Times New Roman" panose="02020603050405020304" pitchFamily="18" charset="0"/>
                        </a:rPr>
                        <a:t> Tissue Status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b="1" i="1" dirty="0">
                          <a:effectLst/>
                          <a:latin typeface="Arial" panose="020B0604020202020204" pitchFamily="34" charset="0"/>
                          <a:ea typeface="SimSun" panose="02010600030101010101" pitchFamily="2" charset="-122"/>
                          <a:cs typeface="Times New Roman" panose="02020603050405020304" pitchFamily="18" charset="0"/>
                        </a:rPr>
                        <a:t>KRAS</a:t>
                      </a:r>
                      <a:r>
                        <a:rPr lang="en-GB" sz="1600" b="1" dirty="0">
                          <a:effectLst/>
                          <a:latin typeface="Arial" panose="020B0604020202020204" pitchFamily="34" charset="0"/>
                          <a:ea typeface="SimSun" panose="02010600030101010101" pitchFamily="2" charset="-122"/>
                          <a:cs typeface="Times New Roman" panose="02020603050405020304" pitchFamily="18" charset="0"/>
                        </a:rPr>
                        <a:t> plasma Status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b="1">
                          <a:effectLst/>
                          <a:latin typeface="Arial" panose="020B0604020202020204" pitchFamily="34" charset="0"/>
                          <a:ea typeface="SimSun" panose="02010600030101010101" pitchFamily="2" charset="-122"/>
                          <a:cs typeface="Times New Roman" panose="02020603050405020304" pitchFamily="18" charset="0"/>
                        </a:rPr>
                        <a:t>Number of Patients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760433"/>
                  </a:ext>
                </a:extLst>
              </a:tr>
              <a:tr h="439542">
                <a:tc>
                  <a:txBody>
                    <a:bodyPr/>
                    <a:lstStyle/>
                    <a:p>
                      <a:pPr marL="0" marR="114300" algn="ctr">
                        <a:lnSpc>
                          <a:spcPct val="150000"/>
                        </a:lnSpc>
                        <a:spcBef>
                          <a:spcPts val="0"/>
                        </a:spcBef>
                        <a:spcAft>
                          <a:spcPts val="600"/>
                        </a:spcAft>
                      </a:pPr>
                      <a:r>
                        <a:rPr lang="en-GB" sz="1600" b="1">
                          <a:effectLst/>
                          <a:latin typeface="Arial" panose="020B0604020202020204" pitchFamily="34" charset="0"/>
                          <a:ea typeface="SimSun" panose="02010600030101010101" pitchFamily="2" charset="-122"/>
                          <a:cs typeface="Times New Roman" panose="02020603050405020304" pitchFamily="18" charset="0"/>
                        </a:rPr>
                        <a:t>WT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b="1">
                          <a:effectLst/>
                          <a:latin typeface="Arial" panose="020B0604020202020204" pitchFamily="34" charset="0"/>
                          <a:ea typeface="SimSun" panose="02010600030101010101" pitchFamily="2" charset="-122"/>
                          <a:cs typeface="Times New Roman" panose="02020603050405020304" pitchFamily="18" charset="0"/>
                        </a:rPr>
                        <a:t>WT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a:effectLst/>
                          <a:latin typeface="Arial" panose="020B0604020202020204" pitchFamily="34" charset="0"/>
                          <a:ea typeface="SimSun" panose="02010600030101010101" pitchFamily="2" charset="-122"/>
                          <a:cs typeface="Times New Roman" panose="02020603050405020304" pitchFamily="18" charset="0"/>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6997206"/>
                  </a:ext>
                </a:extLst>
              </a:tr>
              <a:tr h="439542">
                <a:tc>
                  <a:txBody>
                    <a:bodyPr/>
                    <a:lstStyle/>
                    <a:p>
                      <a:pPr marL="0" marR="114300" algn="ctr">
                        <a:lnSpc>
                          <a:spcPct val="150000"/>
                        </a:lnSpc>
                        <a:spcBef>
                          <a:spcPts val="0"/>
                        </a:spcBef>
                        <a:spcAft>
                          <a:spcPts val="600"/>
                        </a:spcAft>
                      </a:pPr>
                      <a:r>
                        <a:rPr lang="en-GB" sz="1600" dirty="0">
                          <a:effectLst/>
                          <a:latin typeface="Arial" panose="020B0604020202020204" pitchFamily="34" charset="0"/>
                          <a:ea typeface="SimSun" panose="02010600030101010101" pitchFamily="2" charset="-122"/>
                          <a:cs typeface="Times New Roman" panose="02020603050405020304" pitchFamily="18" charset="0"/>
                        </a:rPr>
                        <a:t>WT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dirty="0">
                          <a:effectLst/>
                          <a:latin typeface="Arial" panose="020B0604020202020204" pitchFamily="34" charset="0"/>
                          <a:ea typeface="SimSun" panose="02010600030101010101" pitchFamily="2" charset="-122"/>
                          <a:cs typeface="Times New Roman" panose="02020603050405020304" pitchFamily="18" charset="0"/>
                        </a:rPr>
                        <a:t>MUT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a:effectLst/>
                          <a:latin typeface="Arial" panose="020B0604020202020204" pitchFamily="34" charset="0"/>
                          <a:ea typeface="SimSun" panose="02010600030101010101" pitchFamily="2" charset="-122"/>
                          <a:cs typeface="Times New Roman" panose="02020603050405020304" pitchFamily="18"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7784795"/>
                  </a:ext>
                </a:extLst>
              </a:tr>
              <a:tr h="439542">
                <a:tc>
                  <a:txBody>
                    <a:bodyPr/>
                    <a:lstStyle/>
                    <a:p>
                      <a:pPr marL="0" marR="114300" algn="ctr">
                        <a:lnSpc>
                          <a:spcPct val="150000"/>
                        </a:lnSpc>
                        <a:spcBef>
                          <a:spcPts val="0"/>
                        </a:spcBef>
                        <a:spcAft>
                          <a:spcPts val="600"/>
                        </a:spcAft>
                      </a:pPr>
                      <a:r>
                        <a:rPr lang="en-GB" sz="1600" dirty="0">
                          <a:effectLst/>
                          <a:latin typeface="Arial" panose="020B0604020202020204" pitchFamily="34" charset="0"/>
                          <a:ea typeface="SimSun" panose="02010600030101010101" pitchFamily="2" charset="-122"/>
                          <a:cs typeface="Times New Roman" panose="02020603050405020304" pitchFamily="18" charset="0"/>
                        </a:rPr>
                        <a:t>MUT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a:effectLst/>
                          <a:latin typeface="Arial" panose="020B0604020202020204" pitchFamily="34" charset="0"/>
                          <a:ea typeface="SimSun" panose="02010600030101010101" pitchFamily="2" charset="-122"/>
                          <a:cs typeface="Times New Roman" panose="02020603050405020304" pitchFamily="18" charset="0"/>
                        </a:rPr>
                        <a:t>WT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dirty="0">
                          <a:effectLst/>
                          <a:latin typeface="Arial" panose="020B0604020202020204" pitchFamily="34" charset="0"/>
                          <a:ea typeface="SimSun" panose="02010600030101010101" pitchFamily="2" charset="-122"/>
                          <a:cs typeface="Times New Roman" panose="02020603050405020304" pitchFamily="18" charset="0"/>
                        </a:rPr>
                        <a:t>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261244"/>
                  </a:ext>
                </a:extLst>
              </a:tr>
              <a:tr h="439542">
                <a:tc>
                  <a:txBody>
                    <a:bodyPr/>
                    <a:lstStyle/>
                    <a:p>
                      <a:pPr marL="0" marR="114300" algn="ctr">
                        <a:lnSpc>
                          <a:spcPct val="150000"/>
                        </a:lnSpc>
                        <a:spcBef>
                          <a:spcPts val="0"/>
                        </a:spcBef>
                        <a:spcAft>
                          <a:spcPts val="600"/>
                        </a:spcAft>
                      </a:pPr>
                      <a:r>
                        <a:rPr lang="en-GB" sz="1600" b="1">
                          <a:effectLst/>
                          <a:latin typeface="Arial" panose="020B0604020202020204" pitchFamily="34" charset="0"/>
                          <a:ea typeface="SimSun" panose="02010600030101010101" pitchFamily="2" charset="-122"/>
                          <a:cs typeface="Times New Roman" panose="02020603050405020304" pitchFamily="18" charset="0"/>
                        </a:rPr>
                        <a:t>MUT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b="1">
                          <a:effectLst/>
                          <a:latin typeface="Arial" panose="020B0604020202020204" pitchFamily="34" charset="0"/>
                          <a:ea typeface="SimSun" panose="02010600030101010101" pitchFamily="2" charset="-122"/>
                          <a:cs typeface="Times New Roman" panose="02020603050405020304" pitchFamily="18" charset="0"/>
                        </a:rPr>
                        <a:t>MUT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50000"/>
                        </a:lnSpc>
                        <a:spcBef>
                          <a:spcPts val="0"/>
                        </a:spcBef>
                        <a:spcAft>
                          <a:spcPts val="600"/>
                        </a:spcAft>
                      </a:pPr>
                      <a:r>
                        <a:rPr lang="en-GB" sz="1600">
                          <a:effectLst/>
                          <a:latin typeface="Arial" panose="020B0604020202020204" pitchFamily="34" charset="0"/>
                          <a:ea typeface="SimSun" panose="02010600030101010101" pitchFamily="2" charset="-122"/>
                          <a:cs typeface="Times New Roman" panose="02020603050405020304" pitchFamily="18" charset="0"/>
                        </a:rPr>
                        <a:t>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6554222"/>
                  </a:ext>
                </a:extLst>
              </a:tr>
              <a:tr h="439542">
                <a:tc gridSpan="2">
                  <a:txBody>
                    <a:bodyPr/>
                    <a:lstStyle/>
                    <a:p>
                      <a:pPr marL="0" marR="114300" algn="ctr">
                        <a:lnSpc>
                          <a:spcPct val="150000"/>
                        </a:lnSpc>
                        <a:spcBef>
                          <a:spcPts val="0"/>
                        </a:spcBef>
                        <a:spcAft>
                          <a:spcPts val="600"/>
                        </a:spcAft>
                      </a:pPr>
                      <a:r>
                        <a:rPr lang="en-US" sz="1600" b="1">
                          <a:effectLst/>
                          <a:latin typeface="Arial" panose="020B0604020202020204" pitchFamily="34" charset="0"/>
                          <a:ea typeface="SimSun" panose="02010600030101010101" pitchFamily="2" charset="-122"/>
                          <a:cs typeface="Times New Roman" panose="02020603050405020304" pitchFamily="18" charset="0"/>
                        </a:rPr>
                        <a:t>Total Tested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ea typeface="SimSun" panose="02010600030101010101" pitchFamily="2" charset="-122"/>
                          <a:cs typeface="Times New Roman" panose="02020603050405020304" pitchFamily="18" charset="0"/>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290721"/>
                  </a:ext>
                </a:extLst>
              </a:tr>
            </a:tbl>
          </a:graphicData>
        </a:graphic>
      </p:graphicFrame>
      <p:sp>
        <p:nvSpPr>
          <p:cNvPr id="10" name="TextBox 9">
            <a:extLst>
              <a:ext uri="{FF2B5EF4-FFF2-40B4-BE49-F238E27FC236}">
                <a16:creationId xmlns:a16="http://schemas.microsoft.com/office/drawing/2014/main" id="{AB7B4765-243D-4FB4-93BC-92E53F022361}"/>
              </a:ext>
            </a:extLst>
          </p:cNvPr>
          <p:cNvSpPr txBox="1"/>
          <p:nvPr/>
        </p:nvSpPr>
        <p:spPr>
          <a:xfrm>
            <a:off x="0" y="821927"/>
            <a:ext cx="9144000" cy="2748691"/>
          </a:xfrm>
          <a:prstGeom prst="rect">
            <a:avLst/>
          </a:prstGeom>
          <a:noFill/>
        </p:spPr>
        <p:txBody>
          <a:bodyPr wrap="square" rtlCol="0">
            <a:noAutofit/>
          </a:bodyPr>
          <a:lstStyle/>
          <a:p>
            <a:pPr>
              <a:lnSpc>
                <a:spcPct val="150000"/>
              </a:lnSpc>
            </a:pPr>
            <a:r>
              <a:rPr lang="en-US" sz="1600" b="1" dirty="0">
                <a:latin typeface="Arial" panose="020B0604020202020204" pitchFamily="34" charset="0"/>
                <a:cs typeface="Arial" panose="020B0604020202020204" pitchFamily="34" charset="0"/>
              </a:rPr>
              <a:t>D) Droplet Digital PCR for the detection and quantification of </a:t>
            </a:r>
            <a:r>
              <a:rPr lang="en-US" sz="1600" b="1" i="1" dirty="0">
                <a:latin typeface="Arial" panose="020B0604020202020204" pitchFamily="34" charset="0"/>
                <a:cs typeface="Arial" panose="020B0604020202020204" pitchFamily="34" charset="0"/>
              </a:rPr>
              <a:t>KRAS</a:t>
            </a:r>
            <a:r>
              <a:rPr lang="en-US" sz="1600" b="1" dirty="0">
                <a:latin typeface="Arial" panose="020B0604020202020204" pitchFamily="34" charset="0"/>
                <a:cs typeface="Arial" panose="020B0604020202020204" pitchFamily="34" charset="0"/>
              </a:rPr>
              <a:t> mutations in codon12/13</a:t>
            </a:r>
          </a:p>
          <a:p>
            <a:pPr>
              <a:lnSpc>
                <a:spcPct val="150000"/>
              </a:lnSpc>
            </a:pPr>
            <a:endParaRPr lang="en-US" sz="1600" b="1" dirty="0">
              <a:latin typeface="Arial" panose="020B0604020202020204" pitchFamily="34" charset="0"/>
              <a:cs typeface="Arial" panose="020B0604020202020204" pitchFamily="34" charset="0"/>
            </a:endParaRPr>
          </a:p>
          <a:p>
            <a:pPr>
              <a:lnSpc>
                <a:spcPct val="150000"/>
              </a:lnSpc>
            </a:pPr>
            <a:r>
              <a:rPr lang="en-US" sz="1600" b="1" dirty="0">
                <a:latin typeface="Arial" panose="020B0604020202020204" pitchFamily="34" charset="0"/>
                <a:cs typeface="Arial" panose="020B0604020202020204" pitchFamily="34" charset="0"/>
              </a:rPr>
              <a:t>Results: Tissue </a:t>
            </a:r>
            <a:r>
              <a:rPr lang="en-US" sz="1600" b="1" i="1" dirty="0">
                <a:latin typeface="Arial" panose="020B0604020202020204" pitchFamily="34" charset="0"/>
                <a:cs typeface="Arial" panose="020B0604020202020204" pitchFamily="34" charset="0"/>
              </a:rPr>
              <a:t>KRAS</a:t>
            </a:r>
            <a:r>
              <a:rPr lang="en-US" sz="1600" b="1" dirty="0">
                <a:latin typeface="Arial" panose="020B0604020202020204" pitchFamily="34" charset="0"/>
                <a:cs typeface="Arial" panose="020B0604020202020204" pitchFamily="34" charset="0"/>
              </a:rPr>
              <a:t> status vs Plasma </a:t>
            </a:r>
            <a:r>
              <a:rPr lang="en-US" sz="1600" b="1" i="1" dirty="0">
                <a:latin typeface="Arial" panose="020B0604020202020204" pitchFamily="34" charset="0"/>
                <a:cs typeface="Arial" panose="020B0604020202020204" pitchFamily="34" charset="0"/>
              </a:rPr>
              <a:t>KRAS</a:t>
            </a:r>
            <a:r>
              <a:rPr lang="en-US" sz="1600" b="1" dirty="0">
                <a:latin typeface="Arial" panose="020B0604020202020204" pitchFamily="34" charset="0"/>
                <a:cs typeface="Arial" panose="020B0604020202020204" pitchFamily="34" charset="0"/>
              </a:rPr>
              <a:t> status</a:t>
            </a:r>
          </a:p>
          <a:p>
            <a:r>
              <a:rPr lang="en-US" sz="1600"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D73F1A90-1C45-4D4F-9028-8389E692D212}"/>
              </a:ext>
            </a:extLst>
          </p:cNvPr>
          <p:cNvSpPr/>
          <p:nvPr/>
        </p:nvSpPr>
        <p:spPr>
          <a:xfrm>
            <a:off x="17922" y="5796929"/>
            <a:ext cx="914399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Concordance between </a:t>
            </a:r>
            <a:r>
              <a:rPr lang="en-US" i="1" dirty="0">
                <a:latin typeface="Arial" panose="020B0604020202020204" pitchFamily="34" charset="0"/>
                <a:cs typeface="Arial" panose="020B0604020202020204" pitchFamily="34" charset="0"/>
              </a:rPr>
              <a:t>KRAS</a:t>
            </a:r>
            <a:r>
              <a:rPr lang="en-US" dirty="0">
                <a:latin typeface="Arial" panose="020B0604020202020204" pitchFamily="34" charset="0"/>
                <a:cs typeface="Arial" panose="020B0604020202020204" pitchFamily="34" charset="0"/>
              </a:rPr>
              <a:t> mutation status in tumor tissue and plasma was 70.3% </a:t>
            </a:r>
          </a:p>
        </p:txBody>
      </p:sp>
    </p:spTree>
    <p:extLst>
      <p:ext uri="{BB962C8B-B14F-4D97-AF65-F5344CB8AC3E}">
        <p14:creationId xmlns:p14="http://schemas.microsoft.com/office/powerpoint/2010/main" val="360724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Targeted mutational analysis on the circulating tumor DNA</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46343" y="761360"/>
            <a:ext cx="9144000" cy="529770"/>
          </a:xfrm>
          <a:prstGeom prst="rect">
            <a:avLst/>
          </a:prstGeom>
          <a:noFill/>
        </p:spPr>
        <p:txBody>
          <a:bodyPr wrap="square" rtlCol="0">
            <a:noAutofit/>
          </a:bodyPr>
          <a:lstStyle/>
          <a:p>
            <a:r>
              <a:rPr lang="en-US" b="1" dirty="0">
                <a:latin typeface="Arial" panose="020B0604020202020204" pitchFamily="34" charset="0"/>
                <a:cs typeface="Arial" panose="020B0604020202020204" pitchFamily="34" charset="0"/>
              </a:rPr>
              <a:t>D) Clinical relevance of the detection of </a:t>
            </a:r>
            <a:r>
              <a:rPr lang="en-US" b="1" i="1" dirty="0">
                <a:latin typeface="Arial" panose="020B0604020202020204" pitchFamily="34" charset="0"/>
                <a:cs typeface="Arial" panose="020B0604020202020204" pitchFamily="34" charset="0"/>
              </a:rPr>
              <a:t>KRAS</a:t>
            </a:r>
            <a:r>
              <a:rPr lang="en-US" b="1" dirty="0">
                <a:latin typeface="Arial" panose="020B0604020202020204" pitchFamily="34" charset="0"/>
                <a:cs typeface="Arial" panose="020B0604020202020204" pitchFamily="34" charset="0"/>
              </a:rPr>
              <a:t> mutations by the use of </a:t>
            </a:r>
            <a:r>
              <a:rPr lang="en-US" b="1" dirty="0" err="1">
                <a:latin typeface="Arial" panose="020B0604020202020204" pitchFamily="34" charset="0"/>
                <a:cs typeface="Arial" panose="020B0604020202020204" pitchFamily="34" charset="0"/>
              </a:rPr>
              <a:t>ddPCR</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B00C6A7F-DB28-466C-BC38-EA108B2E018C}"/>
              </a:ext>
            </a:extLst>
          </p:cNvPr>
          <p:cNvSpPr/>
          <p:nvPr/>
        </p:nvSpPr>
        <p:spPr>
          <a:xfrm>
            <a:off x="0" y="6072574"/>
            <a:ext cx="9076645" cy="584775"/>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Multivariate analyses identified </a:t>
            </a:r>
            <a:r>
              <a:rPr lang="en-US" sz="1600" b="1" i="1" dirty="0">
                <a:latin typeface="Arial" panose="020B0604020202020204" pitchFamily="34" charset="0"/>
                <a:cs typeface="Arial" panose="020B0604020202020204" pitchFamily="34" charset="0"/>
              </a:rPr>
              <a:t>KRAS</a:t>
            </a:r>
            <a:r>
              <a:rPr lang="en-US" sz="1600" b="1" dirty="0">
                <a:latin typeface="Arial" panose="020B0604020202020204" pitchFamily="34" charset="0"/>
                <a:cs typeface="Arial" panose="020B0604020202020204" pitchFamily="34" charset="0"/>
              </a:rPr>
              <a:t> mutation load* as an independent predictor of poor PFS </a:t>
            </a:r>
            <a:r>
              <a:rPr lang="en-US" sz="1600" dirty="0">
                <a:latin typeface="Arial" panose="020B0604020202020204" pitchFamily="34" charset="0"/>
                <a:cs typeface="Arial" panose="020B0604020202020204" pitchFamily="34" charset="0"/>
              </a:rPr>
              <a:t>(HR=2.71; P=0.008) and </a:t>
            </a:r>
            <a:r>
              <a:rPr lang="en-US" sz="1600" b="1" dirty="0">
                <a:latin typeface="Arial" panose="020B0604020202020204" pitchFamily="34" charset="0"/>
                <a:cs typeface="Arial" panose="020B0604020202020204" pitchFamily="34" charset="0"/>
              </a:rPr>
              <a:t>OS</a:t>
            </a:r>
            <a:r>
              <a:rPr lang="en-US" sz="1600" dirty="0">
                <a:latin typeface="Arial" panose="020B0604020202020204" pitchFamily="34" charset="0"/>
                <a:cs typeface="Arial" panose="020B0604020202020204" pitchFamily="34" charset="0"/>
              </a:rPr>
              <a:t> (HR=2.18; P=0.03).</a:t>
            </a:r>
          </a:p>
        </p:txBody>
      </p:sp>
      <p:sp>
        <p:nvSpPr>
          <p:cNvPr id="10" name="Rectangle 9">
            <a:extLst>
              <a:ext uri="{FF2B5EF4-FFF2-40B4-BE49-F238E27FC236}">
                <a16:creationId xmlns:a16="http://schemas.microsoft.com/office/drawing/2014/main" id="{22A02A0A-05F3-4C79-8332-C87FBDA781E2}"/>
              </a:ext>
            </a:extLst>
          </p:cNvPr>
          <p:cNvSpPr/>
          <p:nvPr/>
        </p:nvSpPr>
        <p:spPr>
          <a:xfrm>
            <a:off x="139489" y="6624109"/>
            <a:ext cx="8241495" cy="280013"/>
          </a:xfrm>
          <a:prstGeom prst="rect">
            <a:avLst/>
          </a:prstGeom>
        </p:spPr>
        <p:txBody>
          <a:bodyPr wrap="square">
            <a:spAutoFit/>
          </a:bodyPr>
          <a:lstStyle/>
          <a:p>
            <a:pPr>
              <a:lnSpc>
                <a:spcPct val="107000"/>
              </a:lnSpc>
              <a:spcAft>
                <a:spcPts val="800"/>
              </a:spcAft>
            </a:pPr>
            <a:r>
              <a:rPr lang="en-US" sz="1200" b="1" dirty="0">
                <a:latin typeface="Arial" panose="020B0604020202020204" pitchFamily="34" charset="0"/>
                <a:ea typeface="SimSun" panose="02010600030101010101" pitchFamily="2" charset="-122"/>
                <a:cs typeface="Times New Roman" panose="02020603050405020304" pitchFamily="18" charset="0"/>
              </a:rPr>
              <a:t>*Percentage of </a:t>
            </a:r>
            <a:r>
              <a:rPr lang="en-US" sz="1200" b="1" i="1" dirty="0">
                <a:latin typeface="Arial" panose="020B0604020202020204" pitchFamily="34" charset="0"/>
                <a:ea typeface="SimSun" panose="02010600030101010101" pitchFamily="2" charset="-122"/>
                <a:cs typeface="Times New Roman" panose="02020603050405020304" pitchFamily="18" charset="0"/>
              </a:rPr>
              <a:t>KRAS </a:t>
            </a:r>
            <a:r>
              <a:rPr lang="en-US" sz="1200" b="1" dirty="0">
                <a:latin typeface="Arial" panose="020B0604020202020204" pitchFamily="34" charset="0"/>
                <a:ea typeface="SimSun" panose="02010600030101010101" pitchFamily="2" charset="-122"/>
                <a:cs typeface="Times New Roman" panose="02020603050405020304" pitchFamily="18" charset="0"/>
              </a:rPr>
              <a:t>MUT copies (normalized to </a:t>
            </a:r>
            <a:r>
              <a:rPr lang="en-US" sz="1200" b="1" i="1" dirty="0">
                <a:latin typeface="Arial" panose="020B0604020202020204" pitchFamily="34" charset="0"/>
                <a:ea typeface="SimSun" panose="02010600030101010101" pitchFamily="2" charset="-122"/>
                <a:cs typeface="Times New Roman" panose="02020603050405020304" pitchFamily="18" charset="0"/>
              </a:rPr>
              <a:t>KRAS </a:t>
            </a:r>
            <a:r>
              <a:rPr lang="en-US" sz="1200" b="1" dirty="0">
                <a:latin typeface="Arial" panose="020B0604020202020204" pitchFamily="34" charset="0"/>
                <a:ea typeface="SimSun" panose="02010600030101010101" pitchFamily="2" charset="-122"/>
                <a:cs typeface="Times New Roman" panose="02020603050405020304" pitchFamily="18" charset="0"/>
              </a:rPr>
              <a:t>WT copies)</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8C5F8055-8F9D-473F-80D8-82826CDC0649}"/>
              </a:ext>
            </a:extLst>
          </p:cNvPr>
          <p:cNvSpPr/>
          <p:nvPr/>
        </p:nvSpPr>
        <p:spPr>
          <a:xfrm>
            <a:off x="4460208" y="2998393"/>
            <a:ext cx="4314668" cy="230832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arial" panose="020B0604020202020204" pitchFamily="34" charset="0"/>
              </a:rPr>
              <a:t>Patients with </a:t>
            </a:r>
            <a:r>
              <a:rPr lang="en-US" b="1" i="1" dirty="0">
                <a:solidFill>
                  <a:srgbClr val="000000"/>
                </a:solidFill>
                <a:latin typeface="arial" panose="020B0604020202020204" pitchFamily="34" charset="0"/>
              </a:rPr>
              <a:t>KRAS</a:t>
            </a:r>
            <a:r>
              <a:rPr lang="en-US" b="1" dirty="0">
                <a:solidFill>
                  <a:srgbClr val="000000"/>
                </a:solidFill>
                <a:latin typeface="arial" panose="020B0604020202020204" pitchFamily="34" charset="0"/>
              </a:rPr>
              <a:t> mutations in </a:t>
            </a:r>
            <a:r>
              <a:rPr lang="en-US" b="1" dirty="0" err="1">
                <a:solidFill>
                  <a:srgbClr val="000000"/>
                </a:solidFill>
                <a:latin typeface="arial" panose="020B0604020202020204" pitchFamily="34" charset="0"/>
              </a:rPr>
              <a:t>cfDNA</a:t>
            </a:r>
            <a:r>
              <a:rPr lang="en-US" b="1" dirty="0">
                <a:solidFill>
                  <a:srgbClr val="000000"/>
                </a:solidFill>
                <a:latin typeface="arial" panose="020B0604020202020204" pitchFamily="34" charset="0"/>
              </a:rPr>
              <a:t> </a:t>
            </a:r>
            <a:r>
              <a:rPr lang="en-US" dirty="0">
                <a:solidFill>
                  <a:srgbClr val="000000"/>
                </a:solidFill>
                <a:latin typeface="arial" panose="020B0604020202020204" pitchFamily="34" charset="0"/>
              </a:rPr>
              <a:t>exhibited significantly (</a:t>
            </a:r>
            <a:r>
              <a:rPr lang="en-US" i="1" dirty="0">
                <a:solidFill>
                  <a:srgbClr val="000000"/>
                </a:solidFill>
                <a:latin typeface="arial" panose="020B0604020202020204" pitchFamily="34" charset="0"/>
              </a:rPr>
              <a:t>P</a:t>
            </a:r>
            <a:r>
              <a:rPr lang="en-US" dirty="0">
                <a:solidFill>
                  <a:srgbClr val="000000"/>
                </a:solidFill>
                <a:latin typeface="arial" panose="020B0604020202020204" pitchFamily="34" charset="0"/>
              </a:rPr>
              <a:t>&lt;0.001) </a:t>
            </a:r>
            <a:r>
              <a:rPr lang="en-US" b="1" dirty="0">
                <a:solidFill>
                  <a:srgbClr val="000000"/>
                </a:solidFill>
                <a:latin typeface="arial" panose="020B0604020202020204" pitchFamily="34" charset="0"/>
              </a:rPr>
              <a:t>shorter progression-free survival (PFS) </a:t>
            </a:r>
            <a:r>
              <a:rPr lang="en-US" dirty="0">
                <a:solidFill>
                  <a:srgbClr val="000000"/>
                </a:solidFill>
                <a:latin typeface="arial" panose="020B0604020202020204" pitchFamily="34" charset="0"/>
              </a:rPr>
              <a:t>intervals compared to those with no </a:t>
            </a:r>
            <a:r>
              <a:rPr lang="en-US" i="1" dirty="0">
                <a:solidFill>
                  <a:srgbClr val="000000"/>
                </a:solidFill>
                <a:latin typeface="arial" panose="020B0604020202020204" pitchFamily="34" charset="0"/>
              </a:rPr>
              <a:t>KRAS</a:t>
            </a:r>
            <a:r>
              <a:rPr lang="en-US" dirty="0">
                <a:solidFill>
                  <a:srgbClr val="000000"/>
                </a:solidFill>
                <a:latin typeface="arial" panose="020B0604020202020204" pitchFamily="34" charset="0"/>
              </a:rPr>
              <a:t> mutations</a:t>
            </a: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dirty="0">
                <a:solidFill>
                  <a:srgbClr val="000000"/>
                </a:solidFill>
                <a:latin typeface="arial" panose="020B0604020202020204" pitchFamily="34" charset="0"/>
              </a:rPr>
              <a:t>Interestingly, </a:t>
            </a:r>
            <a:r>
              <a:rPr lang="en-US" i="1" dirty="0">
                <a:solidFill>
                  <a:srgbClr val="000000"/>
                </a:solidFill>
                <a:latin typeface="arial" panose="020B0604020202020204" pitchFamily="34" charset="0"/>
              </a:rPr>
              <a:t>KRAS</a:t>
            </a:r>
            <a:r>
              <a:rPr lang="en-US" dirty="0">
                <a:solidFill>
                  <a:srgbClr val="000000"/>
                </a:solidFill>
                <a:latin typeface="arial" panose="020B0604020202020204" pitchFamily="34" charset="0"/>
              </a:rPr>
              <a:t> tissue status was not predictive of PFS </a:t>
            </a:r>
            <a:endParaRPr lang="en-US" dirty="0"/>
          </a:p>
        </p:txBody>
      </p:sp>
      <p:grpSp>
        <p:nvGrpSpPr>
          <p:cNvPr id="16" name="Group 15">
            <a:extLst>
              <a:ext uri="{FF2B5EF4-FFF2-40B4-BE49-F238E27FC236}">
                <a16:creationId xmlns:a16="http://schemas.microsoft.com/office/drawing/2014/main" id="{5237B56C-4F1D-4F7C-AFC5-76EE2EA598A3}"/>
              </a:ext>
            </a:extLst>
          </p:cNvPr>
          <p:cNvGrpSpPr/>
          <p:nvPr/>
        </p:nvGrpSpPr>
        <p:grpSpPr>
          <a:xfrm>
            <a:off x="45009" y="2317708"/>
            <a:ext cx="4410405" cy="3553478"/>
            <a:chOff x="45009" y="2317708"/>
            <a:chExt cx="4410405" cy="3553478"/>
          </a:xfrm>
        </p:grpSpPr>
        <p:grpSp>
          <p:nvGrpSpPr>
            <p:cNvPr id="4" name="Group 3">
              <a:extLst>
                <a:ext uri="{FF2B5EF4-FFF2-40B4-BE49-F238E27FC236}">
                  <a16:creationId xmlns:a16="http://schemas.microsoft.com/office/drawing/2014/main" id="{5B5BEC1A-D849-42D1-ABD6-FBC16A87B020}"/>
                </a:ext>
              </a:extLst>
            </p:cNvPr>
            <p:cNvGrpSpPr/>
            <p:nvPr/>
          </p:nvGrpSpPr>
          <p:grpSpPr>
            <a:xfrm>
              <a:off x="45009" y="2317708"/>
              <a:ext cx="4410405" cy="3421666"/>
              <a:chOff x="183787" y="1302502"/>
              <a:chExt cx="4544324" cy="4010875"/>
            </a:xfrm>
          </p:grpSpPr>
          <p:pic>
            <p:nvPicPr>
              <p:cNvPr id="3" name="Picture 2">
                <a:extLst>
                  <a:ext uri="{FF2B5EF4-FFF2-40B4-BE49-F238E27FC236}">
                    <a16:creationId xmlns:a16="http://schemas.microsoft.com/office/drawing/2014/main" id="{5118DFFC-DB4E-4C02-829C-D042BACAE49C}"/>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Effect>
                          <a14:brightnessContrast contrast="-40000"/>
                        </a14:imgEffect>
                      </a14:imgLayer>
                    </a14:imgProps>
                  </a:ext>
                </a:extLst>
              </a:blip>
              <a:srcRect l="2011" t="15994" r="24724" b="7237"/>
              <a:stretch/>
            </p:blipFill>
            <p:spPr>
              <a:xfrm>
                <a:off x="183787" y="1302502"/>
                <a:ext cx="4544324" cy="4010875"/>
              </a:xfrm>
              <a:prstGeom prst="rect">
                <a:avLst/>
              </a:prstGeom>
            </p:spPr>
          </p:pic>
          <p:sp>
            <p:nvSpPr>
              <p:cNvPr id="2" name="Rectangle 1">
                <a:extLst>
                  <a:ext uri="{FF2B5EF4-FFF2-40B4-BE49-F238E27FC236}">
                    <a16:creationId xmlns:a16="http://schemas.microsoft.com/office/drawing/2014/main" id="{1AB9D481-FD75-4C6D-9824-389EFBD1A0C7}"/>
                  </a:ext>
                </a:extLst>
              </p:cNvPr>
              <p:cNvSpPr/>
              <p:nvPr/>
            </p:nvSpPr>
            <p:spPr>
              <a:xfrm>
                <a:off x="1889305" y="2925276"/>
                <a:ext cx="954107" cy="369332"/>
              </a:xfrm>
              <a:prstGeom prst="rect">
                <a:avLst/>
              </a:prstGeom>
            </p:spPr>
            <p:txBody>
              <a:bodyPr wrap="none">
                <a:spAutoFit/>
              </a:bodyPr>
              <a:lstStyle/>
              <a:p>
                <a:r>
                  <a:rPr lang="en-US" i="1" dirty="0">
                    <a:solidFill>
                      <a:srgbClr val="586FB7"/>
                    </a:solidFill>
                    <a:latin typeface="Arial" panose="020B0604020202020204" pitchFamily="34" charset="0"/>
                    <a:cs typeface="Arial" panose="020B0604020202020204" pitchFamily="34" charset="0"/>
                  </a:rPr>
                  <a:t>KRAS -</a:t>
                </a:r>
                <a:endParaRPr lang="en-US" dirty="0">
                  <a:solidFill>
                    <a:srgbClr val="586FB7"/>
                  </a:solidFill>
                </a:endParaRPr>
              </a:p>
            </p:txBody>
          </p:sp>
          <p:sp>
            <p:nvSpPr>
              <p:cNvPr id="14" name="Rectangle 13">
                <a:extLst>
                  <a:ext uri="{FF2B5EF4-FFF2-40B4-BE49-F238E27FC236}">
                    <a16:creationId xmlns:a16="http://schemas.microsoft.com/office/drawing/2014/main" id="{89847682-3BD1-4E43-884B-3FE666EB65E3}"/>
                  </a:ext>
                </a:extLst>
              </p:cNvPr>
              <p:cNvSpPr/>
              <p:nvPr/>
            </p:nvSpPr>
            <p:spPr>
              <a:xfrm>
                <a:off x="2064995" y="3964404"/>
                <a:ext cx="1011816" cy="369332"/>
              </a:xfrm>
              <a:prstGeom prst="rect">
                <a:avLst/>
              </a:prstGeom>
            </p:spPr>
            <p:txBody>
              <a:bodyPr wrap="none">
                <a:spAutoFit/>
              </a:bodyPr>
              <a:lstStyle/>
              <a:p>
                <a:r>
                  <a:rPr lang="en-US" i="1" dirty="0">
                    <a:solidFill>
                      <a:srgbClr val="68CC7B"/>
                    </a:solidFill>
                    <a:latin typeface="Arial" panose="020B0604020202020204" pitchFamily="34" charset="0"/>
                    <a:cs typeface="Arial" panose="020B0604020202020204" pitchFamily="34" charset="0"/>
                  </a:rPr>
                  <a:t>KRAS +</a:t>
                </a:r>
                <a:endParaRPr lang="en-US" dirty="0">
                  <a:solidFill>
                    <a:srgbClr val="68CC7B"/>
                  </a:solidFill>
                </a:endParaRPr>
              </a:p>
            </p:txBody>
          </p:sp>
        </p:grpSp>
        <p:sp>
          <p:nvSpPr>
            <p:cNvPr id="8" name="TextBox 7">
              <a:extLst>
                <a:ext uri="{FF2B5EF4-FFF2-40B4-BE49-F238E27FC236}">
                  <a16:creationId xmlns:a16="http://schemas.microsoft.com/office/drawing/2014/main" id="{2C79B964-0168-4EAC-AB9D-7C06E55EF952}"/>
                </a:ext>
              </a:extLst>
            </p:cNvPr>
            <p:cNvSpPr txBox="1"/>
            <p:nvPr/>
          </p:nvSpPr>
          <p:spPr>
            <a:xfrm>
              <a:off x="1870779" y="5563409"/>
              <a:ext cx="1527050" cy="307777"/>
            </a:xfrm>
            <a:prstGeom prst="rect">
              <a:avLst/>
            </a:prstGeom>
            <a:solidFill>
              <a:schemeClr val="bg1"/>
            </a:solidFill>
            <a:ln>
              <a:solidFill>
                <a:schemeClr val="bg1"/>
              </a:solidFill>
            </a:ln>
          </p:spPr>
          <p:txBody>
            <a:bodyPr wrap="square" rtlCol="0">
              <a:spAutoFit/>
            </a:bodyPr>
            <a:lstStyle/>
            <a:p>
              <a:r>
                <a:rPr lang="en-US" sz="1400" b="1" dirty="0">
                  <a:latin typeface="Arial" panose="020B0604020202020204" pitchFamily="34" charset="0"/>
                  <a:cs typeface="Arial" panose="020B0604020202020204" pitchFamily="34" charset="0"/>
                </a:rPr>
                <a:t>PFS (Months)</a:t>
              </a:r>
            </a:p>
          </p:txBody>
        </p:sp>
      </p:grpSp>
      <p:sp>
        <p:nvSpPr>
          <p:cNvPr id="15" name="Rectangle 14">
            <a:extLst>
              <a:ext uri="{FF2B5EF4-FFF2-40B4-BE49-F238E27FC236}">
                <a16:creationId xmlns:a16="http://schemas.microsoft.com/office/drawing/2014/main" id="{51615A05-594E-43AA-B0D3-B6B1752C0292}"/>
              </a:ext>
            </a:extLst>
          </p:cNvPr>
          <p:cNvSpPr/>
          <p:nvPr/>
        </p:nvSpPr>
        <p:spPr>
          <a:xfrm>
            <a:off x="-18424" y="1272390"/>
            <a:ext cx="9162424" cy="877163"/>
          </a:xfrm>
          <a:prstGeom prst="rect">
            <a:avLst/>
          </a:prstGeom>
        </p:spPr>
        <p:txBody>
          <a:bodyPr wrap="square">
            <a:spAutoFit/>
          </a:bodyPr>
          <a:lstStyle/>
          <a:p>
            <a:pPr marL="285750" indent="-285750">
              <a:buFont typeface="Arial" panose="020B0604020202020204" pitchFamily="34" charset="0"/>
              <a:buChar char="•"/>
            </a:pPr>
            <a:r>
              <a:rPr lang="en-US" sz="1700" b="1" i="1" dirty="0">
                <a:latin typeface="Arial" panose="020B0604020202020204" pitchFamily="34" charset="0"/>
                <a:cs typeface="Arial" panose="020B0604020202020204" pitchFamily="34" charset="0"/>
              </a:rPr>
              <a:t>KRAS</a:t>
            </a:r>
            <a:r>
              <a:rPr lang="en-US" sz="1700" b="1" dirty="0">
                <a:latin typeface="Arial" panose="020B0604020202020204" pitchFamily="34" charset="0"/>
                <a:cs typeface="Arial" panose="020B0604020202020204" pitchFamily="34" charset="0"/>
              </a:rPr>
              <a:t> mutations were detected in the plasma of 10 out of 40 patients with NSCLC</a:t>
            </a:r>
          </a:p>
          <a:p>
            <a:pPr marL="285750" indent="-285750">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7 had mutations in both plasma and tissue and 5 had mutations in plasma only</a:t>
            </a:r>
          </a:p>
        </p:txBody>
      </p:sp>
    </p:spTree>
    <p:extLst>
      <p:ext uri="{BB962C8B-B14F-4D97-AF65-F5344CB8AC3E}">
        <p14:creationId xmlns:p14="http://schemas.microsoft.com/office/powerpoint/2010/main" val="213565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Targeted mutational analysis on the circulating tumor DNA</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0" y="1138425"/>
            <a:ext cx="9144000" cy="2748691"/>
          </a:xfrm>
          <a:prstGeom prst="rect">
            <a:avLst/>
          </a:prstGeom>
          <a:noFill/>
        </p:spPr>
        <p:txBody>
          <a:bodyPr wrap="square" rtlCol="0">
            <a:noAutofit/>
          </a:bodyPr>
          <a:lstStyle/>
          <a:p>
            <a:r>
              <a:rPr lang="en-US" sz="1600" dirty="0">
                <a:latin typeface="Arial" panose="020B0604020202020204" pitchFamily="34" charset="0"/>
                <a:cs typeface="Arial" panose="020B0604020202020204" pitchFamily="34" charset="0"/>
              </a:rPr>
              <a:t>	</a:t>
            </a:r>
          </a:p>
        </p:txBody>
      </p:sp>
      <p:pic>
        <p:nvPicPr>
          <p:cNvPr id="10" name="Picture 9">
            <a:extLst>
              <a:ext uri="{FF2B5EF4-FFF2-40B4-BE49-F238E27FC236}">
                <a16:creationId xmlns:a16="http://schemas.microsoft.com/office/drawing/2014/main" id="{FA33F99D-E4E5-4775-8E2F-762DD1A7A072}"/>
              </a:ext>
            </a:extLst>
          </p:cNvPr>
          <p:cNvPicPr>
            <a:picLocks noChangeAspect="1"/>
          </p:cNvPicPr>
          <p:nvPr/>
        </p:nvPicPr>
        <p:blipFill>
          <a:blip r:embed="rId5"/>
          <a:stretch>
            <a:fillRect/>
          </a:stretch>
        </p:blipFill>
        <p:spPr>
          <a:xfrm>
            <a:off x="121393" y="1611040"/>
            <a:ext cx="8818715" cy="1832460"/>
          </a:xfrm>
          <a:prstGeom prst="rect">
            <a:avLst/>
          </a:prstGeom>
        </p:spPr>
      </p:pic>
      <p:sp>
        <p:nvSpPr>
          <p:cNvPr id="17" name="Rectangle 16">
            <a:extLst>
              <a:ext uri="{FF2B5EF4-FFF2-40B4-BE49-F238E27FC236}">
                <a16:creationId xmlns:a16="http://schemas.microsoft.com/office/drawing/2014/main" id="{8000E167-BF2C-43D7-8C25-878712B47446}"/>
              </a:ext>
            </a:extLst>
          </p:cNvPr>
          <p:cNvSpPr/>
          <p:nvPr/>
        </p:nvSpPr>
        <p:spPr>
          <a:xfrm>
            <a:off x="-7571" y="873560"/>
            <a:ext cx="9076645" cy="584775"/>
          </a:xfrm>
          <a:prstGeom prst="rect">
            <a:avLst/>
          </a:prstGeom>
        </p:spPr>
        <p:txBody>
          <a:bodyPr wrap="square">
            <a:spAutoFit/>
          </a:bodyPr>
          <a:lstStyle/>
          <a:p>
            <a:pPr algn="just"/>
            <a:r>
              <a:rPr lang="en-US" sz="1600" b="1" i="1" dirty="0">
                <a:latin typeface="Arial" panose="020B0604020202020204" pitchFamily="34" charset="0"/>
                <a:cs typeface="Arial" panose="020B0604020202020204" pitchFamily="34" charset="0"/>
              </a:rPr>
              <a:t>Abstract Submitted for ESMO Congress 2019</a:t>
            </a:r>
          </a:p>
          <a:p>
            <a:pPr algn="just"/>
            <a:endParaRPr lang="en-US" sz="1600"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1E003318-675F-428E-A27E-12BF1D071347}"/>
              </a:ext>
            </a:extLst>
          </p:cNvPr>
          <p:cNvPicPr>
            <a:picLocks noChangeAspect="1"/>
          </p:cNvPicPr>
          <p:nvPr/>
        </p:nvPicPr>
        <p:blipFill>
          <a:blip r:embed="rId6"/>
          <a:stretch>
            <a:fillRect/>
          </a:stretch>
        </p:blipFill>
        <p:spPr>
          <a:xfrm>
            <a:off x="49861" y="3590636"/>
            <a:ext cx="9060184" cy="664581"/>
          </a:xfrm>
          <a:prstGeom prst="rect">
            <a:avLst/>
          </a:prstGeom>
        </p:spPr>
      </p:pic>
    </p:spTree>
    <p:extLst>
      <p:ext uri="{BB962C8B-B14F-4D97-AF65-F5344CB8AC3E}">
        <p14:creationId xmlns:p14="http://schemas.microsoft.com/office/powerpoint/2010/main" val="201912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0" y="193221"/>
            <a:ext cx="7223760" cy="369332"/>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Next Steps for the completion of  D5.3 and D5.4 </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2" name="AutoShape 2" descr="Image result for goals targets">
            <a:extLst>
              <a:ext uri="{FF2B5EF4-FFF2-40B4-BE49-F238E27FC236}">
                <a16:creationId xmlns:a16="http://schemas.microsoft.com/office/drawing/2014/main" id="{6DE9D486-E9CE-4ECD-8741-A427D97BF86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B253856D-4409-493D-83B5-6B4B89C2D2DD}"/>
              </a:ext>
            </a:extLst>
          </p:cNvPr>
          <p:cNvSpPr/>
          <p:nvPr/>
        </p:nvSpPr>
        <p:spPr>
          <a:xfrm>
            <a:off x="0" y="1596540"/>
            <a:ext cx="9144000" cy="2031325"/>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Perform targeted mutation analysis on the </a:t>
            </a:r>
            <a:r>
              <a:rPr lang="en-US" dirty="0" err="1">
                <a:latin typeface="Arial" panose="020B0604020202020204" pitchFamily="34" charset="0"/>
                <a:cs typeface="Arial" panose="020B0604020202020204" pitchFamily="34" charset="0"/>
              </a:rPr>
              <a:t>ctDNA</a:t>
            </a:r>
            <a:r>
              <a:rPr lang="en-US" dirty="0">
                <a:latin typeface="Arial" panose="020B0604020202020204" pitchFamily="34" charset="0"/>
                <a:cs typeface="Arial" panose="020B0604020202020204" pitchFamily="34" charset="0"/>
              </a:rPr>
              <a:t> for </a:t>
            </a:r>
            <a:r>
              <a:rPr lang="en-US" i="1" dirty="0">
                <a:latin typeface="Arial" panose="020B0604020202020204" pitchFamily="34" charset="0"/>
                <a:cs typeface="Arial" panose="020B0604020202020204" pitchFamily="34" charset="0"/>
              </a:rPr>
              <a:t>BRAF</a:t>
            </a:r>
            <a:r>
              <a:rPr lang="en-US" dirty="0">
                <a:latin typeface="Arial" panose="020B0604020202020204" pitchFamily="34" charset="0"/>
                <a:cs typeface="Arial" panose="020B0604020202020204" pitchFamily="34" charset="0"/>
              </a:rPr>
              <a:t> mutations (D5.3)</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Experimental validation of the acoustic method using model and clinical samples (D5.4)</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52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5972" y="69490"/>
            <a:ext cx="7249217" cy="646331"/>
          </a:xfrm>
          <a:prstGeom prst="rect">
            <a:avLst/>
          </a:prstGeom>
          <a:solidFill>
            <a:schemeClr val="tx2">
              <a:lumMod val="75000"/>
            </a:schemeClr>
          </a:solidFill>
          <a:ln>
            <a:solidFill>
              <a:schemeClr val="tx2"/>
            </a:solidFill>
          </a:ln>
        </p:spPr>
        <p:txBody>
          <a:bodyPr wrap="square">
            <a:spAutoFit/>
          </a:bodyPr>
          <a:lstStyle/>
          <a:p>
            <a:r>
              <a:rPr lang="en-US" b="1" dirty="0">
                <a:solidFill>
                  <a:schemeClr val="bg1"/>
                </a:solidFill>
                <a:latin typeface="Arial" panose="020B0604020202020204" pitchFamily="34" charset="0"/>
                <a:cs typeface="Arial" panose="020B0604020202020204" pitchFamily="34" charset="0"/>
              </a:rPr>
              <a:t>WP5 Validation of the acoustic platform during </a:t>
            </a:r>
            <a:r>
              <a:rPr lang="en-US" b="1" dirty="0" err="1">
                <a:solidFill>
                  <a:schemeClr val="bg1"/>
                </a:solidFill>
                <a:latin typeface="Arial" panose="020B0604020202020204" pitchFamily="34" charset="0"/>
                <a:cs typeface="Arial" panose="020B0604020202020204" pitchFamily="34" charset="0"/>
              </a:rPr>
              <a:t>ctDNA</a:t>
            </a:r>
            <a:r>
              <a:rPr lang="en-US" b="1" dirty="0">
                <a:solidFill>
                  <a:schemeClr val="bg1"/>
                </a:solidFill>
                <a:latin typeface="Arial" panose="020B0604020202020204" pitchFamily="34" charset="0"/>
                <a:cs typeface="Arial" panose="020B0604020202020204" pitchFamily="34" charset="0"/>
              </a:rPr>
              <a:t> detection in real samples</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4" name="Rectangle 2">
            <a:extLst>
              <a:ext uri="{FF2B5EF4-FFF2-40B4-BE49-F238E27FC236}">
                <a16:creationId xmlns:a16="http://schemas.microsoft.com/office/drawing/2014/main" id="{1E278F97-30F5-4B3D-B4B7-875DB343F07E}"/>
              </a:ext>
            </a:extLst>
          </p:cNvPr>
          <p:cNvSpPr>
            <a:spLocks noChangeArrowheads="1"/>
          </p:cNvSpPr>
          <p:nvPr/>
        </p:nvSpPr>
        <p:spPr bwMode="auto">
          <a:xfrm>
            <a:off x="-7627" y="1458052"/>
            <a:ext cx="9151625" cy="265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ts val="200"/>
              </a:spcAft>
              <a:buFont typeface="Arial" panose="020B0604020202020204" pitchFamily="34" charset="0"/>
              <a:buChar char="•"/>
            </a:pP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Patient </a:t>
            </a:r>
            <a:r>
              <a:rPr lang="en-US" altLang="en-US" sz="1600" b="1" dirty="0">
                <a:solidFill>
                  <a:srgbClr val="000000"/>
                </a:solidFill>
                <a:latin typeface="Arial" panose="020B0604020202020204" pitchFamily="34" charset="0"/>
                <a:ea typeface="SimSun" panose="02010600030101010101" pitchFamily="2" charset="-122"/>
                <a:cs typeface="Arial" panose="020B0604020202020204" pitchFamily="34" charset="0"/>
              </a:rPr>
              <a:t>sample collection </a:t>
            </a: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(tumor tissue and plasma/serum and relevant clinical information) </a:t>
            </a:r>
          </a:p>
          <a:p>
            <a:pPr marL="285750" lvl="0" indent="-285750" algn="just" eaLnBrk="0" fontAlgn="base" hangingPunct="0">
              <a:spcBef>
                <a:spcPct val="0"/>
              </a:spcBef>
              <a:spcAft>
                <a:spcPts val="200"/>
              </a:spcAft>
              <a:buFont typeface="Arial" panose="020B0604020202020204" pitchFamily="34" charset="0"/>
              <a:buChar char="•"/>
            </a:pPr>
            <a:endPar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285750" lvl="0" indent="-285750" algn="just" eaLnBrk="0" fontAlgn="base" hangingPunct="0">
              <a:spcBef>
                <a:spcPct val="0"/>
              </a:spcBef>
              <a:spcAft>
                <a:spcPts val="200"/>
              </a:spcAft>
              <a:buFont typeface="Arial" panose="020B0604020202020204" pitchFamily="34" charset="0"/>
              <a:buChar char="•"/>
            </a:pP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Perform </a:t>
            </a:r>
            <a:r>
              <a:rPr lang="en-US" altLang="en-US" sz="1600" b="1" dirty="0">
                <a:solidFill>
                  <a:srgbClr val="000000"/>
                </a:solidFill>
                <a:latin typeface="Arial" panose="020B0604020202020204" pitchFamily="34" charset="0"/>
                <a:ea typeface="SimSun" panose="02010600030101010101" pitchFamily="2" charset="-122"/>
                <a:cs typeface="Arial" panose="020B0604020202020204" pitchFamily="34" charset="0"/>
              </a:rPr>
              <a:t>targeted next generation sequence (NGS) </a:t>
            </a: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analysis in tumor tissue (primary or metastatic) from 200 patients (non-small cell lung cancer (NSCLC): n=100 and colorectal cancer (CRC): n=100); </a:t>
            </a:r>
          </a:p>
          <a:p>
            <a:pPr marL="285750" lvl="0" indent="-285750" algn="just" eaLnBrk="0" fontAlgn="base" hangingPunct="0">
              <a:spcBef>
                <a:spcPct val="0"/>
              </a:spcBef>
              <a:spcAft>
                <a:spcPts val="200"/>
              </a:spcAft>
              <a:buFont typeface="Arial" panose="020B0604020202020204" pitchFamily="34" charset="0"/>
              <a:buChar char="•"/>
            </a:pPr>
            <a:endPar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285750" lvl="0" indent="-285750" algn="just" eaLnBrk="0" fontAlgn="base" hangingPunct="0">
              <a:spcBef>
                <a:spcPct val="0"/>
              </a:spcBef>
              <a:spcAft>
                <a:spcPts val="200"/>
              </a:spcAft>
              <a:buFont typeface="Arial" panose="020B0604020202020204" pitchFamily="34" charset="0"/>
              <a:buChar char="•"/>
            </a:pP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Perform </a:t>
            </a:r>
            <a:r>
              <a:rPr lang="en-US" altLang="en-US" sz="1600" b="1" dirty="0">
                <a:solidFill>
                  <a:srgbClr val="000000"/>
                </a:solidFill>
                <a:latin typeface="Arial" panose="020B0604020202020204" pitchFamily="34" charset="0"/>
                <a:ea typeface="SimSun" panose="02010600030101010101" pitchFamily="2" charset="-122"/>
                <a:cs typeface="Arial" panose="020B0604020202020204" pitchFamily="34" charset="0"/>
              </a:rPr>
              <a:t>targeted mutation analysis on </a:t>
            </a:r>
            <a:r>
              <a:rPr lang="en-US" altLang="en-US" sz="1600" b="1" dirty="0" err="1">
                <a:solidFill>
                  <a:srgbClr val="000000"/>
                </a:solidFill>
                <a:latin typeface="Arial" panose="020B0604020202020204" pitchFamily="34" charset="0"/>
                <a:ea typeface="SimSun" panose="02010600030101010101" pitchFamily="2" charset="-122"/>
                <a:cs typeface="Arial" panose="020B0604020202020204" pitchFamily="34" charset="0"/>
              </a:rPr>
              <a:t>ctDNA</a:t>
            </a:r>
            <a:r>
              <a:rPr lang="en-US" altLang="en-US" sz="1600" b="1" dirty="0">
                <a:solidFill>
                  <a:srgbClr val="000000"/>
                </a:solidFill>
                <a:latin typeface="Arial" panose="020B0604020202020204" pitchFamily="34" charset="0"/>
                <a:ea typeface="SimSun" panose="02010600030101010101" pitchFamily="2" charset="-122"/>
                <a:cs typeface="Arial" panose="020B0604020202020204" pitchFamily="34" charset="0"/>
              </a:rPr>
              <a:t> </a:t>
            </a: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in 100 patients found by NGS analysis to harbor mutations in their tumors (based on mutation frequencies reported in the literature approximately 50% of the 200 patients are anticipated to harbor mutations in </a:t>
            </a:r>
            <a:r>
              <a:rPr lang="en-US" altLang="en-US" sz="1600" i="1" dirty="0">
                <a:solidFill>
                  <a:srgbClr val="000000"/>
                </a:solidFill>
                <a:latin typeface="Arial" panose="020B0604020202020204" pitchFamily="34" charset="0"/>
                <a:ea typeface="SimSun" panose="02010600030101010101" pitchFamily="2" charset="-122"/>
                <a:cs typeface="Arial" panose="020B0604020202020204" pitchFamily="34" charset="0"/>
              </a:rPr>
              <a:t>KRAS</a:t>
            </a: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 </a:t>
            </a:r>
            <a:r>
              <a:rPr lang="en-US" altLang="en-US" sz="1600" i="1" dirty="0">
                <a:solidFill>
                  <a:srgbClr val="000000"/>
                </a:solidFill>
                <a:latin typeface="Arial" panose="020B0604020202020204" pitchFamily="34" charset="0"/>
                <a:ea typeface="SimSun" panose="02010600030101010101" pitchFamily="2" charset="-122"/>
                <a:cs typeface="Arial" panose="020B0604020202020204" pitchFamily="34" charset="0"/>
              </a:rPr>
              <a:t>EGFR</a:t>
            </a: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 and </a:t>
            </a:r>
            <a:r>
              <a:rPr lang="en-US" altLang="en-US" sz="1600" i="1" dirty="0">
                <a:solidFill>
                  <a:srgbClr val="000000"/>
                </a:solidFill>
                <a:latin typeface="Arial" panose="020B0604020202020204" pitchFamily="34" charset="0"/>
                <a:ea typeface="SimSun" panose="02010600030101010101" pitchFamily="2" charset="-122"/>
                <a:cs typeface="Arial" panose="020B0604020202020204" pitchFamily="34" charset="0"/>
              </a:rPr>
              <a:t>BRAF</a:t>
            </a:r>
            <a:r>
              <a:rPr lang="en-US" altLang="en-US" sz="1600" dirty="0">
                <a:solidFill>
                  <a:srgbClr val="000000"/>
                </a:solidFill>
                <a:latin typeface="Arial" panose="020B0604020202020204" pitchFamily="34" charset="0"/>
                <a:ea typeface="SimSun" panose="02010600030101010101" pitchFamily="2" charset="-122"/>
                <a:cs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CE30A4A-9ACF-44F1-9A78-83D69C9B9EC8}"/>
              </a:ext>
            </a:extLst>
          </p:cNvPr>
          <p:cNvSpPr/>
          <p:nvPr/>
        </p:nvSpPr>
        <p:spPr>
          <a:xfrm>
            <a:off x="-7628" y="985720"/>
            <a:ext cx="9151625" cy="369332"/>
          </a:xfrm>
          <a:prstGeom prst="rect">
            <a:avLst/>
          </a:prstGeom>
        </p:spPr>
        <p:txBody>
          <a:bodyPr wrap="square">
            <a:spAutoFit/>
          </a:bodyPr>
          <a:lstStyle/>
          <a:p>
            <a:r>
              <a:rPr lang="en-US" b="1" dirty="0">
                <a:solidFill>
                  <a:srgbClr val="002060"/>
                </a:solidFill>
                <a:latin typeface="Arial" panose="020B0604020202020204" pitchFamily="34" charset="0"/>
              </a:rPr>
              <a:t>Objectives</a:t>
            </a:r>
            <a:endParaRPr lang="en-US" dirty="0"/>
          </a:p>
        </p:txBody>
      </p:sp>
    </p:spTree>
    <p:extLst>
      <p:ext uri="{BB962C8B-B14F-4D97-AF65-F5344CB8AC3E}">
        <p14:creationId xmlns:p14="http://schemas.microsoft.com/office/powerpoint/2010/main" val="127321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5972" y="69490"/>
            <a:ext cx="7249217" cy="646331"/>
          </a:xfrm>
          <a:prstGeom prst="rect">
            <a:avLst/>
          </a:prstGeom>
          <a:solidFill>
            <a:schemeClr val="tx2">
              <a:lumMod val="75000"/>
            </a:schemeClr>
          </a:solidFill>
          <a:ln>
            <a:solidFill>
              <a:schemeClr val="tx2"/>
            </a:solidFill>
          </a:ln>
        </p:spPr>
        <p:txBody>
          <a:bodyPr wrap="square">
            <a:spAutoFit/>
          </a:bodyPr>
          <a:lstStyle/>
          <a:p>
            <a:r>
              <a:rPr lang="en-US" b="1" dirty="0">
                <a:solidFill>
                  <a:schemeClr val="bg1"/>
                </a:solidFill>
                <a:latin typeface="Arial" panose="020B0604020202020204" pitchFamily="34" charset="0"/>
                <a:cs typeface="Arial" panose="020B0604020202020204" pitchFamily="34" charset="0"/>
              </a:rPr>
              <a:t>WP5 Validation of the acoustic platform during </a:t>
            </a:r>
            <a:r>
              <a:rPr lang="en-US" b="1" dirty="0" err="1">
                <a:solidFill>
                  <a:schemeClr val="bg1"/>
                </a:solidFill>
                <a:latin typeface="Arial" panose="020B0604020202020204" pitchFamily="34" charset="0"/>
                <a:cs typeface="Arial" panose="020B0604020202020204" pitchFamily="34" charset="0"/>
              </a:rPr>
              <a:t>ctDNA</a:t>
            </a:r>
            <a:r>
              <a:rPr lang="en-US" b="1" dirty="0">
                <a:solidFill>
                  <a:schemeClr val="bg1"/>
                </a:solidFill>
                <a:latin typeface="Arial" panose="020B0604020202020204" pitchFamily="34" charset="0"/>
                <a:cs typeface="Arial" panose="020B0604020202020204" pitchFamily="34" charset="0"/>
              </a:rPr>
              <a:t> detection in real samples</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Rectangle 12">
            <a:extLst>
              <a:ext uri="{FF2B5EF4-FFF2-40B4-BE49-F238E27FC236}">
                <a16:creationId xmlns:a16="http://schemas.microsoft.com/office/drawing/2014/main" id="{9E52B786-7965-4846-A418-5ABDDF1E1809}"/>
              </a:ext>
            </a:extLst>
          </p:cNvPr>
          <p:cNvSpPr/>
          <p:nvPr/>
        </p:nvSpPr>
        <p:spPr>
          <a:xfrm>
            <a:off x="5972" y="786681"/>
            <a:ext cx="9154676" cy="369332"/>
          </a:xfrm>
          <a:prstGeom prst="rect">
            <a:avLst/>
          </a:prstGeom>
        </p:spPr>
        <p:txBody>
          <a:bodyPr wrap="square">
            <a:spAutoFit/>
          </a:bodyPr>
          <a:lstStyle/>
          <a:p>
            <a:r>
              <a:rPr lang="en-US" b="1" dirty="0">
                <a:solidFill>
                  <a:srgbClr val="002060"/>
                </a:solidFill>
                <a:latin typeface="Arial" panose="020B0604020202020204" pitchFamily="34" charset="0"/>
              </a:rPr>
              <a:t>Overview </a:t>
            </a:r>
          </a:p>
        </p:txBody>
      </p:sp>
      <p:pic>
        <p:nvPicPr>
          <p:cNvPr id="20" name="Picture 4" descr="Image result for lung cancer drawing">
            <a:extLst>
              <a:ext uri="{FF2B5EF4-FFF2-40B4-BE49-F238E27FC236}">
                <a16:creationId xmlns:a16="http://schemas.microsoft.com/office/drawing/2014/main" id="{7819E8EE-7FA5-4C81-9767-5593475D35E4}"/>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085" r="35950" b="37980"/>
          <a:stretch/>
        </p:blipFill>
        <p:spPr bwMode="auto">
          <a:xfrm>
            <a:off x="390898" y="3262247"/>
            <a:ext cx="763525" cy="94544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colon cancer patients drawing">
            <a:extLst>
              <a:ext uri="{FF2B5EF4-FFF2-40B4-BE49-F238E27FC236}">
                <a16:creationId xmlns:a16="http://schemas.microsoft.com/office/drawing/2014/main" id="{D2E0B423-D990-4D07-958B-19DB5B1EA712}"/>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9200"/>
          <a:stretch/>
        </p:blipFill>
        <p:spPr bwMode="auto">
          <a:xfrm>
            <a:off x="359791" y="2559573"/>
            <a:ext cx="925399" cy="702674"/>
          </a:xfrm>
          <a:prstGeom prst="rect">
            <a:avLst/>
          </a:prstGeom>
          <a:noFill/>
          <a:extLst>
            <a:ext uri="{909E8E84-426E-40DD-AFC4-6F175D3DCCD1}">
              <a14:hiddenFill xmlns:a14="http://schemas.microsoft.com/office/drawing/2010/main">
                <a:solidFill>
                  <a:srgbClr val="FFFFFF"/>
                </a:solidFill>
              </a14:hiddenFill>
            </a:ext>
          </a:extLst>
        </p:spPr>
      </p:pic>
      <p:sp>
        <p:nvSpPr>
          <p:cNvPr id="2" name="Star: 7 Points 1">
            <a:extLst>
              <a:ext uri="{FF2B5EF4-FFF2-40B4-BE49-F238E27FC236}">
                <a16:creationId xmlns:a16="http://schemas.microsoft.com/office/drawing/2014/main" id="{B7FE5DFB-CC23-4102-8018-F5009C06A2C2}"/>
              </a:ext>
            </a:extLst>
          </p:cNvPr>
          <p:cNvSpPr/>
          <p:nvPr/>
        </p:nvSpPr>
        <p:spPr>
          <a:xfrm>
            <a:off x="930745" y="3062334"/>
            <a:ext cx="76354" cy="45719"/>
          </a:xfrm>
          <a:prstGeom prst="star7">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7 Points 20">
            <a:extLst>
              <a:ext uri="{FF2B5EF4-FFF2-40B4-BE49-F238E27FC236}">
                <a16:creationId xmlns:a16="http://schemas.microsoft.com/office/drawing/2014/main" id="{5F822552-4926-4EEA-A3F6-F70633B2D333}"/>
              </a:ext>
            </a:extLst>
          </p:cNvPr>
          <p:cNvSpPr/>
          <p:nvPr/>
        </p:nvSpPr>
        <p:spPr>
          <a:xfrm>
            <a:off x="892645" y="4103015"/>
            <a:ext cx="76354" cy="45719"/>
          </a:xfrm>
          <a:prstGeom prst="star7">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40B63A5-59D5-419D-8AE7-24BE3BBFCD10}"/>
              </a:ext>
            </a:extLst>
          </p:cNvPr>
          <p:cNvGrpSpPr/>
          <p:nvPr/>
        </p:nvGrpSpPr>
        <p:grpSpPr>
          <a:xfrm>
            <a:off x="1462842" y="1437739"/>
            <a:ext cx="6479071" cy="2071300"/>
            <a:chOff x="1628440" y="1076998"/>
            <a:chExt cx="7499215" cy="2257047"/>
          </a:xfrm>
        </p:grpSpPr>
        <p:cxnSp>
          <p:nvCxnSpPr>
            <p:cNvPr id="22" name="Straight Arrow Connector 21">
              <a:extLst>
                <a:ext uri="{FF2B5EF4-FFF2-40B4-BE49-F238E27FC236}">
                  <a16:creationId xmlns:a16="http://schemas.microsoft.com/office/drawing/2014/main" id="{99D0FBEE-ADCB-4F50-9D81-148E4D11D729}"/>
                </a:ext>
              </a:extLst>
            </p:cNvPr>
            <p:cNvCxnSpPr>
              <a:cxnSpLocks/>
            </p:cNvCxnSpPr>
            <p:nvPr/>
          </p:nvCxnSpPr>
          <p:spPr>
            <a:xfrm flipV="1">
              <a:off x="1628440" y="1957032"/>
              <a:ext cx="690912" cy="518884"/>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Image result for tumor tissue">
              <a:extLst>
                <a:ext uri="{FF2B5EF4-FFF2-40B4-BE49-F238E27FC236}">
                  <a16:creationId xmlns:a16="http://schemas.microsoft.com/office/drawing/2014/main" id="{5530AC13-2D4B-4002-B8B4-53268E6474C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9622" r="11676" b="22942"/>
            <a:stretch/>
          </p:blipFill>
          <p:spPr bwMode="auto">
            <a:xfrm>
              <a:off x="2526245" y="1410496"/>
              <a:ext cx="1348092" cy="70203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38AF7E9-1CD1-4B25-A7FA-15D25A7CCCF6}"/>
                </a:ext>
              </a:extLst>
            </p:cNvPr>
            <p:cNvGrpSpPr/>
            <p:nvPr/>
          </p:nvGrpSpPr>
          <p:grpSpPr>
            <a:xfrm>
              <a:off x="4217542" y="1339278"/>
              <a:ext cx="559625" cy="997275"/>
              <a:chOff x="4278132" y="1921440"/>
              <a:chExt cx="559625" cy="997275"/>
            </a:xfrm>
          </p:grpSpPr>
          <p:pic>
            <p:nvPicPr>
              <p:cNvPr id="23" name="Picture 14" descr="Αποτέλεσμα εικόνας για DNA extraction from blood">
                <a:extLst>
                  <a:ext uri="{FF2B5EF4-FFF2-40B4-BE49-F238E27FC236}">
                    <a16:creationId xmlns:a16="http://schemas.microsoft.com/office/drawing/2014/main" id="{11B3D325-4220-4BD2-88FE-E78347EBE2C8}"/>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2792" b="12255"/>
              <a:stretch/>
            </p:blipFill>
            <p:spPr bwMode="auto">
              <a:xfrm>
                <a:off x="4328863" y="1921440"/>
                <a:ext cx="508894" cy="844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AA7090A-C08F-49E8-ADB2-F39526E20DE0}"/>
                  </a:ext>
                </a:extLst>
              </p:cNvPr>
              <p:cNvSpPr/>
              <p:nvPr/>
            </p:nvSpPr>
            <p:spPr>
              <a:xfrm>
                <a:off x="4278132" y="2161645"/>
                <a:ext cx="152705" cy="640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BF734F6-02B3-42EC-A094-158D2D95BC8D}"/>
                  </a:ext>
                </a:extLst>
              </p:cNvPr>
              <p:cNvSpPr/>
              <p:nvPr/>
            </p:nvSpPr>
            <p:spPr>
              <a:xfrm>
                <a:off x="4397426" y="2278681"/>
                <a:ext cx="152705" cy="640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Arrow Connector 24">
              <a:extLst>
                <a:ext uri="{FF2B5EF4-FFF2-40B4-BE49-F238E27FC236}">
                  <a16:creationId xmlns:a16="http://schemas.microsoft.com/office/drawing/2014/main" id="{4F2F7899-D677-4299-B522-C80C6712DF8D}"/>
                </a:ext>
              </a:extLst>
            </p:cNvPr>
            <p:cNvCxnSpPr>
              <a:cxnSpLocks/>
            </p:cNvCxnSpPr>
            <p:nvPr/>
          </p:nvCxnSpPr>
          <p:spPr>
            <a:xfrm>
              <a:off x="3938063" y="1777869"/>
              <a:ext cx="398773"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F2C505-BAB1-4368-AF8E-7DC990AE9295}"/>
                </a:ext>
              </a:extLst>
            </p:cNvPr>
            <p:cNvCxnSpPr>
              <a:cxnSpLocks/>
            </p:cNvCxnSpPr>
            <p:nvPr/>
          </p:nvCxnSpPr>
          <p:spPr>
            <a:xfrm>
              <a:off x="6913848" y="1777869"/>
              <a:ext cx="721480"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10" descr="Image result for ion proton">
              <a:extLst>
                <a:ext uri="{FF2B5EF4-FFF2-40B4-BE49-F238E27FC236}">
                  <a16:creationId xmlns:a16="http://schemas.microsoft.com/office/drawing/2014/main" id="{C6CFCC87-9785-4EFA-9796-2E1957959C3B}"/>
                </a:ext>
              </a:extLst>
            </p:cNvPr>
            <p:cNvPicPr>
              <a:picLocks noChangeAspect="1" noChangeArrowheads="1"/>
            </p:cNvPicPr>
            <p:nvPr/>
          </p:nvPicPr>
          <p:blipFill rotWithShape="1">
            <a:blip r:embed="rId9">
              <a:clrChange>
                <a:clrFrom>
                  <a:srgbClr val="F6F7FB"/>
                </a:clrFrom>
                <a:clrTo>
                  <a:srgbClr val="F6F7FB">
                    <a:alpha val="0"/>
                  </a:srgbClr>
                </a:clrTo>
              </a:clrChange>
              <a:extLst>
                <a:ext uri="{28A0092B-C50C-407E-A947-70E740481C1C}">
                  <a14:useLocalDpi xmlns:a14="http://schemas.microsoft.com/office/drawing/2010/main" val="0"/>
                </a:ext>
              </a:extLst>
            </a:blip>
            <a:srcRect l="13667" r="47595" b="32899"/>
            <a:stretch/>
          </p:blipFill>
          <p:spPr bwMode="auto">
            <a:xfrm>
              <a:off x="5758060" y="1076998"/>
              <a:ext cx="1155788" cy="11394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Diagram 27">
              <a:extLst>
                <a:ext uri="{FF2B5EF4-FFF2-40B4-BE49-F238E27FC236}">
                  <a16:creationId xmlns:a16="http://schemas.microsoft.com/office/drawing/2014/main" id="{EAE44E80-940F-4ABD-BD65-6943663606BF}"/>
                </a:ext>
              </a:extLst>
            </p:cNvPr>
            <p:cNvGraphicFramePr/>
            <p:nvPr>
              <p:extLst>
                <p:ext uri="{D42A27DB-BD31-4B8C-83A1-F6EECF244321}">
                  <p14:modId xmlns:p14="http://schemas.microsoft.com/office/powerpoint/2010/main" val="1044438559"/>
                </p:ext>
              </p:extLst>
            </p:nvPr>
          </p:nvGraphicFramePr>
          <p:xfrm>
            <a:off x="7407221" y="1076998"/>
            <a:ext cx="1720434" cy="225704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cxnSp>
          <p:nvCxnSpPr>
            <p:cNvPr id="31" name="Straight Arrow Connector 30">
              <a:extLst>
                <a:ext uri="{FF2B5EF4-FFF2-40B4-BE49-F238E27FC236}">
                  <a16:creationId xmlns:a16="http://schemas.microsoft.com/office/drawing/2014/main" id="{86F7A43B-C9FB-44E9-8F21-C0AC257FED73}"/>
                </a:ext>
              </a:extLst>
            </p:cNvPr>
            <p:cNvCxnSpPr>
              <a:cxnSpLocks/>
            </p:cNvCxnSpPr>
            <p:nvPr/>
          </p:nvCxnSpPr>
          <p:spPr>
            <a:xfrm>
              <a:off x="4969525" y="1777869"/>
              <a:ext cx="721480"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2BEFD7D6-A959-4A25-94E8-18CAA0FB5F4B}"/>
              </a:ext>
            </a:extLst>
          </p:cNvPr>
          <p:cNvCxnSpPr>
            <a:cxnSpLocks/>
          </p:cNvCxnSpPr>
          <p:nvPr/>
        </p:nvCxnSpPr>
        <p:spPr>
          <a:xfrm>
            <a:off x="1501814" y="3337268"/>
            <a:ext cx="822359"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00B32C8-3B8F-4800-928E-19AEEE6A077A}"/>
              </a:ext>
            </a:extLst>
          </p:cNvPr>
          <p:cNvSpPr/>
          <p:nvPr/>
        </p:nvSpPr>
        <p:spPr>
          <a:xfrm>
            <a:off x="16531" y="4346566"/>
            <a:ext cx="1406854" cy="1169551"/>
          </a:xfrm>
          <a:prstGeom prst="rect">
            <a:avLst/>
          </a:prstGeom>
        </p:spPr>
        <p:txBody>
          <a:bodyPr wrap="square">
            <a:spAutoFit/>
          </a:bodyPr>
          <a:lstStyle/>
          <a:p>
            <a:pPr algn="ctr"/>
            <a:r>
              <a:rPr lang="en-US" altLang="en-US" sz="1400" b="1" u="sng" dirty="0">
                <a:solidFill>
                  <a:schemeClr val="tx2">
                    <a:lumMod val="75000"/>
                  </a:schemeClr>
                </a:solidFill>
                <a:latin typeface="Arial" panose="020B0604020202020204" pitchFamily="34" charset="0"/>
                <a:ea typeface="SimSun" panose="02010600030101010101" pitchFamily="2" charset="-122"/>
                <a:cs typeface="Arial" panose="020B0604020202020204" pitchFamily="34" charset="0"/>
              </a:rPr>
              <a:t>TASK1: </a:t>
            </a:r>
            <a:r>
              <a:rPr lang="en-US" altLang="en-US" sz="1400" b="1" dirty="0">
                <a:solidFill>
                  <a:srgbClr val="000000"/>
                </a:solidFill>
                <a:latin typeface="Arial" panose="020B0604020202020204" pitchFamily="34" charset="0"/>
                <a:ea typeface="SimSun" panose="02010600030101010101" pitchFamily="2" charset="-122"/>
                <a:cs typeface="Arial" panose="020B0604020202020204" pitchFamily="34" charset="0"/>
              </a:rPr>
              <a:t>Collection of CRC and NSCLC samples </a:t>
            </a:r>
            <a:endParaRPr lang="en-US" sz="1400" b="1" dirty="0"/>
          </a:p>
        </p:txBody>
      </p:sp>
      <p:grpSp>
        <p:nvGrpSpPr>
          <p:cNvPr id="61" name="Group 60">
            <a:extLst>
              <a:ext uri="{FF2B5EF4-FFF2-40B4-BE49-F238E27FC236}">
                <a16:creationId xmlns:a16="http://schemas.microsoft.com/office/drawing/2014/main" id="{D94A3594-F5FA-4519-B567-8567F7099BCB}"/>
              </a:ext>
            </a:extLst>
          </p:cNvPr>
          <p:cNvGrpSpPr/>
          <p:nvPr/>
        </p:nvGrpSpPr>
        <p:grpSpPr>
          <a:xfrm>
            <a:off x="2277889" y="2681354"/>
            <a:ext cx="5446847" cy="1238712"/>
            <a:chOff x="2273954" y="2404479"/>
            <a:chExt cx="6139220" cy="1528027"/>
          </a:xfrm>
        </p:grpSpPr>
        <p:pic>
          <p:nvPicPr>
            <p:cNvPr id="34" name="Picture 12" descr="Related image">
              <a:extLst>
                <a:ext uri="{FF2B5EF4-FFF2-40B4-BE49-F238E27FC236}">
                  <a16:creationId xmlns:a16="http://schemas.microsoft.com/office/drawing/2014/main" id="{07DF3693-E060-4CDE-9ABA-B21101E73844}"/>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b="16253"/>
            <a:stretch/>
          </p:blipFill>
          <p:spPr bwMode="auto">
            <a:xfrm rot="1475620">
              <a:off x="2273954" y="2404479"/>
              <a:ext cx="1221640" cy="1459630"/>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FA0D90D2-D4E3-4A0A-A8E5-C764EE85C37A}"/>
                </a:ext>
              </a:extLst>
            </p:cNvPr>
            <p:cNvGrpSpPr/>
            <p:nvPr/>
          </p:nvGrpSpPr>
          <p:grpSpPr>
            <a:xfrm>
              <a:off x="4141671" y="2805125"/>
              <a:ext cx="982080" cy="1127381"/>
              <a:chOff x="5106503" y="1156533"/>
              <a:chExt cx="1161764" cy="1269557"/>
            </a:xfrm>
          </p:grpSpPr>
          <p:pic>
            <p:nvPicPr>
              <p:cNvPr id="36" name="Picture 35">
                <a:extLst>
                  <a:ext uri="{FF2B5EF4-FFF2-40B4-BE49-F238E27FC236}">
                    <a16:creationId xmlns:a16="http://schemas.microsoft.com/office/drawing/2014/main" id="{A5CB251F-1390-4708-8446-560E504704E6}"/>
                  </a:ext>
                </a:extLst>
              </p:cNvPr>
              <p:cNvPicPr>
                <a:picLocks noChangeAspect="1"/>
              </p:cNvPicPr>
              <p:nvPr/>
            </p:nvPicPr>
            <p:blipFill rotWithShape="1">
              <a:blip r:embed="rId16">
                <a:lum bright="70000" contrast="-70000"/>
              </a:blip>
              <a:srcRect l="37685" t="66675" r="52713" b="27758"/>
              <a:stretch/>
            </p:blipFill>
            <p:spPr>
              <a:xfrm>
                <a:off x="5184579" y="1920059"/>
                <a:ext cx="922932" cy="321967"/>
              </a:xfrm>
              <a:prstGeom prst="rect">
                <a:avLst/>
              </a:prstGeom>
            </p:spPr>
          </p:pic>
          <p:pic>
            <p:nvPicPr>
              <p:cNvPr id="37" name="Picture 36">
                <a:extLst>
                  <a:ext uri="{FF2B5EF4-FFF2-40B4-BE49-F238E27FC236}">
                    <a16:creationId xmlns:a16="http://schemas.microsoft.com/office/drawing/2014/main" id="{82B74364-0D5C-41A4-92E6-4CD1D643FDA3}"/>
                  </a:ext>
                </a:extLst>
              </p:cNvPr>
              <p:cNvPicPr>
                <a:picLocks noChangeAspect="1"/>
              </p:cNvPicPr>
              <p:nvPr/>
            </p:nvPicPr>
            <p:blipFill rotWithShape="1">
              <a:blip r:embed="rId16">
                <a:lum bright="70000" contrast="-70000"/>
              </a:blip>
              <a:srcRect l="37685" t="66675" r="52713" b="27758"/>
              <a:stretch/>
            </p:blipFill>
            <p:spPr>
              <a:xfrm>
                <a:off x="5160947" y="1156533"/>
                <a:ext cx="922932" cy="321967"/>
              </a:xfrm>
              <a:prstGeom prst="rect">
                <a:avLst/>
              </a:prstGeom>
            </p:spPr>
          </p:pic>
          <p:pic>
            <p:nvPicPr>
              <p:cNvPr id="38" name="Picture 37">
                <a:extLst>
                  <a:ext uri="{FF2B5EF4-FFF2-40B4-BE49-F238E27FC236}">
                    <a16:creationId xmlns:a16="http://schemas.microsoft.com/office/drawing/2014/main" id="{7563CED5-9F11-422A-A796-42AE13087407}"/>
                  </a:ext>
                </a:extLst>
              </p:cNvPr>
              <p:cNvPicPr>
                <a:picLocks noChangeAspect="1"/>
              </p:cNvPicPr>
              <p:nvPr/>
            </p:nvPicPr>
            <p:blipFill rotWithShape="1">
              <a:blip r:embed="rId16">
                <a:clrChange>
                  <a:clrFrom>
                    <a:srgbClr val="FFFFFF"/>
                  </a:clrFrom>
                  <a:clrTo>
                    <a:srgbClr val="FFFFFF">
                      <a:alpha val="0"/>
                    </a:srgbClr>
                  </a:clrTo>
                </a:clrChange>
              </a:blip>
              <a:srcRect l="37685" t="66675" r="52713" b="27758"/>
              <a:stretch/>
            </p:blipFill>
            <p:spPr>
              <a:xfrm>
                <a:off x="5106503" y="2104123"/>
                <a:ext cx="922932" cy="321967"/>
              </a:xfrm>
              <a:prstGeom prst="rect">
                <a:avLst/>
              </a:prstGeom>
            </p:spPr>
          </p:pic>
          <p:pic>
            <p:nvPicPr>
              <p:cNvPr id="39" name="Picture 38">
                <a:extLst>
                  <a:ext uri="{FF2B5EF4-FFF2-40B4-BE49-F238E27FC236}">
                    <a16:creationId xmlns:a16="http://schemas.microsoft.com/office/drawing/2014/main" id="{C4A87406-448D-4E4D-AC11-AAF8C831B618}"/>
                  </a:ext>
                </a:extLst>
              </p:cNvPr>
              <p:cNvPicPr>
                <a:picLocks noChangeAspect="1"/>
              </p:cNvPicPr>
              <p:nvPr/>
            </p:nvPicPr>
            <p:blipFill rotWithShape="1">
              <a:blip r:embed="rId16">
                <a:lum bright="70000" contrast="-70000"/>
              </a:blip>
              <a:srcRect l="37685" t="66675" r="52713" b="27758"/>
              <a:stretch/>
            </p:blipFill>
            <p:spPr>
              <a:xfrm>
                <a:off x="5312330" y="1498951"/>
                <a:ext cx="922932" cy="380440"/>
              </a:xfrm>
              <a:prstGeom prst="rect">
                <a:avLst/>
              </a:prstGeom>
            </p:spPr>
          </p:pic>
          <p:pic>
            <p:nvPicPr>
              <p:cNvPr id="40" name="Picture 39">
                <a:extLst>
                  <a:ext uri="{FF2B5EF4-FFF2-40B4-BE49-F238E27FC236}">
                    <a16:creationId xmlns:a16="http://schemas.microsoft.com/office/drawing/2014/main" id="{26384008-7C29-42FB-A2B7-F3D507921981}"/>
                  </a:ext>
                </a:extLst>
              </p:cNvPr>
              <p:cNvPicPr>
                <a:picLocks noChangeAspect="1"/>
              </p:cNvPicPr>
              <p:nvPr/>
            </p:nvPicPr>
            <p:blipFill rotWithShape="1">
              <a:blip r:embed="rId16">
                <a:clrChange>
                  <a:clrFrom>
                    <a:srgbClr val="FFFFFF"/>
                  </a:clrFrom>
                  <a:clrTo>
                    <a:srgbClr val="FFFFFF">
                      <a:alpha val="0"/>
                    </a:srgbClr>
                  </a:clrTo>
                </a:clrChange>
              </a:blip>
              <a:srcRect l="37685" t="66675" r="52713" b="27758"/>
              <a:stretch/>
            </p:blipFill>
            <p:spPr>
              <a:xfrm>
                <a:off x="5345335" y="1736902"/>
                <a:ext cx="922932" cy="321967"/>
              </a:xfrm>
              <a:prstGeom prst="rect">
                <a:avLst/>
              </a:prstGeom>
            </p:spPr>
          </p:pic>
          <p:pic>
            <p:nvPicPr>
              <p:cNvPr id="41" name="Picture 40">
                <a:extLst>
                  <a:ext uri="{FF2B5EF4-FFF2-40B4-BE49-F238E27FC236}">
                    <a16:creationId xmlns:a16="http://schemas.microsoft.com/office/drawing/2014/main" id="{A07EBE0F-A611-4BC7-A1A8-F9B7644BBABF}"/>
                  </a:ext>
                </a:extLst>
              </p:cNvPr>
              <p:cNvPicPr>
                <a:picLocks noChangeAspect="1"/>
              </p:cNvPicPr>
              <p:nvPr/>
            </p:nvPicPr>
            <p:blipFill rotWithShape="1">
              <a:blip r:embed="rId16">
                <a:clrChange>
                  <a:clrFrom>
                    <a:srgbClr val="FFFFFF"/>
                  </a:clrFrom>
                  <a:clrTo>
                    <a:srgbClr val="FFFFFF">
                      <a:alpha val="0"/>
                    </a:srgbClr>
                  </a:clrTo>
                </a:clrChange>
              </a:blip>
              <a:srcRect l="37685" t="66675" r="52713" b="27758"/>
              <a:stretch/>
            </p:blipFill>
            <p:spPr>
              <a:xfrm>
                <a:off x="5177489" y="1333527"/>
                <a:ext cx="922932" cy="321967"/>
              </a:xfrm>
              <a:prstGeom prst="rect">
                <a:avLst/>
              </a:prstGeom>
            </p:spPr>
          </p:pic>
        </p:grpSp>
        <p:grpSp>
          <p:nvGrpSpPr>
            <p:cNvPr id="42" name="Group 41">
              <a:extLst>
                <a:ext uri="{FF2B5EF4-FFF2-40B4-BE49-F238E27FC236}">
                  <a16:creationId xmlns:a16="http://schemas.microsoft.com/office/drawing/2014/main" id="{066E0BEB-F9E5-4199-BC9E-C3ADB9E876F2}"/>
                </a:ext>
              </a:extLst>
            </p:cNvPr>
            <p:cNvGrpSpPr/>
            <p:nvPr/>
          </p:nvGrpSpPr>
          <p:grpSpPr>
            <a:xfrm>
              <a:off x="3341565" y="2856348"/>
              <a:ext cx="559625" cy="997275"/>
              <a:chOff x="4278132" y="1921440"/>
              <a:chExt cx="559625" cy="997275"/>
            </a:xfrm>
          </p:grpSpPr>
          <p:pic>
            <p:nvPicPr>
              <p:cNvPr id="43" name="Picture 14" descr="Αποτέλεσμα εικόνας για DNA extraction from blood">
                <a:extLst>
                  <a:ext uri="{FF2B5EF4-FFF2-40B4-BE49-F238E27FC236}">
                    <a16:creationId xmlns:a16="http://schemas.microsoft.com/office/drawing/2014/main" id="{83F16A7F-E353-4EB7-9CE1-658444AABB2A}"/>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82792" b="12255"/>
              <a:stretch/>
            </p:blipFill>
            <p:spPr bwMode="auto">
              <a:xfrm>
                <a:off x="4328863" y="1921440"/>
                <a:ext cx="508894" cy="844466"/>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2DCE6595-2AA9-4519-8676-1B77CFE3B601}"/>
                  </a:ext>
                </a:extLst>
              </p:cNvPr>
              <p:cNvSpPr/>
              <p:nvPr/>
            </p:nvSpPr>
            <p:spPr>
              <a:xfrm>
                <a:off x="4278132" y="2161645"/>
                <a:ext cx="152705" cy="640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A2DD1D0-94B8-469D-B6F7-844B6D9AC7B0}"/>
                  </a:ext>
                </a:extLst>
              </p:cNvPr>
              <p:cNvSpPr/>
              <p:nvPr/>
            </p:nvSpPr>
            <p:spPr>
              <a:xfrm>
                <a:off x="4397426" y="2278681"/>
                <a:ext cx="152705" cy="640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Picture 14" descr="Related image">
              <a:extLst>
                <a:ext uri="{FF2B5EF4-FFF2-40B4-BE49-F238E27FC236}">
                  <a16:creationId xmlns:a16="http://schemas.microsoft.com/office/drawing/2014/main" id="{76CBB094-4468-473F-A019-3D4B0C5C1F1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07606" y="2941347"/>
              <a:ext cx="2705568" cy="919055"/>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DA069B3-2D43-468A-A03F-81444410A2F3}"/>
                </a:ext>
              </a:extLst>
            </p:cNvPr>
            <p:cNvCxnSpPr>
              <a:cxnSpLocks/>
            </p:cNvCxnSpPr>
            <p:nvPr/>
          </p:nvCxnSpPr>
          <p:spPr>
            <a:xfrm>
              <a:off x="3097393" y="3302827"/>
              <a:ext cx="398773"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4AD91DC-539E-4899-92A4-468B450BB059}"/>
                </a:ext>
              </a:extLst>
            </p:cNvPr>
            <p:cNvCxnSpPr>
              <a:cxnSpLocks/>
            </p:cNvCxnSpPr>
            <p:nvPr/>
          </p:nvCxnSpPr>
          <p:spPr>
            <a:xfrm>
              <a:off x="3901190" y="3320499"/>
              <a:ext cx="398773"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585161F-3125-40B7-B0CE-49B9006F1AF2}"/>
                </a:ext>
              </a:extLst>
            </p:cNvPr>
            <p:cNvCxnSpPr>
              <a:cxnSpLocks/>
            </p:cNvCxnSpPr>
            <p:nvPr/>
          </p:nvCxnSpPr>
          <p:spPr>
            <a:xfrm>
              <a:off x="5226958" y="3354986"/>
              <a:ext cx="398773"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6B339645-AF36-4EA1-A23E-BB0ABA1601FB}"/>
              </a:ext>
            </a:extLst>
          </p:cNvPr>
          <p:cNvCxnSpPr>
            <a:cxnSpLocks/>
          </p:cNvCxnSpPr>
          <p:nvPr/>
        </p:nvCxnSpPr>
        <p:spPr>
          <a:xfrm>
            <a:off x="1501814" y="3874012"/>
            <a:ext cx="835830" cy="761348"/>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0E9C8CB-5F92-4612-898B-A072AC84B9AA}"/>
              </a:ext>
            </a:extLst>
          </p:cNvPr>
          <p:cNvSpPr/>
          <p:nvPr/>
        </p:nvSpPr>
        <p:spPr>
          <a:xfrm>
            <a:off x="7688719" y="1672501"/>
            <a:ext cx="1526691" cy="954107"/>
          </a:xfrm>
          <a:prstGeom prst="rect">
            <a:avLst/>
          </a:prstGeom>
        </p:spPr>
        <p:txBody>
          <a:bodyPr wrap="square">
            <a:spAutoFit/>
          </a:bodyPr>
          <a:lstStyle/>
          <a:p>
            <a:pPr algn="ctr"/>
            <a:r>
              <a:rPr lang="en-US" altLang="en-US" sz="1400" b="1" u="sng" dirty="0">
                <a:solidFill>
                  <a:schemeClr val="tx2">
                    <a:lumMod val="75000"/>
                  </a:schemeClr>
                </a:solidFill>
                <a:latin typeface="Arial" panose="020B0604020202020204" pitchFamily="34" charset="0"/>
                <a:ea typeface="SimSun" panose="02010600030101010101" pitchFamily="2" charset="-122"/>
                <a:cs typeface="Arial" panose="020B0604020202020204" pitchFamily="34" charset="0"/>
              </a:rPr>
              <a:t>TASK2: </a:t>
            </a:r>
            <a:r>
              <a:rPr lang="en-US" altLang="en-US" sz="1400" b="1" dirty="0">
                <a:solidFill>
                  <a:srgbClr val="000000"/>
                </a:solidFill>
                <a:latin typeface="Arial" panose="020B0604020202020204" pitchFamily="34" charset="0"/>
                <a:ea typeface="SimSun" panose="02010600030101010101" pitchFamily="2" charset="-122"/>
                <a:cs typeface="Arial" panose="020B0604020202020204" pitchFamily="34" charset="0"/>
              </a:rPr>
              <a:t>Targeted NGS analysis on the tissue samples</a:t>
            </a:r>
            <a:endParaRPr lang="en-US" sz="1400" b="1" dirty="0"/>
          </a:p>
        </p:txBody>
      </p:sp>
      <p:sp>
        <p:nvSpPr>
          <p:cNvPr id="66" name="Rectangle 65">
            <a:extLst>
              <a:ext uri="{FF2B5EF4-FFF2-40B4-BE49-F238E27FC236}">
                <a16:creationId xmlns:a16="http://schemas.microsoft.com/office/drawing/2014/main" id="{AD8E8D37-D3A5-417A-A717-7E87EEB4B53C}"/>
              </a:ext>
            </a:extLst>
          </p:cNvPr>
          <p:cNvSpPr/>
          <p:nvPr/>
        </p:nvSpPr>
        <p:spPr>
          <a:xfrm>
            <a:off x="7619779" y="3035102"/>
            <a:ext cx="1604180" cy="1169551"/>
          </a:xfrm>
          <a:prstGeom prst="rect">
            <a:avLst/>
          </a:prstGeom>
        </p:spPr>
        <p:txBody>
          <a:bodyPr wrap="square">
            <a:spAutoFit/>
          </a:bodyPr>
          <a:lstStyle/>
          <a:p>
            <a:pPr algn="ctr"/>
            <a:r>
              <a:rPr lang="en-US" altLang="en-US" sz="1400" b="1" u="sng" dirty="0">
                <a:solidFill>
                  <a:schemeClr val="tx2">
                    <a:lumMod val="75000"/>
                  </a:schemeClr>
                </a:solidFill>
                <a:latin typeface="Arial" panose="020B0604020202020204" pitchFamily="34" charset="0"/>
                <a:ea typeface="SimSun" panose="02010600030101010101" pitchFamily="2" charset="-122"/>
                <a:cs typeface="Arial" panose="020B0604020202020204" pitchFamily="34" charset="0"/>
              </a:rPr>
              <a:t>TASK3: </a:t>
            </a:r>
          </a:p>
          <a:p>
            <a:pPr algn="ctr"/>
            <a:r>
              <a:rPr lang="en-US" altLang="en-US" sz="1400" b="1" dirty="0">
                <a:solidFill>
                  <a:srgbClr val="000000"/>
                </a:solidFill>
                <a:latin typeface="Arial" panose="020B0604020202020204" pitchFamily="34" charset="0"/>
                <a:ea typeface="SimSun" panose="02010600030101010101" pitchFamily="2" charset="-122"/>
                <a:cs typeface="Arial" panose="020B0604020202020204" pitchFamily="34" charset="0"/>
              </a:rPr>
              <a:t>Targeted mutational analysis on the </a:t>
            </a:r>
            <a:r>
              <a:rPr lang="en-US" altLang="en-US" sz="1400" b="1" dirty="0" err="1">
                <a:solidFill>
                  <a:srgbClr val="000000"/>
                </a:solidFill>
                <a:latin typeface="Arial" panose="020B0604020202020204" pitchFamily="34" charset="0"/>
                <a:ea typeface="SimSun" panose="02010600030101010101" pitchFamily="2" charset="-122"/>
                <a:cs typeface="Arial" panose="020B0604020202020204" pitchFamily="34" charset="0"/>
              </a:rPr>
              <a:t>ctDNA</a:t>
            </a:r>
            <a:endParaRPr lang="en-US" sz="1400" b="1" dirty="0"/>
          </a:p>
        </p:txBody>
      </p:sp>
      <p:pic>
        <p:nvPicPr>
          <p:cNvPr id="67" name="Picture 12" descr="Related image">
            <a:extLst>
              <a:ext uri="{FF2B5EF4-FFF2-40B4-BE49-F238E27FC236}">
                <a16:creationId xmlns:a16="http://schemas.microsoft.com/office/drawing/2014/main" id="{41DE20FF-9BE6-488E-8FF5-D362A2B68A10}"/>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b="16253"/>
          <a:stretch/>
        </p:blipFill>
        <p:spPr bwMode="auto">
          <a:xfrm rot="1475620">
            <a:off x="2011909" y="4040736"/>
            <a:ext cx="1083865" cy="11832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biosensorslab-forth.gr/wp-content/uploads/2016/11/image15-1.jpg">
            <a:extLst>
              <a:ext uri="{FF2B5EF4-FFF2-40B4-BE49-F238E27FC236}">
                <a16:creationId xmlns:a16="http://schemas.microsoft.com/office/drawing/2014/main" id="{4FD0CF9C-ECC1-45A8-A0AA-B55F5555EE51}"/>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605869" y="4204653"/>
            <a:ext cx="2646477" cy="1073293"/>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Straight Arrow Connector 69">
            <a:extLst>
              <a:ext uri="{FF2B5EF4-FFF2-40B4-BE49-F238E27FC236}">
                <a16:creationId xmlns:a16="http://schemas.microsoft.com/office/drawing/2014/main" id="{172C113B-246D-4962-AFA5-990A335CAB0C}"/>
              </a:ext>
            </a:extLst>
          </p:cNvPr>
          <p:cNvCxnSpPr>
            <a:cxnSpLocks/>
          </p:cNvCxnSpPr>
          <p:nvPr/>
        </p:nvCxnSpPr>
        <p:spPr>
          <a:xfrm>
            <a:off x="2741493" y="4732277"/>
            <a:ext cx="822359"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72F7645-224B-440D-B9F1-C9B263DCE213}"/>
              </a:ext>
            </a:extLst>
          </p:cNvPr>
          <p:cNvSpPr/>
          <p:nvPr/>
        </p:nvSpPr>
        <p:spPr>
          <a:xfrm>
            <a:off x="6376763" y="4349732"/>
            <a:ext cx="1789852" cy="1384995"/>
          </a:xfrm>
          <a:prstGeom prst="rect">
            <a:avLst/>
          </a:prstGeom>
        </p:spPr>
        <p:txBody>
          <a:bodyPr wrap="square">
            <a:spAutoFit/>
          </a:bodyPr>
          <a:lstStyle/>
          <a:p>
            <a:pPr algn="ctr"/>
            <a:r>
              <a:rPr lang="en-US" altLang="en-US" sz="1400" b="1" u="sng" dirty="0">
                <a:solidFill>
                  <a:schemeClr val="tx2">
                    <a:lumMod val="75000"/>
                  </a:schemeClr>
                </a:solidFill>
                <a:latin typeface="Arial" panose="020B0604020202020204" pitchFamily="34" charset="0"/>
                <a:ea typeface="SimSun" panose="02010600030101010101" pitchFamily="2" charset="-122"/>
                <a:cs typeface="Arial" panose="020B0604020202020204" pitchFamily="34" charset="0"/>
              </a:rPr>
              <a:t>TASK4: </a:t>
            </a:r>
            <a:r>
              <a:rPr lang="en-US" altLang="en-US" sz="1400" b="1" dirty="0">
                <a:solidFill>
                  <a:srgbClr val="000000"/>
                </a:solidFill>
                <a:latin typeface="Arial" panose="020B0604020202020204" pitchFamily="34" charset="0"/>
                <a:ea typeface="SimSun" panose="02010600030101010101" pitchFamily="2" charset="-122"/>
                <a:cs typeface="Arial" panose="020B0604020202020204" pitchFamily="34" charset="0"/>
              </a:rPr>
              <a:t>Experimental validation of the acoustic method using model and clinical samples</a:t>
            </a:r>
            <a:endParaRPr lang="en-US" sz="1400" b="1" dirty="0"/>
          </a:p>
        </p:txBody>
      </p:sp>
    </p:spTree>
    <p:extLst>
      <p:ext uri="{BB962C8B-B14F-4D97-AF65-F5344CB8AC3E}">
        <p14:creationId xmlns:p14="http://schemas.microsoft.com/office/powerpoint/2010/main" val="382828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5972" y="69490"/>
            <a:ext cx="7249217" cy="646331"/>
          </a:xfrm>
          <a:prstGeom prst="rect">
            <a:avLst/>
          </a:prstGeom>
          <a:solidFill>
            <a:schemeClr val="tx2">
              <a:lumMod val="75000"/>
            </a:schemeClr>
          </a:solidFill>
          <a:ln>
            <a:solidFill>
              <a:schemeClr val="tx2"/>
            </a:solidFill>
          </a:ln>
        </p:spPr>
        <p:txBody>
          <a:bodyPr wrap="square">
            <a:spAutoFit/>
          </a:bodyPr>
          <a:lstStyle/>
          <a:p>
            <a:r>
              <a:rPr lang="en-US" b="1" dirty="0">
                <a:solidFill>
                  <a:schemeClr val="bg1"/>
                </a:solidFill>
                <a:latin typeface="Arial" panose="020B0604020202020204" pitchFamily="34" charset="0"/>
                <a:cs typeface="Arial" panose="020B0604020202020204" pitchFamily="34" charset="0"/>
              </a:rPr>
              <a:t>WP5 Validation of the acoustic platform during </a:t>
            </a:r>
            <a:r>
              <a:rPr lang="en-US" b="1" dirty="0" err="1">
                <a:solidFill>
                  <a:schemeClr val="bg1"/>
                </a:solidFill>
                <a:latin typeface="Arial" panose="020B0604020202020204" pitchFamily="34" charset="0"/>
                <a:cs typeface="Arial" panose="020B0604020202020204" pitchFamily="34" charset="0"/>
              </a:rPr>
              <a:t>ctDNA</a:t>
            </a:r>
            <a:r>
              <a:rPr lang="en-US" b="1" dirty="0">
                <a:solidFill>
                  <a:schemeClr val="bg1"/>
                </a:solidFill>
                <a:latin typeface="Arial" panose="020B0604020202020204" pitchFamily="34" charset="0"/>
                <a:cs typeface="Arial" panose="020B0604020202020204" pitchFamily="34" charset="0"/>
              </a:rPr>
              <a:t> detection in real samples</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7" name="Rectangle 16">
            <a:extLst>
              <a:ext uri="{FF2B5EF4-FFF2-40B4-BE49-F238E27FC236}">
                <a16:creationId xmlns:a16="http://schemas.microsoft.com/office/drawing/2014/main" id="{66C80C71-A253-4295-ABB5-A476B1F26B4C}"/>
              </a:ext>
            </a:extLst>
          </p:cNvPr>
          <p:cNvSpPr/>
          <p:nvPr/>
        </p:nvSpPr>
        <p:spPr>
          <a:xfrm>
            <a:off x="0" y="895162"/>
            <a:ext cx="9154676" cy="369332"/>
          </a:xfrm>
          <a:prstGeom prst="rect">
            <a:avLst/>
          </a:prstGeom>
        </p:spPr>
        <p:txBody>
          <a:bodyPr wrap="square">
            <a:spAutoFit/>
          </a:bodyPr>
          <a:lstStyle/>
          <a:p>
            <a:pPr algn="ctr"/>
            <a:r>
              <a:rPr lang="en-US" b="1" dirty="0">
                <a:solidFill>
                  <a:srgbClr val="002060"/>
                </a:solidFill>
                <a:latin typeface="Arial" panose="020B0604020202020204" pitchFamily="34" charset="0"/>
              </a:rPr>
              <a:t>Deliverables</a:t>
            </a:r>
          </a:p>
        </p:txBody>
      </p:sp>
      <p:sp>
        <p:nvSpPr>
          <p:cNvPr id="19" name="Rectangle 18">
            <a:extLst>
              <a:ext uri="{FF2B5EF4-FFF2-40B4-BE49-F238E27FC236}">
                <a16:creationId xmlns:a16="http://schemas.microsoft.com/office/drawing/2014/main" id="{25FB4CDA-474D-4AF5-A058-5793A94F1EC5}"/>
              </a:ext>
            </a:extLst>
          </p:cNvPr>
          <p:cNvSpPr/>
          <p:nvPr/>
        </p:nvSpPr>
        <p:spPr>
          <a:xfrm>
            <a:off x="143555" y="1443835"/>
            <a:ext cx="8856889" cy="3293209"/>
          </a:xfrm>
          <a:prstGeom prst="rect">
            <a:avLst/>
          </a:prstGeom>
        </p:spPr>
        <p:txBody>
          <a:bodyPr wrap="square">
            <a:spAutoFit/>
          </a:bodyPr>
          <a:lstStyle/>
          <a:p>
            <a:pPr algn="just">
              <a:spcAft>
                <a:spcPts val="200"/>
              </a:spcAft>
            </a:pPr>
            <a:r>
              <a:rPr lang="en-US" b="1" dirty="0">
                <a:latin typeface="Arial" panose="020B0604020202020204" pitchFamily="34" charset="0"/>
                <a:cs typeface="Arial" panose="020B0604020202020204" pitchFamily="34" charset="0"/>
              </a:rPr>
              <a:t>D5.1: Standard procedures for sample collection, preparation and handling; creation of clinical database (M24)-In preparation/To be submitted end May 2019</a:t>
            </a:r>
          </a:p>
          <a:p>
            <a:pPr algn="just">
              <a:spcAft>
                <a:spcPts val="200"/>
              </a:spcAft>
            </a:pPr>
            <a:endParaRPr lang="en-US" b="1" dirty="0">
              <a:latin typeface="Arial" panose="020B0604020202020204" pitchFamily="34" charset="0"/>
              <a:cs typeface="Arial" panose="020B0604020202020204" pitchFamily="34" charset="0"/>
            </a:endParaRPr>
          </a:p>
          <a:p>
            <a:pPr algn="just">
              <a:spcAft>
                <a:spcPts val="200"/>
              </a:spcAft>
            </a:pPr>
            <a:r>
              <a:rPr lang="en-US" b="1" dirty="0">
                <a:latin typeface="Arial" panose="020B0604020202020204" pitchFamily="34" charset="0"/>
                <a:cs typeface="Arial" panose="020B0604020202020204" pitchFamily="34" charset="0"/>
              </a:rPr>
              <a:t>D5.2: Targeted NGS analysis in tumor tissue samples from 200 cancer patients (M12)</a:t>
            </a:r>
          </a:p>
          <a:p>
            <a:pPr algn="just">
              <a:spcAft>
                <a:spcPts val="200"/>
              </a:spcAft>
            </a:pPr>
            <a:endParaRPr lang="en-US" b="1" dirty="0">
              <a:latin typeface="Arial" panose="020B0604020202020204" pitchFamily="34" charset="0"/>
              <a:cs typeface="Arial" panose="020B0604020202020204" pitchFamily="34" charset="0"/>
            </a:endParaRPr>
          </a:p>
          <a:p>
            <a:pPr algn="just">
              <a:spcAft>
                <a:spcPts val="200"/>
              </a:spcAft>
            </a:pPr>
            <a:r>
              <a:rPr lang="en-US" b="1" dirty="0">
                <a:solidFill>
                  <a:schemeClr val="tx1">
                    <a:lumMod val="50000"/>
                    <a:lumOff val="50000"/>
                  </a:schemeClr>
                </a:solidFill>
                <a:latin typeface="Arial" panose="020B0604020202020204" pitchFamily="34" charset="0"/>
                <a:cs typeface="Arial" panose="020B0604020202020204" pitchFamily="34" charset="0"/>
              </a:rPr>
              <a:t>D5.3: Targeted mutation analysis on the </a:t>
            </a:r>
            <a:r>
              <a:rPr lang="en-US" b="1" dirty="0" err="1">
                <a:solidFill>
                  <a:schemeClr val="tx1">
                    <a:lumMod val="50000"/>
                    <a:lumOff val="50000"/>
                  </a:schemeClr>
                </a:solidFill>
                <a:latin typeface="Arial" panose="020B0604020202020204" pitchFamily="34" charset="0"/>
                <a:cs typeface="Arial" panose="020B0604020202020204" pitchFamily="34" charset="0"/>
              </a:rPr>
              <a:t>ctDNA</a:t>
            </a:r>
            <a:r>
              <a:rPr lang="en-US" b="1" dirty="0">
                <a:solidFill>
                  <a:schemeClr val="tx1">
                    <a:lumMod val="50000"/>
                    <a:lumOff val="50000"/>
                  </a:schemeClr>
                </a:solidFill>
                <a:latin typeface="Arial" panose="020B0604020202020204" pitchFamily="34" charset="0"/>
                <a:cs typeface="Arial" panose="020B0604020202020204" pitchFamily="34" charset="0"/>
              </a:rPr>
              <a:t> of 100 mutation-positive patients (M30)-In progress</a:t>
            </a:r>
          </a:p>
          <a:p>
            <a:pPr algn="just">
              <a:spcAft>
                <a:spcPts val="200"/>
              </a:spcAft>
            </a:pPr>
            <a:endParaRPr lang="en-US" b="1" dirty="0">
              <a:solidFill>
                <a:schemeClr val="tx1">
                  <a:lumMod val="50000"/>
                  <a:lumOff val="50000"/>
                </a:schemeClr>
              </a:solidFill>
              <a:latin typeface="Arial" panose="020B0604020202020204" pitchFamily="34" charset="0"/>
              <a:cs typeface="Arial" panose="020B0604020202020204" pitchFamily="34" charset="0"/>
            </a:endParaRPr>
          </a:p>
          <a:p>
            <a:pPr algn="just">
              <a:spcAft>
                <a:spcPts val="200"/>
              </a:spcAft>
            </a:pPr>
            <a:r>
              <a:rPr lang="en-US" b="1" dirty="0">
                <a:solidFill>
                  <a:schemeClr val="tx1">
                    <a:lumMod val="50000"/>
                    <a:lumOff val="50000"/>
                  </a:schemeClr>
                </a:solidFill>
                <a:latin typeface="Arial" panose="020B0604020202020204" pitchFamily="34" charset="0"/>
                <a:cs typeface="Arial" panose="020B0604020202020204" pitchFamily="34" charset="0"/>
              </a:rPr>
              <a:t>D5.4: Validation using model and clinical samples (M36)-In progress</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97615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6905" y="202433"/>
            <a:ext cx="7248285" cy="369332"/>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2 (D5.2) Targeted NGS analysis on the tissue samples</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pic>
        <p:nvPicPr>
          <p:cNvPr id="8" name="Picture 4" descr="Image result for for more details logo">
            <a:extLst>
              <a:ext uri="{FF2B5EF4-FFF2-40B4-BE49-F238E27FC236}">
                <a16:creationId xmlns:a16="http://schemas.microsoft.com/office/drawing/2014/main" id="{51A7CCEB-CC0C-4346-841B-AB2A64CB7295}"/>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48129" y="6155899"/>
            <a:ext cx="509051" cy="5491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9D6881A-C54A-4FDD-B8ED-DE2D448F564F}"/>
              </a:ext>
            </a:extLst>
          </p:cNvPr>
          <p:cNvSpPr/>
          <p:nvPr/>
        </p:nvSpPr>
        <p:spPr>
          <a:xfrm>
            <a:off x="402654" y="5914224"/>
            <a:ext cx="4572000" cy="830997"/>
          </a:xfrm>
          <a:prstGeom prst="rect">
            <a:avLst/>
          </a:prstGeom>
        </p:spPr>
        <p:txBody>
          <a:bodyPr>
            <a:spAutoFit/>
          </a:bodyPr>
          <a:lstStyle/>
          <a:p>
            <a:pPr marL="274320" marR="0" indent="0" algn="just">
              <a:spcBef>
                <a:spcPts val="0"/>
              </a:spcBef>
            </a:pPr>
            <a:r>
              <a:rPr lang="en-US" sz="1600" b="1" kern="0" dirty="0">
                <a:solidFill>
                  <a:schemeClr val="bg1">
                    <a:lumMod val="50000"/>
                  </a:schemeClr>
                </a:solidFill>
                <a:latin typeface="Arial" panose="020B0604020202020204" pitchFamily="34" charset="0"/>
                <a:ea typeface="SimHei" panose="02010609060101010101" pitchFamily="49" charset="-122"/>
                <a:cs typeface="Mangal" panose="02040503050203030202" pitchFamily="18" charset="0"/>
              </a:rPr>
              <a:t>More details</a:t>
            </a:r>
          </a:p>
          <a:p>
            <a:pPr marL="560070" marR="0" indent="-285750" algn="just">
              <a:spcBef>
                <a:spcPts val="0"/>
              </a:spcBef>
              <a:buFont typeface="Arial" panose="020B0604020202020204" pitchFamily="34" charset="0"/>
              <a:buChar char="•"/>
            </a:pPr>
            <a:r>
              <a:rPr lang="en-US" sz="1600" b="1" kern="0" dirty="0">
                <a:solidFill>
                  <a:schemeClr val="bg1">
                    <a:lumMod val="50000"/>
                  </a:schemeClr>
                </a:solidFill>
                <a:latin typeface="Arial" panose="020B0604020202020204" pitchFamily="34" charset="0"/>
                <a:ea typeface="SimHei" panose="02010609060101010101" pitchFamily="49" charset="-122"/>
                <a:cs typeface="Mangal" panose="02040503050203030202" pitchFamily="18" charset="0"/>
              </a:rPr>
              <a:t>1</a:t>
            </a:r>
            <a:r>
              <a:rPr lang="en-US" sz="1600" b="1" kern="0" baseline="30000" dirty="0">
                <a:solidFill>
                  <a:schemeClr val="bg1">
                    <a:lumMod val="50000"/>
                  </a:schemeClr>
                </a:solidFill>
                <a:latin typeface="Arial" panose="020B0604020202020204" pitchFamily="34" charset="0"/>
                <a:ea typeface="SimHei" panose="02010609060101010101" pitchFamily="49" charset="-122"/>
                <a:cs typeface="Mangal" panose="02040503050203030202" pitchFamily="18" charset="0"/>
              </a:rPr>
              <a:t>st</a:t>
            </a:r>
            <a:r>
              <a:rPr lang="en-US" sz="1600" b="1" kern="0" dirty="0">
                <a:solidFill>
                  <a:schemeClr val="bg1">
                    <a:lumMod val="50000"/>
                  </a:schemeClr>
                </a:solidFill>
                <a:latin typeface="Arial" panose="020B0604020202020204" pitchFamily="34" charset="0"/>
                <a:ea typeface="SimHei" panose="02010609060101010101" pitchFamily="49" charset="-122"/>
                <a:cs typeface="Mangal" panose="02040503050203030202" pitchFamily="18" charset="0"/>
              </a:rPr>
              <a:t> Periodic Report </a:t>
            </a:r>
          </a:p>
          <a:p>
            <a:pPr marL="560070" marR="0" indent="-285750" algn="just">
              <a:spcBef>
                <a:spcPts val="0"/>
              </a:spcBef>
              <a:buFont typeface="Arial" panose="020B0604020202020204" pitchFamily="34" charset="0"/>
              <a:buChar char="•"/>
            </a:pPr>
            <a:r>
              <a:rPr lang="en-US" sz="1600" b="1" kern="0" dirty="0">
                <a:solidFill>
                  <a:schemeClr val="bg1">
                    <a:lumMod val="50000"/>
                  </a:schemeClr>
                </a:solidFill>
                <a:latin typeface="Arial" panose="020B0604020202020204" pitchFamily="34" charset="0"/>
                <a:ea typeface="SimHei" panose="02010609060101010101" pitchFamily="49" charset="-122"/>
                <a:cs typeface="Mangal" panose="02040503050203030202" pitchFamily="18" charset="0"/>
              </a:rPr>
              <a:t>Deliverable 5.2</a:t>
            </a:r>
          </a:p>
        </p:txBody>
      </p:sp>
      <p:sp>
        <p:nvSpPr>
          <p:cNvPr id="5" name="Rectangle 4">
            <a:extLst>
              <a:ext uri="{FF2B5EF4-FFF2-40B4-BE49-F238E27FC236}">
                <a16:creationId xmlns:a16="http://schemas.microsoft.com/office/drawing/2014/main" id="{CDC66FAA-8D1F-48EF-BD7C-09AB59793216}"/>
              </a:ext>
            </a:extLst>
          </p:cNvPr>
          <p:cNvSpPr/>
          <p:nvPr/>
        </p:nvSpPr>
        <p:spPr>
          <a:xfrm>
            <a:off x="6905" y="810109"/>
            <a:ext cx="9151626" cy="646331"/>
          </a:xfrm>
          <a:prstGeom prst="rect">
            <a:avLst/>
          </a:prstGeom>
        </p:spPr>
        <p:txBody>
          <a:bodyPr wrap="square">
            <a:spAutoFit/>
          </a:bodyPr>
          <a:lstStyle/>
          <a:p>
            <a:pPr lvl="0" algn="just" eaLnBrk="0" fontAlgn="base" hangingPunct="0">
              <a:spcBef>
                <a:spcPct val="0"/>
              </a:spcBef>
              <a:spcAft>
                <a:spcPts val="1200"/>
              </a:spcAft>
            </a:pPr>
            <a:r>
              <a:rPr lang="en-US" altLang="en-US" b="1" dirty="0">
                <a:solidFill>
                  <a:srgbClr val="000000"/>
                </a:solidFill>
                <a:latin typeface="Arial" panose="020B0604020202020204" pitchFamily="34" charset="0"/>
                <a:ea typeface="Times New Roman" panose="02020603050405020304" pitchFamily="18" charset="0"/>
                <a:cs typeface="Arial" panose="020B0604020202020204" pitchFamily="34" charset="0"/>
              </a:rPr>
              <a:t>Task 2 of Work Package 5 </a:t>
            </a:r>
            <a:r>
              <a:rPr lang="en-US" alt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has already been </a:t>
            </a:r>
            <a:r>
              <a:rPr lang="en-US" altLang="en-US" b="1" dirty="0">
                <a:solidFill>
                  <a:srgbClr val="000000"/>
                </a:solidFill>
                <a:latin typeface="Arial" panose="020B0604020202020204" pitchFamily="34" charset="0"/>
                <a:ea typeface="Times New Roman" panose="02020603050405020304" pitchFamily="18" charset="0"/>
                <a:cs typeface="Arial" panose="020B0604020202020204" pitchFamily="34" charset="0"/>
              </a:rPr>
              <a:t>completed</a:t>
            </a:r>
            <a:r>
              <a:rPr lang="en-US" alt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(Mo 12) during the first reporting period.</a:t>
            </a:r>
          </a:p>
        </p:txBody>
      </p:sp>
      <p:graphicFrame>
        <p:nvGraphicFramePr>
          <p:cNvPr id="6" name="Table 5">
            <a:extLst>
              <a:ext uri="{FF2B5EF4-FFF2-40B4-BE49-F238E27FC236}">
                <a16:creationId xmlns:a16="http://schemas.microsoft.com/office/drawing/2014/main" id="{58DF6390-DC3A-484F-BD50-26D1B65A0BFC}"/>
              </a:ext>
            </a:extLst>
          </p:cNvPr>
          <p:cNvGraphicFramePr>
            <a:graphicFrameLocks noGrp="1"/>
          </p:cNvGraphicFramePr>
          <p:nvPr>
            <p:extLst>
              <p:ext uri="{D42A27DB-BD31-4B8C-83A1-F6EECF244321}">
                <p14:modId xmlns:p14="http://schemas.microsoft.com/office/powerpoint/2010/main" val="318873401"/>
              </p:ext>
            </p:extLst>
          </p:nvPr>
        </p:nvGraphicFramePr>
        <p:xfrm>
          <a:off x="1067644" y="1655399"/>
          <a:ext cx="7329839" cy="4167124"/>
        </p:xfrm>
        <a:graphic>
          <a:graphicData uri="http://schemas.openxmlformats.org/drawingml/2006/table">
            <a:tbl>
              <a:tblPr firstRow="1" firstCol="1" bandRow="1">
                <a:tableStyleId>{5940675A-B579-460E-94D1-54222C63F5DA}</a:tableStyleId>
              </a:tblPr>
              <a:tblGrid>
                <a:gridCol w="2444193">
                  <a:extLst>
                    <a:ext uri="{9D8B030D-6E8A-4147-A177-3AD203B41FA5}">
                      <a16:colId xmlns:a16="http://schemas.microsoft.com/office/drawing/2014/main" val="1959630781"/>
                    </a:ext>
                  </a:extLst>
                </a:gridCol>
                <a:gridCol w="2442823">
                  <a:extLst>
                    <a:ext uri="{9D8B030D-6E8A-4147-A177-3AD203B41FA5}">
                      <a16:colId xmlns:a16="http://schemas.microsoft.com/office/drawing/2014/main" val="151871254"/>
                    </a:ext>
                  </a:extLst>
                </a:gridCol>
                <a:gridCol w="2442823">
                  <a:extLst>
                    <a:ext uri="{9D8B030D-6E8A-4147-A177-3AD203B41FA5}">
                      <a16:colId xmlns:a16="http://schemas.microsoft.com/office/drawing/2014/main" val="702656805"/>
                    </a:ext>
                  </a:extLst>
                </a:gridCol>
              </a:tblGrid>
              <a:tr h="272367">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Gene</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Mutation Status</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Number of Patients</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25629648"/>
                  </a:ext>
                </a:extLst>
              </a:tr>
              <a:tr h="272367">
                <a:tc rowSpan="4">
                  <a:txBody>
                    <a:bodyPr/>
                    <a:lstStyle/>
                    <a:p>
                      <a:pPr marL="0" marR="114300" algn="ctr">
                        <a:lnSpc>
                          <a:spcPct val="150000"/>
                        </a:lnSpc>
                        <a:spcBef>
                          <a:spcPts val="0"/>
                        </a:spcBef>
                        <a:spcAft>
                          <a:spcPts val="600"/>
                        </a:spcAft>
                      </a:pPr>
                      <a:r>
                        <a:rPr lang="en-GB" sz="1600" b="1" i="1" dirty="0">
                          <a:effectLst/>
                          <a:latin typeface="Arial" panose="020B0604020202020204" pitchFamily="34" charset="0"/>
                          <a:cs typeface="Arial" panose="020B0604020202020204" pitchFamily="34" charset="0"/>
                        </a:rPr>
                        <a:t>EGFR</a:t>
                      </a:r>
                      <a:endParaRPr lang="en-US" sz="1600" b="1" i="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WT</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85</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1093342626"/>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Mutant</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10</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1177521123"/>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Total Tested</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95</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3498843900"/>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dirty="0">
                          <a:effectLst/>
                          <a:latin typeface="Arial" panose="020B0604020202020204" pitchFamily="34" charset="0"/>
                          <a:cs typeface="Arial" panose="020B0604020202020204" pitchFamily="34" charset="0"/>
                        </a:rPr>
                        <a:t>NA</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14300" algn="ctr">
                        <a:lnSpc>
                          <a:spcPct val="150000"/>
                        </a:lnSpc>
                        <a:spcBef>
                          <a:spcPts val="0"/>
                        </a:spcBef>
                        <a:spcAft>
                          <a:spcPts val="600"/>
                        </a:spcAft>
                      </a:pPr>
                      <a:r>
                        <a:rPr lang="en-GB" sz="1600" dirty="0">
                          <a:effectLst/>
                          <a:latin typeface="Arial" panose="020B0604020202020204" pitchFamily="34" charset="0"/>
                          <a:cs typeface="Arial" panose="020B0604020202020204" pitchFamily="34" charset="0"/>
                        </a:rPr>
                        <a:t>142</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07800578"/>
                  </a:ext>
                </a:extLst>
              </a:tr>
              <a:tr h="272367">
                <a:tc rowSpan="4">
                  <a:txBody>
                    <a:bodyPr/>
                    <a:lstStyle/>
                    <a:p>
                      <a:pPr marL="0" marR="114300" algn="ctr">
                        <a:lnSpc>
                          <a:spcPct val="150000"/>
                        </a:lnSpc>
                        <a:spcBef>
                          <a:spcPts val="0"/>
                        </a:spcBef>
                        <a:spcAft>
                          <a:spcPts val="600"/>
                        </a:spcAft>
                      </a:pPr>
                      <a:r>
                        <a:rPr lang="en-GB" sz="1600" b="1" i="1" dirty="0">
                          <a:effectLst/>
                          <a:latin typeface="Arial" panose="020B0604020202020204" pitchFamily="34" charset="0"/>
                          <a:cs typeface="Arial" panose="020B0604020202020204" pitchFamily="34" charset="0"/>
                        </a:rPr>
                        <a:t>KRAS</a:t>
                      </a:r>
                      <a:endParaRPr lang="en-US" sz="1600" b="1" i="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WT</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85</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370599081"/>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Mutant</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34</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3966007943"/>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Total Tested</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119</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045500464"/>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dirty="0">
                          <a:effectLst/>
                          <a:latin typeface="Arial" panose="020B0604020202020204" pitchFamily="34" charset="0"/>
                          <a:cs typeface="Arial" panose="020B0604020202020204" pitchFamily="34" charset="0"/>
                        </a:rPr>
                        <a:t>NA</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14300" algn="ctr">
                        <a:lnSpc>
                          <a:spcPct val="150000"/>
                        </a:lnSpc>
                        <a:spcBef>
                          <a:spcPts val="0"/>
                        </a:spcBef>
                        <a:spcAft>
                          <a:spcPts val="600"/>
                        </a:spcAft>
                      </a:pPr>
                      <a:r>
                        <a:rPr lang="en-GB" sz="1600">
                          <a:effectLst/>
                          <a:latin typeface="Arial" panose="020B0604020202020204" pitchFamily="34" charset="0"/>
                          <a:cs typeface="Arial" panose="020B0604020202020204" pitchFamily="34" charset="0"/>
                        </a:rPr>
                        <a:t>118</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73575800"/>
                  </a:ext>
                </a:extLst>
              </a:tr>
              <a:tr h="278798">
                <a:tc rowSpan="4">
                  <a:txBody>
                    <a:bodyPr/>
                    <a:lstStyle/>
                    <a:p>
                      <a:pPr marL="0" marR="114300" algn="ctr">
                        <a:lnSpc>
                          <a:spcPct val="150000"/>
                        </a:lnSpc>
                        <a:spcBef>
                          <a:spcPts val="0"/>
                        </a:spcBef>
                        <a:spcAft>
                          <a:spcPts val="600"/>
                        </a:spcAft>
                      </a:pPr>
                      <a:r>
                        <a:rPr lang="en-GB" sz="1600" b="1" i="1" dirty="0">
                          <a:effectLst/>
                          <a:latin typeface="Arial" panose="020B0604020202020204" pitchFamily="34" charset="0"/>
                          <a:cs typeface="Arial" panose="020B0604020202020204" pitchFamily="34" charset="0"/>
                        </a:rPr>
                        <a:t>BRAF</a:t>
                      </a:r>
                      <a:endParaRPr lang="en-US" sz="1600" b="1" i="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14300" algn="ctr" defTabSz="914400" rtl="0" eaLnBrk="1" latinLnBrk="0" hangingPunct="1">
                        <a:lnSpc>
                          <a:spcPct val="150000"/>
                        </a:lnSpc>
                        <a:spcBef>
                          <a:spcPts val="0"/>
                        </a:spcBef>
                        <a:spcAft>
                          <a:spcPts val="600"/>
                        </a:spcAft>
                      </a:pPr>
                      <a:r>
                        <a:rPr lang="en-GB" sz="1600" b="1" kern="1200" dirty="0">
                          <a:solidFill>
                            <a:schemeClr val="tx1"/>
                          </a:solidFill>
                          <a:effectLst/>
                          <a:latin typeface="Arial" panose="020B0604020202020204" pitchFamily="34" charset="0"/>
                          <a:ea typeface="+mn-ea"/>
                          <a:cs typeface="Arial" panose="020B0604020202020204" pitchFamily="34" charset="0"/>
                        </a:rPr>
                        <a:t>WT</a:t>
                      </a:r>
                      <a:endParaRPr lang="en-US" sz="1600" b="1"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defTabSz="914400" rtl="0" eaLnBrk="1" latinLnBrk="0" hangingPunct="1">
                        <a:lnSpc>
                          <a:spcPct val="150000"/>
                        </a:lnSpc>
                        <a:spcBef>
                          <a:spcPts val="0"/>
                        </a:spcBef>
                        <a:spcAft>
                          <a:spcPts val="600"/>
                        </a:spcAft>
                      </a:pPr>
                      <a:r>
                        <a:rPr lang="en-GB" sz="1600" b="1" kern="1200" dirty="0">
                          <a:solidFill>
                            <a:schemeClr val="tx1"/>
                          </a:solidFill>
                          <a:effectLst/>
                          <a:latin typeface="Arial" panose="020B0604020202020204" pitchFamily="34" charset="0"/>
                          <a:ea typeface="+mn-ea"/>
                          <a:cs typeface="Arial" panose="020B0604020202020204" pitchFamily="34" charset="0"/>
                        </a:rPr>
                        <a:t>87</a:t>
                      </a:r>
                      <a:endParaRPr lang="en-US" sz="1600" b="1"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1982522338"/>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Mutant</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11</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771220422"/>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Total Tested</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114300" algn="ctr">
                        <a:lnSpc>
                          <a:spcPct val="150000"/>
                        </a:lnSpc>
                        <a:spcBef>
                          <a:spcPts val="0"/>
                        </a:spcBef>
                        <a:spcAft>
                          <a:spcPts val="600"/>
                        </a:spcAft>
                      </a:pPr>
                      <a:r>
                        <a:rPr lang="en-GB" sz="1600" b="1" dirty="0">
                          <a:effectLst/>
                          <a:latin typeface="Arial" panose="020B0604020202020204" pitchFamily="34" charset="0"/>
                          <a:cs typeface="Arial" panose="020B0604020202020204" pitchFamily="34" charset="0"/>
                        </a:rPr>
                        <a:t>98</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1296504017"/>
                  </a:ext>
                </a:extLst>
              </a:tr>
              <a:tr h="272367">
                <a:tc vMerge="1">
                  <a:txBody>
                    <a:bodyPr/>
                    <a:lstStyle/>
                    <a:p>
                      <a:endParaRPr lang="en-US"/>
                    </a:p>
                  </a:txBody>
                  <a:tcPr/>
                </a:tc>
                <a:tc>
                  <a:txBody>
                    <a:bodyPr/>
                    <a:lstStyle/>
                    <a:p>
                      <a:pPr marL="0" marR="114300" algn="ctr">
                        <a:lnSpc>
                          <a:spcPct val="150000"/>
                        </a:lnSpc>
                        <a:spcBef>
                          <a:spcPts val="0"/>
                        </a:spcBef>
                        <a:spcAft>
                          <a:spcPts val="600"/>
                        </a:spcAft>
                      </a:pPr>
                      <a:r>
                        <a:rPr lang="en-GB" sz="1600">
                          <a:effectLst/>
                          <a:latin typeface="Arial" panose="020B0604020202020204" pitchFamily="34" charset="0"/>
                          <a:cs typeface="Arial" panose="020B0604020202020204" pitchFamily="34" charset="0"/>
                        </a:rPr>
                        <a:t>NA</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14300" algn="ctr">
                        <a:lnSpc>
                          <a:spcPct val="150000"/>
                        </a:lnSpc>
                        <a:spcBef>
                          <a:spcPts val="0"/>
                        </a:spcBef>
                        <a:spcAft>
                          <a:spcPts val="600"/>
                        </a:spcAft>
                      </a:pPr>
                      <a:r>
                        <a:rPr lang="en-GB" sz="1600" dirty="0">
                          <a:effectLst/>
                          <a:latin typeface="Arial" panose="020B0604020202020204" pitchFamily="34" charset="0"/>
                          <a:cs typeface="Arial" panose="020B0604020202020204" pitchFamily="34" charset="0"/>
                        </a:rPr>
                        <a:t>139</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07370380"/>
                  </a:ext>
                </a:extLst>
              </a:tr>
            </a:tbl>
          </a:graphicData>
        </a:graphic>
      </p:graphicFrame>
    </p:spTree>
    <p:extLst>
      <p:ext uri="{BB962C8B-B14F-4D97-AF65-F5344CB8AC3E}">
        <p14:creationId xmlns:p14="http://schemas.microsoft.com/office/powerpoint/2010/main" val="169087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6905" y="196983"/>
            <a:ext cx="7248285" cy="369332"/>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1 (D5.1) Collection of samples </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3" name="TextBox 2">
            <a:extLst>
              <a:ext uri="{FF2B5EF4-FFF2-40B4-BE49-F238E27FC236}">
                <a16:creationId xmlns:a16="http://schemas.microsoft.com/office/drawing/2014/main" id="{F489E73F-27CB-4387-9846-B39D2C07E0EE}"/>
              </a:ext>
            </a:extLst>
          </p:cNvPr>
          <p:cNvSpPr txBox="1"/>
          <p:nvPr/>
        </p:nvSpPr>
        <p:spPr>
          <a:xfrm>
            <a:off x="0" y="902590"/>
            <a:ext cx="9076645" cy="3359510"/>
          </a:xfrm>
          <a:prstGeom prst="rect">
            <a:avLst/>
          </a:prstGeom>
          <a:noFill/>
        </p:spPr>
        <p:txBody>
          <a:bodyPr wrap="square" rtlCol="0">
            <a:noAutofit/>
          </a:bodyPr>
          <a:lstStyle/>
          <a:p>
            <a:pPr algn="just"/>
            <a:r>
              <a:rPr lang="en-US" b="1" i="1" dirty="0">
                <a:latin typeface="Arial" panose="020B0604020202020204" pitchFamily="34" charset="0"/>
                <a:cs typeface="Arial" panose="020B0604020202020204" pitchFamily="34" charset="0"/>
              </a:rPr>
              <a:t>KRAS</a:t>
            </a:r>
            <a:r>
              <a:rPr lang="en-US" b="1" dirty="0">
                <a:latin typeface="Arial" panose="020B0604020202020204" pitchFamily="34" charset="0"/>
                <a:cs typeface="Arial" panose="020B0604020202020204" pitchFamily="34" charset="0"/>
              </a:rPr>
              <a:t> tissue status has been evaluated in 119 patients (NSCLC, N=68 and CRC, N=51)</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34/119 harbor </a:t>
            </a:r>
            <a:r>
              <a:rPr lang="en-US" b="1" i="1" dirty="0">
                <a:latin typeface="Arial" panose="020B0604020202020204" pitchFamily="34" charset="0"/>
                <a:cs typeface="Arial" panose="020B0604020202020204" pitchFamily="34" charset="0"/>
              </a:rPr>
              <a:t>KRAS</a:t>
            </a:r>
            <a:r>
              <a:rPr lang="en-US" b="1" dirty="0">
                <a:latin typeface="Arial" panose="020B0604020202020204" pitchFamily="34" charset="0"/>
                <a:cs typeface="Arial" panose="020B0604020202020204" pitchFamily="34" charset="0"/>
              </a:rPr>
              <a:t> tissue mutations (NSCLC, N=15 and CRC, N=19)</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Plasma samples are available for all these patients </a:t>
            </a:r>
          </a:p>
          <a:p>
            <a:pPr marL="285750" indent="-28575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KRAS</a:t>
            </a:r>
            <a:r>
              <a:rPr lang="en-US" dirty="0">
                <a:latin typeface="Arial" panose="020B0604020202020204" pitchFamily="34" charset="0"/>
                <a:cs typeface="Arial" panose="020B0604020202020204" pitchFamily="34" charset="0"/>
              </a:rPr>
              <a:t> status analysis was performed in the plasma of 66 patients </a:t>
            </a:r>
            <a:r>
              <a:rPr lang="en-US" b="1" dirty="0">
                <a:latin typeface="Arial" panose="020B0604020202020204" pitchFamily="34" charset="0"/>
                <a:cs typeface="Arial" panose="020B0604020202020204" pitchFamily="34" charset="0"/>
              </a:rPr>
              <a:t>(34 patients </a:t>
            </a:r>
            <a:r>
              <a:rPr lang="en-US" b="1" i="1" dirty="0">
                <a:latin typeface="Arial" panose="020B0604020202020204" pitchFamily="34" charset="0"/>
                <a:cs typeface="Arial" panose="020B0604020202020204" pitchFamily="34" charset="0"/>
              </a:rPr>
              <a:t>KRAS</a:t>
            </a:r>
            <a:r>
              <a:rPr lang="en-US" b="1" dirty="0">
                <a:latin typeface="Arial" panose="020B0604020202020204" pitchFamily="34" charset="0"/>
                <a:cs typeface="Arial" panose="020B0604020202020204" pitchFamily="34" charset="0"/>
              </a:rPr>
              <a:t> mutant and 32 </a:t>
            </a:r>
            <a:r>
              <a:rPr lang="en-US" b="1" i="1" dirty="0">
                <a:latin typeface="Arial" panose="020B0604020202020204" pitchFamily="34" charset="0"/>
                <a:cs typeface="Arial" panose="020B0604020202020204" pitchFamily="34" charset="0"/>
              </a:rPr>
              <a:t>KRAS</a:t>
            </a:r>
            <a:r>
              <a:rPr lang="en-US" b="1" dirty="0">
                <a:latin typeface="Arial" panose="020B0604020202020204" pitchFamily="34" charset="0"/>
                <a:cs typeface="Arial" panose="020B0604020202020204" pitchFamily="34" charset="0"/>
              </a:rPr>
              <a:t> wild type)</a:t>
            </a:r>
          </a:p>
          <a:p>
            <a:pPr marL="285750" indent="-28575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86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graphicFrame>
        <p:nvGraphicFramePr>
          <p:cNvPr id="5" name="Table 4">
            <a:extLst>
              <a:ext uri="{FF2B5EF4-FFF2-40B4-BE49-F238E27FC236}">
                <a16:creationId xmlns:a16="http://schemas.microsoft.com/office/drawing/2014/main" id="{CBDA3EE9-336C-4D8F-A066-837AA7F578F6}"/>
              </a:ext>
            </a:extLst>
          </p:cNvPr>
          <p:cNvGraphicFramePr>
            <a:graphicFrameLocks noGrp="1"/>
          </p:cNvGraphicFramePr>
          <p:nvPr>
            <p:extLst>
              <p:ext uri="{D42A27DB-BD31-4B8C-83A1-F6EECF244321}">
                <p14:modId xmlns:p14="http://schemas.microsoft.com/office/powerpoint/2010/main" val="1606586811"/>
              </p:ext>
            </p:extLst>
          </p:nvPr>
        </p:nvGraphicFramePr>
        <p:xfrm>
          <a:off x="448965" y="1596540"/>
          <a:ext cx="8246070" cy="4144343"/>
        </p:xfrm>
        <a:graphic>
          <a:graphicData uri="http://schemas.openxmlformats.org/drawingml/2006/table">
            <a:tbl>
              <a:tblPr firstRow="1" firstCol="1" bandRow="1"/>
              <a:tblGrid>
                <a:gridCol w="4881473">
                  <a:extLst>
                    <a:ext uri="{9D8B030D-6E8A-4147-A177-3AD203B41FA5}">
                      <a16:colId xmlns:a16="http://schemas.microsoft.com/office/drawing/2014/main" val="3312075694"/>
                    </a:ext>
                  </a:extLst>
                </a:gridCol>
                <a:gridCol w="3364597">
                  <a:extLst>
                    <a:ext uri="{9D8B030D-6E8A-4147-A177-3AD203B41FA5}">
                      <a16:colId xmlns:a16="http://schemas.microsoft.com/office/drawing/2014/main" val="469561450"/>
                    </a:ext>
                  </a:extLst>
                </a:gridCol>
              </a:tblGrid>
              <a:tr h="244939">
                <a:tc>
                  <a:txBody>
                    <a:bodyPr/>
                    <a:lstStyle/>
                    <a:p>
                      <a:pPr algn="ctr">
                        <a:lnSpc>
                          <a:spcPct val="115000"/>
                        </a:lnSpc>
                        <a:spcAft>
                          <a:spcPts val="0"/>
                        </a:spcAft>
                      </a:pPr>
                      <a:r>
                        <a:rPr lang="en-US" sz="1600" b="1"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cs typeface="Arial" panose="020B0604020202020204" pitchFamily="34" charset="0"/>
                      </a:endParaRPr>
                    </a:p>
                  </a:txBody>
                  <a:tcPr marL="29789" marR="29789"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b="1">
                          <a:effectLst/>
                          <a:latin typeface="Arial" panose="020B0604020202020204" pitchFamily="34" charset="0"/>
                          <a:cs typeface="Arial" panose="020B0604020202020204" pitchFamily="34" charset="0"/>
                        </a:rPr>
                        <a:t> </a:t>
                      </a:r>
                      <a:endParaRPr lang="en-US" sz="1600">
                        <a:effectLst/>
                        <a:latin typeface="Arial" panose="020B0604020202020204" pitchFamily="34" charset="0"/>
                        <a:cs typeface="Arial" panose="020B0604020202020204" pitchFamily="34" charset="0"/>
                      </a:endParaRPr>
                    </a:p>
                  </a:txBody>
                  <a:tcPr marL="29789" marR="29789"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41833018"/>
                  </a:ext>
                </a:extLst>
              </a:tr>
              <a:tr h="296243">
                <a:tc>
                  <a:txBody>
                    <a:bodyPr/>
                    <a:lstStyle/>
                    <a:p>
                      <a:pPr algn="l">
                        <a:lnSpc>
                          <a:spcPct val="115000"/>
                        </a:lnSpc>
                        <a:spcAft>
                          <a:spcPts val="0"/>
                        </a:spcAft>
                      </a:pPr>
                      <a:r>
                        <a:rPr lang="en-US" sz="1600" b="1">
                          <a:effectLst/>
                          <a:latin typeface="Arial" panose="020B0604020202020204" pitchFamily="34" charset="0"/>
                          <a:cs typeface="Arial" panose="020B0604020202020204" pitchFamily="34" charset="0"/>
                        </a:rPr>
                        <a:t>Variable</a:t>
                      </a:r>
                      <a:endParaRPr lang="en-US" sz="1600">
                        <a:effectLst/>
                        <a:latin typeface="Arial" panose="020B0604020202020204" pitchFamily="34" charset="0"/>
                        <a:cs typeface="Arial" panose="020B0604020202020204" pitchFamily="34" charset="0"/>
                      </a:endParaRPr>
                    </a:p>
                  </a:txBody>
                  <a:tcPr marL="29789" marR="29789"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effectLst/>
                          <a:latin typeface="Arial" panose="020B0604020202020204" pitchFamily="34" charset="0"/>
                          <a:cs typeface="Arial" panose="020B0604020202020204" pitchFamily="34" charset="0"/>
                        </a:rPr>
                        <a:t>No. of patients (%)</a:t>
                      </a:r>
                      <a:endParaRPr lang="en-US" sz="1600" dirty="0">
                        <a:effectLst/>
                        <a:latin typeface="Arial" panose="020B0604020202020204" pitchFamily="34" charset="0"/>
                        <a:cs typeface="Arial" panose="020B0604020202020204" pitchFamily="34" charset="0"/>
                      </a:endParaRPr>
                    </a:p>
                  </a:txBody>
                  <a:tcPr marL="29789" marR="29789"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1320472"/>
                  </a:ext>
                </a:extLst>
              </a:tr>
              <a:tr h="244939">
                <a:tc>
                  <a:txBody>
                    <a:bodyPr/>
                    <a:lstStyle/>
                    <a:p>
                      <a:pPr marL="180340" marR="0" indent="-180340" algn="l">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TNM Stage </a:t>
                      </a:r>
                      <a:r>
                        <a:rPr lang="en-US" sz="1600" b="1" baseline="30000">
                          <a:effectLst/>
                          <a:latin typeface="Arial" panose="020B0604020202020204" pitchFamily="34" charset="0"/>
                          <a:cs typeface="Arial" panose="020B0604020202020204" pitchFamily="34" charset="0"/>
                        </a:rPr>
                        <a:t>a</a:t>
                      </a:r>
                      <a:endParaRPr lang="en-US" sz="1600">
                        <a:effectLst/>
                        <a:latin typeface="Arial" panose="020B0604020202020204" pitchFamily="34" charset="0"/>
                        <a:cs typeface="Arial" panose="020B0604020202020204" pitchFamily="34" charset="0"/>
                      </a:endParaRPr>
                    </a:p>
                  </a:txBody>
                  <a:tcPr marL="29789" marR="29789"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effectLst/>
                          <a:latin typeface="Arial" panose="020B0604020202020204" pitchFamily="34" charset="0"/>
                          <a:cs typeface="Arial" panose="020B0604020202020204" pitchFamily="34" charset="0"/>
                        </a:rPr>
                        <a:t> </a:t>
                      </a:r>
                    </a:p>
                  </a:txBody>
                  <a:tcPr marL="29789" marR="29789" marT="0" marB="0" anchor="ctr">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33208926"/>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I/II</a:t>
                      </a:r>
                    </a:p>
                  </a:txBody>
                  <a:tcPr marL="29789" marR="29789" marT="0" marB="0" anchor="ctr">
                    <a:lnL>
                      <a:noFill/>
                    </a:lnL>
                    <a:lnR>
                      <a:noFill/>
                    </a:lnR>
                    <a:lnT>
                      <a:noFill/>
                    </a:lnT>
                    <a:lnB>
                      <a:noFill/>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5 (7.6)</a:t>
                      </a:r>
                    </a:p>
                  </a:txBody>
                  <a:tcPr marL="29789" marR="29789" marT="0" marB="0" anchor="ctr">
                    <a:lnL>
                      <a:noFill/>
                    </a:lnL>
                    <a:lnR>
                      <a:noFill/>
                    </a:lnR>
                    <a:lnT>
                      <a:noFill/>
                    </a:lnT>
                    <a:lnB>
                      <a:noFill/>
                    </a:lnB>
                  </a:tcPr>
                </a:tc>
                <a:extLst>
                  <a:ext uri="{0D108BD9-81ED-4DB2-BD59-A6C34878D82A}">
                    <a16:rowId xmlns:a16="http://schemas.microsoft.com/office/drawing/2014/main" val="3442580040"/>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III</a:t>
                      </a:r>
                    </a:p>
                  </a:txBody>
                  <a:tcPr marL="29789" marR="29789" marT="0" marB="0" anchor="ctr">
                    <a:lnL>
                      <a:noFill/>
                    </a:lnL>
                    <a:lnR>
                      <a:noFill/>
                    </a:lnR>
                    <a:lnT>
                      <a:noFill/>
                    </a:lnT>
                    <a:lnB>
                      <a:noFill/>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15 (22.7)</a:t>
                      </a:r>
                    </a:p>
                  </a:txBody>
                  <a:tcPr marL="29789" marR="29789" marT="0" marB="0" anchor="ctr">
                    <a:lnL>
                      <a:noFill/>
                    </a:lnL>
                    <a:lnR>
                      <a:noFill/>
                    </a:lnR>
                    <a:lnT>
                      <a:noFill/>
                    </a:lnT>
                    <a:lnB>
                      <a:noFill/>
                    </a:lnB>
                  </a:tcPr>
                </a:tc>
                <a:extLst>
                  <a:ext uri="{0D108BD9-81ED-4DB2-BD59-A6C34878D82A}">
                    <a16:rowId xmlns:a16="http://schemas.microsoft.com/office/drawing/2014/main" val="2865437016"/>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IV</a:t>
                      </a:r>
                    </a:p>
                  </a:txBody>
                  <a:tcPr marL="29789" marR="29789" marT="0" marB="0" anchor="ctr">
                    <a:lnL>
                      <a:noFill/>
                    </a:lnL>
                    <a:lnR>
                      <a:noFill/>
                    </a:lnR>
                    <a:lnT>
                      <a:noFill/>
                    </a:lnT>
                    <a:lnB>
                      <a:noFill/>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36 (54.5)</a:t>
                      </a:r>
                    </a:p>
                  </a:txBody>
                  <a:tcPr marL="29789" marR="29789" marT="0" marB="0" anchor="ctr">
                    <a:lnL>
                      <a:noFill/>
                    </a:lnL>
                    <a:lnR>
                      <a:noFill/>
                    </a:lnR>
                    <a:lnT>
                      <a:noFill/>
                    </a:lnT>
                    <a:lnB>
                      <a:noFill/>
                    </a:lnB>
                  </a:tcPr>
                </a:tc>
                <a:extLst>
                  <a:ext uri="{0D108BD9-81ED-4DB2-BD59-A6C34878D82A}">
                    <a16:rowId xmlns:a16="http://schemas.microsoft.com/office/drawing/2014/main" val="3659559771"/>
                  </a:ext>
                </a:extLst>
              </a:tr>
              <a:tr h="244939">
                <a:tc>
                  <a:txBody>
                    <a:bodyPr/>
                    <a:lstStyle/>
                    <a:p>
                      <a:pPr algn="l">
                        <a:lnSpc>
                          <a:spcPct val="115000"/>
                        </a:lnSpc>
                        <a:spcAft>
                          <a:spcPts val="0"/>
                        </a:spcAft>
                      </a:pPr>
                      <a:r>
                        <a:rPr lang="en-US" sz="1600">
                          <a:effectLst/>
                          <a:latin typeface="Arial" panose="020B0604020202020204" pitchFamily="34" charset="0"/>
                          <a:cs typeface="Arial" panose="020B0604020202020204" pitchFamily="34" charset="0"/>
                        </a:rPr>
                        <a:t>Unknown</a:t>
                      </a:r>
                    </a:p>
                  </a:txBody>
                  <a:tcPr marL="29789" marR="29789" marT="0" marB="0" anchor="ctr">
                    <a:lnL>
                      <a:noFill/>
                    </a:lnL>
                    <a:lnR>
                      <a:noFill/>
                    </a:lnR>
                    <a:lnT>
                      <a:noFill/>
                    </a:lnT>
                    <a:lnB w="19050" cap="flat" cmpd="dbl"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10 (15.2)</a:t>
                      </a:r>
                    </a:p>
                  </a:txBody>
                  <a:tcPr marL="29789" marR="29789" marT="0" marB="0" anchor="ctr">
                    <a:lnL>
                      <a:noFill/>
                    </a:lnL>
                    <a:lnR>
                      <a:noFill/>
                    </a:lnR>
                    <a:lnT>
                      <a:noFill/>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01973196"/>
                  </a:ext>
                </a:extLst>
              </a:tr>
              <a:tr h="244939">
                <a:tc>
                  <a:txBody>
                    <a:bodyPr/>
                    <a:lstStyle/>
                    <a:p>
                      <a:pPr algn="l">
                        <a:lnSpc>
                          <a:spcPct val="115000"/>
                        </a:lnSpc>
                        <a:spcAft>
                          <a:spcPts val="0"/>
                        </a:spcAft>
                      </a:pPr>
                      <a:r>
                        <a:rPr lang="en-US" sz="1600" b="1" dirty="0">
                          <a:effectLst/>
                          <a:latin typeface="Arial" panose="020B0604020202020204" pitchFamily="34" charset="0"/>
                          <a:cs typeface="Arial" panose="020B0604020202020204" pitchFamily="34" charset="0"/>
                        </a:rPr>
                        <a:t>Treatment</a:t>
                      </a:r>
                    </a:p>
                  </a:txBody>
                  <a:tcPr marL="29789" marR="29789" marT="0" marB="0" anchor="ctr">
                    <a:lnL>
                      <a:noFill/>
                    </a:lnL>
                    <a:lnR>
                      <a:noFill/>
                    </a:lnR>
                    <a:lnT w="19050" cap="flat" cmpd="dbl" algn="ctr">
                      <a:solidFill>
                        <a:srgbClr val="000000"/>
                      </a:solidFill>
                      <a:prstDash val="solid"/>
                      <a:round/>
                      <a:headEnd type="none" w="med" len="med"/>
                      <a:tailEnd type="none" w="med" len="med"/>
                    </a:lnT>
                    <a:lnB w="19050" cap="flat" cmpd="dbl" algn="ctr">
                      <a:noFill/>
                      <a:prstDash val="solid"/>
                      <a:round/>
                      <a:headEnd type="none" w="med" len="med"/>
                      <a:tailEnd type="none" w="med" len="med"/>
                    </a:lnB>
                  </a:tcPr>
                </a:tc>
                <a:tc>
                  <a:txBody>
                    <a:bodyPr/>
                    <a:lstStyle/>
                    <a:p>
                      <a:pPr algn="ctr">
                        <a:lnSpc>
                          <a:spcPct val="115000"/>
                        </a:lnSpc>
                        <a:spcAft>
                          <a:spcPts val="0"/>
                        </a:spcAft>
                      </a:pPr>
                      <a:endParaRPr lang="en-US" sz="1600" dirty="0">
                        <a:effectLst/>
                        <a:latin typeface="Arial" panose="020B0604020202020204" pitchFamily="34" charset="0"/>
                        <a:cs typeface="Arial" panose="020B0604020202020204" pitchFamily="34" charset="0"/>
                      </a:endParaRPr>
                    </a:p>
                  </a:txBody>
                  <a:tcPr marL="29789" marR="29789" marT="0" marB="0" anchor="ctr">
                    <a:lnL>
                      <a:noFill/>
                    </a:lnL>
                    <a:lnR>
                      <a:noFill/>
                    </a:lnR>
                    <a:lnT w="19050" cap="flat" cmpd="dbl" algn="ctr">
                      <a:solidFill>
                        <a:srgbClr val="000000"/>
                      </a:solidFill>
                      <a:prstDash val="solid"/>
                      <a:round/>
                      <a:headEnd type="none" w="med" len="med"/>
                      <a:tailEnd type="none" w="med" len="med"/>
                    </a:lnT>
                    <a:lnB w="19050" cap="flat" cmpd="dbl" algn="ctr">
                      <a:noFill/>
                      <a:prstDash val="solid"/>
                      <a:round/>
                      <a:headEnd type="none" w="med" len="med"/>
                      <a:tailEnd type="none" w="med" len="med"/>
                    </a:lnB>
                  </a:tcPr>
                </a:tc>
                <a:extLst>
                  <a:ext uri="{0D108BD9-81ED-4DB2-BD59-A6C34878D82A}">
                    <a16:rowId xmlns:a16="http://schemas.microsoft.com/office/drawing/2014/main" val="2947997019"/>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Targeted treatment</a:t>
                      </a:r>
                    </a:p>
                  </a:txBody>
                  <a:tcPr marL="29789" marR="29789" marT="0" marB="0" anchor="ctr">
                    <a:lnL>
                      <a:noFill/>
                    </a:lnL>
                    <a:lnR>
                      <a:noFill/>
                    </a:lnR>
                    <a:lnT>
                      <a:noFill/>
                    </a:lnT>
                    <a:lnB w="19050" cap="flat" cmpd="dbl" algn="ctr">
                      <a:no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14 (21.2)</a:t>
                      </a:r>
                    </a:p>
                  </a:txBody>
                  <a:tcPr marL="29789" marR="29789" marT="0" marB="0" anchor="ctr">
                    <a:lnL>
                      <a:noFill/>
                    </a:lnL>
                    <a:lnR>
                      <a:noFill/>
                    </a:lnR>
                    <a:lnT>
                      <a:noFill/>
                    </a:lnT>
                    <a:lnB w="19050" cap="flat" cmpd="dbl" algn="ctr">
                      <a:noFill/>
                      <a:prstDash val="solid"/>
                      <a:round/>
                      <a:headEnd type="none" w="med" len="med"/>
                      <a:tailEnd type="none" w="med" len="med"/>
                    </a:lnB>
                  </a:tcPr>
                </a:tc>
                <a:extLst>
                  <a:ext uri="{0D108BD9-81ED-4DB2-BD59-A6C34878D82A}">
                    <a16:rowId xmlns:a16="http://schemas.microsoft.com/office/drawing/2014/main" val="1504597889"/>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Chemotherapy</a:t>
                      </a:r>
                    </a:p>
                  </a:txBody>
                  <a:tcPr marL="29789" marR="29789" marT="0" marB="0" anchor="ctr">
                    <a:lnL>
                      <a:noFill/>
                    </a:lnL>
                    <a:lnR>
                      <a:noFill/>
                    </a:lnR>
                    <a:lnT>
                      <a:noFill/>
                    </a:lnT>
                    <a:lnB w="19050" cap="flat" cmpd="dbl" algn="ctr">
                      <a:no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45 (68.2)</a:t>
                      </a:r>
                    </a:p>
                  </a:txBody>
                  <a:tcPr marL="29789" marR="29789" marT="0" marB="0" anchor="ctr">
                    <a:lnL>
                      <a:noFill/>
                    </a:lnL>
                    <a:lnR>
                      <a:noFill/>
                    </a:lnR>
                    <a:lnT>
                      <a:noFill/>
                    </a:lnT>
                    <a:lnB w="19050" cap="flat" cmpd="dbl" algn="ctr">
                      <a:noFill/>
                      <a:prstDash val="solid"/>
                      <a:round/>
                      <a:headEnd type="none" w="med" len="med"/>
                      <a:tailEnd type="none" w="med" len="med"/>
                    </a:lnB>
                  </a:tcPr>
                </a:tc>
                <a:extLst>
                  <a:ext uri="{0D108BD9-81ED-4DB2-BD59-A6C34878D82A}">
                    <a16:rowId xmlns:a16="http://schemas.microsoft.com/office/drawing/2014/main" val="4087566351"/>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Unknown</a:t>
                      </a:r>
                    </a:p>
                  </a:txBody>
                  <a:tcPr marL="29789" marR="29789"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7 (10.6)</a:t>
                      </a:r>
                    </a:p>
                  </a:txBody>
                  <a:tcPr marL="29789" marR="29789"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929868"/>
                  </a:ext>
                </a:extLst>
              </a:tr>
              <a:tr h="244939">
                <a:tc>
                  <a:txBody>
                    <a:bodyPr/>
                    <a:lstStyle/>
                    <a:p>
                      <a:pPr algn="l">
                        <a:lnSpc>
                          <a:spcPct val="115000"/>
                        </a:lnSpc>
                        <a:spcAft>
                          <a:spcPts val="0"/>
                        </a:spcAft>
                      </a:pPr>
                      <a:r>
                        <a:rPr lang="en-US" sz="1600" b="1" dirty="0">
                          <a:effectLst/>
                          <a:latin typeface="Arial" panose="020B0604020202020204" pitchFamily="34" charset="0"/>
                          <a:cs typeface="Arial" panose="020B0604020202020204" pitchFamily="34" charset="0"/>
                        </a:rPr>
                        <a:t>Smoking Status</a:t>
                      </a:r>
                      <a:endParaRPr lang="en-US" sz="1600" dirty="0">
                        <a:effectLst/>
                        <a:latin typeface="Arial" panose="020B0604020202020204" pitchFamily="34" charset="0"/>
                        <a:cs typeface="Arial" panose="020B0604020202020204" pitchFamily="34" charset="0"/>
                      </a:endParaRPr>
                    </a:p>
                  </a:txBody>
                  <a:tcPr marL="29789" marR="29789"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 </a:t>
                      </a:r>
                    </a:p>
                  </a:txBody>
                  <a:tcPr marL="29789" marR="29789"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67418279"/>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Former</a:t>
                      </a:r>
                    </a:p>
                  </a:txBody>
                  <a:tcPr marL="29789" marR="29789" marT="0" marB="0" anchor="ctr">
                    <a:lnL>
                      <a:noFill/>
                    </a:lnL>
                    <a:lnR>
                      <a:noFill/>
                    </a:lnR>
                    <a:lnT>
                      <a:noFill/>
                    </a:lnT>
                    <a:lnB w="12700" cap="flat" cmpd="sng" algn="ctr">
                      <a:no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18 (27.3)</a:t>
                      </a:r>
                    </a:p>
                  </a:txBody>
                  <a:tcPr marL="29789" marR="29789" marT="0" marB="0" anchor="ct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267079505"/>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Current</a:t>
                      </a:r>
                    </a:p>
                  </a:txBody>
                  <a:tcPr marL="29789" marR="29789" marT="0" marB="0" anchor="ctr">
                    <a:lnL>
                      <a:noFill/>
                    </a:lnL>
                    <a:lnR>
                      <a:noFill/>
                    </a:lnR>
                    <a:lnT>
                      <a:noFill/>
                    </a:lnT>
                    <a:lnB w="12700" cap="flat" cmpd="sng" algn="ctr">
                      <a:no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18 (27.3)</a:t>
                      </a:r>
                    </a:p>
                  </a:txBody>
                  <a:tcPr marL="29789" marR="29789" marT="0" marB="0" anchor="ct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437258664"/>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Never</a:t>
                      </a:r>
                    </a:p>
                  </a:txBody>
                  <a:tcPr marL="29789" marR="29789" marT="0" marB="0" anchor="ctr">
                    <a:lnL>
                      <a:noFill/>
                    </a:lnL>
                    <a:lnR>
                      <a:noFill/>
                    </a:lnR>
                    <a:lnT>
                      <a:noFill/>
                    </a:lnT>
                    <a:lnB w="12700" cap="flat" cmpd="sng" algn="ctr">
                      <a:no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6 (9.1)</a:t>
                      </a:r>
                    </a:p>
                  </a:txBody>
                  <a:tcPr marL="29789" marR="29789" marT="0" marB="0" anchor="ct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2264851693"/>
                  </a:ext>
                </a:extLst>
              </a:tr>
              <a:tr h="244939">
                <a:tc>
                  <a:txBody>
                    <a:bodyPr/>
                    <a:lstStyle/>
                    <a:p>
                      <a:pPr algn="l">
                        <a:lnSpc>
                          <a:spcPct val="115000"/>
                        </a:lnSpc>
                        <a:spcAft>
                          <a:spcPts val="0"/>
                        </a:spcAft>
                      </a:pPr>
                      <a:r>
                        <a:rPr lang="en-US" sz="1600" dirty="0">
                          <a:effectLst/>
                          <a:latin typeface="Arial" panose="020B0604020202020204" pitchFamily="34" charset="0"/>
                          <a:cs typeface="Arial" panose="020B0604020202020204" pitchFamily="34" charset="0"/>
                        </a:rPr>
                        <a:t>Unknown</a:t>
                      </a:r>
                    </a:p>
                  </a:txBody>
                  <a:tcPr marL="29789" marR="29789"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latin typeface="Arial" panose="020B0604020202020204" pitchFamily="34" charset="0"/>
                          <a:cs typeface="Arial" panose="020B0604020202020204" pitchFamily="34" charset="0"/>
                        </a:rPr>
                        <a:t>24 (36.4)</a:t>
                      </a:r>
                    </a:p>
                  </a:txBody>
                  <a:tcPr marL="29789" marR="29789"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0574763"/>
                  </a:ext>
                </a:extLst>
              </a:tr>
            </a:tbl>
          </a:graphicData>
        </a:graphic>
      </p:graphicFrame>
      <p:sp>
        <p:nvSpPr>
          <p:cNvPr id="13" name="TextBox 12">
            <a:extLst>
              <a:ext uri="{FF2B5EF4-FFF2-40B4-BE49-F238E27FC236}">
                <a16:creationId xmlns:a16="http://schemas.microsoft.com/office/drawing/2014/main" id="{06AE7257-ABB3-4D07-A2BD-B7DDFEB88699}"/>
              </a:ext>
            </a:extLst>
          </p:cNvPr>
          <p:cNvSpPr txBox="1"/>
          <p:nvPr/>
        </p:nvSpPr>
        <p:spPr>
          <a:xfrm>
            <a:off x="6905" y="726550"/>
            <a:ext cx="9144000" cy="1175400"/>
          </a:xfrm>
          <a:prstGeom prst="rect">
            <a:avLst/>
          </a:prstGeom>
          <a:noFill/>
        </p:spPr>
        <p:txBody>
          <a:bodyPr wrap="square" rtlCol="0">
            <a:noAutofit/>
          </a:bodyPr>
          <a:lstStyle/>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B) Descriptive statistics of ordinal clinicopathological features of cancer patients</a:t>
            </a:r>
            <a:r>
              <a:rPr lang="el-GR" sz="16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N=66)</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CA13C0C-BF0F-4500-978B-DED9A19408ED}"/>
              </a:ext>
            </a:extLst>
          </p:cNvPr>
          <p:cNvSpPr/>
          <p:nvPr/>
        </p:nvSpPr>
        <p:spPr>
          <a:xfrm>
            <a:off x="6905" y="196983"/>
            <a:ext cx="7248285" cy="369332"/>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1 (D5.1) Collection of samples </a:t>
            </a:r>
          </a:p>
        </p:txBody>
      </p:sp>
    </p:spTree>
    <p:extLst>
      <p:ext uri="{BB962C8B-B14F-4D97-AF65-F5344CB8AC3E}">
        <p14:creationId xmlns:p14="http://schemas.microsoft.com/office/powerpoint/2010/main" val="354974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D1B12-B177-4647-B900-E40A9A01789C}"/>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(D5.3) Targeted mutational analysis on the circulating tumor DNA</a:t>
            </a:r>
          </a:p>
        </p:txBody>
      </p:sp>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pic>
        <p:nvPicPr>
          <p:cNvPr id="3" name="Picture 2">
            <a:extLst>
              <a:ext uri="{FF2B5EF4-FFF2-40B4-BE49-F238E27FC236}">
                <a16:creationId xmlns:a16="http://schemas.microsoft.com/office/drawing/2014/main" id="{4B44A0DF-A195-4AE1-A508-10FF727BF6BA}"/>
              </a:ext>
            </a:extLst>
          </p:cNvPr>
          <p:cNvPicPr>
            <a:picLocks noChangeAspect="1"/>
          </p:cNvPicPr>
          <p:nvPr/>
        </p:nvPicPr>
        <p:blipFill>
          <a:blip r:embed="rId5"/>
          <a:stretch>
            <a:fillRect/>
          </a:stretch>
        </p:blipFill>
        <p:spPr>
          <a:xfrm>
            <a:off x="601670" y="1138425"/>
            <a:ext cx="7620000" cy="2390775"/>
          </a:xfrm>
          <a:prstGeom prst="rect">
            <a:avLst/>
          </a:prstGeom>
        </p:spPr>
      </p:pic>
      <p:sp>
        <p:nvSpPr>
          <p:cNvPr id="4" name="Rectangle 3">
            <a:extLst>
              <a:ext uri="{FF2B5EF4-FFF2-40B4-BE49-F238E27FC236}">
                <a16:creationId xmlns:a16="http://schemas.microsoft.com/office/drawing/2014/main" id="{7851D9D0-F226-4C68-90E6-AA4CBD6F3DBE}"/>
              </a:ext>
            </a:extLst>
          </p:cNvPr>
          <p:cNvSpPr/>
          <p:nvPr/>
        </p:nvSpPr>
        <p:spPr>
          <a:xfrm>
            <a:off x="8890" y="3581705"/>
            <a:ext cx="9135110" cy="4247317"/>
          </a:xfrm>
          <a:prstGeom prst="rect">
            <a:avLst/>
          </a:prstGeom>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Cell-free DNA (</a:t>
            </a:r>
            <a:r>
              <a:rPr lang="en-US" b="1" dirty="0" err="1">
                <a:latin typeface="Arial" panose="020B0604020202020204" pitchFamily="34" charset="0"/>
                <a:cs typeface="Arial" panose="020B0604020202020204" pitchFamily="34" charset="0"/>
              </a:rPr>
              <a:t>cfDNA</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refers to short fragments of extra-cellular nucleic acids detectable in almost all body fluids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cfDNA</a:t>
            </a:r>
            <a:r>
              <a:rPr lang="en-US" dirty="0">
                <a:latin typeface="Arial" panose="020B0604020202020204" pitchFamily="34" charset="0"/>
                <a:cs typeface="Arial" panose="020B0604020202020204" pitchFamily="34" charset="0"/>
              </a:rPr>
              <a:t> is involved in </a:t>
            </a:r>
            <a:r>
              <a:rPr lang="en-US" b="1" dirty="0">
                <a:latin typeface="Arial" panose="020B0604020202020204" pitchFamily="34" charset="0"/>
                <a:cs typeface="Arial" panose="020B0604020202020204" pitchFamily="34" charset="0"/>
              </a:rPr>
              <a:t>various physiological and pathological phenomena</a:t>
            </a:r>
          </a:p>
          <a:p>
            <a:pPr marL="285750" indent="-28575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In cancer patients, </a:t>
            </a:r>
            <a:r>
              <a:rPr lang="en-US" dirty="0">
                <a:latin typeface="Arial" panose="020B0604020202020204" pitchFamily="34" charset="0"/>
                <a:cs typeface="Arial" panose="020B0604020202020204" pitchFamily="34" charset="0"/>
              </a:rPr>
              <a:t>a fraction </a:t>
            </a:r>
            <a:r>
              <a:rPr lang="en-US" dirty="0" err="1">
                <a:latin typeface="Arial" panose="020B0604020202020204" pitchFamily="34" charset="0"/>
                <a:cs typeface="Arial" panose="020B0604020202020204" pitchFamily="34" charset="0"/>
              </a:rPr>
              <a:t>cfDNA</a:t>
            </a:r>
            <a:r>
              <a:rPr lang="en-US" dirty="0">
                <a:latin typeface="Arial" panose="020B0604020202020204" pitchFamily="34" charset="0"/>
                <a:cs typeface="Arial" panose="020B0604020202020204" pitchFamily="34" charset="0"/>
              </a:rPr>
              <a:t> originates from tumors, </a:t>
            </a:r>
            <a:r>
              <a:rPr lang="en-US" b="1" dirty="0">
                <a:latin typeface="Arial" panose="020B0604020202020204" pitchFamily="34" charset="0"/>
                <a:cs typeface="Arial" panose="020B0604020202020204" pitchFamily="34" charset="0"/>
              </a:rPr>
              <a:t>circulating tumor DNA (</a:t>
            </a:r>
            <a:r>
              <a:rPr lang="en-US" b="1" dirty="0" err="1">
                <a:latin typeface="Arial" panose="020B0604020202020204" pitchFamily="34" charset="0"/>
                <a:cs typeface="Arial" panose="020B0604020202020204" pitchFamily="34" charset="0"/>
              </a:rPr>
              <a:t>ctDNA</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and may carry the same mutations and genetic alterations as those of a primary tumor. </a:t>
            </a:r>
          </a:p>
          <a:p>
            <a:pPr marL="285750" indent="-28575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err="1">
                <a:latin typeface="Arial" panose="020B0604020202020204" pitchFamily="34" charset="0"/>
                <a:cs typeface="Arial" panose="020B0604020202020204" pitchFamily="34" charset="0"/>
              </a:rPr>
              <a:t>ctDNA</a:t>
            </a:r>
            <a:r>
              <a:rPr lang="en-US" b="1" dirty="0">
                <a:latin typeface="Arial" panose="020B0604020202020204" pitchFamily="34" charset="0"/>
                <a:cs typeface="Arial" panose="020B0604020202020204" pitchFamily="34" charset="0"/>
              </a:rPr>
              <a:t> potentially provides an opportunity for noninvasive assessment of cancer</a:t>
            </a:r>
          </a:p>
          <a:p>
            <a:pPr algn="just"/>
            <a:endParaRPr lang="en-US" b="1" dirty="0">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96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B15F537-91B3-4E06-98FE-32A262418FDB}"/>
              </a:ext>
            </a:extLst>
          </p:cNvPr>
          <p:cNvGrpSpPr/>
          <p:nvPr/>
        </p:nvGrpSpPr>
        <p:grpSpPr>
          <a:xfrm>
            <a:off x="7271689" y="53343"/>
            <a:ext cx="1804956" cy="667512"/>
            <a:chOff x="7147037" y="575882"/>
            <a:chExt cx="1942538" cy="822960"/>
          </a:xfrm>
        </p:grpSpPr>
        <p:pic>
          <p:nvPicPr>
            <p:cNvPr id="11" name="Picture 10" descr="FET Open Project CATCH-U-DNA: Capturing non-Amplified Tumor Circulating DNA with Ultrasound Hydrodynamics">
              <a:extLst>
                <a:ext uri="{FF2B5EF4-FFF2-40B4-BE49-F238E27FC236}">
                  <a16:creationId xmlns:a16="http://schemas.microsoft.com/office/drawing/2014/main" id="{BEFA5E35-CC2D-4553-A70F-6C12E652C6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14" r="30914"/>
            <a:stretch/>
          </p:blipFill>
          <p:spPr bwMode="auto">
            <a:xfrm>
              <a:off x="8358644" y="594803"/>
              <a:ext cx="730931" cy="804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679C13D7-2081-47B5-8FDE-98B15CF49353}"/>
                </a:ext>
              </a:extLst>
            </p:cNvPr>
            <p:cNvPicPr>
              <a:picLocks noChangeAspect="1" noChangeArrowheads="1"/>
            </p:cNvPicPr>
            <p:nvPr/>
          </p:nvPicPr>
          <p:blipFill>
            <a:blip r:embed="rId4" cstate="print"/>
            <a:srcRect/>
            <a:stretch>
              <a:fillRect/>
            </a:stretch>
          </p:blipFill>
          <p:spPr bwMode="auto">
            <a:xfrm>
              <a:off x="7147037" y="575882"/>
              <a:ext cx="1193851" cy="822960"/>
            </a:xfrm>
            <a:prstGeom prst="rect">
              <a:avLst/>
            </a:prstGeom>
            <a:noFill/>
            <a:ln w="9525">
              <a:noFill/>
              <a:miter lim="800000"/>
              <a:headEnd/>
              <a:tailEnd/>
            </a:ln>
          </p:spPr>
        </p:pic>
      </p:grpSp>
      <p:sp>
        <p:nvSpPr>
          <p:cNvPr id="13" name="TextBox 12">
            <a:extLst>
              <a:ext uri="{FF2B5EF4-FFF2-40B4-BE49-F238E27FC236}">
                <a16:creationId xmlns:a16="http://schemas.microsoft.com/office/drawing/2014/main" id="{83A67663-31BD-402A-BFCF-54E7E59FB6DF}"/>
              </a:ext>
            </a:extLst>
          </p:cNvPr>
          <p:cNvSpPr txBox="1"/>
          <p:nvPr/>
        </p:nvSpPr>
        <p:spPr>
          <a:xfrm>
            <a:off x="0" y="754995"/>
            <a:ext cx="9144000" cy="5039265"/>
          </a:xfrm>
          <a:prstGeom prst="rect">
            <a:avLst/>
          </a:prstGeom>
          <a:noFill/>
        </p:spPr>
        <p:txBody>
          <a:bodyPr wrap="square" rtlCol="0">
            <a:noAutofit/>
          </a:bodyPr>
          <a:lstStyle/>
          <a:p>
            <a:pPr marL="342900" indent="-342900">
              <a:lnSpc>
                <a:spcPct val="150000"/>
              </a:lnSpc>
              <a:buAutoNum type="alphaUcParenR"/>
            </a:pPr>
            <a:r>
              <a:rPr lang="en-US" b="1" dirty="0">
                <a:latin typeface="Arial" panose="020B0604020202020204" pitchFamily="34" charset="0"/>
                <a:cs typeface="Arial" panose="020B0604020202020204" pitchFamily="34" charset="0"/>
              </a:rPr>
              <a:t>Blood processing</a:t>
            </a:r>
          </a:p>
          <a:p>
            <a:pPr marL="285750" indent="-285750" algn="just">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For each patient, 15mL of peripheral blood </a:t>
            </a:r>
            <a:r>
              <a:rPr lang="en-US" dirty="0">
                <a:latin typeface="Arial" panose="020B0604020202020204" pitchFamily="34" charset="0"/>
                <a:cs typeface="Arial" panose="020B0604020202020204" pitchFamily="34" charset="0"/>
              </a:rPr>
              <a:t>were collected into K</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EDTA blood collection tubes</a:t>
            </a:r>
          </a:p>
          <a:p>
            <a:pPr algn="just">
              <a:lnSpc>
                <a:spcPct val="150000"/>
              </a:lnSpc>
            </a:pPr>
            <a:endParaRPr lang="en-US"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Prior to archiving, </a:t>
            </a:r>
            <a:r>
              <a:rPr lang="en-US" b="1" dirty="0">
                <a:latin typeface="Arial" panose="020B0604020202020204" pitchFamily="34" charset="0"/>
                <a:cs typeface="Arial" panose="020B0604020202020204" pitchFamily="34" charset="0"/>
              </a:rPr>
              <a:t>plasma was prepared </a:t>
            </a:r>
            <a:r>
              <a:rPr lang="en-US" dirty="0">
                <a:latin typeface="Arial" panose="020B0604020202020204" pitchFamily="34" charset="0"/>
                <a:cs typeface="Arial" panose="020B0604020202020204" pitchFamily="34" charset="0"/>
              </a:rPr>
              <a:t>by </a:t>
            </a:r>
            <a:r>
              <a:rPr lang="en-US" b="1" dirty="0">
                <a:latin typeface="Arial" panose="020B0604020202020204" pitchFamily="34" charset="0"/>
                <a:cs typeface="Arial" panose="020B0604020202020204" pitchFamily="34" charset="0"/>
              </a:rPr>
              <a:t>two-step centrifugation</a:t>
            </a:r>
            <a:r>
              <a:rPr lang="en-US" dirty="0">
                <a:latin typeface="Arial" panose="020B0604020202020204" pitchFamily="34" charset="0"/>
                <a:cs typeface="Arial" panose="020B0604020202020204" pitchFamily="34" charset="0"/>
              </a:rPr>
              <a:t>: 2500rpm for 15min and 2500g for 15min at 4</a:t>
            </a:r>
            <a:r>
              <a:rPr lang="el-GR" baseline="30000" dirty="0">
                <a:latin typeface="Arial" panose="020B0604020202020204" pitchFamily="34" charset="0"/>
                <a:cs typeface="Arial" panose="020B0604020202020204" pitchFamily="34" charset="0"/>
              </a:rPr>
              <a:t>ο</a:t>
            </a:r>
            <a:r>
              <a:rPr lang="en-US" dirty="0">
                <a:latin typeface="Arial" panose="020B0604020202020204" pitchFamily="34" charset="0"/>
                <a:cs typeface="Arial" panose="020B0604020202020204" pitchFamily="34" charset="0"/>
              </a:rPr>
              <a:t>C</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Plasma was carefully removed and </a:t>
            </a:r>
            <a:r>
              <a:rPr lang="en-US" b="1" dirty="0">
                <a:latin typeface="Arial" panose="020B0604020202020204" pitchFamily="34" charset="0"/>
                <a:cs typeface="Arial" panose="020B0604020202020204" pitchFamily="34" charset="0"/>
              </a:rPr>
              <a:t>stored at -80 °C </a:t>
            </a:r>
            <a:r>
              <a:rPr lang="en-US" dirty="0">
                <a:latin typeface="Arial" panose="020B0604020202020204" pitchFamily="34" charset="0"/>
                <a:cs typeface="Arial" panose="020B0604020202020204" pitchFamily="34" charset="0"/>
              </a:rPr>
              <a:t>in 2 ml aliquots </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2050" name="Picture 2" descr="Image result for two-step centrifugation plasma">
            <a:extLst>
              <a:ext uri="{FF2B5EF4-FFF2-40B4-BE49-F238E27FC236}">
                <a16:creationId xmlns:a16="http://schemas.microsoft.com/office/drawing/2014/main" id="{B3E735C6-D59F-4B0B-A354-99E9B3F132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288" r="63360" b="13144"/>
          <a:stretch/>
        </p:blipFill>
        <p:spPr bwMode="auto">
          <a:xfrm>
            <a:off x="2092383" y="4593978"/>
            <a:ext cx="916230" cy="18374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0383F97-B0BB-42A5-BAC3-4AE69279127E}"/>
              </a:ext>
            </a:extLst>
          </p:cNvPr>
          <p:cNvPicPr>
            <a:picLocks noChangeAspect="1"/>
          </p:cNvPicPr>
          <p:nvPr/>
        </p:nvPicPr>
        <p:blipFill rotWithShape="1">
          <a:blip r:embed="rId6"/>
          <a:srcRect l="53340" r="23280" b="13145"/>
          <a:stretch/>
        </p:blipFill>
        <p:spPr>
          <a:xfrm>
            <a:off x="4504069" y="4622814"/>
            <a:ext cx="525448" cy="1808629"/>
          </a:xfrm>
          <a:prstGeom prst="rect">
            <a:avLst/>
          </a:prstGeom>
        </p:spPr>
      </p:pic>
      <p:sp>
        <p:nvSpPr>
          <p:cNvPr id="3" name="AutoShape 4" descr="Image result for blood edta">
            <a:extLst>
              <a:ext uri="{FF2B5EF4-FFF2-40B4-BE49-F238E27FC236}">
                <a16:creationId xmlns:a16="http://schemas.microsoft.com/office/drawing/2014/main" id="{3F940DB2-049E-47D9-B478-AF9AFF7F032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rrow: Right 3">
            <a:extLst>
              <a:ext uri="{FF2B5EF4-FFF2-40B4-BE49-F238E27FC236}">
                <a16:creationId xmlns:a16="http://schemas.microsoft.com/office/drawing/2014/main" id="{9FE713C0-E319-43CE-94AE-3CEAADD668E5}"/>
              </a:ext>
            </a:extLst>
          </p:cNvPr>
          <p:cNvSpPr/>
          <p:nvPr/>
        </p:nvSpPr>
        <p:spPr>
          <a:xfrm>
            <a:off x="3557918" y="5054596"/>
            <a:ext cx="525448" cy="458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EE712E-4D3D-41D8-9987-4E45BF14828D}"/>
              </a:ext>
            </a:extLst>
          </p:cNvPr>
          <p:cNvSpPr txBox="1"/>
          <p:nvPr/>
        </p:nvSpPr>
        <p:spPr>
          <a:xfrm>
            <a:off x="507021" y="6484067"/>
            <a:ext cx="4724836" cy="338554"/>
          </a:xfrm>
          <a:prstGeom prst="rect">
            <a:avLst/>
          </a:prstGeom>
          <a:noFill/>
        </p:spPr>
        <p:txBody>
          <a:bodyPr wrap="square" rtlCol="0">
            <a:spAutoFit/>
          </a:bodyPr>
          <a:lstStyle/>
          <a:p>
            <a:pPr algn="just"/>
            <a:r>
              <a:rPr lang="en-US" sz="1600" b="1" dirty="0">
                <a:latin typeface="Arial" panose="020B0604020202020204" pitchFamily="34" charset="0"/>
                <a:cs typeface="Arial" panose="020B0604020202020204" pitchFamily="34" charset="0"/>
              </a:rPr>
              <a:t>Platelet rich plasma is centrifuged again</a:t>
            </a:r>
          </a:p>
        </p:txBody>
      </p:sp>
      <p:sp>
        <p:nvSpPr>
          <p:cNvPr id="6" name="Left Brace 5">
            <a:extLst>
              <a:ext uri="{FF2B5EF4-FFF2-40B4-BE49-F238E27FC236}">
                <a16:creationId xmlns:a16="http://schemas.microsoft.com/office/drawing/2014/main" id="{42CDE84B-F222-4528-985F-5CAF1B7B8838}"/>
              </a:ext>
            </a:extLst>
          </p:cNvPr>
          <p:cNvSpPr/>
          <p:nvPr/>
        </p:nvSpPr>
        <p:spPr>
          <a:xfrm>
            <a:off x="2179556" y="4975877"/>
            <a:ext cx="152705" cy="61598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9CCCB6C1-EBEC-453A-BA7D-109714F31E0B}"/>
              </a:ext>
            </a:extLst>
          </p:cNvPr>
          <p:cNvSpPr txBox="1"/>
          <p:nvPr/>
        </p:nvSpPr>
        <p:spPr>
          <a:xfrm>
            <a:off x="1532161" y="5129764"/>
            <a:ext cx="745485" cy="307777"/>
          </a:xfrm>
          <a:prstGeom prst="rect">
            <a:avLst/>
          </a:prstGeom>
          <a:noFill/>
        </p:spPr>
        <p:txBody>
          <a:bodyPr wrap="square" rtlCol="0">
            <a:spAutoFit/>
          </a:bodyPr>
          <a:lstStyle/>
          <a:p>
            <a:pPr algn="just"/>
            <a:r>
              <a:rPr lang="en-US" sz="1400" b="1" dirty="0">
                <a:latin typeface="Arial" panose="020B0604020202020204" pitchFamily="34" charset="0"/>
                <a:cs typeface="Arial" panose="020B0604020202020204" pitchFamily="34" charset="0"/>
              </a:rPr>
              <a:t>PRP</a:t>
            </a:r>
          </a:p>
        </p:txBody>
      </p:sp>
      <p:sp>
        <p:nvSpPr>
          <p:cNvPr id="15" name="Rectangle 14">
            <a:extLst>
              <a:ext uri="{FF2B5EF4-FFF2-40B4-BE49-F238E27FC236}">
                <a16:creationId xmlns:a16="http://schemas.microsoft.com/office/drawing/2014/main" id="{8B819D77-9AEA-4AFB-87CC-3B1439EB1260}"/>
              </a:ext>
            </a:extLst>
          </p:cNvPr>
          <p:cNvSpPr/>
          <p:nvPr/>
        </p:nvSpPr>
        <p:spPr>
          <a:xfrm>
            <a:off x="8890" y="74524"/>
            <a:ext cx="7159095" cy="646331"/>
          </a:xfrm>
          <a:prstGeom prst="rect">
            <a:avLst/>
          </a:prstGeom>
          <a:solidFill>
            <a:schemeClr val="tx2">
              <a:lumMod val="75000"/>
            </a:schemeClr>
          </a:solidFill>
          <a:ln>
            <a:solidFill>
              <a:schemeClr val="tx2"/>
            </a:solidFill>
          </a:ln>
        </p:spPr>
        <p:txBody>
          <a:bodyPr wrap="square" anchor="ctr" anchorCtr="0">
            <a:spAutoFit/>
          </a:bodyPr>
          <a:lstStyle/>
          <a:p>
            <a:r>
              <a:rPr lang="en-US" b="1" dirty="0">
                <a:solidFill>
                  <a:schemeClr val="bg1"/>
                </a:solidFill>
                <a:latin typeface="Arial" panose="020B0604020202020204" pitchFamily="34" charset="0"/>
                <a:cs typeface="Arial" panose="020B0604020202020204" pitchFamily="34" charset="0"/>
              </a:rPr>
              <a:t>TASK 3 (D5.3) Targeted mutational analysis on the circulating tumor DNA</a:t>
            </a:r>
          </a:p>
        </p:txBody>
      </p:sp>
    </p:spTree>
    <p:extLst>
      <p:ext uri="{BB962C8B-B14F-4D97-AF65-F5344CB8AC3E}">
        <p14:creationId xmlns:p14="http://schemas.microsoft.com/office/powerpoint/2010/main" val="118428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1693</Words>
  <Application>Microsoft Office PowerPoint</Application>
  <PresentationFormat>On-screen Show (4:3)</PresentationFormat>
  <Paragraphs>293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vt:lpstr>
      <vt:lpstr>Calibri</vt:lpstr>
      <vt:lpstr>Wingdings</vt:lpstr>
      <vt:lpstr>Office Theme</vt:lpstr>
      <vt:lpstr>CATCH-U-DNA  Capturing non-Amplified Tumor Circulating DNA with Ultrasound Hydrodynamics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kleita m</cp:lastModifiedBy>
  <cp:revision>234</cp:revision>
  <dcterms:created xsi:type="dcterms:W3CDTF">2013-08-21T19:17:07Z</dcterms:created>
  <dcterms:modified xsi:type="dcterms:W3CDTF">2019-05-21T10:02:19Z</dcterms:modified>
</cp:coreProperties>
</file>