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100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relacionados con la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fáctica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Información fáctica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“Cita destacable”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frente 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se tocan frente a un fondo azul o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frente 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se tocan frente a un fondo azul o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se tocan frente a un fondo azul o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la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la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frente 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la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Subtítulo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la diapositiva</a:t>
            </a:r>
          </a:p>
        </p:txBody>
      </p:sp>
      <p:sp>
        <p:nvSpPr>
          <p:cNvPr id="4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frente 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la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vídeo peque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la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la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la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Subtítulo de la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la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de viñeta de la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estión y Calidad del DAT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Gestión y Calidad del DATO</a:t>
            </a:r>
          </a:p>
        </p:txBody>
      </p:sp>
      <p:sp>
        <p:nvSpPr>
          <p:cNvPr id="172" name="IAAC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IAAC</a:t>
            </a:r>
          </a:p>
        </p:txBody>
      </p:sp>
      <p:sp>
        <p:nvSpPr>
          <p:cNvPr id="173" name="2 y 3 Abril 2025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08990">
              <a:spcBef>
                <a:spcPts val="0"/>
              </a:spcBef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2 y 3 Abril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17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pic>
        <p:nvPicPr>
          <p:cNvPr id="218" name="Captura de pantalla 2025-04-02 a las 20.28.22.png" descr="Captura de pantalla 2025-04-02 a las 20.28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9345" y="4455068"/>
            <a:ext cx="8765310" cy="6514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21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22" name="¿Y si el email es obligatorio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¿Y si el email es obligatorio?</a:t>
            </a:r>
          </a:p>
        </p:txBody>
      </p:sp>
      <p:pic>
        <p:nvPicPr>
          <p:cNvPr id="223" name="Captura de pantalla 2025-04-02 a las 20.31.05.png" descr="Captura de pantalla 2025-04-02 a las 20.3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94279" y="6245423"/>
            <a:ext cx="9967756" cy="525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26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27" name="¿Y si queremos endurecer la norma a posteriori porque por ejemplo faltan los dominios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¿Y si queremos endurecer la norma a posteriori porque por ejemplo faltan los dominios?</a:t>
            </a:r>
          </a:p>
        </p:txBody>
      </p:sp>
      <p:pic>
        <p:nvPicPr>
          <p:cNvPr id="228" name="Captura de pantalla 2025-04-02 a las 21.01.26.png" descr="Captura de pantalla 2025-04-02 a las 21.01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9103" y="7531888"/>
            <a:ext cx="15585794" cy="2821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31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32" name="Necesitamos combinar dos validaciones. Para ello existe la funcion Y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Necesitamos combinar dos validaciones. Para ello existe la funcion Y</a:t>
            </a:r>
          </a:p>
        </p:txBody>
      </p:sp>
      <p:pic>
        <p:nvPicPr>
          <p:cNvPr id="233" name="Captura de pantalla 2025-04-02 a las 21.04.45.png" descr="Captura de pantalla 2025-04-02 a las 21.04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14487" y="5872993"/>
            <a:ext cx="6204702" cy="7172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36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37" name="Aplicamos la nueva regla de validació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Aplicamos la nueva regla de validación</a:t>
            </a:r>
          </a:p>
        </p:txBody>
      </p:sp>
      <p:pic>
        <p:nvPicPr>
          <p:cNvPr id="238" name="Captura de pantalla 2025-04-02 a las 21.02.51.png" descr="Captura de pantalla 2025-04-02 a las 21.02.5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4142" y="6418704"/>
            <a:ext cx="8166101" cy="600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41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sp>
        <p:nvSpPr>
          <p:cNvPr id="242" name="La función de resaltar las que no cumplen, nos ayudaría a encontrar los fallo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 función de resaltar las que no cumplen, nos ayudaría a encontrar los fallos.</a:t>
            </a:r>
          </a:p>
        </p:txBody>
      </p:sp>
      <p:pic>
        <p:nvPicPr>
          <p:cNvPr id="243" name="Captura de pantalla 2025-04-02 a las 21.03.15.png" descr="Captura de pantalla 2025-04-02 a las 21.03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3600" y="7258362"/>
            <a:ext cx="9956801" cy="44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46" name="Fech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Fechas</a:t>
            </a:r>
          </a:p>
        </p:txBody>
      </p:sp>
      <p:sp>
        <p:nvSpPr>
          <p:cNvPr id="247" name="Necesitamos cambiar y unificar los formatos de las fechas"/>
          <p:cNvSpPr txBox="1"/>
          <p:nvPr>
            <p:ph type="body" idx="1"/>
          </p:nvPr>
        </p:nvSpPr>
        <p:spPr>
          <a:xfrm>
            <a:off x="1269999" y="3372678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Necesitamos cambiar y unificar los formatos de las fechas</a:t>
            </a:r>
          </a:p>
        </p:txBody>
      </p:sp>
      <p:pic>
        <p:nvPicPr>
          <p:cNvPr id="248" name="Captura de pantalla 2025-04-02 a las 21.08.01.png" descr="Captura de pantalla 2025-04-02 a las 21.08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3249" y="4784615"/>
            <a:ext cx="5397501" cy="783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51" name="Fech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Fechas</a:t>
            </a:r>
          </a:p>
        </p:txBody>
      </p:sp>
      <p:sp>
        <p:nvSpPr>
          <p:cNvPr id="252" name="Seleccionamos tipo y formato que consideremos adecuado"/>
          <p:cNvSpPr txBox="1"/>
          <p:nvPr>
            <p:ph type="body" idx="1"/>
          </p:nvPr>
        </p:nvSpPr>
        <p:spPr>
          <a:xfrm>
            <a:off x="1270000" y="3372678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Seleccionamos tipo y formato que consideremos adecuado</a:t>
            </a:r>
          </a:p>
        </p:txBody>
      </p:sp>
      <p:pic>
        <p:nvPicPr>
          <p:cNvPr id="253" name="Captura de pantalla 2025-04-02 a las 21.09.53.png" descr="Captura de pantalla 2025-04-02 a las 21.0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9950" y="5036519"/>
            <a:ext cx="7404101" cy="748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56" name="Fech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Fechas</a:t>
            </a:r>
          </a:p>
        </p:txBody>
      </p:sp>
      <p:sp>
        <p:nvSpPr>
          <p:cNvPr id="257" name="Queremos que las fechas sean coherentes y la fecha de validez sea siempre igual o mayor que la fecha emisión. Tenemos que aplicar una validación sobre ell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Queremos que las fechas sean coherentes y la fecha de validez sea siempre igual o mayor que la fecha emisión. Tenemos que aplicar una validación sobre ella.</a:t>
            </a:r>
          </a:p>
        </p:txBody>
      </p:sp>
      <p:pic>
        <p:nvPicPr>
          <p:cNvPr id="258" name="Captura de pantalla 2025-04-02 a las 20.40.14.png" descr="Captura de pantalla 2025-04-02 a las 20.40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1374" y="6973924"/>
            <a:ext cx="7086601" cy="527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61" name="Columna Profesio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Profesiones</a:t>
            </a:r>
          </a:p>
        </p:txBody>
      </p:sp>
      <p:sp>
        <p:nvSpPr>
          <p:cNvPr id="262" name="Queremos darle a cada usuario su profesión. Necesitamos crear una columna nueva y siempre bajo una tabla de maestros o tabla de la verdad que vamos a llamar Profesiones"/>
          <p:cNvSpPr txBox="1"/>
          <p:nvPr>
            <p:ph type="body" sz="half" idx="1"/>
          </p:nvPr>
        </p:nvSpPr>
        <p:spPr>
          <a:xfrm>
            <a:off x="7332171" y="4267199"/>
            <a:ext cx="15781829" cy="8432801"/>
          </a:xfrm>
          <a:prstGeom prst="rect">
            <a:avLst/>
          </a:prstGeom>
        </p:spPr>
        <p:txBody>
          <a:bodyPr/>
          <a:lstStyle>
            <a:lvl1pPr marL="0" indent="0" algn="just">
              <a:buClrTx/>
              <a:buSzTx/>
              <a:buNone/>
            </a:lvl1pPr>
          </a:lstStyle>
          <a:p>
            <a:pPr/>
            <a:r>
              <a:t>Queremos darle a cada usuario su profesión. Necesitamos crear una columna nueva y siempre bajo una tabla de maestros o tabla de la verdad que vamos a llamar Profesiones</a:t>
            </a:r>
          </a:p>
        </p:txBody>
      </p:sp>
      <p:pic>
        <p:nvPicPr>
          <p:cNvPr id="263" name="Captura de pantalla 2025-04-02 a las 21.13.00.png" descr="Captura de pantalla 2025-04-02 a las 21.13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7764" y="280437"/>
            <a:ext cx="5443005" cy="1315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176" name="Creando una hoja de datos para gestión persona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Creando una hoja de datos para gestión personas</a:t>
            </a:r>
          </a:p>
        </p:txBody>
      </p:sp>
      <p:sp>
        <p:nvSpPr>
          <p:cNvPr id="177" name="Queremos hacer una nueva hoja de datos para mantener información de usuarios, empezamos teniendo valores típicos de un DN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89632">
              <a:spcBef>
                <a:spcPts val="2300"/>
              </a:spcBef>
              <a:buClrTx/>
              <a:buSzTx/>
              <a:buNone/>
              <a:defRPr sz="4704"/>
            </a:pPr>
            <a:r>
              <a:t>Queremos hacer una nueva hoja de datos para mantener información de usuarios, empezamos teniendo valores típicos de un DNI.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DNI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Nombre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Apellidos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Fecha de Nacimiento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Fecha de Emision</a:t>
            </a:r>
          </a:p>
          <a:p>
            <a:pPr lvl="5" marL="3285744" indent="-547624" defTabSz="2389632">
              <a:spcBef>
                <a:spcPts val="2300"/>
              </a:spcBef>
              <a:defRPr sz="4704"/>
            </a:pPr>
            <a:r>
              <a:t>Fecha de Validez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66" name="Columna Profesion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Profesiones</a:t>
            </a:r>
          </a:p>
        </p:txBody>
      </p:sp>
      <p:sp>
        <p:nvSpPr>
          <p:cNvPr id="267" name="Creamos una nueva columna y le aplicamos su regla de validación de datos."/>
          <p:cNvSpPr txBox="1"/>
          <p:nvPr/>
        </p:nvSpPr>
        <p:spPr>
          <a:xfrm>
            <a:off x="1909809" y="3512851"/>
            <a:ext cx="2137349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Creamos una nueva columna y le aplicamos su regla de validación de datos. </a:t>
            </a:r>
          </a:p>
        </p:txBody>
      </p:sp>
      <p:pic>
        <p:nvPicPr>
          <p:cNvPr id="268" name="Captura de pantalla 2025-04-02 a las 21.14.24.png" descr="Captura de pantalla 2025-04-02 a las 21.14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84192" y="5289555"/>
            <a:ext cx="9824725" cy="639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71" name="Profe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Profesion</a:t>
            </a:r>
          </a:p>
        </p:txBody>
      </p:sp>
      <p:pic>
        <p:nvPicPr>
          <p:cNvPr id="272" name="Captura de pantalla 2025-04-02 a las 21.14.43.png" descr="Captura de pantalla 2025-04-02 a las 21.14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0550" y="4725257"/>
            <a:ext cx="7962901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75" name="Profe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Profesion</a:t>
            </a:r>
          </a:p>
        </p:txBody>
      </p:sp>
      <p:pic>
        <p:nvPicPr>
          <p:cNvPr id="276" name="Captura de pantalla 2025-04-02 a las 21.14.43.png" descr="Captura de pantalla 2025-04-02 a las 21.14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0550" y="4725257"/>
            <a:ext cx="7962900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79" name="Profes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Profesion</a:t>
            </a:r>
          </a:p>
        </p:txBody>
      </p:sp>
      <p:pic>
        <p:nvPicPr>
          <p:cNvPr id="280" name="Captura de pantalla 2025-04-02 a las 21.16.52.png" descr="Captura de pantalla 2025-04-02 a las 21.16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9355" y="4502298"/>
            <a:ext cx="9777758" cy="5829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83" name="Generamos un diagrama dinám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Generamos un diagrama dinámico</a:t>
            </a:r>
          </a:p>
        </p:txBody>
      </p:sp>
      <p:sp>
        <p:nvSpPr>
          <p:cNvPr id="284" name="Necesitamos una tabla de ayuda para tener los contadores, por ejemplo en el caso de profesión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Necesitamos una tabla de ayuda para tener los contadores, por ejemplo en el caso de profesión</a:t>
            </a:r>
          </a:p>
        </p:txBody>
      </p:sp>
      <p:pic>
        <p:nvPicPr>
          <p:cNvPr id="285" name="Captura de pantalla 2025-04-02 a las 21.34.39.png" descr="Captura de pantalla 2025-04-02 a las 21.34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3475" y="7236751"/>
            <a:ext cx="9777050" cy="404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88" name="Grafico Dinam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Grafico Dinamico</a:t>
            </a:r>
          </a:p>
        </p:txBody>
      </p:sp>
      <p:sp>
        <p:nvSpPr>
          <p:cNvPr id="289" name="Esta tabla si la queremos hacer dinámica, tenemos que hacerla apoyándonos en funciones que calculen automáticamente los valores. En este caso podemos utilizar CONTAR.S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Esta tabla si la queremos hacer dinámica, tenemos que hacerla apoyándonos en funciones que calculen automáticamente los valores. En este caso podemos utilizar CONTAR.SI</a:t>
            </a:r>
          </a:p>
        </p:txBody>
      </p:sp>
      <p:pic>
        <p:nvPicPr>
          <p:cNvPr id="290" name="Captura de pantalla 2025-04-02 a las 21.36.18.png" descr="Captura de pantalla 2025-04-02 a las 21.36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3144" y="7867119"/>
            <a:ext cx="9463292" cy="915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93" name="Creamos el graf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Creamos el grafico</a:t>
            </a:r>
          </a:p>
        </p:txBody>
      </p:sp>
      <p:sp>
        <p:nvSpPr>
          <p:cNvPr id="294" name="Al tener los datos ya agregados con esta tabla de apoyo, Excel nos recomienda el tipo de gráfico que más se adapte a nuestros datos"/>
          <p:cNvSpPr txBox="1"/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Al tener los datos ya agregados con esta tabla de apoyo, Excel nos recomienda el tipo de gráfico que más se adapte a nuestros datos</a:t>
            </a:r>
          </a:p>
        </p:txBody>
      </p:sp>
      <p:pic>
        <p:nvPicPr>
          <p:cNvPr id="295" name="Captura de pantalla 2025-04-02 a las 21.37.47.png" descr="Captura de pantalla 2025-04-02 a las 21.37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4714" y="6117747"/>
            <a:ext cx="8872764" cy="6768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98" name="Creamos el grafic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Creamos el grafico</a:t>
            </a:r>
          </a:p>
        </p:txBody>
      </p:sp>
      <p:sp>
        <p:nvSpPr>
          <p:cNvPr id="299" name="El gráfico resultante se va actualizar si se le insertan datos correctos a la tabla."/>
          <p:cNvSpPr txBox="1"/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El gráfico resultante se va actualizar si se le insertan datos correctos a la tabla. </a:t>
            </a:r>
          </a:p>
        </p:txBody>
      </p:sp>
      <p:pic>
        <p:nvPicPr>
          <p:cNvPr id="300" name="Captura de pantalla 2025-04-02 a las 21.38.43.png" descr="Captura de pantalla 2025-04-02 a las 21.38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6700" y="5547717"/>
            <a:ext cx="6070601" cy="588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303" name="Cruzando datos con otro Exc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Cruzando datos con otro Excel</a:t>
            </a:r>
          </a:p>
        </p:txBody>
      </p:sp>
      <p:sp>
        <p:nvSpPr>
          <p:cNvPr id="304" name="Creamos una nueva hoja, o que nos llegue de otro modo para utilizar la función BUSCARV"/>
          <p:cNvSpPr txBox="1"/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pPr/>
            <a:r>
              <a:t>Creamos una nueva hoja, o que nos llegue de otro modo para utilizar la función BUSCARV</a:t>
            </a:r>
          </a:p>
        </p:txBody>
      </p:sp>
      <p:pic>
        <p:nvPicPr>
          <p:cNvPr id="305" name="Captura de pantalla 2025-04-02 a las 21.45.29.png" descr="Captura de pantalla 2025-04-02 a las 21.45.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12486" y="7662501"/>
            <a:ext cx="10359028" cy="3545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308" name="Cruzando datos con otro Exc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Cruzando datos con otro Excel</a:t>
            </a:r>
          </a:p>
        </p:txBody>
      </p:sp>
      <p:sp>
        <p:nvSpPr>
          <p:cNvPr id="309" name="La función BUSCARV te permite buscar un valor en la primera columna de un rango de datos y devolver un valor en la misma fila de otra columna.…"/>
          <p:cNvSpPr txBox="1"/>
          <p:nvPr/>
        </p:nvSpPr>
        <p:spPr>
          <a:xfrm>
            <a:off x="3129965" y="3900306"/>
            <a:ext cx="18805610" cy="82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2900"/>
            </a:pPr>
            <a:r>
              <a:t>La función </a:t>
            </a:r>
            <a:r>
              <a:rPr b="1"/>
              <a:t>BUSCARV</a:t>
            </a:r>
            <a:r>
              <a:t> te permite buscar un valor en la primera columna de un rango de datos y devolver un valor en la misma fila de otra columna.</a:t>
            </a:r>
          </a:p>
          <a:p>
            <a:pPr defTabSz="457200">
              <a:spcBef>
                <a:spcPts val="1200"/>
              </a:spcBef>
              <a:defRPr sz="2900"/>
            </a:pPr>
          </a:p>
          <a:p>
            <a:pPr defTabSz="457200">
              <a:spcBef>
                <a:spcPts val="1200"/>
              </a:spcBef>
              <a:defRPr b="1" sz="2900"/>
            </a:pPr>
            <a:r>
              <a:t>Sintaxis de BUSCARV:</a:t>
            </a:r>
            <a:endParaRPr b="0"/>
          </a:p>
          <a:p>
            <a:pPr defTabSz="457200">
              <a:spcBef>
                <a:spcPts val="0"/>
              </a:spcBef>
              <a:defRPr sz="2900">
                <a:solidFill>
                  <a:srgbClr val="000000">
                    <a:alpha val="84705"/>
                  </a:srgbClr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 lvl="7" defTabSz="457200">
              <a:spcBef>
                <a:spcPts val="0"/>
              </a:spcBef>
              <a:defRPr sz="2900"/>
            </a:pPr>
            <a:r>
              <a:t>=BUSCARV(valor_buscado, tabla_array, columna_indice, [rango])</a:t>
            </a:r>
          </a:p>
          <a:p>
            <a:pPr lvl="7" defTabSz="457200">
              <a:spcBef>
                <a:spcPts val="0"/>
              </a:spcBef>
              <a:defRPr sz="2900"/>
            </a:pP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valor_buscado</a:t>
            </a:r>
            <a:r>
              <a:t>: El valor que estás buscando. Por ejemplo, un </a:t>
            </a:r>
            <a:r>
              <a:rPr b="1"/>
              <a:t>Email</a:t>
            </a:r>
            <a:r>
              <a:t>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tabla_array</a:t>
            </a:r>
            <a:r>
              <a:t>: El rango de datos donde buscar el valor.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columna_indice</a:t>
            </a:r>
            <a:r>
              <a:t>: El número de la columna (dentro del rango seleccionado) desde la cual quieres obtener el valor de retorno.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[rango]</a:t>
            </a:r>
            <a:r>
              <a:t>: Es un valor </a:t>
            </a:r>
            <a:r>
              <a:rPr b="1"/>
              <a:t>FALSO</a:t>
            </a:r>
            <a:r>
              <a:t> si quieres una coincidencia exacta (si no, es </a:t>
            </a:r>
            <a:r>
              <a:rPr b="1"/>
              <a:t>VERDADERO</a:t>
            </a:r>
            <a:r>
              <a:t> para una coincidencia aproximada).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so Prá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Práctico</a:t>
            </a:r>
          </a:p>
        </p:txBody>
      </p:sp>
      <p:sp>
        <p:nvSpPr>
          <p:cNvPr id="180" name="Creando una hoja de datos de cero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08990">
              <a:spcBef>
                <a:spcPts val="0"/>
              </a:spcBef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Creando una hoja de datos de cero</a:t>
            </a:r>
          </a:p>
        </p:txBody>
      </p:sp>
      <p:pic>
        <p:nvPicPr>
          <p:cNvPr id="181" name="Captura de pantalla 2025-04-02 a las 19.50.12.png" descr="Captura de pantalla 2025-04-02 a las 19.50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1833" y="6224201"/>
            <a:ext cx="18480334" cy="428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Añadimos los encabezados de la tabla."/>
          <p:cNvSpPr txBox="1"/>
          <p:nvPr/>
        </p:nvSpPr>
        <p:spPr>
          <a:xfrm>
            <a:off x="1191122" y="4039276"/>
            <a:ext cx="869975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Añadimos los encabezados de la tabla.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312" name="Cruzando datos con otro Exce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Cruzando datos con otro Excel</a:t>
            </a:r>
          </a:p>
        </p:txBody>
      </p:sp>
      <p:sp>
        <p:nvSpPr>
          <p:cNvPr id="313" name="Queremos buscar la profesión de una persona basada en su Email de la hoja &quot;Datos&quot;."/>
          <p:cNvSpPr txBox="1"/>
          <p:nvPr/>
        </p:nvSpPr>
        <p:spPr>
          <a:xfrm>
            <a:off x="2789195" y="4370600"/>
            <a:ext cx="1880561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2900"/>
            </a:pPr>
            <a:r>
              <a:t>Queremos buscar la </a:t>
            </a:r>
            <a:r>
              <a:rPr b="1"/>
              <a:t>profesión</a:t>
            </a:r>
            <a:r>
              <a:t> de una persona basada en su </a:t>
            </a:r>
            <a:r>
              <a:rPr b="1"/>
              <a:t>Email</a:t>
            </a:r>
            <a:r>
              <a:t> de la hoja "Datos".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utur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Futuro </a:t>
            </a:r>
          </a:p>
        </p:txBody>
      </p:sp>
      <p:sp>
        <p:nvSpPr>
          <p:cNvPr id="316" name="Copilo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Copilot</a:t>
            </a:r>
          </a:p>
        </p:txBody>
      </p:sp>
      <p:pic>
        <p:nvPicPr>
          <p:cNvPr id="317" name="Captura de pantalla 2025-04-03 a las 9.09.22.png" descr="Captura de pantalla 2025-04-03 a las 9.09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64817" y="3840587"/>
            <a:ext cx="10106595" cy="302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Captura de pantalla 2025-04-03 a las 9.09.11.png" descr="Captura de pantalla 2025-04-03 a las 9.09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19951" y="1469710"/>
            <a:ext cx="17944098" cy="10477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aso Prá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Práctico</a:t>
            </a:r>
          </a:p>
        </p:txBody>
      </p:sp>
      <p:sp>
        <p:nvSpPr>
          <p:cNvPr id="185" name="Creando una hoja de datos de cero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08990">
              <a:spcBef>
                <a:spcPts val="0"/>
              </a:spcBef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Creando una hoja de datos de cero</a:t>
            </a:r>
          </a:p>
        </p:txBody>
      </p:sp>
      <p:pic>
        <p:nvPicPr>
          <p:cNvPr id="186" name="Captura de pantalla 2025-04-02 a las 19.50.18.png" descr="Captura de pantalla 2025-04-02 a las 19.50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3125" y="5947510"/>
            <a:ext cx="19877750" cy="508051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Creamos la tabla. Desde Insertar, seleccionamos el rango con los campos que hemos añadido. Y marcamos que la tabla tiene encabezados."/>
          <p:cNvSpPr txBox="1"/>
          <p:nvPr/>
        </p:nvSpPr>
        <p:spPr>
          <a:xfrm>
            <a:off x="1804314" y="3665845"/>
            <a:ext cx="2077537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Creamos la tabla. Desde Insertar, seleccionamos el rango con los campos que hemos añadido. Y marcamos que la tabla tiene encabezados.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190" name="Creando una hoja de datos de cer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Creando una hoja de datos de cero</a:t>
            </a:r>
          </a:p>
        </p:txBody>
      </p:sp>
      <p:pic>
        <p:nvPicPr>
          <p:cNvPr id="191" name="Captura de pantalla 2025-04-02 a las 19.55.10.png" descr="Captura de pantalla 2025-04-02 a las 19.5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2237" y="5918927"/>
            <a:ext cx="16719526" cy="472213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Ya tenemos nuestra tabla"/>
          <p:cNvSpPr txBox="1"/>
          <p:nvPr/>
        </p:nvSpPr>
        <p:spPr>
          <a:xfrm>
            <a:off x="1627416" y="3709776"/>
            <a:ext cx="49033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Ya tenemos nuestra tabla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195" name="Columna 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ID</a:t>
            </a:r>
          </a:p>
        </p:txBody>
      </p:sp>
      <p:pic>
        <p:nvPicPr>
          <p:cNvPr id="196" name="Captura de pantalla 2025-04-02 a las 19.55.10.png" descr="Captura de pantalla 2025-04-02 a las 19.55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5943" y="6126699"/>
            <a:ext cx="16719526" cy="4722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Un ID, es lo que se llama una clave primaria, y es única. Puede ser otro valor que en combinación con otros valores no indique que el registro es único. Es un valor autogenerado, de 1 en adelante."/>
          <p:cNvSpPr txBox="1"/>
          <p:nvPr/>
        </p:nvSpPr>
        <p:spPr>
          <a:xfrm>
            <a:off x="1318339" y="3698729"/>
            <a:ext cx="2043428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Un ID, es lo que se llama una clave primaria, y es única. Puede ser otro valor que en combinación con otros valores no indique que el registro es único. Es un valor autogenerado, de 1 en adelante.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00" name="Columna 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ID</a:t>
            </a:r>
          </a:p>
        </p:txBody>
      </p:sp>
      <p:sp>
        <p:nvSpPr>
          <p:cNvPr id="201" name="Un ID, es lo que se llama una clave primaria, y es única. Puede ser otro valor que en combinación con otros valores no indique que el registro es único. Es un valor autogenerado, de 1 en adelante. Función FILA()"/>
          <p:cNvSpPr txBox="1"/>
          <p:nvPr/>
        </p:nvSpPr>
        <p:spPr>
          <a:xfrm>
            <a:off x="1318339" y="3698729"/>
            <a:ext cx="2043428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pPr/>
            <a:r>
              <a:t>Un ID, es lo que se llama una clave primaria, y es única. Puede ser otro valor que en combinación con otros valores no indique que el registro es único. Es un valor autogenerado, de 1 en adelante. Función FILA()</a:t>
            </a:r>
          </a:p>
        </p:txBody>
      </p:sp>
      <p:pic>
        <p:nvPicPr>
          <p:cNvPr id="202" name="Captura de pantalla 2025-04-02 a las 20.05.52.png" descr="Captura de pantalla 2025-04-02 a las 20.05.5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6186" y="5792192"/>
            <a:ext cx="7594601" cy="670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=FILA()-FILA(Tabla3[[#Encabezados];[ID]])"/>
          <p:cNvSpPr txBox="1"/>
          <p:nvPr/>
        </p:nvSpPr>
        <p:spPr>
          <a:xfrm>
            <a:off x="11177412" y="6630485"/>
            <a:ext cx="1170767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=FILA()-FILA(Tabla3[[#Encabezados];[ID]])</a:t>
            </a:r>
          </a:p>
        </p:txBody>
      </p:sp>
      <p:pic>
        <p:nvPicPr>
          <p:cNvPr id="204" name="Captura de pantalla 2025-04-02 a las 20.09.15.png" descr="Captura de pantalla 2025-04-02 a las 20.09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23121" y="9164526"/>
            <a:ext cx="8610601" cy="257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07" name="Columna Nomb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Nombre</a:t>
            </a:r>
          </a:p>
        </p:txBody>
      </p:sp>
      <p:sp>
        <p:nvSpPr>
          <p:cNvPr id="208" name="Solo necesitamos evaluar que es Texto y no estamos incluyendo número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Solo necesitamos evaluar que es Texto y no estamos incluyendo números.</a:t>
            </a:r>
          </a:p>
        </p:txBody>
      </p:sp>
      <p:pic>
        <p:nvPicPr>
          <p:cNvPr id="209" name="Captura de pantalla 2025-04-02 a las 20.32.31.png" descr="Captura de pantalla 2025-04-02 a las 20.32.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4900" y="5911850"/>
            <a:ext cx="6934201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aso Practic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Caso Practico</a:t>
            </a:r>
          </a:p>
        </p:txBody>
      </p:sp>
      <p:sp>
        <p:nvSpPr>
          <p:cNvPr id="212" name="Columna Emai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Columna Email</a:t>
            </a:r>
          </a:p>
        </p:txBody>
      </p:sp>
      <p:pic>
        <p:nvPicPr>
          <p:cNvPr id="213" name="Captura de pantalla 2025-04-02 a las 20.28.15.png" descr="Captura de pantalla 2025-04-02 a las 20.28.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399" y="7116167"/>
            <a:ext cx="14173201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Aplicamos una nueva validación para dicha columna."/>
          <p:cNvSpPr txBox="1"/>
          <p:nvPr/>
        </p:nvSpPr>
        <p:spPr>
          <a:xfrm>
            <a:off x="1950597" y="4319742"/>
            <a:ext cx="1483918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Aplicamos una nueva validación para dicha columna.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