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5"/>
  </p:notesMasterIdLst>
  <p:sldIdLst>
    <p:sldId id="256" r:id="rId2"/>
    <p:sldId id="288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Avenir Next Regular"/>
        <a:ea typeface="Avenir Next Regular"/>
        <a:cs typeface="Avenir Next Regular"/>
        <a:sym typeface="Avenir Next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Avenir Next Medium"/>
          <a:ea typeface="Avenir Next Medium"/>
          <a:cs typeface="Avenir Next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Avenir Next Regular"/>
          <a:ea typeface="Avenir Next Regular"/>
          <a:cs typeface="Avenir Next Regular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3"/>
  </p:normalViewPr>
  <p:slideViewPr>
    <p:cSldViewPr snapToGrid="0">
      <p:cViewPr varScale="1">
        <p:scale>
          <a:sx n="51" d="100"/>
          <a:sy n="51" d="100"/>
        </p:scale>
        <p:origin x="1544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e la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Título de la presentación</a:t>
            </a:r>
          </a:p>
        </p:txBody>
      </p:sp>
      <p:sp>
        <p:nvSpPr>
          <p:cNvPr id="12" name="Autor y fech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Autor y fecha</a:t>
            </a:r>
          </a:p>
        </p:txBody>
      </p:sp>
      <p:sp>
        <p:nvSpPr>
          <p:cNvPr id="13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Subtítulo de la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lo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e la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la diapositiva</a:t>
            </a:r>
          </a:p>
        </p:txBody>
      </p:sp>
      <p:sp>
        <p:nvSpPr>
          <p:cNvPr id="100" name="Subtítulo de la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Subtítulo de la diapositiva</a:t>
            </a:r>
          </a:p>
        </p:txBody>
      </p:sp>
      <p:sp>
        <p:nvSpPr>
          <p:cNvPr id="10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e agenda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Título de agenda</a:t>
            </a:r>
          </a:p>
        </p:txBody>
      </p:sp>
      <p:sp>
        <p:nvSpPr>
          <p:cNvPr id="109" name="Subtítulo de agen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Subtítulo de agenda</a:t>
            </a:r>
          </a:p>
        </p:txBody>
      </p:sp>
      <p:sp>
        <p:nvSpPr>
          <p:cNvPr id="110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Temas relacionados con la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Declaración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ato importan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100 %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Información fáctic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Información fáctica</a:t>
            </a:r>
          </a:p>
        </p:txBody>
      </p:sp>
      <p:sp>
        <p:nvSpPr>
          <p:cNvPr id="128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ció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792479">
              <a:spcBef>
                <a:spcPts val="0"/>
              </a:spcBef>
              <a:buClrTx/>
              <a:buSzTx/>
              <a:buNone/>
              <a:defRPr sz="4224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Atribución</a:t>
            </a:r>
          </a:p>
        </p:txBody>
      </p:sp>
      <p:sp>
        <p:nvSpPr>
          <p:cNvPr id="136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Avenir Next Demi Bold"/>
              </a:defRPr>
            </a:lvl5pPr>
          </a:lstStyle>
          <a:p>
            <a:r>
              <a:t>“Cita destacable”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Dos medusas frente a un fondo rosa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Dos medusas se tocan frente a un fondo azul oscuro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Dos medusas frente a un fondo azul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Dos medusas se tocan frente a un fondo azul oscuro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Dos medusas se tocan frente a un fondo azul oscuro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or y fech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343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Autor y fecha</a:t>
            </a:r>
          </a:p>
        </p:txBody>
      </p:sp>
      <p:sp>
        <p:nvSpPr>
          <p:cNvPr id="23" name="Título de la presentación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Título de la presentación</a:t>
            </a:r>
          </a:p>
        </p:txBody>
      </p:sp>
      <p:sp>
        <p:nvSpPr>
          <p:cNvPr id="2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Subtítulo de la presentación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foto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Dos medusas frente a un fondo azul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Título de la diapositiva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Título de la diapositiva</a:t>
            </a:r>
          </a:p>
        </p:txBody>
      </p:sp>
      <p:sp>
        <p:nvSpPr>
          <p:cNvPr id="34" name="Nivel de texto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Avenir Next Medium"/>
                <a:ea typeface="Avenir Next Medium"/>
                <a:cs typeface="Avenir Next Medium"/>
                <a:sym typeface="Avenir Next Medium"/>
              </a:defRPr>
            </a:lvl5pPr>
          </a:lstStyle>
          <a:p>
            <a:r>
              <a:t>Subtítulo de la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y 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e la diapositiva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de la diapositiva</a:t>
            </a:r>
          </a:p>
        </p:txBody>
      </p:sp>
      <p:sp>
        <p:nvSpPr>
          <p:cNvPr id="43" name="Subtítulo de la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Subtítulo de la diapositiva</a:t>
            </a:r>
          </a:p>
        </p:txBody>
      </p:sp>
      <p:sp>
        <p:nvSpPr>
          <p:cNvPr id="44" name="Nivel de texto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de viñeta de la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Texto de viñeta de la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os medusas frente a un fondo rosa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Título de la diapositiva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Título de la diapositiva</a:t>
            </a:r>
          </a:p>
        </p:txBody>
      </p:sp>
      <p:sp>
        <p:nvSpPr>
          <p:cNvPr id="62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Texto de viñeta de la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ubtítulo de la diapositiv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Subtítulo de la diapositiva</a:t>
            </a:r>
          </a:p>
        </p:txBody>
      </p:sp>
      <p:sp>
        <p:nvSpPr>
          <p:cNvPr id="6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vídeo pequeñ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e la diapositiva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Título de la diapositiva</a:t>
            </a:r>
          </a:p>
        </p:txBody>
      </p:sp>
      <p:sp>
        <p:nvSpPr>
          <p:cNvPr id="72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Texto de viñeta de la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ubtítulo de la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Subtítulo de la diapositiva</a:t>
            </a:r>
          </a:p>
        </p:txBody>
      </p:sp>
      <p:sp>
        <p:nvSpPr>
          <p:cNvPr id="7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viñetas y víde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e la diapositiva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Título de la diapositiva</a:t>
            </a:r>
          </a:p>
        </p:txBody>
      </p:sp>
      <p:sp>
        <p:nvSpPr>
          <p:cNvPr id="82" name="Nivel de texto 1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Texto de viñeta de la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ubtítulo de la diapositiv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08990">
              <a:spcBef>
                <a:spcPts val="0"/>
              </a:spcBef>
              <a:buClrTx/>
              <a:buSzTx/>
              <a:buNone/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Subtítulo de la diapositiva</a:t>
            </a:r>
          </a:p>
        </p:txBody>
      </p:sp>
      <p:sp>
        <p:nvSpPr>
          <p:cNvPr id="84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e sección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Título de sección</a:t>
            </a:r>
          </a:p>
        </p:txBody>
      </p:sp>
      <p:sp>
        <p:nvSpPr>
          <p:cNvPr id="92" name="Número de diapositiva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la diapositiva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Título de la diapositiva</a:t>
            </a:r>
          </a:p>
        </p:txBody>
      </p:sp>
      <p:sp>
        <p:nvSpPr>
          <p:cNvPr id="3" name="Nivel de texto 1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de viñeta de la diapositiva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66448" y="13065506"/>
            <a:ext cx="438405" cy="482601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Avenir Next Demi 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Avenir Next Regular"/>
          <a:ea typeface="Avenir Next Regular"/>
          <a:cs typeface="Avenir Next Regular"/>
          <a:sym typeface="Avenir Next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Avenir Next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estión y Calidad del DAT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Gestión y Calidad del DATO</a:t>
            </a:r>
          </a:p>
        </p:txBody>
      </p:sp>
      <p:sp>
        <p:nvSpPr>
          <p:cNvPr id="172" name="IAAC"/>
          <p:cNvSpPr txBox="1">
            <a:spLocks noGrp="1"/>
          </p:cNvSpPr>
          <p:nvPr>
            <p:ph type="subTitle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IAAC</a:t>
            </a:r>
          </a:p>
        </p:txBody>
      </p:sp>
      <p:sp>
        <p:nvSpPr>
          <p:cNvPr id="173" name="2 y 3 Abril 2025"/>
          <p:cNvSpPr txBox="1"/>
          <p:nvPr/>
        </p:nvSpPr>
        <p:spPr>
          <a:xfrm>
            <a:off x="1270000" y="12160429"/>
            <a:ext cx="21844000" cy="6940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ctr" defTabSz="808990">
              <a:spcBef>
                <a:spcPts val="0"/>
              </a:spcBef>
              <a:defRPr sz="3430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2 y 3 Abril 2025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12" name="Columna Emai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Columna Email</a:t>
            </a:r>
          </a:p>
        </p:txBody>
      </p:sp>
      <p:pic>
        <p:nvPicPr>
          <p:cNvPr id="213" name="Captura de pantalla 2025-04-02 a las 20.28.15.png" descr="Captura de pantalla 2025-04-02 a las 20.28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399" y="7116167"/>
            <a:ext cx="14173201" cy="2743201"/>
          </a:xfrm>
          <a:prstGeom prst="rect">
            <a:avLst/>
          </a:prstGeom>
          <a:ln w="12700">
            <a:miter lim="400000"/>
          </a:ln>
        </p:spPr>
      </p:pic>
      <p:sp>
        <p:nvSpPr>
          <p:cNvPr id="214" name="Aplicamos una nueva validación para dicha columna."/>
          <p:cNvSpPr txBox="1"/>
          <p:nvPr/>
        </p:nvSpPr>
        <p:spPr>
          <a:xfrm>
            <a:off x="1950597" y="4319742"/>
            <a:ext cx="14839189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Aplicamos una nueva validación para dicha columna.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17" name="Columna Emai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Columna Email</a:t>
            </a:r>
          </a:p>
        </p:txBody>
      </p:sp>
      <p:pic>
        <p:nvPicPr>
          <p:cNvPr id="218" name="Captura de pantalla 2025-04-02 a las 20.28.22.png" descr="Captura de pantalla 2025-04-02 a las 20.28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345" y="4455068"/>
            <a:ext cx="8765310" cy="651454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21" name="Columna Emai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Columna Email</a:t>
            </a:r>
          </a:p>
        </p:txBody>
      </p:sp>
      <p:sp>
        <p:nvSpPr>
          <p:cNvPr id="222" name="¿Y si el email es obligatorio?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¿Y si el email es obligatorio?</a:t>
            </a:r>
          </a:p>
        </p:txBody>
      </p:sp>
      <p:pic>
        <p:nvPicPr>
          <p:cNvPr id="223" name="Captura de pantalla 2025-04-02 a las 20.31.05.png" descr="Captura de pantalla 2025-04-02 a las 20.31.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4279" y="6245423"/>
            <a:ext cx="9967756" cy="525224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26" name="Columna Emai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Columna Email</a:t>
            </a:r>
          </a:p>
        </p:txBody>
      </p:sp>
      <p:sp>
        <p:nvSpPr>
          <p:cNvPr id="227" name="¿Y si queremos endurecer la norma a posteriori porque por ejemplo faltan los dominios?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¿Y si queremos endurecer la norma a posteriori porque por ejemplo faltan los dominios?</a:t>
            </a:r>
          </a:p>
        </p:txBody>
      </p:sp>
      <p:pic>
        <p:nvPicPr>
          <p:cNvPr id="228" name="Captura de pantalla 2025-04-02 a las 21.01.26.png" descr="Captura de pantalla 2025-04-02 a las 21.01.2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9103" y="7531888"/>
            <a:ext cx="15585794" cy="282133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31" name="Columna Emai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Columna Email</a:t>
            </a:r>
          </a:p>
        </p:txBody>
      </p:sp>
      <p:sp>
        <p:nvSpPr>
          <p:cNvPr id="232" name="Necesitamos combinar dos validaciones. Para ello existe la funcion Y"/>
          <p:cNvSpPr txBox="1">
            <a:spLocks noGrp="1"/>
          </p:cNvSpPr>
          <p:nvPr>
            <p:ph type="body" idx="1"/>
          </p:nvPr>
        </p:nvSpPr>
        <p:spPr>
          <a:xfrm>
            <a:off x="1270000" y="4271367"/>
            <a:ext cx="21844000" cy="8432801"/>
          </a:xfrm>
          <a:prstGeom prst="rect">
            <a:avLst/>
          </a:prstGeom>
        </p:spPr>
        <p:txBody>
          <a:bodyPr/>
          <a:lstStyle/>
          <a:p>
            <a:r>
              <a:t>Necesitamos combinar dos validaciones. Para ello existe la funcion Y</a:t>
            </a:r>
          </a:p>
        </p:txBody>
      </p:sp>
      <p:pic>
        <p:nvPicPr>
          <p:cNvPr id="233" name="Captura de pantalla 2025-04-02 a las 21.04.45.png" descr="Captura de pantalla 2025-04-02 a las 21.04.4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4487" y="5872993"/>
            <a:ext cx="6204702" cy="717281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36" name="Columna Emai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Columna Email</a:t>
            </a:r>
          </a:p>
        </p:txBody>
      </p:sp>
      <p:sp>
        <p:nvSpPr>
          <p:cNvPr id="237" name="Aplicamos la nueva regla de validació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Aplicamos la nueva regla de validación</a:t>
            </a:r>
          </a:p>
        </p:txBody>
      </p:sp>
      <p:pic>
        <p:nvPicPr>
          <p:cNvPr id="238" name="Captura de pantalla 2025-04-02 a las 21.02.51.png" descr="Captura de pantalla 2025-04-02 a las 21.02.5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4142" y="6418704"/>
            <a:ext cx="8166101" cy="6007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41" name="Columna emai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Columna email</a:t>
            </a:r>
          </a:p>
        </p:txBody>
      </p:sp>
      <p:sp>
        <p:nvSpPr>
          <p:cNvPr id="242" name="La función de resaltar las que no cumplen, nos ayudaría a encontrar los fallos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La función de resaltar las que no cumplen, nos ayudaría a encontrar los fallos.</a:t>
            </a:r>
          </a:p>
        </p:txBody>
      </p:sp>
      <p:pic>
        <p:nvPicPr>
          <p:cNvPr id="243" name="Captura de pantalla 2025-04-02 a las 21.03.15.png" descr="Captura de pantalla 2025-04-02 a las 21.03.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7258362"/>
            <a:ext cx="9956801" cy="4495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46" name="Fecha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Fechas</a:t>
            </a:r>
          </a:p>
        </p:txBody>
      </p:sp>
      <p:sp>
        <p:nvSpPr>
          <p:cNvPr id="247" name="Necesitamos cambiar y unificar los formatos de las fechas"/>
          <p:cNvSpPr txBox="1">
            <a:spLocks noGrp="1"/>
          </p:cNvSpPr>
          <p:nvPr>
            <p:ph type="body" idx="1"/>
          </p:nvPr>
        </p:nvSpPr>
        <p:spPr>
          <a:xfrm>
            <a:off x="1269999" y="3372678"/>
            <a:ext cx="21844001" cy="8432801"/>
          </a:xfrm>
          <a:prstGeom prst="rect">
            <a:avLst/>
          </a:prstGeom>
        </p:spPr>
        <p:txBody>
          <a:bodyPr/>
          <a:lstStyle/>
          <a:p>
            <a:r>
              <a:t>Necesitamos cambiar y unificar los formatos de las fechas</a:t>
            </a:r>
          </a:p>
        </p:txBody>
      </p:sp>
      <p:pic>
        <p:nvPicPr>
          <p:cNvPr id="248" name="Captura de pantalla 2025-04-02 a las 21.08.01.png" descr="Captura de pantalla 2025-04-02 a las 21.08.0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3249" y="4784615"/>
            <a:ext cx="5397501" cy="7835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51" name="Fecha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Fechas</a:t>
            </a:r>
          </a:p>
        </p:txBody>
      </p:sp>
      <p:sp>
        <p:nvSpPr>
          <p:cNvPr id="252" name="Seleccionamos tipo y formato que consideremos adecuado"/>
          <p:cNvSpPr txBox="1">
            <a:spLocks noGrp="1"/>
          </p:cNvSpPr>
          <p:nvPr>
            <p:ph type="body" idx="1"/>
          </p:nvPr>
        </p:nvSpPr>
        <p:spPr>
          <a:xfrm>
            <a:off x="1270000" y="3372678"/>
            <a:ext cx="21844000" cy="8432801"/>
          </a:xfrm>
          <a:prstGeom prst="rect">
            <a:avLst/>
          </a:prstGeom>
        </p:spPr>
        <p:txBody>
          <a:bodyPr/>
          <a:lstStyle/>
          <a:p>
            <a:r>
              <a:t>Seleccionamos tipo y formato que consideremos adecuado</a:t>
            </a:r>
          </a:p>
        </p:txBody>
      </p:sp>
      <p:pic>
        <p:nvPicPr>
          <p:cNvPr id="253" name="Captura de pantalla 2025-04-02 a las 21.09.53.png" descr="Captura de pantalla 2025-04-02 a las 21.09.5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9950" y="5036519"/>
            <a:ext cx="7404101" cy="74803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56" name="Fecha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Fechas</a:t>
            </a:r>
          </a:p>
        </p:txBody>
      </p:sp>
      <p:sp>
        <p:nvSpPr>
          <p:cNvPr id="257" name="Queremos que las fechas sean coherentes y la fecha de validez sea siempre igual o mayor que la fecha emisión. Tenemos que aplicar una validación sobre ella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Queremos que las fechas sean coherentes y la fecha de validez sea siempre igual o mayor que la fecha emisión. Tenemos que aplicar una validación sobre ella.</a:t>
            </a:r>
          </a:p>
        </p:txBody>
      </p:sp>
      <p:pic>
        <p:nvPicPr>
          <p:cNvPr id="258" name="Captura de pantalla 2025-04-02 a las 20.40.14.png" descr="Captura de pantalla 2025-04-02 a las 20.40.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1374" y="6973924"/>
            <a:ext cx="7086601" cy="5270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ntroducción">
            <a:extLst>
              <a:ext uri="{FF2B5EF4-FFF2-40B4-BE49-F238E27FC236}">
                <a16:creationId xmlns:a16="http://schemas.microsoft.com/office/drawing/2014/main" id="{DB860F9C-639A-A412-BDCF-18E187936BBD}"/>
              </a:ext>
            </a:extLst>
          </p:cNvPr>
          <p:cNvSpPr txBox="1">
            <a:spLocks/>
          </p:cNvSpPr>
          <p:nvPr/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 fontScale="92500" lnSpcReduction="10000"/>
          </a:bodyPr>
          <a:lstStyle>
            <a:lvl1pPr marL="0" marR="0" indent="0" algn="ctr" defTabSz="2438400" rtl="0" latinLnBrk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600" b="0" i="0" u="none" strike="noStrike" cap="none" spc="-348" baseline="0">
                <a:solidFill>
                  <a:srgbClr val="FFFFFF"/>
                </a:solidFill>
                <a:uFillTx/>
                <a:latin typeface="+mn-lt"/>
                <a:ea typeface="+mn-ea"/>
                <a:cs typeface="+mn-cs"/>
                <a:sym typeface="Avenir Next Demi Bold"/>
              </a:defRPr>
            </a:lvl1pPr>
            <a:lvl2pPr marL="0" marR="0" indent="4572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venir Next Demi Bold"/>
              </a:defRPr>
            </a:lvl2pPr>
            <a:lvl3pPr marL="0" marR="0" indent="9144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venir Next Demi Bold"/>
              </a:defRPr>
            </a:lvl3pPr>
            <a:lvl4pPr marL="0" marR="0" indent="13716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venir Next Demi Bold"/>
              </a:defRPr>
            </a:lvl4pPr>
            <a:lvl5pPr marL="0" marR="0" indent="18288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venir Next Demi Bold"/>
              </a:defRPr>
            </a:lvl5pPr>
            <a:lvl6pPr marL="0" marR="0" indent="22860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venir Next Demi Bold"/>
              </a:defRPr>
            </a:lvl6pPr>
            <a:lvl7pPr marL="0" marR="0" indent="27432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venir Next Demi Bold"/>
              </a:defRPr>
            </a:lvl7pPr>
            <a:lvl8pPr marL="0" marR="0" indent="32004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venir Next Demi Bold"/>
              </a:defRPr>
            </a:lvl8pPr>
            <a:lvl9pPr marL="0" marR="0" indent="3657600" algn="ctr" defTabSz="825500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400" b="0" i="0" u="none" strike="noStrike" cap="none" spc="-252" baseline="0"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Avenir Next Demi Bold"/>
              </a:defRPr>
            </a:lvl9pPr>
          </a:lstStyle>
          <a:p>
            <a:pPr hangingPunct="1"/>
            <a:r>
              <a:rPr lang="es-ES"/>
              <a:t>Introducción</a:t>
            </a:r>
            <a:endParaRPr lang="es-ES" dirty="0"/>
          </a:p>
        </p:txBody>
      </p:sp>
      <p:sp>
        <p:nvSpPr>
          <p:cNvPr id="7" name="Data is the new oil">
            <a:extLst>
              <a:ext uri="{FF2B5EF4-FFF2-40B4-BE49-F238E27FC236}">
                <a16:creationId xmlns:a16="http://schemas.microsoft.com/office/drawing/2014/main" id="{D0E525C0-46BC-552C-C7AD-900E9256F078}"/>
              </a:ext>
            </a:extLst>
          </p:cNvPr>
          <p:cNvSpPr txBox="1"/>
          <p:nvPr/>
        </p:nvSpPr>
        <p:spPr>
          <a:xfrm>
            <a:off x="8296019" y="5847466"/>
            <a:ext cx="6730250" cy="101053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>
            <a:lvl1pPr>
              <a:defRPr sz="5900"/>
            </a:lvl1pPr>
          </a:lstStyle>
          <a:p>
            <a:r>
              <a:rPr lang="es-ES" dirty="0"/>
              <a:t>Pablo Mesa Canal </a:t>
            </a:r>
            <a:endParaRPr dirty="0"/>
          </a:p>
        </p:txBody>
      </p:sp>
      <p:pic>
        <p:nvPicPr>
          <p:cNvPr id="8" name="Imagen 7" descr="Icono&#10;&#10;El contenido generado por IA puede ser incorrecto.">
            <a:extLst>
              <a:ext uri="{FF2B5EF4-FFF2-40B4-BE49-F238E27FC236}">
                <a16:creationId xmlns:a16="http://schemas.microsoft.com/office/drawing/2014/main" id="{5E27954F-6C8C-61D9-A0BE-98BF75CDB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8088" y="3361481"/>
            <a:ext cx="4928282" cy="6993037"/>
          </a:xfrm>
          <a:prstGeom prst="rect">
            <a:avLst/>
          </a:prstGeom>
        </p:spPr>
      </p:pic>
      <p:pic>
        <p:nvPicPr>
          <p:cNvPr id="9" name="Imagen 8" descr="Icono&#10;&#10;El contenido generado por IA puede ser incorrecto.">
            <a:extLst>
              <a:ext uri="{FF2B5EF4-FFF2-40B4-BE49-F238E27FC236}">
                <a16:creationId xmlns:a16="http://schemas.microsoft.com/office/drawing/2014/main" id="{E510DA51-6B08-5810-E89A-2E2B749DBB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415" y="7314316"/>
            <a:ext cx="936523" cy="1010534"/>
          </a:xfrm>
          <a:prstGeom prst="rect">
            <a:avLst/>
          </a:prstGeom>
        </p:spPr>
      </p:pic>
      <p:pic>
        <p:nvPicPr>
          <p:cNvPr id="10" name="Imagen 9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9BBAC4A2-49FE-B992-1D4D-97D239D0CE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296019" y="8781167"/>
            <a:ext cx="936522" cy="815163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37ACB39D-42D6-BF7E-B065-44833AEB0589}"/>
              </a:ext>
            </a:extLst>
          </p:cNvPr>
          <p:cNvSpPr txBox="1"/>
          <p:nvPr/>
        </p:nvSpPr>
        <p:spPr>
          <a:xfrm>
            <a:off x="9522471" y="7483594"/>
            <a:ext cx="1170878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Avenir Next Regular"/>
                <a:cs typeface="Avenir Next Regular"/>
                <a:sym typeface="Avenir Next Regular"/>
              </a:rPr>
              <a:t>https://</a:t>
            </a:r>
            <a:r>
              <a:rPr kumimoji="0" lang="es-E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Avenir Next Regular"/>
                <a:cs typeface="Avenir Next Regular"/>
                <a:sym typeface="Avenir Next Regular"/>
              </a:rPr>
              <a:t>www.linkedin.com</a:t>
            </a:r>
            <a:r>
              <a:rPr kumimoji="0" lang="es-ES" sz="28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Avenir Next Regular"/>
                <a:cs typeface="Avenir Next Regular"/>
                <a:sym typeface="Avenir Next Regular"/>
              </a:rPr>
              <a:t>/in/pablo-mesa-canal-40100480/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00F444A9-49FF-079D-3798-9829F6AEEBE8}"/>
              </a:ext>
            </a:extLst>
          </p:cNvPr>
          <p:cNvSpPr txBox="1"/>
          <p:nvPr/>
        </p:nvSpPr>
        <p:spPr>
          <a:xfrm>
            <a:off x="9522471" y="8755074"/>
            <a:ext cx="11708781" cy="84125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just" defTabSz="2438400" rtl="0" fontAlgn="auto" latinLnBrk="0" hangingPunct="0">
              <a:lnSpc>
                <a:spcPct val="100000"/>
              </a:lnSpc>
              <a:spcBef>
                <a:spcPts val="24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ES" sz="2800" b="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Avenir Next Regular"/>
                <a:cs typeface="Avenir Next Regular"/>
                <a:sym typeface="Avenir Next Regular"/>
              </a:rPr>
              <a:t>mesacanalpablo@gmail.com</a:t>
            </a:r>
            <a:endParaRPr kumimoji="0" lang="es-ES" sz="2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Avenir Next Regular"/>
              <a:cs typeface="Avenir Next Regular"/>
              <a:sym typeface="Avenir Next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5119025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61" name="Columna Profesion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Columna Profesiones</a:t>
            </a:r>
          </a:p>
        </p:txBody>
      </p:sp>
      <p:sp>
        <p:nvSpPr>
          <p:cNvPr id="262" name="Queremos darle a cada usuario su profesión. Necesitamos crear una columna nueva y siempre bajo una tabla de maestros o tabla de la verdad que vamos a llamar Profesiones"/>
          <p:cNvSpPr txBox="1">
            <a:spLocks noGrp="1"/>
          </p:cNvSpPr>
          <p:nvPr>
            <p:ph type="body" sz="half" idx="1"/>
          </p:nvPr>
        </p:nvSpPr>
        <p:spPr>
          <a:xfrm>
            <a:off x="7332171" y="4267199"/>
            <a:ext cx="15781829" cy="8432801"/>
          </a:xfrm>
          <a:prstGeom prst="rect">
            <a:avLst/>
          </a:prstGeom>
        </p:spPr>
        <p:txBody>
          <a:bodyPr/>
          <a:lstStyle>
            <a:lvl1pPr marL="0" indent="0" algn="just">
              <a:buClrTx/>
              <a:buSzTx/>
              <a:buNone/>
            </a:lvl1pPr>
          </a:lstStyle>
          <a:p>
            <a:r>
              <a:t>Queremos darle a cada usuario su profesión. Necesitamos crear una columna nueva y siempre bajo una tabla de maestros o tabla de la verdad que vamos a llamar Profesiones</a:t>
            </a:r>
          </a:p>
        </p:txBody>
      </p:sp>
      <p:pic>
        <p:nvPicPr>
          <p:cNvPr id="263" name="Captura de pantalla 2025-04-02 a las 21.13.00.png" descr="Captura de pantalla 2025-04-02 a las 21.13.0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764" y="280437"/>
            <a:ext cx="5443005" cy="1315512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66" name="Columna Profesione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Columna Profesiones</a:t>
            </a:r>
          </a:p>
        </p:txBody>
      </p:sp>
      <p:sp>
        <p:nvSpPr>
          <p:cNvPr id="267" name="Creamos una nueva columna y le aplicamos su regla de validación de datos."/>
          <p:cNvSpPr txBox="1"/>
          <p:nvPr/>
        </p:nvSpPr>
        <p:spPr>
          <a:xfrm>
            <a:off x="1909809" y="3512851"/>
            <a:ext cx="21373491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Creamos una nueva columna y le aplicamos su regla de validación de datos. </a:t>
            </a:r>
          </a:p>
        </p:txBody>
      </p:sp>
      <p:pic>
        <p:nvPicPr>
          <p:cNvPr id="268" name="Captura de pantalla 2025-04-02 a las 21.14.24.png" descr="Captura de pantalla 2025-04-02 a las 21.14.2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192" y="5289555"/>
            <a:ext cx="9824725" cy="63964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71" name="Profes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Profesion</a:t>
            </a:r>
          </a:p>
        </p:txBody>
      </p:sp>
      <p:pic>
        <p:nvPicPr>
          <p:cNvPr id="272" name="Captura de pantalla 2025-04-02 a las 21.14.43.png" descr="Captura de pantalla 2025-04-02 a las 21.14.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0" y="4725257"/>
            <a:ext cx="7962901" cy="642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75" name="Profes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Profesion</a:t>
            </a:r>
          </a:p>
        </p:txBody>
      </p:sp>
      <p:pic>
        <p:nvPicPr>
          <p:cNvPr id="276" name="Captura de pantalla 2025-04-02 a las 21.14.43.png" descr="Captura de pantalla 2025-04-02 a las 21.14.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0550" y="4725257"/>
            <a:ext cx="7962900" cy="64262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79" name="Profesion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Profesion</a:t>
            </a:r>
          </a:p>
        </p:txBody>
      </p:sp>
      <p:pic>
        <p:nvPicPr>
          <p:cNvPr id="280" name="Captura de pantalla 2025-04-02 a las 21.16.52.png" descr="Captura de pantalla 2025-04-02 a las 21.16.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355" y="4502298"/>
            <a:ext cx="9777758" cy="58290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83" name="Generamos un diagrama dinámico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Generamos un diagrama dinámico</a:t>
            </a:r>
          </a:p>
        </p:txBody>
      </p:sp>
      <p:sp>
        <p:nvSpPr>
          <p:cNvPr id="284" name="Necesitamos una tabla de ayuda para tener los contadores, por ejemplo en el caso de profesión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Necesitamos una tabla de ayuda para tener los contadores, por ejemplo en el caso de profesión</a:t>
            </a:r>
          </a:p>
        </p:txBody>
      </p:sp>
      <p:pic>
        <p:nvPicPr>
          <p:cNvPr id="285" name="Captura de pantalla 2025-04-02 a las 21.34.39.png" descr="Captura de pantalla 2025-04-02 a las 21.34.3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3475" y="7236751"/>
            <a:ext cx="9777050" cy="404062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88" name="Grafico Dinamico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Grafico Dinamico</a:t>
            </a:r>
          </a:p>
        </p:txBody>
      </p:sp>
      <p:sp>
        <p:nvSpPr>
          <p:cNvPr id="289" name="Esta tabla si la queremos hacer dinámica, tenemos que hacerla apoyándonos en funciones que calculen automáticamente los valores. En este caso podemos utilizar CONTAR.SI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Esta tabla si la queremos hacer dinámica, tenemos que hacerla apoyándonos en funciones que calculen automáticamente los valores. En este caso podemos utilizar CONTAR.SI</a:t>
            </a:r>
          </a:p>
        </p:txBody>
      </p:sp>
      <p:pic>
        <p:nvPicPr>
          <p:cNvPr id="290" name="Captura de pantalla 2025-04-02 a las 21.36.18.png" descr="Captura de pantalla 2025-04-02 a las 21.36.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3144" y="7867119"/>
            <a:ext cx="9463292" cy="9150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93" name="Creamos el grafico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Creamos el grafico</a:t>
            </a:r>
          </a:p>
        </p:txBody>
      </p:sp>
      <p:sp>
        <p:nvSpPr>
          <p:cNvPr id="294" name="Al tener los datos ya agregados con esta tabla de apoyo, Excel nos recomienda el tipo de gráfico que más se adapte a nuestros datos"/>
          <p:cNvSpPr txBox="1">
            <a:spLocks noGrp="1"/>
          </p:cNvSpPr>
          <p:nvPr>
            <p:ph type="body" idx="1"/>
          </p:nvPr>
        </p:nvSpPr>
        <p:spPr>
          <a:xfrm>
            <a:off x="1270000" y="3819939"/>
            <a:ext cx="21844000" cy="8432801"/>
          </a:xfrm>
          <a:prstGeom prst="rect">
            <a:avLst/>
          </a:prstGeom>
        </p:spPr>
        <p:txBody>
          <a:bodyPr/>
          <a:lstStyle/>
          <a:p>
            <a:r>
              <a:t>Al tener los datos ya agregados con esta tabla de apoyo, Excel nos recomienda el tipo de gráfico que más se adapte a nuestros datos</a:t>
            </a:r>
          </a:p>
        </p:txBody>
      </p:sp>
      <p:pic>
        <p:nvPicPr>
          <p:cNvPr id="295" name="Captura de pantalla 2025-04-02 a las 21.37.47.png" descr="Captura de pantalla 2025-04-02 a las 21.37.4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4714" y="6117747"/>
            <a:ext cx="8872764" cy="676880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98" name="Creamos el grafico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Creamos el grafico</a:t>
            </a:r>
          </a:p>
        </p:txBody>
      </p:sp>
      <p:sp>
        <p:nvSpPr>
          <p:cNvPr id="299" name="El gráfico resultante se va actualizar si se le insertan datos correctos a la tabla."/>
          <p:cNvSpPr txBox="1">
            <a:spLocks noGrp="1"/>
          </p:cNvSpPr>
          <p:nvPr>
            <p:ph type="body" idx="1"/>
          </p:nvPr>
        </p:nvSpPr>
        <p:spPr>
          <a:xfrm>
            <a:off x="1270000" y="3819939"/>
            <a:ext cx="21844000" cy="8432801"/>
          </a:xfrm>
          <a:prstGeom prst="rect">
            <a:avLst/>
          </a:prstGeom>
        </p:spPr>
        <p:txBody>
          <a:bodyPr/>
          <a:lstStyle/>
          <a:p>
            <a:r>
              <a:t>El gráfico resultante se va actualizar si se le insertan datos correctos a la tabla. </a:t>
            </a:r>
          </a:p>
        </p:txBody>
      </p:sp>
      <p:pic>
        <p:nvPicPr>
          <p:cNvPr id="300" name="Captura de pantalla 2025-04-02 a las 21.38.43.png" descr="Captura de pantalla 2025-04-02 a las 21.38.4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6700" y="5547717"/>
            <a:ext cx="6070601" cy="5880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303" name="Cruzando datos con otro Exce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Cruzando datos con otro Excel</a:t>
            </a:r>
          </a:p>
        </p:txBody>
      </p:sp>
      <p:sp>
        <p:nvSpPr>
          <p:cNvPr id="304" name="Creamos una nueva hoja, o que nos llegue de otro modo para utilizar la función BUSCARV"/>
          <p:cNvSpPr txBox="1">
            <a:spLocks noGrp="1"/>
          </p:cNvSpPr>
          <p:nvPr>
            <p:ph type="body" idx="1"/>
          </p:nvPr>
        </p:nvSpPr>
        <p:spPr>
          <a:xfrm>
            <a:off x="1270000" y="3819939"/>
            <a:ext cx="21844000" cy="8432801"/>
          </a:xfrm>
          <a:prstGeom prst="rect">
            <a:avLst/>
          </a:prstGeom>
        </p:spPr>
        <p:txBody>
          <a:bodyPr/>
          <a:lstStyle/>
          <a:p>
            <a:r>
              <a:t>Creamos una nueva hoja, o que nos llegue de otro modo para utilizar la función BUSCARV</a:t>
            </a:r>
          </a:p>
        </p:txBody>
      </p:sp>
      <p:pic>
        <p:nvPicPr>
          <p:cNvPr id="305" name="Captura de pantalla 2025-04-02 a las 21.45.29.png" descr="Captura de pantalla 2025-04-02 a las 21.45.2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2486" y="7662501"/>
            <a:ext cx="10359028" cy="35458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176" name="Creando una hoja de datos para gestión personas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Creando una hoja de datos para gestión personas</a:t>
            </a:r>
          </a:p>
        </p:txBody>
      </p:sp>
      <p:sp>
        <p:nvSpPr>
          <p:cNvPr id="177" name="Queremos hacer una nueva hoja de datos para mantener información de usuarios, empezamos teniendo valores típicos de un DNI.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marL="0" indent="0" defTabSz="2389632">
              <a:spcBef>
                <a:spcPts val="2300"/>
              </a:spcBef>
              <a:buClrTx/>
              <a:buSzTx/>
              <a:buNone/>
              <a:defRPr sz="4704"/>
            </a:pPr>
            <a:r>
              <a:t>Queremos hacer una nueva hoja de datos para mantener información de usuarios, empezamos teniendo valores típicos de un DNI.</a:t>
            </a:r>
          </a:p>
          <a:p>
            <a:pPr marL="3285744" lvl="5" indent="-547624" defTabSz="2389632">
              <a:spcBef>
                <a:spcPts val="2300"/>
              </a:spcBef>
              <a:defRPr sz="4704"/>
            </a:pPr>
            <a:r>
              <a:t>DNI</a:t>
            </a:r>
          </a:p>
          <a:p>
            <a:pPr marL="3285744" lvl="5" indent="-547624" defTabSz="2389632">
              <a:spcBef>
                <a:spcPts val="2300"/>
              </a:spcBef>
              <a:defRPr sz="4704"/>
            </a:pPr>
            <a:r>
              <a:t>Nombre</a:t>
            </a:r>
          </a:p>
          <a:p>
            <a:pPr marL="3285744" lvl="5" indent="-547624" defTabSz="2389632">
              <a:spcBef>
                <a:spcPts val="2300"/>
              </a:spcBef>
              <a:defRPr sz="4704"/>
            </a:pPr>
            <a:r>
              <a:t>Apellidos</a:t>
            </a:r>
          </a:p>
          <a:p>
            <a:pPr marL="3285744" lvl="5" indent="-547624" defTabSz="2389632">
              <a:spcBef>
                <a:spcPts val="2300"/>
              </a:spcBef>
              <a:defRPr sz="4704"/>
            </a:pPr>
            <a:r>
              <a:t>Fecha de Nacimiento</a:t>
            </a:r>
          </a:p>
          <a:p>
            <a:pPr marL="3285744" lvl="5" indent="-547624" defTabSz="2389632">
              <a:spcBef>
                <a:spcPts val="2300"/>
              </a:spcBef>
              <a:defRPr sz="4704"/>
            </a:pPr>
            <a:r>
              <a:t>Fecha de Emision</a:t>
            </a:r>
          </a:p>
          <a:p>
            <a:pPr marL="3285744" lvl="5" indent="-547624" defTabSz="2389632">
              <a:spcBef>
                <a:spcPts val="2300"/>
              </a:spcBef>
              <a:defRPr sz="4704"/>
            </a:pPr>
            <a:r>
              <a:t>Fecha de Validez</a:t>
            </a:r>
          </a:p>
        </p:txBody>
      </p:sp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308" name="Cruzando datos con otro Exce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Cruzando datos con otro Excel</a:t>
            </a:r>
          </a:p>
        </p:txBody>
      </p:sp>
      <p:sp>
        <p:nvSpPr>
          <p:cNvPr id="309" name="La función BUSCARV te permite buscar un valor en la primera columna de un rango de datos y devolver un valor en la misma fila de otra columna.…"/>
          <p:cNvSpPr txBox="1"/>
          <p:nvPr/>
        </p:nvSpPr>
        <p:spPr>
          <a:xfrm>
            <a:off x="3129965" y="3900306"/>
            <a:ext cx="18805610" cy="8280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200"/>
              </a:spcBef>
              <a:defRPr sz="2900"/>
            </a:pPr>
            <a:r>
              <a:t>La función </a:t>
            </a:r>
            <a:r>
              <a:rPr b="1"/>
              <a:t>BUSCARV</a:t>
            </a:r>
            <a:r>
              <a:t> te permite buscar un valor en la primera columna de un rango de datos y devolver un valor en la misma fila de otra columna.</a:t>
            </a:r>
          </a:p>
          <a:p>
            <a:pPr defTabSz="457200">
              <a:spcBef>
                <a:spcPts val="1200"/>
              </a:spcBef>
              <a:defRPr sz="2900"/>
            </a:pPr>
            <a:endParaRPr/>
          </a:p>
          <a:p>
            <a:pPr defTabSz="457200">
              <a:spcBef>
                <a:spcPts val="1200"/>
              </a:spcBef>
              <a:defRPr sz="2900" b="1"/>
            </a:pPr>
            <a:r>
              <a:t>Sintaxis de BUSCARV:</a:t>
            </a:r>
            <a:endParaRPr b="0"/>
          </a:p>
          <a:p>
            <a:pPr defTabSz="457200">
              <a:spcBef>
                <a:spcPts val="0"/>
              </a:spcBef>
              <a:defRPr sz="2900">
                <a:solidFill>
                  <a:srgbClr val="000000">
                    <a:alpha val="84705"/>
                  </a:srgbClr>
                </a:solidFill>
              </a:defRPr>
            </a:pPr>
            <a:endParaRPr>
              <a:solidFill>
                <a:srgbClr val="000000"/>
              </a:solidFill>
            </a:endParaRPr>
          </a:p>
          <a:p>
            <a:pPr lvl="7" defTabSz="457200">
              <a:spcBef>
                <a:spcPts val="0"/>
              </a:spcBef>
              <a:defRPr sz="2900"/>
            </a:pPr>
            <a:r>
              <a:t>=BUSCARV(valor_buscado, tabla_array, columna_indice, [rango])</a:t>
            </a:r>
          </a:p>
          <a:p>
            <a:pPr lvl="7" defTabSz="457200">
              <a:spcBef>
                <a:spcPts val="0"/>
              </a:spcBef>
              <a:defRPr sz="2900"/>
            </a:pPr>
            <a:endParaRPr/>
          </a:p>
          <a:p>
            <a:pPr marL="432776" indent="-293076" defTabSz="457200">
              <a:spcBef>
                <a:spcPts val="1200"/>
              </a:spcBef>
              <a:buClr>
                <a:srgbClr val="000000"/>
              </a:buClr>
              <a:buSzPct val="100000"/>
              <a:buFont typeface="Courier"/>
              <a:buChar char="•"/>
              <a:defRPr sz="2900"/>
            </a:pPr>
            <a:r>
              <a:rPr b="1"/>
              <a:t>valor_buscado</a:t>
            </a:r>
            <a:r>
              <a:t>: El valor que estás buscando. Por ejemplo, un </a:t>
            </a:r>
            <a:r>
              <a:rPr b="1"/>
              <a:t>Email</a:t>
            </a:r>
            <a:r>
              <a:t>.</a:t>
            </a:r>
          </a:p>
          <a:p>
            <a:pPr marL="432776" indent="-293076" defTabSz="457200">
              <a:spcBef>
                <a:spcPts val="1200"/>
              </a:spcBef>
              <a:buClr>
                <a:srgbClr val="000000"/>
              </a:buClr>
              <a:buSzPct val="100000"/>
              <a:buFont typeface="Courier"/>
              <a:buChar char="•"/>
              <a:defRPr sz="2900"/>
            </a:pPr>
            <a:r>
              <a:rPr b="1"/>
              <a:t>tabla_array</a:t>
            </a:r>
            <a:r>
              <a:t>: El rango de datos donde buscar el valor.</a:t>
            </a:r>
          </a:p>
          <a:p>
            <a:pPr marL="432776" indent="-293076" defTabSz="457200">
              <a:spcBef>
                <a:spcPts val="1200"/>
              </a:spcBef>
              <a:buClr>
                <a:srgbClr val="000000"/>
              </a:buClr>
              <a:buSzPct val="100000"/>
              <a:buFont typeface="Courier"/>
              <a:buChar char="•"/>
              <a:defRPr sz="2900"/>
            </a:pPr>
            <a:r>
              <a:rPr b="1"/>
              <a:t>columna_indice</a:t>
            </a:r>
            <a:r>
              <a:t>: El número de la columna (dentro del rango seleccionado) desde la cual quieres obtener el valor de retorno.</a:t>
            </a:r>
          </a:p>
          <a:p>
            <a:pPr marL="432776" indent="-293076" defTabSz="457200">
              <a:spcBef>
                <a:spcPts val="1200"/>
              </a:spcBef>
              <a:buClr>
                <a:srgbClr val="000000"/>
              </a:buClr>
              <a:buSzPct val="100000"/>
              <a:buFont typeface="Courier"/>
              <a:buChar char="•"/>
              <a:defRPr sz="2900"/>
            </a:pPr>
            <a:r>
              <a:rPr b="1"/>
              <a:t>[rango]</a:t>
            </a:r>
            <a:r>
              <a:t>: Es un valor </a:t>
            </a:r>
            <a:r>
              <a:rPr b="1"/>
              <a:t>FALSO</a:t>
            </a:r>
            <a:r>
              <a:t> si quieres una coincidencia exacta (si no, es </a:t>
            </a:r>
            <a:r>
              <a:rPr b="1"/>
              <a:t>VERDADERO</a:t>
            </a:r>
            <a:r>
              <a:t> para una coincidencia aproximada).</a:t>
            </a: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312" name="Cruzando datos con otro Excel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Cruzando datos con otro Excel</a:t>
            </a:r>
          </a:p>
        </p:txBody>
      </p:sp>
      <p:sp>
        <p:nvSpPr>
          <p:cNvPr id="313" name="Queremos buscar la profesión de una persona basada en su Email de la hoja &quot;Datos&quot;."/>
          <p:cNvSpPr txBox="1"/>
          <p:nvPr/>
        </p:nvSpPr>
        <p:spPr>
          <a:xfrm>
            <a:off x="2789195" y="4370600"/>
            <a:ext cx="18805610" cy="609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defTabSz="457200">
              <a:spcBef>
                <a:spcPts val="1200"/>
              </a:spcBef>
              <a:defRPr sz="2900"/>
            </a:pPr>
            <a:r>
              <a:t>Queremos buscar la </a:t>
            </a:r>
            <a:r>
              <a:rPr b="1"/>
              <a:t>profesión</a:t>
            </a:r>
            <a:r>
              <a:t> de una persona basada en su </a:t>
            </a:r>
            <a:r>
              <a:rPr b="1"/>
              <a:t>Email</a:t>
            </a:r>
            <a:r>
              <a:t> de la hoja "Datos".</a:t>
            </a:r>
          </a:p>
        </p:txBody>
      </p:sp>
    </p:spTree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Futur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Futuro </a:t>
            </a:r>
          </a:p>
        </p:txBody>
      </p:sp>
      <p:sp>
        <p:nvSpPr>
          <p:cNvPr id="316" name="Copilot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Copilot</a:t>
            </a:r>
          </a:p>
        </p:txBody>
      </p:sp>
      <p:pic>
        <p:nvPicPr>
          <p:cNvPr id="317" name="Captura de pantalla 2025-04-03 a las 9.09.22.png" descr="Captura de pantalla 2025-04-03 a las 9.09.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4817" y="3840587"/>
            <a:ext cx="10106595" cy="30292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9" name="Captura de pantalla 2025-04-03 a las 9.09.11.png" descr="Captura de pantalla 2025-04-03 a las 9.09.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951" y="1469710"/>
            <a:ext cx="17944098" cy="10477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Caso Prá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Práctico</a:t>
            </a:r>
          </a:p>
        </p:txBody>
      </p:sp>
      <p:sp>
        <p:nvSpPr>
          <p:cNvPr id="180" name="Creando una hoja de datos de cero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ctr" defTabSz="808990">
              <a:spcBef>
                <a:spcPts val="0"/>
              </a:spcBef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Creando una hoja de datos de cero</a:t>
            </a:r>
          </a:p>
        </p:txBody>
      </p:sp>
      <p:pic>
        <p:nvPicPr>
          <p:cNvPr id="181" name="Captura de pantalla 2025-04-02 a las 19.50.12.png" descr="Captura de pantalla 2025-04-02 a las 19.50.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1833" y="6224201"/>
            <a:ext cx="18480334" cy="4280756"/>
          </a:xfrm>
          <a:prstGeom prst="rect">
            <a:avLst/>
          </a:prstGeom>
          <a:ln w="12700">
            <a:miter lim="400000"/>
          </a:ln>
        </p:spPr>
      </p:pic>
      <p:sp>
        <p:nvSpPr>
          <p:cNvPr id="182" name="Añadimos los encabezados de la tabla."/>
          <p:cNvSpPr txBox="1"/>
          <p:nvPr/>
        </p:nvSpPr>
        <p:spPr>
          <a:xfrm>
            <a:off x="1191122" y="4039276"/>
            <a:ext cx="8699755" cy="762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800"/>
            </a:lvl1pPr>
          </a:lstStyle>
          <a:p>
            <a:r>
              <a:t>Añadimos los encabezados de la tabla.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Caso Prá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Práctico</a:t>
            </a:r>
          </a:p>
        </p:txBody>
      </p:sp>
      <p:sp>
        <p:nvSpPr>
          <p:cNvPr id="185" name="Creando una hoja de datos de cero"/>
          <p:cNvSpPr txBox="1"/>
          <p:nvPr/>
        </p:nvSpPr>
        <p:spPr>
          <a:xfrm>
            <a:off x="1270000" y="2133600"/>
            <a:ext cx="21844000" cy="101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>
            <a:lvl1pPr algn="ctr" defTabSz="808990">
              <a:spcBef>
                <a:spcPts val="0"/>
              </a:spcBef>
              <a:defRPr sz="5292">
                <a:latin typeface="Avenir Next Medium"/>
                <a:ea typeface="Avenir Next Medium"/>
                <a:cs typeface="Avenir Next Medium"/>
                <a:sym typeface="Avenir Next Medium"/>
              </a:defRPr>
            </a:lvl1pPr>
          </a:lstStyle>
          <a:p>
            <a:r>
              <a:t>Creando una hoja de datos de cero</a:t>
            </a:r>
          </a:p>
        </p:txBody>
      </p:sp>
      <p:pic>
        <p:nvPicPr>
          <p:cNvPr id="186" name="Captura de pantalla 2025-04-02 a las 19.50.18.png" descr="Captura de pantalla 2025-04-02 a las 19.50.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3125" y="5947510"/>
            <a:ext cx="19877750" cy="5080514"/>
          </a:xfrm>
          <a:prstGeom prst="rect">
            <a:avLst/>
          </a:prstGeom>
          <a:ln w="12700">
            <a:miter lim="400000"/>
          </a:ln>
        </p:spPr>
      </p:pic>
      <p:sp>
        <p:nvSpPr>
          <p:cNvPr id="187" name="Creamos la tabla. Desde Insertar, seleccionamos el rango con los campos que hemos añadido. Y marcamos que la tabla tiene encabezados."/>
          <p:cNvSpPr txBox="1"/>
          <p:nvPr/>
        </p:nvSpPr>
        <p:spPr>
          <a:xfrm>
            <a:off x="1804314" y="3665845"/>
            <a:ext cx="20775373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Creamos la tabla. Desde Insertar, seleccionamos el rango con los campos que hemos añadido. Y marcamos que la tabla tiene encabezados.</a:t>
            </a: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190" name="Creando una hoja de datos de cero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Creando una hoja de datos de cero</a:t>
            </a:r>
          </a:p>
        </p:txBody>
      </p:sp>
      <p:pic>
        <p:nvPicPr>
          <p:cNvPr id="191" name="Captura de pantalla 2025-04-02 a las 19.55.10.png" descr="Captura de pantalla 2025-04-02 a las 19.55.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2237" y="5918927"/>
            <a:ext cx="16719526" cy="4722138"/>
          </a:xfrm>
          <a:prstGeom prst="rect">
            <a:avLst/>
          </a:prstGeom>
          <a:ln w="12700">
            <a:miter lim="400000"/>
          </a:ln>
        </p:spPr>
      </p:pic>
      <p:sp>
        <p:nvSpPr>
          <p:cNvPr id="192" name="Ya tenemos nuestra tabla"/>
          <p:cNvSpPr txBox="1"/>
          <p:nvPr/>
        </p:nvSpPr>
        <p:spPr>
          <a:xfrm>
            <a:off x="1627416" y="3709776"/>
            <a:ext cx="4903357" cy="6731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Ya tenemos nuestra tabla</a:t>
            </a:r>
          </a:p>
        </p:txBody>
      </p:sp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195" name="Columna ID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Columna ID</a:t>
            </a:r>
          </a:p>
        </p:txBody>
      </p:sp>
      <p:pic>
        <p:nvPicPr>
          <p:cNvPr id="196" name="Captura de pantalla 2025-04-02 a las 19.55.10.png" descr="Captura de pantalla 2025-04-02 a las 19.55.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43" y="6126699"/>
            <a:ext cx="16719526" cy="4722137"/>
          </a:xfrm>
          <a:prstGeom prst="rect">
            <a:avLst/>
          </a:prstGeom>
          <a:ln w="12700">
            <a:miter lim="400000"/>
          </a:ln>
        </p:spPr>
      </p:pic>
      <p:sp>
        <p:nvSpPr>
          <p:cNvPr id="197" name="Un ID, es lo que se llama una clave primaria, y es única. Puede ser otro valor que en combinación con otros valores no indique que el registro es único. Es un valor autogenerado, de 1 en adelante."/>
          <p:cNvSpPr txBox="1"/>
          <p:nvPr/>
        </p:nvSpPr>
        <p:spPr>
          <a:xfrm>
            <a:off x="1318339" y="3698729"/>
            <a:ext cx="2043428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Un ID, es lo que se llama una clave primaria, y es única. Puede ser otro valor que en combinación con otros valores no indique que el registro es único. Es un valor autogenerado, de 1 en adelante.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00" name="Columna ID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Columna ID</a:t>
            </a:r>
          </a:p>
        </p:txBody>
      </p:sp>
      <p:sp>
        <p:nvSpPr>
          <p:cNvPr id="201" name="Un ID, es lo que se llama una clave primaria, y es única. Puede ser otro valor que en combinación con otros valores no indique que el registro es único. Es un valor autogenerado, de 1 en adelante. Función FILA()"/>
          <p:cNvSpPr txBox="1"/>
          <p:nvPr/>
        </p:nvSpPr>
        <p:spPr>
          <a:xfrm>
            <a:off x="1318339" y="3698729"/>
            <a:ext cx="20434284" cy="12446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300"/>
            </a:lvl1pPr>
          </a:lstStyle>
          <a:p>
            <a:r>
              <a:t>Un ID, es lo que se llama una clave primaria, y es única. Puede ser otro valor que en combinación con otros valores no indique que el registro es único. Es un valor autogenerado, de 1 en adelante. Función FILA()</a:t>
            </a:r>
          </a:p>
        </p:txBody>
      </p:sp>
      <p:pic>
        <p:nvPicPr>
          <p:cNvPr id="202" name="Captura de pantalla 2025-04-02 a las 20.05.52.png" descr="Captura de pantalla 2025-04-02 a las 20.05.5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6186" y="5792192"/>
            <a:ext cx="7594601" cy="6705601"/>
          </a:xfrm>
          <a:prstGeom prst="rect">
            <a:avLst/>
          </a:prstGeom>
          <a:ln w="12700">
            <a:miter lim="400000"/>
          </a:ln>
        </p:spPr>
      </p:pic>
      <p:sp>
        <p:nvSpPr>
          <p:cNvPr id="203" name="=FILA()-FILA(Tabla3[[#Encabezados];[ID]])"/>
          <p:cNvSpPr txBox="1"/>
          <p:nvPr/>
        </p:nvSpPr>
        <p:spPr>
          <a:xfrm>
            <a:off x="11177412" y="6630485"/>
            <a:ext cx="11707674" cy="9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=FILA()-FILA(Tabla3[[#Encabezados];[ID]])</a:t>
            </a:r>
          </a:p>
        </p:txBody>
      </p:sp>
      <p:pic>
        <p:nvPicPr>
          <p:cNvPr id="204" name="Captura de pantalla 2025-04-02 a las 20.09.15.png" descr="Captura de pantalla 2025-04-02 a las 20.09.15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23121" y="9164526"/>
            <a:ext cx="8610601" cy="25781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Caso practic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Caso practico</a:t>
            </a:r>
          </a:p>
        </p:txBody>
      </p:sp>
      <p:sp>
        <p:nvSpPr>
          <p:cNvPr id="207" name="Columna Nombre"/>
          <p:cNvSpPr txBox="1">
            <a:spLocks noGrp="1"/>
          </p:cNvSpPr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r>
              <a:t>Columna Nombre</a:t>
            </a:r>
          </a:p>
        </p:txBody>
      </p:sp>
      <p:sp>
        <p:nvSpPr>
          <p:cNvPr id="208" name="Solo necesitamos evaluar que es Texto y no estamos incluyendo números.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Solo necesitamos evaluar que es Texto y no estamos incluyendo números.</a:t>
            </a:r>
          </a:p>
        </p:txBody>
      </p:sp>
      <p:pic>
        <p:nvPicPr>
          <p:cNvPr id="209" name="Captura de pantalla 2025-04-02 a las 20.32.31.png" descr="Captura de pantalla 2025-04-02 a las 20.32.3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24900" y="5911850"/>
            <a:ext cx="6934201" cy="51435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Avenir Next Demi Bold"/>
        <a:ea typeface="Avenir Next Demi Bold"/>
        <a:cs typeface="Avenir Next Demi Bold"/>
      </a:majorFont>
      <a:minorFont>
        <a:latin typeface="Avenir Next Demi Bold"/>
        <a:ea typeface="Avenir Next Demi Bold"/>
        <a:cs typeface="Avenir Next Demi 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Avenir Next Medium"/>
            <a:ea typeface="Avenir Next Medium"/>
            <a:cs typeface="Avenir Next Medium"/>
            <a:sym typeface="Avenir Next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Avenir Next Regular"/>
            <a:ea typeface="Avenir Next Regular"/>
            <a:cs typeface="Avenir Next Regular"/>
            <a:sym typeface="Avenir Next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764</Words>
  <Application>Microsoft Macintosh PowerPoint</Application>
  <PresentationFormat>Personalizado</PresentationFormat>
  <Paragraphs>108</Paragraphs>
  <Slides>33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33</vt:i4>
      </vt:variant>
    </vt:vector>
  </HeadingPairs>
  <TitlesOfParts>
    <vt:vector size="39" baseType="lpstr">
      <vt:lpstr>Avenir Next Demi Bold</vt:lpstr>
      <vt:lpstr>Avenir Next Medium</vt:lpstr>
      <vt:lpstr>Avenir Next Regular</vt:lpstr>
      <vt:lpstr>Courier</vt:lpstr>
      <vt:lpstr>Helvetica Neue</vt:lpstr>
      <vt:lpstr>31_ColorGradientLight</vt:lpstr>
      <vt:lpstr>Gestión y Calidad del DATO</vt:lpstr>
      <vt:lpstr>Presentación de PowerPoint</vt:lpstr>
      <vt:lpstr>Caso Practico</vt:lpstr>
      <vt:lpstr>Caso Práctico</vt:lpstr>
      <vt:lpstr>Caso Práctico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Caso Practico</vt:lpstr>
      <vt:lpstr>Futuro 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Pablo Mesa</cp:lastModifiedBy>
  <cp:revision>1</cp:revision>
  <dcterms:modified xsi:type="dcterms:W3CDTF">2025-04-03T14:26:27Z</dcterms:modified>
</cp:coreProperties>
</file>