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6" r:id="rId9"/>
    <p:sldId id="267" r:id="rId10"/>
    <p:sldId id="268" r:id="rId11"/>
    <p:sldId id="263" r:id="rId12"/>
    <p:sldId id="276" r:id="rId13"/>
    <p:sldId id="275" r:id="rId14"/>
    <p:sldId id="277" r:id="rId15"/>
    <p:sldId id="278" r:id="rId16"/>
    <p:sldId id="281" r:id="rId17"/>
    <p:sldId id="282" r:id="rId18"/>
    <p:sldId id="279" r:id="rId19"/>
    <p:sldId id="280" r:id="rId20"/>
    <p:sldId id="274" r:id="rId21"/>
    <p:sldId id="264" r:id="rId22"/>
    <p:sldId id="270" r:id="rId23"/>
    <p:sldId id="283" r:id="rId24"/>
    <p:sldId id="271" r:id="rId25"/>
    <p:sldId id="272" r:id="rId26"/>
    <p:sldId id="273" r:id="rId27"/>
    <p:sldId id="265" r:id="rId28"/>
    <p:sldId id="269" r:id="rId29"/>
  </p:sldIdLst>
  <p:sldSz cx="12192000" cy="6858000"/>
  <p:notesSz cx="6858000" cy="9144000"/>
  <p:defaultTextStyle>
    <a:defPPr>
      <a:defRPr lang="en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2203"/>
    <p:restoredTop sz="96327"/>
  </p:normalViewPr>
  <p:slideViewPr>
    <p:cSldViewPr snapToGrid="0">
      <p:cViewPr varScale="1">
        <p:scale>
          <a:sx n="124" d="100"/>
          <a:sy n="124" d="100"/>
        </p:scale>
        <p:origin x="192" y="8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C776D6-3FCC-DE46-BDAA-B2617FEF08BD}" type="datetimeFigureOut">
              <a:rPr lang="en-ES" smtClean="0"/>
              <a:t>16/1/24</a:t>
            </a:fld>
            <a:endParaRPr lang="en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E63234-CB96-D441-821B-EFC626972437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828411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9384C-791B-3842-84D3-19F8170BAF41}" type="datetime1">
              <a:rPr lang="es-ES_tradnl" smtClean="0"/>
              <a:t>16/1/24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598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DF48D-75BF-C04A-A43C-9EE8703B3C1E}" type="datetime1">
              <a:rPr lang="es-ES_tradnl" smtClean="0"/>
              <a:t>16/1/24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87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C817F-5CEE-9E42-A4F8-0641D967E422}" type="datetime1">
              <a:rPr lang="es-ES_tradnl" smtClean="0"/>
              <a:t>16/1/24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185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81DF5-9D07-1A42-8E84-FFC2030732C7}" type="datetime1">
              <a:rPr lang="es-ES_tradnl" smtClean="0"/>
              <a:t>16/1/24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516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1AAB2-F38F-F449-87A0-F3DD881042E2}" type="datetime1">
              <a:rPr lang="es-ES_tradnl" smtClean="0"/>
              <a:t>16/1/24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798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8432B-D409-A640-ACD1-5755644BF6F3}" type="datetime1">
              <a:rPr lang="es-ES_tradnl" smtClean="0"/>
              <a:t>16/1/24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100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52E55-4125-544A-BB9A-87123242E3E0}" type="datetime1">
              <a:rPr lang="es-ES_tradnl" smtClean="0"/>
              <a:t>16/1/24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1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93155-8586-2549-A294-87E99C3CDA7D}" type="datetime1">
              <a:rPr lang="es-ES_tradnl" smtClean="0"/>
              <a:t>16/1/24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580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48150-493C-4B48-8678-524F308F355B}" type="datetime1">
              <a:rPr lang="es-ES_tradnl" smtClean="0"/>
              <a:t>16/1/24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050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268AE46-D673-8940-828E-5BA214D72D3F}" type="datetime1">
              <a:rPr lang="es-ES_tradnl" smtClean="0"/>
              <a:t>16/1/24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872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9D01E-6CDA-F44F-90B0-D7419FFEF13D}" type="datetime1">
              <a:rPr lang="es-ES_tradnl" smtClean="0"/>
              <a:t>16/1/24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182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5AE2B72E-B9D1-584E-B39F-AC8B656A4AC9}" type="datetime1">
              <a:rPr lang="es-ES_tradnl" smtClean="0"/>
              <a:t>16/1/24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5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74921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11" r:id="rId6"/>
    <p:sldLayoutId id="2147483706" r:id="rId7"/>
    <p:sldLayoutId id="2147483707" r:id="rId8"/>
    <p:sldLayoutId id="2147483708" r:id="rId9"/>
    <p:sldLayoutId id="2147483710" r:id="rId10"/>
    <p:sldLayoutId id="2147483709" r:id="rId11"/>
  </p:sldLayoutIdLst>
  <p:hf hdr="0" ft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7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08D4B6A-8113-4DFB-B82E-B60CAC8E0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E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B1E4A7-30B0-DEA2-8B0A-7DC82186F1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9235" y="863695"/>
            <a:ext cx="3511233" cy="3779995"/>
          </a:xfrm>
        </p:spPr>
        <p:txBody>
          <a:bodyPr anchor="ctr">
            <a:normAutofit/>
          </a:bodyPr>
          <a:lstStyle/>
          <a:p>
            <a:r>
              <a:rPr lang="en-ES" dirty="0">
                <a:solidFill>
                  <a:schemeClr val="tx1"/>
                </a:solidFill>
              </a:rPr>
              <a:t>SNA &amp; CEB</a:t>
            </a:r>
            <a:br>
              <a:rPr lang="en-ES" dirty="0">
                <a:solidFill>
                  <a:schemeClr val="tx1"/>
                </a:solidFill>
              </a:rPr>
            </a:br>
            <a:r>
              <a:rPr lang="en-ES" dirty="0">
                <a:solidFill>
                  <a:schemeClr val="tx1"/>
                </a:solidFill>
              </a:rPr>
              <a:t>Hito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11CE09-C749-E978-9C5E-B69E049D55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9236" y="4739780"/>
            <a:ext cx="3511233" cy="1147054"/>
          </a:xfrm>
        </p:spPr>
        <p:txBody>
          <a:bodyPr anchor="t">
            <a:normAutofit/>
          </a:bodyPr>
          <a:lstStyle/>
          <a:p>
            <a:r>
              <a:rPr lang="en-ES" sz="2000" dirty="0"/>
              <a:t>Pablo Miralles González</a:t>
            </a:r>
          </a:p>
        </p:txBody>
      </p:sp>
      <p:pic>
        <p:nvPicPr>
          <p:cNvPr id="4" name="Picture 3" descr="A web of dots connected">
            <a:extLst>
              <a:ext uri="{FF2B5EF4-FFF2-40B4-BE49-F238E27FC236}">
                <a16:creationId xmlns:a16="http://schemas.microsoft.com/office/drawing/2014/main" id="{E0090C5A-7C0F-27D4-9269-00F13A7E58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827" r="14989" b="1"/>
          <a:stretch/>
        </p:blipFill>
        <p:spPr>
          <a:xfrm>
            <a:off x="20" y="10"/>
            <a:ext cx="7537685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09235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5B637C-60D3-8232-7490-7DA078EAA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2868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484F5-42EB-0760-562C-B2F4E4BC6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Problemas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AB575A-5876-C916-7BA6-4148CA4EEC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ES" dirty="0"/>
              <a:t>Algoritmo voraz</a:t>
            </a:r>
          </a:p>
          <a:p>
            <a:r>
              <a:rPr lang="en-ES" dirty="0"/>
              <a:t>Topología podría no reflejar correctamente las comunidades</a:t>
            </a:r>
          </a:p>
          <a:p>
            <a:r>
              <a:rPr lang="en-ES" dirty="0"/>
              <a:t>Diferentes partes del grafo podrían requerir diferentes resoluciones</a:t>
            </a:r>
            <a:r>
              <a:rPr lang="en-ES" baseline="30000" dirty="0"/>
              <a:t>[1]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DFA2CE-FE43-1895-B278-0A35AFFAAF40}"/>
              </a:ext>
            </a:extLst>
          </p:cNvPr>
          <p:cNvSpPr txBox="1"/>
          <p:nvPr/>
        </p:nvSpPr>
        <p:spPr>
          <a:xfrm>
            <a:off x="277402" y="6425338"/>
            <a:ext cx="79672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[1] A.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</a:rPr>
              <a:t>Lancichinetti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 y S. Fortunato, “Limits of Modularity Maximization in Community Detection” </a:t>
            </a:r>
            <a:endParaRPr lang="en-E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9E528B-DBEB-7B3D-D906-BE975CF32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3566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6C8E6EB-4C59-429B-97E4-72A058CFC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E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5B90362-AFCC-46A9-B41C-A257A8C5B3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E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71EF7F1-38BA-471D-8CD4-2A9AE8E35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E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0524398-BFB4-4C4A-8317-83B8729F9B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ES"/>
          </a:p>
        </p:txBody>
      </p:sp>
      <p:pic>
        <p:nvPicPr>
          <p:cNvPr id="5" name="Picture 4" descr="Primer plano de un remo en un lago">
            <a:extLst>
              <a:ext uri="{FF2B5EF4-FFF2-40B4-BE49-F238E27FC236}">
                <a16:creationId xmlns:a16="http://schemas.microsoft.com/office/drawing/2014/main" id="{E73DFCEA-6477-2B38-4DD0-69A702E3EA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238" b="492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0"/>
                </a:schemeClr>
              </a:gs>
              <a:gs pos="50000">
                <a:schemeClr val="tx2">
                  <a:alpha val="35000"/>
                </a:schemeClr>
              </a:gs>
              <a:gs pos="100000">
                <a:schemeClr val="tx2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39202B-71B5-AE45-962D-82D2B9A0A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643467"/>
            <a:ext cx="10905059" cy="333035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dirty="0" err="1">
                <a:solidFill>
                  <a:schemeClr val="bg1"/>
                </a:solidFill>
              </a:rPr>
              <a:t>Ejercicio</a:t>
            </a:r>
            <a:r>
              <a:rPr lang="en-US" sz="3600" dirty="0">
                <a:solidFill>
                  <a:schemeClr val="bg1"/>
                </a:solidFill>
              </a:rPr>
              <a:t> 2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4E5597F-CE67-4085-9548-E6A8036DA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93881" y="4035362"/>
            <a:ext cx="5404237" cy="0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7D661CB-9F30-0490-3876-C9E70C140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5583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F92989FB-1024-49B7-BDF1-B3CE27D486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BD0FAA-970C-B361-06BE-5468FB4D8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073231"/>
            <a:ext cx="3219127" cy="4711539"/>
          </a:xfrm>
        </p:spPr>
        <p:txBody>
          <a:bodyPr anchor="ctr">
            <a:normAutofit/>
          </a:bodyPr>
          <a:lstStyle/>
          <a:p>
            <a:r>
              <a:rPr lang="en-ES">
                <a:solidFill>
                  <a:schemeClr val="bg1">
                    <a:lumMod val="85000"/>
                    <a:lumOff val="15000"/>
                  </a:schemeClr>
                </a:solidFill>
              </a:rPr>
              <a:t>Algoritmo genético: NSGA-II</a:t>
            </a:r>
            <a:r>
              <a:rPr lang="en-ES" baseline="30000">
                <a:solidFill>
                  <a:schemeClr val="bg1">
                    <a:lumMod val="85000"/>
                    <a:lumOff val="15000"/>
                  </a:schemeClr>
                </a:solidFill>
              </a:rPr>
              <a:t>[1]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FEE959E-BF10-4204-9556-D1707088D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E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DD17B6A-CB37-4005-9681-A20AFCDC78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E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B7BBDE9-DAED-40B0-A640-503C918D1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E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BC7EA7B-802E-41F4-8926-C4475287A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6851" y="601200"/>
            <a:ext cx="7498616" cy="579959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0B72C-8458-7A34-CA53-749D813D53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2629" y="1073231"/>
            <a:ext cx="6541841" cy="4711539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[1]: K. Deb, A. Pratap, S. Agarwal y T. Meyarivan, “A fast and elitist multiobjective genetic algorithm: NSGA-II” </a:t>
            </a:r>
            <a:endParaRPr lang="en-ES">
              <a:solidFill>
                <a:srgbClr val="FFFFFF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85E367-B07F-A09A-EC72-35360A6B4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2095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E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E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E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E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7207B7B-5C57-458C-BE38-95D2CD765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3770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5" y="0"/>
            <a:ext cx="4654295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E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BE80CD-7F4D-5BF3-D890-96C7CC118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9235" y="863695"/>
            <a:ext cx="3511233" cy="377999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chemeClr val="tx1"/>
                </a:solidFill>
              </a:rPr>
              <a:t>Operador de selección: torneo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09235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E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40C6EC-3B6A-8C5A-8DBE-78B1219808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5" y="1829233"/>
            <a:ext cx="6253164" cy="3218928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FC6492-4DAD-DE16-D456-7AF7A1ECA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9134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E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E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E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E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7207B7B-5C57-458C-BE38-95D2CD765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3770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5" y="0"/>
            <a:ext cx="4654295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E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E5DBBE-4E6B-9F76-F2D0-70DE337F1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9235" y="863695"/>
            <a:ext cx="3511233" cy="377999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>
                <a:solidFill>
                  <a:schemeClr val="tx1"/>
                </a:solidFill>
              </a:rPr>
              <a:t>Representación: </a:t>
            </a:r>
            <a:r>
              <a:rPr lang="en-US" sz="2800" i="1">
                <a:solidFill>
                  <a:schemeClr val="tx1"/>
                </a:solidFill>
              </a:rPr>
              <a:t>LOCUS Adjacency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09235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E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68C168C-9FB3-2AC9-3AA8-77F73EF548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6221" y="647808"/>
            <a:ext cx="5107651" cy="5581779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F8146F-C534-871B-5AAB-BEB93C447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3936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CD21B-58F4-A16E-C673-A8CE05BB7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Operador de cruce: Intercambio aleatorio de genes</a:t>
            </a: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68048465-B3AD-7736-775A-1F0FCDA90A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9756" y="27028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ES" altLang="en-E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   </a:t>
            </a:r>
            <a:endParaRPr kumimoji="0" lang="en-ES" altLang="en-E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7" name="Content Placeholder 16">
            <a:extLst>
              <a:ext uri="{FF2B5EF4-FFF2-40B4-BE49-F238E27FC236}">
                <a16:creationId xmlns:a16="http://schemas.microsoft.com/office/drawing/2014/main" id="{0E4EDD33-28BF-4210-62D8-2F5097D077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220619"/>
              </p:ext>
            </p:extLst>
          </p:nvPr>
        </p:nvGraphicFramePr>
        <p:xfrm>
          <a:off x="4325580" y="2514352"/>
          <a:ext cx="2768352" cy="370840"/>
        </p:xfrm>
        <a:graphic>
          <a:graphicData uri="http://schemas.openxmlformats.org/drawingml/2006/table">
            <a:tbl>
              <a:tblPr firstRow="1" bandRow="1"/>
              <a:tblGrid>
                <a:gridCol w="461392">
                  <a:extLst>
                    <a:ext uri="{9D8B030D-6E8A-4147-A177-3AD203B41FA5}">
                      <a16:colId xmlns:a16="http://schemas.microsoft.com/office/drawing/2014/main" val="2886732756"/>
                    </a:ext>
                  </a:extLst>
                </a:gridCol>
                <a:gridCol w="461392">
                  <a:extLst>
                    <a:ext uri="{9D8B030D-6E8A-4147-A177-3AD203B41FA5}">
                      <a16:colId xmlns:a16="http://schemas.microsoft.com/office/drawing/2014/main" val="1421440284"/>
                    </a:ext>
                  </a:extLst>
                </a:gridCol>
                <a:gridCol w="461392">
                  <a:extLst>
                    <a:ext uri="{9D8B030D-6E8A-4147-A177-3AD203B41FA5}">
                      <a16:colId xmlns:a16="http://schemas.microsoft.com/office/drawing/2014/main" val="447453393"/>
                    </a:ext>
                  </a:extLst>
                </a:gridCol>
                <a:gridCol w="461392">
                  <a:extLst>
                    <a:ext uri="{9D8B030D-6E8A-4147-A177-3AD203B41FA5}">
                      <a16:colId xmlns:a16="http://schemas.microsoft.com/office/drawing/2014/main" val="727149780"/>
                    </a:ext>
                  </a:extLst>
                </a:gridCol>
                <a:gridCol w="461392">
                  <a:extLst>
                    <a:ext uri="{9D8B030D-6E8A-4147-A177-3AD203B41FA5}">
                      <a16:colId xmlns:a16="http://schemas.microsoft.com/office/drawing/2014/main" val="3618619436"/>
                    </a:ext>
                  </a:extLst>
                </a:gridCol>
                <a:gridCol w="461392">
                  <a:extLst>
                    <a:ext uri="{9D8B030D-6E8A-4147-A177-3AD203B41FA5}">
                      <a16:colId xmlns:a16="http://schemas.microsoft.com/office/drawing/2014/main" val="4563519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E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4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5902027"/>
                  </a:ext>
                </a:extLst>
              </a:tr>
            </a:tbl>
          </a:graphicData>
        </a:graphic>
      </p:graphicFrame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F48DB8EC-1D38-5AAA-AE7E-EF7C34519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15</a:t>
            </a:fld>
            <a:endParaRPr lang="en-US" dirty="0"/>
          </a:p>
        </p:txBody>
      </p:sp>
      <p:graphicFrame>
        <p:nvGraphicFramePr>
          <p:cNvPr id="18" name="Content Placeholder 16">
            <a:extLst>
              <a:ext uri="{FF2B5EF4-FFF2-40B4-BE49-F238E27FC236}">
                <a16:creationId xmlns:a16="http://schemas.microsoft.com/office/drawing/2014/main" id="{2BC73D7B-3AE0-F5CD-AB1B-F6A320FCEE8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17158569"/>
              </p:ext>
            </p:extLst>
          </p:nvPr>
        </p:nvGraphicFramePr>
        <p:xfrm>
          <a:off x="4325580" y="3096925"/>
          <a:ext cx="2768352" cy="370840"/>
        </p:xfrm>
        <a:graphic>
          <a:graphicData uri="http://schemas.openxmlformats.org/drawingml/2006/table">
            <a:tbl>
              <a:tblPr firstRow="1" bandRow="1"/>
              <a:tblGrid>
                <a:gridCol w="461392">
                  <a:extLst>
                    <a:ext uri="{9D8B030D-6E8A-4147-A177-3AD203B41FA5}">
                      <a16:colId xmlns:a16="http://schemas.microsoft.com/office/drawing/2014/main" val="2886732756"/>
                    </a:ext>
                  </a:extLst>
                </a:gridCol>
                <a:gridCol w="461392">
                  <a:extLst>
                    <a:ext uri="{9D8B030D-6E8A-4147-A177-3AD203B41FA5}">
                      <a16:colId xmlns:a16="http://schemas.microsoft.com/office/drawing/2014/main" val="1421440284"/>
                    </a:ext>
                  </a:extLst>
                </a:gridCol>
                <a:gridCol w="461392">
                  <a:extLst>
                    <a:ext uri="{9D8B030D-6E8A-4147-A177-3AD203B41FA5}">
                      <a16:colId xmlns:a16="http://schemas.microsoft.com/office/drawing/2014/main" val="447453393"/>
                    </a:ext>
                  </a:extLst>
                </a:gridCol>
                <a:gridCol w="461392">
                  <a:extLst>
                    <a:ext uri="{9D8B030D-6E8A-4147-A177-3AD203B41FA5}">
                      <a16:colId xmlns:a16="http://schemas.microsoft.com/office/drawing/2014/main" val="727149780"/>
                    </a:ext>
                  </a:extLst>
                </a:gridCol>
                <a:gridCol w="461392">
                  <a:extLst>
                    <a:ext uri="{9D8B030D-6E8A-4147-A177-3AD203B41FA5}">
                      <a16:colId xmlns:a16="http://schemas.microsoft.com/office/drawing/2014/main" val="3618619436"/>
                    </a:ext>
                  </a:extLst>
                </a:gridCol>
                <a:gridCol w="461392">
                  <a:extLst>
                    <a:ext uri="{9D8B030D-6E8A-4147-A177-3AD203B41FA5}">
                      <a16:colId xmlns:a16="http://schemas.microsoft.com/office/drawing/2014/main" val="4563519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E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2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5902027"/>
                  </a:ext>
                </a:extLst>
              </a:tr>
            </a:tbl>
          </a:graphicData>
        </a:graphic>
      </p:graphicFrame>
      <p:graphicFrame>
        <p:nvGraphicFramePr>
          <p:cNvPr id="19" name="Content Placeholder 16">
            <a:extLst>
              <a:ext uri="{FF2B5EF4-FFF2-40B4-BE49-F238E27FC236}">
                <a16:creationId xmlns:a16="http://schemas.microsoft.com/office/drawing/2014/main" id="{37773A4E-0B4F-45A1-49C8-C1370E0AAA6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62861340"/>
              </p:ext>
            </p:extLst>
          </p:nvPr>
        </p:nvGraphicFramePr>
        <p:xfrm>
          <a:off x="4325580" y="4191474"/>
          <a:ext cx="2768352" cy="370840"/>
        </p:xfrm>
        <a:graphic>
          <a:graphicData uri="http://schemas.openxmlformats.org/drawingml/2006/table">
            <a:tbl>
              <a:tblPr firstRow="1" bandRow="1"/>
              <a:tblGrid>
                <a:gridCol w="461392">
                  <a:extLst>
                    <a:ext uri="{9D8B030D-6E8A-4147-A177-3AD203B41FA5}">
                      <a16:colId xmlns:a16="http://schemas.microsoft.com/office/drawing/2014/main" val="2886732756"/>
                    </a:ext>
                  </a:extLst>
                </a:gridCol>
                <a:gridCol w="461392">
                  <a:extLst>
                    <a:ext uri="{9D8B030D-6E8A-4147-A177-3AD203B41FA5}">
                      <a16:colId xmlns:a16="http://schemas.microsoft.com/office/drawing/2014/main" val="1421440284"/>
                    </a:ext>
                  </a:extLst>
                </a:gridCol>
                <a:gridCol w="461392">
                  <a:extLst>
                    <a:ext uri="{9D8B030D-6E8A-4147-A177-3AD203B41FA5}">
                      <a16:colId xmlns:a16="http://schemas.microsoft.com/office/drawing/2014/main" val="447453393"/>
                    </a:ext>
                  </a:extLst>
                </a:gridCol>
                <a:gridCol w="461392">
                  <a:extLst>
                    <a:ext uri="{9D8B030D-6E8A-4147-A177-3AD203B41FA5}">
                      <a16:colId xmlns:a16="http://schemas.microsoft.com/office/drawing/2014/main" val="727149780"/>
                    </a:ext>
                  </a:extLst>
                </a:gridCol>
                <a:gridCol w="461392">
                  <a:extLst>
                    <a:ext uri="{9D8B030D-6E8A-4147-A177-3AD203B41FA5}">
                      <a16:colId xmlns:a16="http://schemas.microsoft.com/office/drawing/2014/main" val="3618619436"/>
                    </a:ext>
                  </a:extLst>
                </a:gridCol>
                <a:gridCol w="461392">
                  <a:extLst>
                    <a:ext uri="{9D8B030D-6E8A-4147-A177-3AD203B41FA5}">
                      <a16:colId xmlns:a16="http://schemas.microsoft.com/office/drawing/2014/main" val="4563519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E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2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5902027"/>
                  </a:ext>
                </a:extLst>
              </a:tr>
            </a:tbl>
          </a:graphicData>
        </a:graphic>
      </p:graphicFrame>
      <p:graphicFrame>
        <p:nvGraphicFramePr>
          <p:cNvPr id="20" name="Content Placeholder 16">
            <a:extLst>
              <a:ext uri="{FF2B5EF4-FFF2-40B4-BE49-F238E27FC236}">
                <a16:creationId xmlns:a16="http://schemas.microsoft.com/office/drawing/2014/main" id="{406CCB97-B68A-CD26-9823-E28A1F9B731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18333172"/>
              </p:ext>
            </p:extLst>
          </p:nvPr>
        </p:nvGraphicFramePr>
        <p:xfrm>
          <a:off x="4325580" y="4774047"/>
          <a:ext cx="2768352" cy="370840"/>
        </p:xfrm>
        <a:graphic>
          <a:graphicData uri="http://schemas.openxmlformats.org/drawingml/2006/table">
            <a:tbl>
              <a:tblPr firstRow="1" bandRow="1"/>
              <a:tblGrid>
                <a:gridCol w="461392">
                  <a:extLst>
                    <a:ext uri="{9D8B030D-6E8A-4147-A177-3AD203B41FA5}">
                      <a16:colId xmlns:a16="http://schemas.microsoft.com/office/drawing/2014/main" val="2886732756"/>
                    </a:ext>
                  </a:extLst>
                </a:gridCol>
                <a:gridCol w="461392">
                  <a:extLst>
                    <a:ext uri="{9D8B030D-6E8A-4147-A177-3AD203B41FA5}">
                      <a16:colId xmlns:a16="http://schemas.microsoft.com/office/drawing/2014/main" val="1421440284"/>
                    </a:ext>
                  </a:extLst>
                </a:gridCol>
                <a:gridCol w="461392">
                  <a:extLst>
                    <a:ext uri="{9D8B030D-6E8A-4147-A177-3AD203B41FA5}">
                      <a16:colId xmlns:a16="http://schemas.microsoft.com/office/drawing/2014/main" val="447453393"/>
                    </a:ext>
                  </a:extLst>
                </a:gridCol>
                <a:gridCol w="461392">
                  <a:extLst>
                    <a:ext uri="{9D8B030D-6E8A-4147-A177-3AD203B41FA5}">
                      <a16:colId xmlns:a16="http://schemas.microsoft.com/office/drawing/2014/main" val="727149780"/>
                    </a:ext>
                  </a:extLst>
                </a:gridCol>
                <a:gridCol w="461392">
                  <a:extLst>
                    <a:ext uri="{9D8B030D-6E8A-4147-A177-3AD203B41FA5}">
                      <a16:colId xmlns:a16="http://schemas.microsoft.com/office/drawing/2014/main" val="3618619436"/>
                    </a:ext>
                  </a:extLst>
                </a:gridCol>
                <a:gridCol w="461392">
                  <a:extLst>
                    <a:ext uri="{9D8B030D-6E8A-4147-A177-3AD203B41FA5}">
                      <a16:colId xmlns:a16="http://schemas.microsoft.com/office/drawing/2014/main" val="4563519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E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4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5902027"/>
                  </a:ext>
                </a:extLst>
              </a:tr>
            </a:tbl>
          </a:graphicData>
        </a:graphic>
      </p:graphicFrame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745978E-82B2-C573-5487-DC30A2ABCAC3}"/>
              </a:ext>
            </a:extLst>
          </p:cNvPr>
          <p:cNvCxnSpPr/>
          <p:nvPr/>
        </p:nvCxnSpPr>
        <p:spPr>
          <a:xfrm>
            <a:off x="5709756" y="3637051"/>
            <a:ext cx="0" cy="390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49853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DFF80-07C4-9397-4F20-7D2FDD55E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Operador de Mutación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D543BD-96B7-92E1-77B8-08EC08D79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16</a:t>
            </a:fld>
            <a:endParaRPr lang="en-US" dirty="0"/>
          </a:p>
        </p:txBody>
      </p:sp>
      <p:graphicFrame>
        <p:nvGraphicFramePr>
          <p:cNvPr id="5" name="Content Placeholder 16">
            <a:extLst>
              <a:ext uri="{FF2B5EF4-FFF2-40B4-BE49-F238E27FC236}">
                <a16:creationId xmlns:a16="http://schemas.microsoft.com/office/drawing/2014/main" id="{8025E39B-5819-D33B-8EB7-3C1AFB43F8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996527"/>
              </p:ext>
            </p:extLst>
          </p:nvPr>
        </p:nvGraphicFramePr>
        <p:xfrm>
          <a:off x="945382" y="3232058"/>
          <a:ext cx="2768352" cy="370840"/>
        </p:xfrm>
        <a:graphic>
          <a:graphicData uri="http://schemas.openxmlformats.org/drawingml/2006/table">
            <a:tbl>
              <a:tblPr firstRow="1" bandRow="1"/>
              <a:tblGrid>
                <a:gridCol w="461392">
                  <a:extLst>
                    <a:ext uri="{9D8B030D-6E8A-4147-A177-3AD203B41FA5}">
                      <a16:colId xmlns:a16="http://schemas.microsoft.com/office/drawing/2014/main" val="2886732756"/>
                    </a:ext>
                  </a:extLst>
                </a:gridCol>
                <a:gridCol w="461392">
                  <a:extLst>
                    <a:ext uri="{9D8B030D-6E8A-4147-A177-3AD203B41FA5}">
                      <a16:colId xmlns:a16="http://schemas.microsoft.com/office/drawing/2014/main" val="1421440284"/>
                    </a:ext>
                  </a:extLst>
                </a:gridCol>
                <a:gridCol w="461392">
                  <a:extLst>
                    <a:ext uri="{9D8B030D-6E8A-4147-A177-3AD203B41FA5}">
                      <a16:colId xmlns:a16="http://schemas.microsoft.com/office/drawing/2014/main" val="447453393"/>
                    </a:ext>
                  </a:extLst>
                </a:gridCol>
                <a:gridCol w="461392">
                  <a:extLst>
                    <a:ext uri="{9D8B030D-6E8A-4147-A177-3AD203B41FA5}">
                      <a16:colId xmlns:a16="http://schemas.microsoft.com/office/drawing/2014/main" val="727149780"/>
                    </a:ext>
                  </a:extLst>
                </a:gridCol>
                <a:gridCol w="461392">
                  <a:extLst>
                    <a:ext uri="{9D8B030D-6E8A-4147-A177-3AD203B41FA5}">
                      <a16:colId xmlns:a16="http://schemas.microsoft.com/office/drawing/2014/main" val="3618619436"/>
                    </a:ext>
                  </a:extLst>
                </a:gridCol>
                <a:gridCol w="461392">
                  <a:extLst>
                    <a:ext uri="{9D8B030D-6E8A-4147-A177-3AD203B41FA5}">
                      <a16:colId xmlns:a16="http://schemas.microsoft.com/office/drawing/2014/main" val="4563519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E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4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5902027"/>
                  </a:ext>
                </a:extLst>
              </a:tr>
            </a:tbl>
          </a:graphicData>
        </a:graphic>
      </p:graphicFrame>
      <p:graphicFrame>
        <p:nvGraphicFramePr>
          <p:cNvPr id="8" name="Content Placeholder 16">
            <a:extLst>
              <a:ext uri="{FF2B5EF4-FFF2-40B4-BE49-F238E27FC236}">
                <a16:creationId xmlns:a16="http://schemas.microsoft.com/office/drawing/2014/main" id="{50390C81-274A-7150-625F-5C8630D9159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18469683"/>
              </p:ext>
            </p:extLst>
          </p:nvPr>
        </p:nvGraphicFramePr>
        <p:xfrm>
          <a:off x="945382" y="4341052"/>
          <a:ext cx="2768352" cy="370840"/>
        </p:xfrm>
        <a:graphic>
          <a:graphicData uri="http://schemas.openxmlformats.org/drawingml/2006/table">
            <a:tbl>
              <a:tblPr firstRow="1" bandRow="1"/>
              <a:tblGrid>
                <a:gridCol w="461392">
                  <a:extLst>
                    <a:ext uri="{9D8B030D-6E8A-4147-A177-3AD203B41FA5}">
                      <a16:colId xmlns:a16="http://schemas.microsoft.com/office/drawing/2014/main" val="2886732756"/>
                    </a:ext>
                  </a:extLst>
                </a:gridCol>
                <a:gridCol w="461392">
                  <a:extLst>
                    <a:ext uri="{9D8B030D-6E8A-4147-A177-3AD203B41FA5}">
                      <a16:colId xmlns:a16="http://schemas.microsoft.com/office/drawing/2014/main" val="1421440284"/>
                    </a:ext>
                  </a:extLst>
                </a:gridCol>
                <a:gridCol w="461392">
                  <a:extLst>
                    <a:ext uri="{9D8B030D-6E8A-4147-A177-3AD203B41FA5}">
                      <a16:colId xmlns:a16="http://schemas.microsoft.com/office/drawing/2014/main" val="447453393"/>
                    </a:ext>
                  </a:extLst>
                </a:gridCol>
                <a:gridCol w="461392">
                  <a:extLst>
                    <a:ext uri="{9D8B030D-6E8A-4147-A177-3AD203B41FA5}">
                      <a16:colId xmlns:a16="http://schemas.microsoft.com/office/drawing/2014/main" val="727149780"/>
                    </a:ext>
                  </a:extLst>
                </a:gridCol>
                <a:gridCol w="461392">
                  <a:extLst>
                    <a:ext uri="{9D8B030D-6E8A-4147-A177-3AD203B41FA5}">
                      <a16:colId xmlns:a16="http://schemas.microsoft.com/office/drawing/2014/main" val="3618619436"/>
                    </a:ext>
                  </a:extLst>
                </a:gridCol>
                <a:gridCol w="461392">
                  <a:extLst>
                    <a:ext uri="{9D8B030D-6E8A-4147-A177-3AD203B41FA5}">
                      <a16:colId xmlns:a16="http://schemas.microsoft.com/office/drawing/2014/main" val="4563519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E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2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4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5902027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513E878-47E5-88D5-A658-B4F1120FC048}"/>
              </a:ext>
            </a:extLst>
          </p:cNvPr>
          <p:cNvCxnSpPr/>
          <p:nvPr/>
        </p:nvCxnSpPr>
        <p:spPr>
          <a:xfrm>
            <a:off x="2329558" y="3769131"/>
            <a:ext cx="0" cy="390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5611D62-B5DA-570E-E005-A966CE82A81F}"/>
              </a:ext>
            </a:extLst>
          </p:cNvPr>
          <p:cNvSpPr txBox="1"/>
          <p:nvPr/>
        </p:nvSpPr>
        <p:spPr>
          <a:xfrm>
            <a:off x="1484615" y="2437292"/>
            <a:ext cx="1635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ES" dirty="0"/>
              <a:t>andom(ratio)</a:t>
            </a:r>
          </a:p>
        </p:txBody>
      </p:sp>
      <p:graphicFrame>
        <p:nvGraphicFramePr>
          <p:cNvPr id="11" name="Content Placeholder 16">
            <a:extLst>
              <a:ext uri="{FF2B5EF4-FFF2-40B4-BE49-F238E27FC236}">
                <a16:creationId xmlns:a16="http://schemas.microsoft.com/office/drawing/2014/main" id="{B00314F4-178F-DF7F-5527-6B7A5048E93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39337515"/>
              </p:ext>
            </p:extLst>
          </p:nvPr>
        </p:nvGraphicFramePr>
        <p:xfrm>
          <a:off x="4560173" y="3243580"/>
          <a:ext cx="2768352" cy="370840"/>
        </p:xfrm>
        <a:graphic>
          <a:graphicData uri="http://schemas.openxmlformats.org/drawingml/2006/table">
            <a:tbl>
              <a:tblPr firstRow="1" bandRow="1"/>
              <a:tblGrid>
                <a:gridCol w="461392">
                  <a:extLst>
                    <a:ext uri="{9D8B030D-6E8A-4147-A177-3AD203B41FA5}">
                      <a16:colId xmlns:a16="http://schemas.microsoft.com/office/drawing/2014/main" val="2886732756"/>
                    </a:ext>
                  </a:extLst>
                </a:gridCol>
                <a:gridCol w="461392">
                  <a:extLst>
                    <a:ext uri="{9D8B030D-6E8A-4147-A177-3AD203B41FA5}">
                      <a16:colId xmlns:a16="http://schemas.microsoft.com/office/drawing/2014/main" val="1421440284"/>
                    </a:ext>
                  </a:extLst>
                </a:gridCol>
                <a:gridCol w="461392">
                  <a:extLst>
                    <a:ext uri="{9D8B030D-6E8A-4147-A177-3AD203B41FA5}">
                      <a16:colId xmlns:a16="http://schemas.microsoft.com/office/drawing/2014/main" val="447453393"/>
                    </a:ext>
                  </a:extLst>
                </a:gridCol>
                <a:gridCol w="461392">
                  <a:extLst>
                    <a:ext uri="{9D8B030D-6E8A-4147-A177-3AD203B41FA5}">
                      <a16:colId xmlns:a16="http://schemas.microsoft.com/office/drawing/2014/main" val="727149780"/>
                    </a:ext>
                  </a:extLst>
                </a:gridCol>
                <a:gridCol w="461392">
                  <a:extLst>
                    <a:ext uri="{9D8B030D-6E8A-4147-A177-3AD203B41FA5}">
                      <a16:colId xmlns:a16="http://schemas.microsoft.com/office/drawing/2014/main" val="3618619436"/>
                    </a:ext>
                  </a:extLst>
                </a:gridCol>
                <a:gridCol w="461392">
                  <a:extLst>
                    <a:ext uri="{9D8B030D-6E8A-4147-A177-3AD203B41FA5}">
                      <a16:colId xmlns:a16="http://schemas.microsoft.com/office/drawing/2014/main" val="4563519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ES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5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5902027"/>
                  </a:ext>
                </a:extLst>
              </a:tr>
            </a:tbl>
          </a:graphicData>
        </a:graphic>
      </p:graphicFrame>
      <p:graphicFrame>
        <p:nvGraphicFramePr>
          <p:cNvPr id="12" name="Content Placeholder 16">
            <a:extLst>
              <a:ext uri="{FF2B5EF4-FFF2-40B4-BE49-F238E27FC236}">
                <a16:creationId xmlns:a16="http://schemas.microsoft.com/office/drawing/2014/main" id="{595AEDDF-24B7-19F7-C91D-CD6ED70D4E3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72196168"/>
              </p:ext>
            </p:extLst>
          </p:nvPr>
        </p:nvGraphicFramePr>
        <p:xfrm>
          <a:off x="4560173" y="4352574"/>
          <a:ext cx="2768352" cy="370840"/>
        </p:xfrm>
        <a:graphic>
          <a:graphicData uri="http://schemas.openxmlformats.org/drawingml/2006/table">
            <a:tbl>
              <a:tblPr firstRow="1" bandRow="1"/>
              <a:tblGrid>
                <a:gridCol w="461392">
                  <a:extLst>
                    <a:ext uri="{9D8B030D-6E8A-4147-A177-3AD203B41FA5}">
                      <a16:colId xmlns:a16="http://schemas.microsoft.com/office/drawing/2014/main" val="2886732756"/>
                    </a:ext>
                  </a:extLst>
                </a:gridCol>
                <a:gridCol w="461392">
                  <a:extLst>
                    <a:ext uri="{9D8B030D-6E8A-4147-A177-3AD203B41FA5}">
                      <a16:colId xmlns:a16="http://schemas.microsoft.com/office/drawing/2014/main" val="1421440284"/>
                    </a:ext>
                  </a:extLst>
                </a:gridCol>
                <a:gridCol w="461392">
                  <a:extLst>
                    <a:ext uri="{9D8B030D-6E8A-4147-A177-3AD203B41FA5}">
                      <a16:colId xmlns:a16="http://schemas.microsoft.com/office/drawing/2014/main" val="447453393"/>
                    </a:ext>
                  </a:extLst>
                </a:gridCol>
                <a:gridCol w="461392">
                  <a:extLst>
                    <a:ext uri="{9D8B030D-6E8A-4147-A177-3AD203B41FA5}">
                      <a16:colId xmlns:a16="http://schemas.microsoft.com/office/drawing/2014/main" val="727149780"/>
                    </a:ext>
                  </a:extLst>
                </a:gridCol>
                <a:gridCol w="461392">
                  <a:extLst>
                    <a:ext uri="{9D8B030D-6E8A-4147-A177-3AD203B41FA5}">
                      <a16:colId xmlns:a16="http://schemas.microsoft.com/office/drawing/2014/main" val="3618619436"/>
                    </a:ext>
                  </a:extLst>
                </a:gridCol>
                <a:gridCol w="461392">
                  <a:extLst>
                    <a:ext uri="{9D8B030D-6E8A-4147-A177-3AD203B41FA5}">
                      <a16:colId xmlns:a16="http://schemas.microsoft.com/office/drawing/2014/main" val="4563519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ES" dirty="0"/>
                        <a:t>3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5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5902027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872BC12-8B47-31C8-256D-8D6BB7F3FCC5}"/>
              </a:ext>
            </a:extLst>
          </p:cNvPr>
          <p:cNvCxnSpPr/>
          <p:nvPr/>
        </p:nvCxnSpPr>
        <p:spPr>
          <a:xfrm>
            <a:off x="5944349" y="3780653"/>
            <a:ext cx="0" cy="390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03BED41-36A3-EAF7-2BDC-5129D924EEB6}"/>
              </a:ext>
            </a:extLst>
          </p:cNvPr>
          <p:cNvSpPr txBox="1"/>
          <p:nvPr/>
        </p:nvSpPr>
        <p:spPr>
          <a:xfrm>
            <a:off x="5347871" y="2505426"/>
            <a:ext cx="1192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join</a:t>
            </a:r>
            <a:r>
              <a:rPr lang="en-ES" dirty="0"/>
              <a:t>(ratio)</a:t>
            </a:r>
          </a:p>
        </p:txBody>
      </p:sp>
      <p:graphicFrame>
        <p:nvGraphicFramePr>
          <p:cNvPr id="15" name="Content Placeholder 16">
            <a:extLst>
              <a:ext uri="{FF2B5EF4-FFF2-40B4-BE49-F238E27FC236}">
                <a16:creationId xmlns:a16="http://schemas.microsoft.com/office/drawing/2014/main" id="{0BC8930E-0D49-4BFA-18D7-E4FE9AA5B1A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6314287"/>
              </p:ext>
            </p:extLst>
          </p:nvPr>
        </p:nvGraphicFramePr>
        <p:xfrm>
          <a:off x="8174964" y="3243580"/>
          <a:ext cx="2768352" cy="370840"/>
        </p:xfrm>
        <a:graphic>
          <a:graphicData uri="http://schemas.openxmlformats.org/drawingml/2006/table">
            <a:tbl>
              <a:tblPr firstRow="1" bandRow="1"/>
              <a:tblGrid>
                <a:gridCol w="461392">
                  <a:extLst>
                    <a:ext uri="{9D8B030D-6E8A-4147-A177-3AD203B41FA5}">
                      <a16:colId xmlns:a16="http://schemas.microsoft.com/office/drawing/2014/main" val="2886732756"/>
                    </a:ext>
                  </a:extLst>
                </a:gridCol>
                <a:gridCol w="461392">
                  <a:extLst>
                    <a:ext uri="{9D8B030D-6E8A-4147-A177-3AD203B41FA5}">
                      <a16:colId xmlns:a16="http://schemas.microsoft.com/office/drawing/2014/main" val="1421440284"/>
                    </a:ext>
                  </a:extLst>
                </a:gridCol>
                <a:gridCol w="461392">
                  <a:extLst>
                    <a:ext uri="{9D8B030D-6E8A-4147-A177-3AD203B41FA5}">
                      <a16:colId xmlns:a16="http://schemas.microsoft.com/office/drawing/2014/main" val="447453393"/>
                    </a:ext>
                  </a:extLst>
                </a:gridCol>
                <a:gridCol w="461392">
                  <a:extLst>
                    <a:ext uri="{9D8B030D-6E8A-4147-A177-3AD203B41FA5}">
                      <a16:colId xmlns:a16="http://schemas.microsoft.com/office/drawing/2014/main" val="727149780"/>
                    </a:ext>
                  </a:extLst>
                </a:gridCol>
                <a:gridCol w="461392">
                  <a:extLst>
                    <a:ext uri="{9D8B030D-6E8A-4147-A177-3AD203B41FA5}">
                      <a16:colId xmlns:a16="http://schemas.microsoft.com/office/drawing/2014/main" val="3618619436"/>
                    </a:ext>
                  </a:extLst>
                </a:gridCol>
                <a:gridCol w="461392">
                  <a:extLst>
                    <a:ext uri="{9D8B030D-6E8A-4147-A177-3AD203B41FA5}">
                      <a16:colId xmlns:a16="http://schemas.microsoft.com/office/drawing/2014/main" val="4563519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ES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2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3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4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5902027"/>
                  </a:ext>
                </a:extLst>
              </a:tr>
            </a:tbl>
          </a:graphicData>
        </a:graphic>
      </p:graphicFrame>
      <p:graphicFrame>
        <p:nvGraphicFramePr>
          <p:cNvPr id="16" name="Content Placeholder 16">
            <a:extLst>
              <a:ext uri="{FF2B5EF4-FFF2-40B4-BE49-F238E27FC236}">
                <a16:creationId xmlns:a16="http://schemas.microsoft.com/office/drawing/2014/main" id="{A698C7E3-95AB-0651-1314-D7F43F58F16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79527675"/>
              </p:ext>
            </p:extLst>
          </p:nvPr>
        </p:nvGraphicFramePr>
        <p:xfrm>
          <a:off x="8174964" y="4352574"/>
          <a:ext cx="2768352" cy="370840"/>
        </p:xfrm>
        <a:graphic>
          <a:graphicData uri="http://schemas.openxmlformats.org/drawingml/2006/table">
            <a:tbl>
              <a:tblPr firstRow="1" bandRow="1"/>
              <a:tblGrid>
                <a:gridCol w="461392">
                  <a:extLst>
                    <a:ext uri="{9D8B030D-6E8A-4147-A177-3AD203B41FA5}">
                      <a16:colId xmlns:a16="http://schemas.microsoft.com/office/drawing/2014/main" val="2886732756"/>
                    </a:ext>
                  </a:extLst>
                </a:gridCol>
                <a:gridCol w="461392">
                  <a:extLst>
                    <a:ext uri="{9D8B030D-6E8A-4147-A177-3AD203B41FA5}">
                      <a16:colId xmlns:a16="http://schemas.microsoft.com/office/drawing/2014/main" val="1421440284"/>
                    </a:ext>
                  </a:extLst>
                </a:gridCol>
                <a:gridCol w="461392">
                  <a:extLst>
                    <a:ext uri="{9D8B030D-6E8A-4147-A177-3AD203B41FA5}">
                      <a16:colId xmlns:a16="http://schemas.microsoft.com/office/drawing/2014/main" val="447453393"/>
                    </a:ext>
                  </a:extLst>
                </a:gridCol>
                <a:gridCol w="461392">
                  <a:extLst>
                    <a:ext uri="{9D8B030D-6E8A-4147-A177-3AD203B41FA5}">
                      <a16:colId xmlns:a16="http://schemas.microsoft.com/office/drawing/2014/main" val="727149780"/>
                    </a:ext>
                  </a:extLst>
                </a:gridCol>
                <a:gridCol w="461392">
                  <a:extLst>
                    <a:ext uri="{9D8B030D-6E8A-4147-A177-3AD203B41FA5}">
                      <a16:colId xmlns:a16="http://schemas.microsoft.com/office/drawing/2014/main" val="3618619436"/>
                    </a:ext>
                  </a:extLst>
                </a:gridCol>
                <a:gridCol w="461392">
                  <a:extLst>
                    <a:ext uri="{9D8B030D-6E8A-4147-A177-3AD203B41FA5}">
                      <a16:colId xmlns:a16="http://schemas.microsoft.com/office/drawing/2014/main" val="4563519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ES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2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3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4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4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5902027"/>
                  </a:ext>
                </a:extLst>
              </a:tr>
            </a:tbl>
          </a:graphicData>
        </a:graphic>
      </p:graphicFrame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40FA5A2-CD43-E4C4-BA81-84C4A1908831}"/>
              </a:ext>
            </a:extLst>
          </p:cNvPr>
          <p:cNvCxnSpPr/>
          <p:nvPr/>
        </p:nvCxnSpPr>
        <p:spPr>
          <a:xfrm>
            <a:off x="9559139" y="3780653"/>
            <a:ext cx="0" cy="390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520CFBC-1CD0-B6FD-7BD6-180C2D3409E8}"/>
              </a:ext>
            </a:extLst>
          </p:cNvPr>
          <p:cNvSpPr txBox="1"/>
          <p:nvPr/>
        </p:nvSpPr>
        <p:spPr>
          <a:xfrm>
            <a:off x="8700570" y="2505426"/>
            <a:ext cx="1717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separate</a:t>
            </a:r>
            <a:r>
              <a:rPr lang="en-ES" dirty="0"/>
              <a:t>(ratio)</a:t>
            </a:r>
          </a:p>
        </p:txBody>
      </p:sp>
    </p:spTree>
    <p:extLst>
      <p:ext uri="{BB962C8B-B14F-4D97-AF65-F5344CB8AC3E}">
        <p14:creationId xmlns:p14="http://schemas.microsoft.com/office/powerpoint/2010/main" val="33897633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0785C4E7-545B-4D43-81C9-76F75297C2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1B6ECCA-7A31-489A-9EB5-A736F1A384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E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657081C-9529-4BAD-8D9E-855E0D178A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E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4FBA72A-1CDB-4DED-9D9F-8DCEA66D6C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E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EFA499E-F4DC-4889-A998-1AB63657FE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38175"/>
            <a:ext cx="3707477" cy="576262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E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3D88AB-3EC3-3D9A-32B7-6643E78B0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82054"/>
            <a:ext cx="3421229" cy="1306462"/>
          </a:xfrm>
        </p:spPr>
        <p:txBody>
          <a:bodyPr>
            <a:normAutofit/>
          </a:bodyPr>
          <a:lstStyle/>
          <a:p>
            <a:r>
              <a:rPr lang="en-ES">
                <a:solidFill>
                  <a:srgbClr val="FFFFFF"/>
                </a:solidFill>
              </a:rPr>
              <a:t>Métricas de detección de comunidades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31C54-34BC-3840-582E-8CAD06E6F9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232397"/>
            <a:ext cx="3415633" cy="4024521"/>
          </a:xfrm>
        </p:spPr>
        <p:txBody>
          <a:bodyPr>
            <a:normAutofit/>
          </a:bodyPr>
          <a:lstStyle/>
          <a:p>
            <a:r>
              <a:rPr lang="en-ES" i="1" dirty="0">
                <a:solidFill>
                  <a:srgbClr val="FFFFFF"/>
                </a:solidFill>
              </a:rPr>
              <a:t>Out degree fraction</a:t>
            </a:r>
            <a:endParaRPr lang="en-ES" dirty="0">
              <a:solidFill>
                <a:srgbClr val="FFFFFF"/>
              </a:solidFill>
            </a:endParaRPr>
          </a:p>
          <a:p>
            <a:r>
              <a:rPr lang="en-ES" dirty="0">
                <a:solidFill>
                  <a:srgbClr val="FFFFFF"/>
                </a:solidFill>
              </a:rPr>
              <a:t>Densidad interna media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22BC5B3-8FF3-3FA1-93C8-C490C3C704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4838" y="3027144"/>
            <a:ext cx="3024390" cy="984685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5F8E3B12-4ED7-4DDE-A720-58DAD716A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8134" y="638173"/>
            <a:ext cx="3686129" cy="5755168"/>
          </a:xfrm>
          <a:prstGeom prst="rect">
            <a:avLst/>
          </a:prstGeom>
          <a:noFill/>
          <a:ln w="19050">
            <a:solidFill>
              <a:srgbClr val="D196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BCA6360-AFF9-E918-3B9B-C2AE483CCA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7531" y="3137505"/>
            <a:ext cx="3033384" cy="763963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E48E5443-80E7-4AE3-B50F-9B6837BE09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50180" y="638174"/>
            <a:ext cx="3680469" cy="5755167"/>
          </a:xfrm>
          <a:prstGeom prst="rect">
            <a:avLst/>
          </a:prstGeom>
          <a:noFill/>
          <a:ln w="19050">
            <a:solidFill>
              <a:srgbClr val="969F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09568C-3C19-0B3A-400E-2BE76D6DA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00800"/>
            <a:ext cx="105250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 smtClean="0">
                <a:solidFill>
                  <a:srgbClr val="D19651"/>
                </a:solidFill>
              </a:rPr>
              <a:pPr>
                <a:spcAft>
                  <a:spcPts val="600"/>
                </a:spcAft>
              </a:pPr>
              <a:t>17</a:t>
            </a:fld>
            <a:endParaRPr lang="en-US">
              <a:solidFill>
                <a:srgbClr val="D1965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2BE4A2F-B81A-DFE5-F13A-593E1C7BD8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0899" y="4548882"/>
            <a:ext cx="3272267" cy="105741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D3CA259-62E1-FE75-AFBF-C92AC2CE77F2}"/>
              </a:ext>
            </a:extLst>
          </p:cNvPr>
          <p:cNvSpPr txBox="1"/>
          <p:nvPr/>
        </p:nvSpPr>
        <p:spPr>
          <a:xfrm>
            <a:off x="282682" y="6507979"/>
            <a:ext cx="102644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[1] C. Shi et al, “Comparison and selection of objective functions in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</a:rPr>
              <a:t>mutiobjective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 community detection”</a:t>
            </a:r>
            <a:endParaRPr lang="en-ES" sz="14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68462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910015B9-6046-41B8-83BD-71778D2F9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E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53908232-52E2-4794-A6C1-54300FB989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E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D2B9299F-BED7-44C5-9CC5-E542F9193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E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E9DDF273-E040-4765-AD05-872458E137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ES"/>
          </a:p>
        </p:txBody>
      </p:sp>
      <p:sp useBgFill="1">
        <p:nvSpPr>
          <p:cNvPr id="83" name="Rectangle 82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92C632-0D59-63FD-FBFD-3CB864FAB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1020431"/>
            <a:ext cx="10993549" cy="147501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 err="1"/>
              <a:t>Optimización</a:t>
            </a:r>
            <a:r>
              <a:rPr lang="en-US" sz="3600" dirty="0"/>
              <a:t> de </a:t>
            </a:r>
            <a:r>
              <a:rPr lang="en-US" sz="3600" dirty="0" err="1"/>
              <a:t>hiperparámetros</a:t>
            </a:r>
            <a:r>
              <a:rPr lang="en-US" sz="3600" dirty="0"/>
              <a:t>. </a:t>
            </a:r>
            <a:r>
              <a:rPr lang="en-US" sz="3600" dirty="0" err="1"/>
              <a:t>Métricas</a:t>
            </a:r>
            <a:r>
              <a:rPr lang="en-US" sz="3600" dirty="0"/>
              <a:t> de </a:t>
            </a:r>
            <a:r>
              <a:rPr lang="en-US" sz="3600" dirty="0" err="1"/>
              <a:t>Frentes</a:t>
            </a:r>
            <a:r>
              <a:rPr lang="en-US" sz="3600" dirty="0"/>
              <a:t> de pareto.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E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E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ES"/>
          </a:p>
        </p:txBody>
      </p:sp>
      <p:pic>
        <p:nvPicPr>
          <p:cNvPr id="10" name="Picture 9" descr="A red and blue line graph&#10;&#10;Description automatically generated">
            <a:extLst>
              <a:ext uri="{FF2B5EF4-FFF2-40B4-BE49-F238E27FC236}">
                <a16:creationId xmlns:a16="http://schemas.microsoft.com/office/drawing/2014/main" id="{0F472B01-D3CB-E1AD-6E1F-94DB2E5E20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084" y="3081867"/>
            <a:ext cx="4695697" cy="3310466"/>
          </a:xfrm>
          <a:prstGeom prst="rect">
            <a:avLst/>
          </a:prstGeom>
        </p:spPr>
      </p:pic>
      <p:pic>
        <p:nvPicPr>
          <p:cNvPr id="8" name="Content Placeholder 7" descr="A diagram of a house&#10;&#10;Description automatically generated">
            <a:extLst>
              <a:ext uri="{FF2B5EF4-FFF2-40B4-BE49-F238E27FC236}">
                <a16:creationId xmlns:a16="http://schemas.microsoft.com/office/drawing/2014/main" id="{113A0BCB-C3FA-25D8-E360-863141790B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2455" y="3074266"/>
            <a:ext cx="4815223" cy="3310466"/>
          </a:xfrm>
          <a:prstGeom prst="rect">
            <a:avLst/>
          </a:prstGeo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BA94A53-4B55-41A8-1794-7D0F12CE3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345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02194-413C-884E-9AED-2598D620F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Experimentos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42EF3E-FB29-0264-5A6B-164D46E9B6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ES" dirty="0"/>
              <a:t>120 experimentos</a:t>
            </a:r>
          </a:p>
          <a:p>
            <a:r>
              <a:rPr lang="en-ES" dirty="0"/>
              <a:t>5000 llamadas a la función de </a:t>
            </a:r>
            <a:r>
              <a:rPr lang="en-ES" i="1" dirty="0"/>
              <a:t>fitness</a:t>
            </a:r>
          </a:p>
          <a:p>
            <a:r>
              <a:rPr lang="en-ES" dirty="0"/>
              <a:t>1 lanzamiento por experimento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533C03-3743-0A7B-D60A-F5961B931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677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6C8E6EB-4C59-429B-97E4-72A058CFC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E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5B90362-AFCC-46A9-B41C-A257A8C5B3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E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71EF7F1-38BA-471D-8CD4-2A9AE8E35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E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0524398-BFB4-4C4A-8317-83B8729F9B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ES"/>
          </a:p>
        </p:txBody>
      </p:sp>
      <p:pic>
        <p:nvPicPr>
          <p:cNvPr id="5" name="Picture 4" descr="Primer plano de un remo en un lago">
            <a:extLst>
              <a:ext uri="{FF2B5EF4-FFF2-40B4-BE49-F238E27FC236}">
                <a16:creationId xmlns:a16="http://schemas.microsoft.com/office/drawing/2014/main" id="{E73DFCEA-6477-2B38-4DD0-69A702E3EA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238" b="492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0"/>
                </a:schemeClr>
              </a:gs>
              <a:gs pos="50000">
                <a:schemeClr val="tx2">
                  <a:alpha val="35000"/>
                </a:schemeClr>
              </a:gs>
              <a:gs pos="100000">
                <a:schemeClr val="tx2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39202B-71B5-AE45-962D-82D2B9A0A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643467"/>
            <a:ext cx="10905059" cy="333035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>
                <a:solidFill>
                  <a:schemeClr val="bg1"/>
                </a:solidFill>
              </a:rPr>
              <a:t>Ejercicio 1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4E5597F-CE67-4085-9548-E6A8036DA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93881" y="4035362"/>
            <a:ext cx="5404237" cy="0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BCC7A3-706C-E619-1F86-34904C7E9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2458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E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E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E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ES"/>
          </a:p>
        </p:txBody>
      </p:sp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C1FA8F66-3B85-411D-A2A6-A50DF3026D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179E790-E691-4202-B7FA-62924FC8D1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234" y="4219240"/>
            <a:ext cx="11301984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E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65EE0A0-4DA6-4AA2-A475-14DB03C55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234" y="4365523"/>
            <a:ext cx="11303626" cy="2045243"/>
          </a:xfrm>
          <a:prstGeom prst="rect">
            <a:avLst/>
          </a:prstGeom>
          <a:solidFill>
            <a:srgbClr val="465359"/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E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00B377-E584-998A-0F28-DF52B0FFF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4572000"/>
            <a:ext cx="10965141" cy="89524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100">
                <a:solidFill>
                  <a:srgbClr val="FFFFFF"/>
                </a:solidFill>
              </a:rPr>
              <a:t>Hiperparámetros optimizados y seleccionados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2C777CA-8AB4-E135-CC43-691C183E2E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4749275"/>
              </p:ext>
            </p:extLst>
          </p:nvPr>
        </p:nvGraphicFramePr>
        <p:xfrm>
          <a:off x="447234" y="856753"/>
          <a:ext cx="11301986" cy="27185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8819">
                  <a:extLst>
                    <a:ext uri="{9D8B030D-6E8A-4147-A177-3AD203B41FA5}">
                      <a16:colId xmlns:a16="http://schemas.microsoft.com/office/drawing/2014/main" val="670670349"/>
                    </a:ext>
                  </a:extLst>
                </a:gridCol>
                <a:gridCol w="2258860">
                  <a:extLst>
                    <a:ext uri="{9D8B030D-6E8A-4147-A177-3AD203B41FA5}">
                      <a16:colId xmlns:a16="http://schemas.microsoft.com/office/drawing/2014/main" val="1152562361"/>
                    </a:ext>
                  </a:extLst>
                </a:gridCol>
                <a:gridCol w="2356866">
                  <a:extLst>
                    <a:ext uri="{9D8B030D-6E8A-4147-A177-3AD203B41FA5}">
                      <a16:colId xmlns:a16="http://schemas.microsoft.com/office/drawing/2014/main" val="1278575550"/>
                    </a:ext>
                  </a:extLst>
                </a:gridCol>
                <a:gridCol w="1583997">
                  <a:extLst>
                    <a:ext uri="{9D8B030D-6E8A-4147-A177-3AD203B41FA5}">
                      <a16:colId xmlns:a16="http://schemas.microsoft.com/office/drawing/2014/main" val="768706568"/>
                    </a:ext>
                  </a:extLst>
                </a:gridCol>
                <a:gridCol w="2513444">
                  <a:extLst>
                    <a:ext uri="{9D8B030D-6E8A-4147-A177-3AD203B41FA5}">
                      <a16:colId xmlns:a16="http://schemas.microsoft.com/office/drawing/2014/main" val="125023048"/>
                    </a:ext>
                  </a:extLst>
                </a:gridCol>
              </a:tblGrid>
              <a:tr h="313585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Parámetro</a:t>
                      </a:r>
                    </a:p>
                  </a:txBody>
                  <a:tcPr marL="67781" marR="67781" marT="33891" marB="3389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Tipo</a:t>
                      </a:r>
                    </a:p>
                  </a:txBody>
                  <a:tcPr marL="67781" marR="67781" marT="33891" marB="3389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Rango</a:t>
                      </a:r>
                    </a:p>
                  </a:txBody>
                  <a:tcPr marL="67781" marR="67781" marT="33891" marB="3389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Paso</a:t>
                      </a:r>
                    </a:p>
                  </a:txBody>
                  <a:tcPr marL="67781" marR="67781" marT="33891" marB="3389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Valor seleccionado</a:t>
                      </a:r>
                    </a:p>
                  </a:txBody>
                  <a:tcPr marL="67781" marR="67781" marT="33891" marB="33891" anchor="ctr"/>
                </a:tc>
                <a:extLst>
                  <a:ext uri="{0D108BD9-81ED-4DB2-BD59-A6C34878D82A}">
                    <a16:rowId xmlns:a16="http://schemas.microsoft.com/office/drawing/2014/main" val="4146252004"/>
                  </a:ext>
                </a:extLst>
              </a:tr>
              <a:tr h="313585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Tamaño de población</a:t>
                      </a:r>
                    </a:p>
                  </a:txBody>
                  <a:tcPr marL="67781" marR="67781" marT="33891" marB="3389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Entero</a:t>
                      </a:r>
                    </a:p>
                  </a:txBody>
                  <a:tcPr marL="67781" marR="67781" marT="33891" marB="3389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ES" sz="1400">
                          <a:effectLst/>
                        </a:rPr>
                        <a:t>[25, 150]</a:t>
                      </a:r>
                    </a:p>
                  </a:txBody>
                  <a:tcPr marL="67781" marR="67781" marT="33891" marB="3389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ES" sz="1400">
                          <a:effectLst/>
                        </a:rPr>
                        <a:t>25</a:t>
                      </a:r>
                    </a:p>
                  </a:txBody>
                  <a:tcPr marL="67781" marR="67781" marT="33891" marB="3389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ES" sz="1400">
                          <a:effectLst/>
                        </a:rPr>
                        <a:t>50</a:t>
                      </a:r>
                    </a:p>
                  </a:txBody>
                  <a:tcPr marL="67781" marR="67781" marT="33891" marB="33891" anchor="ctr"/>
                </a:tc>
                <a:extLst>
                  <a:ext uri="{0D108BD9-81ED-4DB2-BD59-A6C34878D82A}">
                    <a16:rowId xmlns:a16="http://schemas.microsoft.com/office/drawing/2014/main" val="275460764"/>
                  </a:ext>
                </a:extLst>
              </a:tr>
              <a:tr h="313585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Probabilidad de cruce</a:t>
                      </a:r>
                    </a:p>
                  </a:txBody>
                  <a:tcPr marL="67781" marR="67781" marT="33891" marB="3389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Decimal</a:t>
                      </a:r>
                    </a:p>
                  </a:txBody>
                  <a:tcPr marL="67781" marR="67781" marT="33891" marB="3389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ES" sz="1400">
                          <a:effectLst/>
                        </a:rPr>
                        <a:t>[0.5, 1]</a:t>
                      </a:r>
                    </a:p>
                  </a:txBody>
                  <a:tcPr marL="67781" marR="67781" marT="33891" marB="3389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ES" sz="1400">
                          <a:effectLst/>
                        </a:rPr>
                        <a:t>0.05</a:t>
                      </a:r>
                    </a:p>
                  </a:txBody>
                  <a:tcPr marL="67781" marR="67781" marT="33891" marB="3389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ES" sz="1400">
                          <a:effectLst/>
                        </a:rPr>
                        <a:t>0.55</a:t>
                      </a:r>
                    </a:p>
                  </a:txBody>
                  <a:tcPr marL="67781" marR="67781" marT="33891" marB="33891" anchor="ctr"/>
                </a:tc>
                <a:extLst>
                  <a:ext uri="{0D108BD9-81ED-4DB2-BD59-A6C34878D82A}">
                    <a16:rowId xmlns:a16="http://schemas.microsoft.com/office/drawing/2014/main" val="2542510370"/>
                  </a:ext>
                </a:extLst>
              </a:tr>
              <a:tr h="313585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Probabilidad de mutación</a:t>
                      </a:r>
                    </a:p>
                  </a:txBody>
                  <a:tcPr marL="67781" marR="67781" marT="33891" marB="3389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u="none" strike="noStrike">
                          <a:effectLst/>
                        </a:rPr>
                        <a:t>Decimal</a:t>
                      </a:r>
                      <a:endParaRPr lang="en-US" sz="1400">
                        <a:effectLst/>
                      </a:endParaRPr>
                    </a:p>
                  </a:txBody>
                  <a:tcPr marL="67781" marR="67781" marT="33891" marB="3389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ES" sz="1400">
                          <a:effectLst/>
                        </a:rPr>
                        <a:t>[0, 0.5]</a:t>
                      </a:r>
                    </a:p>
                  </a:txBody>
                  <a:tcPr marL="67781" marR="67781" marT="33891" marB="3389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ES" sz="1400">
                          <a:effectLst/>
                        </a:rPr>
                        <a:t>0.05</a:t>
                      </a:r>
                    </a:p>
                  </a:txBody>
                  <a:tcPr marL="67781" marR="67781" marT="33891" marB="3389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ES" sz="1400">
                          <a:effectLst/>
                        </a:rPr>
                        <a:t>0.1</a:t>
                      </a:r>
                    </a:p>
                  </a:txBody>
                  <a:tcPr marL="67781" marR="67781" marT="33891" marB="33891" anchor="ctr"/>
                </a:tc>
                <a:extLst>
                  <a:ext uri="{0D108BD9-81ED-4DB2-BD59-A6C34878D82A}">
                    <a16:rowId xmlns:a16="http://schemas.microsoft.com/office/drawing/2014/main" val="190558552"/>
                  </a:ext>
                </a:extLst>
              </a:tr>
              <a:tr h="313585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Ratio de mutación aleatoria</a:t>
                      </a:r>
                    </a:p>
                  </a:txBody>
                  <a:tcPr marL="67781" marR="67781" marT="33891" marB="3389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u="none" strike="noStrike">
                          <a:effectLst/>
                        </a:rPr>
                        <a:t>Decimal</a:t>
                      </a:r>
                      <a:endParaRPr lang="en-US" sz="1400">
                        <a:effectLst/>
                      </a:endParaRPr>
                    </a:p>
                  </a:txBody>
                  <a:tcPr marL="67781" marR="67781" marT="33891" marB="3389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ES" sz="1400">
                          <a:effectLst/>
                        </a:rPr>
                        <a:t>[0, 0.2]</a:t>
                      </a:r>
                    </a:p>
                  </a:txBody>
                  <a:tcPr marL="67781" marR="67781" marT="33891" marB="3389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ES" sz="1400">
                          <a:effectLst/>
                        </a:rPr>
                        <a:t>-</a:t>
                      </a:r>
                    </a:p>
                  </a:txBody>
                  <a:tcPr marL="67781" marR="67781" marT="33891" marB="3389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ES" sz="1400">
                          <a:effectLst/>
                        </a:rPr>
                        <a:t>0.0047</a:t>
                      </a:r>
                    </a:p>
                  </a:txBody>
                  <a:tcPr marL="67781" marR="67781" marT="33891" marB="33891" anchor="ctr"/>
                </a:tc>
                <a:extLst>
                  <a:ext uri="{0D108BD9-81ED-4DB2-BD59-A6C34878D82A}">
                    <a16:rowId xmlns:a16="http://schemas.microsoft.com/office/drawing/2014/main" val="106098807"/>
                  </a:ext>
                </a:extLst>
              </a:tr>
              <a:tr h="313585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Ratio de mutación de unión</a:t>
                      </a:r>
                    </a:p>
                  </a:txBody>
                  <a:tcPr marL="67781" marR="67781" marT="33891" marB="3389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u="none" strike="noStrike">
                          <a:effectLst/>
                        </a:rPr>
                        <a:t>Decimal</a:t>
                      </a:r>
                      <a:endParaRPr lang="en-US" sz="1400">
                        <a:effectLst/>
                      </a:endParaRPr>
                    </a:p>
                  </a:txBody>
                  <a:tcPr marL="67781" marR="67781" marT="33891" marB="3389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ES" sz="1400">
                          <a:effectLst/>
                        </a:rPr>
                        <a:t>[0, 1]</a:t>
                      </a:r>
                    </a:p>
                  </a:txBody>
                  <a:tcPr marL="67781" marR="67781" marT="33891" marB="3389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ES" sz="1400">
                          <a:effectLst/>
                        </a:rPr>
                        <a:t>-</a:t>
                      </a:r>
                    </a:p>
                  </a:txBody>
                  <a:tcPr marL="67781" marR="67781" marT="33891" marB="3389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ES" sz="1400">
                          <a:effectLst/>
                        </a:rPr>
                        <a:t>0.86</a:t>
                      </a:r>
                    </a:p>
                  </a:txBody>
                  <a:tcPr marL="67781" marR="67781" marT="33891" marB="33891" anchor="ctr"/>
                </a:tc>
                <a:extLst>
                  <a:ext uri="{0D108BD9-81ED-4DB2-BD59-A6C34878D82A}">
                    <a16:rowId xmlns:a16="http://schemas.microsoft.com/office/drawing/2014/main" val="3336595732"/>
                  </a:ext>
                </a:extLst>
              </a:tr>
              <a:tr h="523417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Ratio de mutación de separación</a:t>
                      </a:r>
                    </a:p>
                  </a:txBody>
                  <a:tcPr marL="67781" marR="67781" marT="33891" marB="3389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u="none" strike="noStrike">
                          <a:effectLst/>
                        </a:rPr>
                        <a:t>Decimal</a:t>
                      </a:r>
                      <a:endParaRPr lang="en-US" sz="1400">
                        <a:effectLst/>
                      </a:endParaRPr>
                    </a:p>
                  </a:txBody>
                  <a:tcPr marL="67781" marR="67781" marT="33891" marB="3389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ES" sz="1400">
                          <a:effectLst/>
                        </a:rPr>
                        <a:t>[0, 0.2]</a:t>
                      </a:r>
                    </a:p>
                  </a:txBody>
                  <a:tcPr marL="67781" marR="67781" marT="33891" marB="3389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ES" sz="1400">
                          <a:effectLst/>
                        </a:rPr>
                        <a:t>-</a:t>
                      </a:r>
                    </a:p>
                  </a:txBody>
                  <a:tcPr marL="67781" marR="67781" marT="33891" marB="3389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ES" sz="1400">
                          <a:effectLst/>
                        </a:rPr>
                        <a:t>0.012</a:t>
                      </a:r>
                    </a:p>
                  </a:txBody>
                  <a:tcPr marL="67781" marR="67781" marT="33891" marB="33891" anchor="ctr"/>
                </a:tc>
                <a:extLst>
                  <a:ext uri="{0D108BD9-81ED-4DB2-BD59-A6C34878D82A}">
                    <a16:rowId xmlns:a16="http://schemas.microsoft.com/office/drawing/2014/main" val="4081976466"/>
                  </a:ext>
                </a:extLst>
              </a:tr>
              <a:tr h="313585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T (candidatos por torneo)</a:t>
                      </a:r>
                    </a:p>
                  </a:txBody>
                  <a:tcPr marL="67781" marR="67781" marT="33891" marB="3389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Entero</a:t>
                      </a:r>
                    </a:p>
                  </a:txBody>
                  <a:tcPr marL="67781" marR="67781" marT="33891" marB="3389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ES" sz="1400">
                          <a:effectLst/>
                        </a:rPr>
                        <a:t>[2, 16]</a:t>
                      </a:r>
                    </a:p>
                  </a:txBody>
                  <a:tcPr marL="67781" marR="67781" marT="33891" marB="3389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ES" sz="1400">
                          <a:effectLst/>
                        </a:rPr>
                        <a:t>-</a:t>
                      </a:r>
                    </a:p>
                  </a:txBody>
                  <a:tcPr marL="67781" marR="67781" marT="33891" marB="3389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ES" sz="1400">
                          <a:effectLst/>
                        </a:rPr>
                        <a:t>4</a:t>
                      </a:r>
                    </a:p>
                  </a:txBody>
                  <a:tcPr marL="67781" marR="67781" marT="33891" marB="33891" anchor="ctr"/>
                </a:tc>
                <a:extLst>
                  <a:ext uri="{0D108BD9-81ED-4DB2-BD59-A6C34878D82A}">
                    <a16:rowId xmlns:a16="http://schemas.microsoft.com/office/drawing/2014/main" val="3234591007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9A64A3-7465-C07F-9D6A-709541425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4478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6C8E6EB-4C59-429B-97E4-72A058CFC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E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5B90362-AFCC-46A9-B41C-A257A8C5B3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E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71EF7F1-38BA-471D-8CD4-2A9AE8E35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E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0524398-BFB4-4C4A-8317-83B8729F9B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ES"/>
          </a:p>
        </p:txBody>
      </p:sp>
      <p:pic>
        <p:nvPicPr>
          <p:cNvPr id="5" name="Picture 4" descr="Primer plano de un remo en un lago">
            <a:extLst>
              <a:ext uri="{FF2B5EF4-FFF2-40B4-BE49-F238E27FC236}">
                <a16:creationId xmlns:a16="http://schemas.microsoft.com/office/drawing/2014/main" id="{E73DFCEA-6477-2B38-4DD0-69A702E3EA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238" b="492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0"/>
                </a:schemeClr>
              </a:gs>
              <a:gs pos="50000">
                <a:schemeClr val="tx2">
                  <a:alpha val="35000"/>
                </a:schemeClr>
              </a:gs>
              <a:gs pos="100000">
                <a:schemeClr val="tx2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39202B-71B5-AE45-962D-82D2B9A0A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643467"/>
            <a:ext cx="10905059" cy="333035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dirty="0" err="1">
                <a:solidFill>
                  <a:schemeClr val="bg1"/>
                </a:solidFill>
              </a:rPr>
              <a:t>Ejercicio</a:t>
            </a:r>
            <a:r>
              <a:rPr lang="en-US" sz="3600" dirty="0">
                <a:solidFill>
                  <a:schemeClr val="bg1"/>
                </a:solidFill>
              </a:rPr>
              <a:t> 3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4E5597F-CE67-4085-9548-E6A8036DA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93881" y="4035362"/>
            <a:ext cx="5404237" cy="0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03205C-46F7-20D6-23AF-C9E8F125A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2164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910015B9-6046-41B8-83BD-71778D2F9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E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3908232-52E2-4794-A6C1-54300FB989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E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2B9299F-BED7-44C5-9CC5-E542F9193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E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9DDF273-E040-4765-AD05-872458E137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ES"/>
          </a:p>
        </p:txBody>
      </p: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5C682C-4838-CBD1-72F6-A277C8747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1020431"/>
            <a:ext cx="10993549" cy="147501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/>
              <a:t>Frente de pareto. Número de comunidades.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E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E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ES"/>
          </a:p>
        </p:txBody>
      </p:sp>
      <p:pic>
        <p:nvPicPr>
          <p:cNvPr id="5" name="Content Placeholder 4" descr="A diagram of a graph&#10;&#10;Description automatically generated with medium confidence">
            <a:extLst>
              <a:ext uri="{FF2B5EF4-FFF2-40B4-BE49-F238E27FC236}">
                <a16:creationId xmlns:a16="http://schemas.microsoft.com/office/drawing/2014/main" id="{FB6D9FFB-318C-979C-7CE8-633D79B38C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238" y="3081867"/>
            <a:ext cx="3783389" cy="3310466"/>
          </a:xfrm>
          <a:prstGeom prst="rect">
            <a:avLst/>
          </a:prstGeom>
        </p:spPr>
      </p:pic>
      <p:pic>
        <p:nvPicPr>
          <p:cNvPr id="7" name="Picture 6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F1B93337-4941-128E-9722-F92EA5F16C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9786" y="3074266"/>
            <a:ext cx="4000562" cy="3310466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F35DF51-FC4D-EC37-E106-EA7E37B73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1381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F8B55-4791-48A3-5251-835AC49DD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Frente de pareto. Formas de las comunidades.</a:t>
            </a:r>
          </a:p>
        </p:txBody>
      </p:sp>
      <p:pic>
        <p:nvPicPr>
          <p:cNvPr id="5" name="Content Placeholder 4" descr="A diagram of dna and genetic engineering&#10;&#10;Description automatically generated with medium confidence">
            <a:extLst>
              <a:ext uri="{FF2B5EF4-FFF2-40B4-BE49-F238E27FC236}">
                <a16:creationId xmlns:a16="http://schemas.microsoft.com/office/drawing/2014/main" id="{2065F984-986E-C139-CA23-DB440AA960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206" y="2476072"/>
            <a:ext cx="12051588" cy="4017196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4A67D5-3B38-D9D3-9E4F-C3EF9619E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6324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910015B9-6046-41B8-83BD-71778D2F9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E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3908232-52E2-4794-A6C1-54300FB989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E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2B9299F-BED7-44C5-9CC5-E542F9193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E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9DDF273-E040-4765-AD05-872458E137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ES"/>
          </a:p>
        </p:txBody>
      </p:sp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5C682C-4838-CBD1-72F6-A277C8747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1020431"/>
            <a:ext cx="10993549" cy="147501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/>
              <a:t>Frente de pareto. Número de comunidades.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E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E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ES"/>
          </a:p>
        </p:txBody>
      </p:sp>
      <p:pic>
        <p:nvPicPr>
          <p:cNvPr id="4" name="Picture 3" descr="A graph of a number of colored dots&#10;&#10;Description automatically generated with medium confidence">
            <a:extLst>
              <a:ext uri="{FF2B5EF4-FFF2-40B4-BE49-F238E27FC236}">
                <a16:creationId xmlns:a16="http://schemas.microsoft.com/office/drawing/2014/main" id="{25041205-917C-089B-F111-4BE3AA223E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652" y="3081867"/>
            <a:ext cx="4000562" cy="3310466"/>
          </a:xfrm>
          <a:prstGeom prst="rect">
            <a:avLst/>
          </a:prstGeom>
        </p:spPr>
      </p:pic>
      <p:pic>
        <p:nvPicPr>
          <p:cNvPr id="8" name="Picture 7" descr="A graph of different colored lines&#10;&#10;Description automatically generated with medium confidence">
            <a:extLst>
              <a:ext uri="{FF2B5EF4-FFF2-40B4-BE49-F238E27FC236}">
                <a16:creationId xmlns:a16="http://schemas.microsoft.com/office/drawing/2014/main" id="{225A2BB2-7483-7814-C55D-A69B9CA8CD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3724" y="3074266"/>
            <a:ext cx="4012685" cy="3310466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5C55C2-4ECC-CD2C-B3F8-A9FAE7AE5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4853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910015B9-6046-41B8-83BD-71778D2F9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E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3908232-52E2-4794-A6C1-54300FB989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E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2B9299F-BED7-44C5-9CC5-E542F9193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E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9DDF273-E040-4765-AD05-872458E137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ES"/>
          </a:p>
        </p:txBody>
      </p: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75FC76-6391-8E40-2660-71251ED58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1020431"/>
            <a:ext cx="10993549" cy="147501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 err="1"/>
              <a:t>Mejor</a:t>
            </a:r>
            <a:r>
              <a:rPr lang="en-US" sz="3600" dirty="0"/>
              <a:t> </a:t>
            </a:r>
            <a:r>
              <a:rPr lang="en-US" sz="3600" dirty="0" err="1"/>
              <a:t>solución</a:t>
            </a:r>
            <a:r>
              <a:rPr lang="en-US" sz="3600" dirty="0"/>
              <a:t> NSGA-II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E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E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ES"/>
          </a:p>
        </p:txBody>
      </p:sp>
      <p:pic>
        <p:nvPicPr>
          <p:cNvPr id="7" name="Picture 6" descr="A diagram of a network&#10;&#10;Description automatically generated">
            <a:extLst>
              <a:ext uri="{FF2B5EF4-FFF2-40B4-BE49-F238E27FC236}">
                <a16:creationId xmlns:a16="http://schemas.microsoft.com/office/drawing/2014/main" id="{44BCC056-E2C0-0776-04C3-725C4CE40E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8776" y="3081867"/>
            <a:ext cx="2946314" cy="3310466"/>
          </a:xfrm>
          <a:prstGeom prst="rect">
            <a:avLst/>
          </a:prstGeom>
        </p:spPr>
      </p:pic>
      <p:pic>
        <p:nvPicPr>
          <p:cNvPr id="11" name="Content Placeholder 10" descr="A diagram of lines and dots&#10;&#10;Description automatically generated">
            <a:extLst>
              <a:ext uri="{FF2B5EF4-FFF2-40B4-BE49-F238E27FC236}">
                <a16:creationId xmlns:a16="http://schemas.microsoft.com/office/drawing/2014/main" id="{23FE62BD-EEF6-5F9D-4063-F38748E5D1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373801" y="3074266"/>
            <a:ext cx="3252532" cy="3310466"/>
          </a:xfrm>
          <a:prstGeom prst="rect">
            <a:avLst/>
          </a:prstGeom>
        </p:spPr>
      </p:pic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EF2272B-9C3B-3B64-113B-0844ECAEB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8962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E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E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E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ES"/>
          </a:p>
        </p:txBody>
      </p:sp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79394E1F-0B5F-497D-B2A6-8383A2A54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8" y="457200"/>
            <a:ext cx="3703320" cy="5935133"/>
            <a:chOff x="438068" y="457200"/>
            <a:chExt cx="3703320" cy="5935133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1F1FF39A-AC3C-4066-9D4C-519AA22812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601201"/>
              <a:ext cx="3702134" cy="5791132"/>
            </a:xfrm>
            <a:prstGeom prst="rect">
              <a:avLst/>
            </a:prstGeom>
            <a:solidFill>
              <a:srgbClr val="465359">
                <a:alpha val="97000"/>
              </a:srgb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E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64C13BAB-7C00-4D21-A857-E3D41C0A2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rgbClr val="46535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E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875FC76-6391-8E40-2660-71251ED58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524001"/>
            <a:ext cx="3412067" cy="347838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 err="1">
                <a:solidFill>
                  <a:srgbClr val="FFFFFF"/>
                </a:solidFill>
              </a:rPr>
              <a:t>Mejor</a:t>
            </a:r>
            <a:r>
              <a:rPr lang="en-US" sz="3600" dirty="0">
                <a:solidFill>
                  <a:srgbClr val="FFFFFF"/>
                </a:solidFill>
              </a:rPr>
              <a:t> </a:t>
            </a:r>
            <a:r>
              <a:rPr lang="en-US" sz="3600" dirty="0" err="1">
                <a:solidFill>
                  <a:srgbClr val="FFFFFF"/>
                </a:solidFill>
              </a:rPr>
              <a:t>solución</a:t>
            </a:r>
            <a:r>
              <a:rPr lang="en-US" sz="3600" dirty="0">
                <a:solidFill>
                  <a:srgbClr val="FFFFFF"/>
                </a:solidFill>
              </a:rPr>
              <a:t> NSGA-II</a:t>
            </a:r>
          </a:p>
        </p:txBody>
      </p:sp>
      <p:pic>
        <p:nvPicPr>
          <p:cNvPr id="6" name="Content Placeholder 5" descr="A diagram of lines and dots&#10;&#10;Description automatically generated">
            <a:extLst>
              <a:ext uri="{FF2B5EF4-FFF2-40B4-BE49-F238E27FC236}">
                <a16:creationId xmlns:a16="http://schemas.microsoft.com/office/drawing/2014/main" id="{FB7F30AB-D117-5648-014F-B8E9B974C9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04388" y="618067"/>
            <a:ext cx="5486194" cy="5598157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D87F564-17EC-2FBA-3A31-968DFF6EC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0562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6C8E6EB-4C59-429B-97E4-72A058CFC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E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5B90362-AFCC-46A9-B41C-A257A8C5B3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E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71EF7F1-38BA-471D-8CD4-2A9AE8E35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E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0524398-BFB4-4C4A-8317-83B8729F9B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ES"/>
          </a:p>
        </p:txBody>
      </p:sp>
      <p:pic>
        <p:nvPicPr>
          <p:cNvPr id="5" name="Picture 4" descr="Primer plano de un remo en un lago">
            <a:extLst>
              <a:ext uri="{FF2B5EF4-FFF2-40B4-BE49-F238E27FC236}">
                <a16:creationId xmlns:a16="http://schemas.microsoft.com/office/drawing/2014/main" id="{E73DFCEA-6477-2B38-4DD0-69A702E3EA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238" b="492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0"/>
                </a:schemeClr>
              </a:gs>
              <a:gs pos="50000">
                <a:schemeClr val="tx2">
                  <a:alpha val="35000"/>
                </a:schemeClr>
              </a:gs>
              <a:gs pos="100000">
                <a:schemeClr val="tx2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39202B-71B5-AE45-962D-82D2B9A0A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643467"/>
            <a:ext cx="10905059" cy="333035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dirty="0" err="1">
                <a:solidFill>
                  <a:schemeClr val="bg1"/>
                </a:solidFill>
              </a:rPr>
              <a:t>Conclusiones</a:t>
            </a:r>
            <a:endParaRPr lang="en-US" sz="3600" dirty="0">
              <a:solidFill>
                <a:schemeClr val="bg1"/>
              </a:solidFill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4E5597F-CE67-4085-9548-E6A8036DA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93881" y="4035362"/>
            <a:ext cx="5404237" cy="0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AA32233-170E-99B6-3232-28BE1E094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6419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65E34-41A4-6C0D-E0C3-23EE38E86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Conclusiones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1FA94B-6D0D-5A4D-E134-6DACE87E93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ES" dirty="0"/>
              <a:t>Detección de comunidades es un problema complejo</a:t>
            </a:r>
          </a:p>
          <a:p>
            <a:r>
              <a:rPr lang="en-ES" dirty="0"/>
              <a:t>Problemas de resolución y </a:t>
            </a:r>
            <a:r>
              <a:rPr lang="en-ES" i="1" dirty="0"/>
              <a:t>trade-off</a:t>
            </a:r>
            <a:r>
              <a:rPr lang="en-ES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115E5A-690A-C661-C08D-63BE569C3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282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F875149D-F692-45DA-8324-D5E0193D5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BEA329-82EC-4550-9C7A-58FB512D3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800930"/>
            <a:ext cx="3568661" cy="225639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b="0" kern="1200" cap="all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Solución del algoritmo de Leiden</a:t>
            </a:r>
            <a:endParaRPr lang="en-US" sz="2800" b="0" kern="1200" cap="all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0B19935-C760-4698-9DD1-973C8A428D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E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8990612-E008-4F02-AEBB-B140BE753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E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310A41F-3A14-4150-B6CF-0A577DDDEA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E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D25478-7154-BA48-639B-C0F43F1A6527}"/>
              </a:ext>
            </a:extLst>
          </p:cNvPr>
          <p:cNvSpPr txBox="1"/>
          <p:nvPr/>
        </p:nvSpPr>
        <p:spPr>
          <a:xfrm>
            <a:off x="4561870" y="800930"/>
            <a:ext cx="7183597" cy="22563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rgbClr val="D1965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Q=0.88</a:t>
            </a:r>
          </a:p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rgbClr val="D1965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NMI=0.54</a:t>
            </a:r>
          </a:p>
        </p:txBody>
      </p:sp>
      <p:pic>
        <p:nvPicPr>
          <p:cNvPr id="7" name="Picture 6" descr="A diagram of a network&#10;&#10;Description automatically generated">
            <a:extLst>
              <a:ext uri="{FF2B5EF4-FFF2-40B4-BE49-F238E27FC236}">
                <a16:creationId xmlns:a16="http://schemas.microsoft.com/office/drawing/2014/main" id="{6FD8A694-A6EE-E8DC-7E0D-BC21E0FFB0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9682" y="3261798"/>
            <a:ext cx="2841258" cy="3046926"/>
          </a:xfrm>
          <a:prstGeom prst="rect">
            <a:avLst/>
          </a:prstGeom>
        </p:spPr>
      </p:pic>
      <p:pic>
        <p:nvPicPr>
          <p:cNvPr id="5" name="Content Placeholder 4" descr="A diagram of lines and dots&#10;&#10;Description automatically generated">
            <a:extLst>
              <a:ext uri="{FF2B5EF4-FFF2-40B4-BE49-F238E27FC236}">
                <a16:creationId xmlns:a16="http://schemas.microsoft.com/office/drawing/2014/main" id="{62B3F2B3-447D-62EE-8358-5D52835E23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519115" y="3261798"/>
            <a:ext cx="2960130" cy="3012855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E8B85B-1B49-E4E7-BB06-F31A753C8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068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E9751CB9-7B25-4EB8-9A6F-82F822549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1317383-CF3B-4B02-9512-BECBEF636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E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1D4C7A0-6DF2-4F2D-A45D-F11158297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E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BF3943D-BCB6-4B31-809D-A00568648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E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01200"/>
            <a:ext cx="3707477" cy="562497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E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BEA329-82EC-4550-9C7A-58FB512D3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5"/>
            <a:ext cx="3409783" cy="130036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 spc="-100">
                <a:solidFill>
                  <a:srgbClr val="FFFFFF"/>
                </a:solidFill>
              </a:rPr>
              <a:t>Solución del algoritmo de Leiden</a:t>
            </a:r>
            <a:endParaRPr lang="en-US" sz="2800">
              <a:solidFill>
                <a:srgbClr val="FFFFFF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D25478-7154-BA48-639B-C0F43F1A6527}"/>
              </a:ext>
            </a:extLst>
          </p:cNvPr>
          <p:cNvSpPr txBox="1"/>
          <p:nvPr/>
        </p:nvSpPr>
        <p:spPr>
          <a:xfrm>
            <a:off x="601255" y="2177142"/>
            <a:ext cx="3409782" cy="38236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>
                <a:solidFill>
                  <a:srgbClr val="FFFFFF"/>
                </a:solidFill>
              </a:rPr>
              <a:t>Q=0.88</a:t>
            </a:r>
          </a:p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>
                <a:solidFill>
                  <a:srgbClr val="FFFFFF"/>
                </a:solidFill>
              </a:rPr>
              <a:t>NMI=0.54</a:t>
            </a:r>
          </a:p>
        </p:txBody>
      </p:sp>
      <p:pic>
        <p:nvPicPr>
          <p:cNvPr id="9" name="Picture 8" descr="A diagram of lines and dots&#10;&#10;Description automatically generated">
            <a:extLst>
              <a:ext uri="{FF2B5EF4-FFF2-40B4-BE49-F238E27FC236}">
                <a16:creationId xmlns:a16="http://schemas.microsoft.com/office/drawing/2014/main" id="{46943FDB-42AC-2E5C-8802-5E3354F742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000" y="936141"/>
            <a:ext cx="5043964" cy="4968305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2C4DE6F-A29C-40E5-97BA-11F49EAFF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2720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1DDC3EF6-2EA5-44B3-94C7-9DDA67A12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E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7925A9A-E9FA-496E-9C09-7C2845E006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E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073ABB4-E164-4CBF-ADFF-25552BB7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E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C266B9D-DC87-430A-8D3A-2E83639A17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54B162D-1BD7-41E0-844F-F94AE2CE2B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E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264404B-1C0F-4383-8FC3-A3E3264AA4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E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19F5C88-C232-4D01-8DB1-8A0C673DDB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E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EEE7F17-8E08-4C69-8E22-661908E6D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5873675"/>
            <a:ext cx="11296733" cy="51689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E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C06626-DD5D-1B4C-6269-DDA2425F93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9612" y="1459014"/>
            <a:ext cx="3667756" cy="16301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1631CFD-6788-6B54-03B8-001FE4211E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9593" y="3651244"/>
            <a:ext cx="640402" cy="48030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7801911-203E-CF57-4B69-5B436D9060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9593" y="4519375"/>
            <a:ext cx="480301" cy="37841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D04D302-7D8E-C9D0-165F-5BF1373DE241}"/>
              </a:ext>
            </a:extLst>
          </p:cNvPr>
          <p:cNvSpPr txBox="1"/>
          <p:nvPr/>
        </p:nvSpPr>
        <p:spPr>
          <a:xfrm>
            <a:off x="1990707" y="3677306"/>
            <a:ext cx="9747968" cy="4232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042416">
              <a:spcAft>
                <a:spcPts val="600"/>
              </a:spcAft>
            </a:pPr>
            <a:r>
              <a:rPr lang="en-ES" sz="2052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 fracción de aristas con un vértice en la comunidad </a:t>
            </a:r>
            <a:r>
              <a:rPr lang="en-US" sz="2052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i-ésima</a:t>
            </a:r>
            <a:r>
              <a:rPr lang="en-US" sz="2052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y </a:t>
            </a:r>
            <a:r>
              <a:rPr lang="en-US" sz="2052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otro</a:t>
            </a:r>
            <a:r>
              <a:rPr lang="en-US" sz="2052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52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</a:t>
            </a:r>
            <a:r>
              <a:rPr lang="en-US" sz="2052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la j-</a:t>
            </a:r>
            <a:r>
              <a:rPr lang="en-US" sz="2052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ésima</a:t>
            </a:r>
            <a:endParaRPr lang="en-E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BC4269B-0E38-6103-4BDF-0196CAC9AE38}"/>
              </a:ext>
            </a:extLst>
          </p:cNvPr>
          <p:cNvSpPr txBox="1"/>
          <p:nvPr/>
        </p:nvSpPr>
        <p:spPr>
          <a:xfrm>
            <a:off x="2014256" y="4496951"/>
            <a:ext cx="7787792" cy="4232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042416">
              <a:spcAft>
                <a:spcPts val="600"/>
              </a:spcAft>
            </a:pPr>
            <a:r>
              <a:rPr lang="en-ES" sz="2052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 fracción de aristas con algún vértice en la comunidad </a:t>
            </a:r>
            <a:r>
              <a:rPr lang="en-US" sz="2052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i-ésima</a:t>
            </a:r>
            <a:endParaRPr lang="en-E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0717F69E-E315-585A-9E03-C4029393E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324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1DDC3EF6-2EA5-44B3-94C7-9DDA67A12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E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7925A9A-E9FA-496E-9C09-7C2845E006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E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073ABB4-E164-4CBF-ADFF-25552BB7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E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C266B9D-DC87-430A-8D3A-2E83639A17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54B162D-1BD7-41E0-844F-F94AE2CE2B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E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264404B-1C0F-4383-8FC3-A3E3264AA4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E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19F5C88-C232-4D01-8DB1-8A0C673DDB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E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EEE7F17-8E08-4C69-8E22-661908E6D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5873675"/>
            <a:ext cx="11296733" cy="51689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E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C06626-DD5D-1B4C-6269-DDA2425F93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437" y="735892"/>
            <a:ext cx="2603525" cy="115712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E8C17CC-B166-A1C7-9D6F-4270394290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7290" y="4061591"/>
            <a:ext cx="7772400" cy="108264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CD8FB66-3185-7764-4D09-CD3B8168DC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7143" y="3108198"/>
            <a:ext cx="4254500" cy="5969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AD78B8-FDD2-9F89-1BCA-04C818CD9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109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E4D65-2C2C-7B8F-1308-5210B010F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Modularidad con resolución ajustada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6B683B-3703-04DF-538D-9350EAF082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1800" y="3108218"/>
            <a:ext cx="3708400" cy="142240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3E9EA0-E5E9-6D98-1F51-F6640D337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352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E61C2-0777-F7E5-DA7B-87FC6B145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Resolución VS NMI. Algoritmo de Louvain.</a:t>
            </a:r>
          </a:p>
        </p:txBody>
      </p:sp>
      <p:pic>
        <p:nvPicPr>
          <p:cNvPr id="5" name="Picture 4" descr="A graph with blue lines&#10;&#10;Description automatically generated">
            <a:extLst>
              <a:ext uri="{FF2B5EF4-FFF2-40B4-BE49-F238E27FC236}">
                <a16:creationId xmlns:a16="http://schemas.microsoft.com/office/drawing/2014/main" id="{C59D1DF4-0FC4-1C55-CD74-13C2499051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3100" y="2237055"/>
            <a:ext cx="5765800" cy="408940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3D0A99-735F-F3A2-AAA6-6CC9FEC93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2501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E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E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E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ES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9394E1F-0B5F-497D-B2A6-8383A2A54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8" y="457200"/>
            <a:ext cx="3703320" cy="5935133"/>
            <a:chOff x="438068" y="457200"/>
            <a:chExt cx="3703320" cy="5935133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F1FF39A-AC3C-4066-9D4C-519AA22812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601201"/>
              <a:ext cx="3702134" cy="5791132"/>
            </a:xfrm>
            <a:prstGeom prst="rect">
              <a:avLst/>
            </a:prstGeom>
            <a:solidFill>
              <a:srgbClr val="465359">
                <a:alpha val="97000"/>
              </a:srgb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E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4C13BAB-7C00-4D21-A857-E3D41C0A2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rgbClr val="46535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E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86E61C2-0777-F7E5-DA7B-87FC6B145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524001"/>
            <a:ext cx="3412067" cy="347838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Algoritmo de Louvain. Resolución 0,06.</a:t>
            </a:r>
          </a:p>
        </p:txBody>
      </p:sp>
      <p:pic>
        <p:nvPicPr>
          <p:cNvPr id="6" name="Picture 5" descr="A group of lines and dots&#10;&#10;Description automatically generated">
            <a:extLst>
              <a:ext uri="{FF2B5EF4-FFF2-40B4-BE49-F238E27FC236}">
                <a16:creationId xmlns:a16="http://schemas.microsoft.com/office/drawing/2014/main" id="{408A4531-71F9-AC16-95B6-8CB56A55D4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8383" y="618067"/>
            <a:ext cx="5458203" cy="5598157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48F810-2F70-13EF-4604-5753C88E2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765480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nalogousFromLightSeedRightStep">
      <a:dk1>
        <a:srgbClr val="000000"/>
      </a:dk1>
      <a:lt1>
        <a:srgbClr val="FFFFFF"/>
      </a:lt1>
      <a:dk2>
        <a:srgbClr val="413424"/>
      </a:dk2>
      <a:lt2>
        <a:srgbClr val="E2E5E8"/>
      </a:lt2>
      <a:accent1>
        <a:srgbClr val="D19651"/>
      </a:accent1>
      <a:accent2>
        <a:srgbClr val="A9A64F"/>
      </a:accent2>
      <a:accent3>
        <a:srgbClr val="90AB63"/>
      </a:accent3>
      <a:accent4>
        <a:srgbClr val="66B253"/>
      </a:accent4>
      <a:accent5>
        <a:srgbClr val="58B46B"/>
      </a:accent5>
      <a:accent6>
        <a:srgbClr val="53B28E"/>
      </a:accent6>
      <a:hlink>
        <a:srgbClr val="6283AA"/>
      </a:hlink>
      <a:folHlink>
        <a:srgbClr val="7F7F7F"/>
      </a:folHlink>
    </a:clrScheme>
    <a:fontScheme name="Dividend">
      <a:majorFont>
        <a:latin typeface="Avenir Next LT Pro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480</Words>
  <Application>Microsoft Macintosh PowerPoint</Application>
  <PresentationFormat>Widescreen</PresentationFormat>
  <Paragraphs>178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Avenir Next LT Pro</vt:lpstr>
      <vt:lpstr>Calibri</vt:lpstr>
      <vt:lpstr>Gill Sans MT</vt:lpstr>
      <vt:lpstr>Wingdings 2</vt:lpstr>
      <vt:lpstr>DividendVTI</vt:lpstr>
      <vt:lpstr>SNA &amp; CEB Hito 2</vt:lpstr>
      <vt:lpstr>Ejercicio 1</vt:lpstr>
      <vt:lpstr>Solución del algoritmo de Leiden</vt:lpstr>
      <vt:lpstr>Solución del algoritmo de Leiden</vt:lpstr>
      <vt:lpstr>PowerPoint Presentation</vt:lpstr>
      <vt:lpstr>PowerPoint Presentation</vt:lpstr>
      <vt:lpstr>Modularidad con resolución ajustada</vt:lpstr>
      <vt:lpstr>Resolución VS NMI. Algoritmo de Louvain.</vt:lpstr>
      <vt:lpstr>Algoritmo de Louvain. Resolución 0,06.</vt:lpstr>
      <vt:lpstr>Problemas</vt:lpstr>
      <vt:lpstr>Ejercicio 2</vt:lpstr>
      <vt:lpstr>Algoritmo genético: NSGA-II[1]</vt:lpstr>
      <vt:lpstr>Operador de selección: torneo</vt:lpstr>
      <vt:lpstr>Representación: LOCUS Adjacency</vt:lpstr>
      <vt:lpstr>Operador de cruce: Intercambio aleatorio de genes</vt:lpstr>
      <vt:lpstr>Operador de Mutación</vt:lpstr>
      <vt:lpstr>Métricas de detección de comunidades</vt:lpstr>
      <vt:lpstr>Optimización de hiperparámetros. Métricas de Frentes de pareto.</vt:lpstr>
      <vt:lpstr>Experimentos</vt:lpstr>
      <vt:lpstr>Hiperparámetros optimizados y seleccionados</vt:lpstr>
      <vt:lpstr>Ejercicio 3</vt:lpstr>
      <vt:lpstr>Frente de pareto. Número de comunidades.</vt:lpstr>
      <vt:lpstr>Frente de pareto. Formas de las comunidades.</vt:lpstr>
      <vt:lpstr>Frente de pareto. Número de comunidades.</vt:lpstr>
      <vt:lpstr>Mejor solución NSGA-II</vt:lpstr>
      <vt:lpstr>Mejor solución NSGA-II</vt:lpstr>
      <vt:lpstr>Conclusiones</vt:lpstr>
      <vt:lpstr>Conclusiones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SNA &amp; CEB Hito 2</dc:title>
  <dc:creator>Pablo Miralles González</dc:creator>
  <cp:lastModifiedBy>Pablo Miralles González</cp:lastModifiedBy>
  <cp:revision>6</cp:revision>
  <dcterms:created xsi:type="dcterms:W3CDTF">2024-01-16T16:26:10Z</dcterms:created>
  <dcterms:modified xsi:type="dcterms:W3CDTF">2024-01-16T18:04:33Z</dcterms:modified>
</cp:coreProperties>
</file>