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B6F030-D19B-4390-8639-85FF93580DE4}">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CDF439-D568-4F11-8542-45676F61139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E9737D4-B24C-4CB2-8424-A5A04AEFBAE0}">
      <dgm:prSet/>
      <dgm:spPr/>
      <dgm:t>
        <a:bodyPr/>
        <a:lstStyle/>
        <a:p>
          <a:r>
            <a:rPr lang="en-US" b="0" i="0"/>
            <a:t>step 1 : importing all the related libraries</a:t>
          </a:r>
          <a:endParaRPr lang="en-US"/>
        </a:p>
      </dgm:t>
    </dgm:pt>
    <dgm:pt modelId="{7FC0BDFF-7604-4E40-B0CD-8038B3F06C2D}" type="parTrans" cxnId="{36FDEE96-AEAA-4FC1-AAFF-A19B9B957469}">
      <dgm:prSet/>
      <dgm:spPr/>
      <dgm:t>
        <a:bodyPr/>
        <a:lstStyle/>
        <a:p>
          <a:endParaRPr lang="en-US"/>
        </a:p>
      </dgm:t>
    </dgm:pt>
    <dgm:pt modelId="{D7027B82-43C0-49B9-838C-72C42A86DE0F}" type="sibTrans" cxnId="{36FDEE96-AEAA-4FC1-AAFF-A19B9B957469}">
      <dgm:prSet/>
      <dgm:spPr/>
      <dgm:t>
        <a:bodyPr/>
        <a:lstStyle/>
        <a:p>
          <a:endParaRPr lang="en-US"/>
        </a:p>
      </dgm:t>
    </dgm:pt>
    <dgm:pt modelId="{18969E74-EB96-4F2B-81A0-AAA9FA4BB5D6}">
      <dgm:prSet/>
      <dgm:spPr/>
      <dgm:t>
        <a:bodyPr/>
        <a:lstStyle/>
        <a:p>
          <a:r>
            <a:rPr lang="en-US" b="0" i="0"/>
            <a:t>step 2 : load the data set</a:t>
          </a:r>
          <a:endParaRPr lang="en-US"/>
        </a:p>
      </dgm:t>
    </dgm:pt>
    <dgm:pt modelId="{7BBD80BF-E7E4-423B-A992-A9FE0FB0F074}" type="parTrans" cxnId="{D5AC2E5D-3BB4-4E8E-AAEE-46E7AD9EA98C}">
      <dgm:prSet/>
      <dgm:spPr/>
      <dgm:t>
        <a:bodyPr/>
        <a:lstStyle/>
        <a:p>
          <a:endParaRPr lang="en-US"/>
        </a:p>
      </dgm:t>
    </dgm:pt>
    <dgm:pt modelId="{7E6A0169-E304-4B91-9682-73318E978C13}" type="sibTrans" cxnId="{D5AC2E5D-3BB4-4E8E-AAEE-46E7AD9EA98C}">
      <dgm:prSet/>
      <dgm:spPr/>
      <dgm:t>
        <a:bodyPr/>
        <a:lstStyle/>
        <a:p>
          <a:endParaRPr lang="en-US"/>
        </a:p>
      </dgm:t>
    </dgm:pt>
    <dgm:pt modelId="{CD41AC44-21F3-4E7A-AFE8-5D9911CEA26F}">
      <dgm:prSet/>
      <dgm:spPr/>
      <dgm:t>
        <a:bodyPr/>
        <a:lstStyle/>
        <a:p>
          <a:r>
            <a:rPr lang="en-US" b="0" i="0"/>
            <a:t>step 3 : Basic Understanding of Data</a:t>
          </a:r>
          <a:endParaRPr lang="en-US"/>
        </a:p>
      </dgm:t>
    </dgm:pt>
    <dgm:pt modelId="{05D475D1-54B2-4131-A99E-1C2183EF03E7}" type="parTrans" cxnId="{63985D87-A867-4B70-909C-710127BC256F}">
      <dgm:prSet/>
      <dgm:spPr/>
      <dgm:t>
        <a:bodyPr/>
        <a:lstStyle/>
        <a:p>
          <a:endParaRPr lang="en-US"/>
        </a:p>
      </dgm:t>
    </dgm:pt>
    <dgm:pt modelId="{B10DF649-3C68-42B7-B490-A4AAD4B051B6}" type="sibTrans" cxnId="{63985D87-A867-4B70-909C-710127BC256F}">
      <dgm:prSet/>
      <dgm:spPr/>
      <dgm:t>
        <a:bodyPr/>
        <a:lstStyle/>
        <a:p>
          <a:endParaRPr lang="en-US"/>
        </a:p>
      </dgm:t>
    </dgm:pt>
    <dgm:pt modelId="{D7C41F7F-0AA3-4DD1-AFE7-6DF755CCD3A0}">
      <dgm:prSet/>
      <dgm:spPr/>
      <dgm:t>
        <a:bodyPr/>
        <a:lstStyle/>
        <a:p>
          <a:r>
            <a:rPr lang="en-US" b="0" i="0"/>
            <a:t>step 4 : check Dtypes of columns</a:t>
          </a:r>
          <a:endParaRPr lang="en-US"/>
        </a:p>
      </dgm:t>
    </dgm:pt>
    <dgm:pt modelId="{0937F03E-F6A5-452B-A7A6-28DD1394AEB6}" type="parTrans" cxnId="{94B45246-1CD0-4C91-851A-29BF53FB3C25}">
      <dgm:prSet/>
      <dgm:spPr/>
      <dgm:t>
        <a:bodyPr/>
        <a:lstStyle/>
        <a:p>
          <a:endParaRPr lang="en-US"/>
        </a:p>
      </dgm:t>
    </dgm:pt>
    <dgm:pt modelId="{4EE7D0AB-935F-4EC7-AF2B-4BEB12334C73}" type="sibTrans" cxnId="{94B45246-1CD0-4C91-851A-29BF53FB3C25}">
      <dgm:prSet/>
      <dgm:spPr/>
      <dgm:t>
        <a:bodyPr/>
        <a:lstStyle/>
        <a:p>
          <a:endParaRPr lang="en-US"/>
        </a:p>
      </dgm:t>
    </dgm:pt>
    <dgm:pt modelId="{C80C3A49-299A-4260-A2BC-2D603B5FEA0F}">
      <dgm:prSet/>
      <dgm:spPr/>
      <dgm:t>
        <a:bodyPr/>
        <a:lstStyle/>
        <a:p>
          <a:r>
            <a:rPr lang="en-US" b="0" i="0"/>
            <a:t>step 5 : Basic information of Data</a:t>
          </a:r>
          <a:endParaRPr lang="en-US"/>
        </a:p>
      </dgm:t>
    </dgm:pt>
    <dgm:pt modelId="{80E8D53D-ED85-4586-A915-FBB0F686E790}" type="parTrans" cxnId="{6671152A-12A4-434A-AE61-CDA3D4445DFD}">
      <dgm:prSet/>
      <dgm:spPr/>
      <dgm:t>
        <a:bodyPr/>
        <a:lstStyle/>
        <a:p>
          <a:endParaRPr lang="en-US"/>
        </a:p>
      </dgm:t>
    </dgm:pt>
    <dgm:pt modelId="{DF1F16CA-662D-4A4C-B7BF-E619762808C1}" type="sibTrans" cxnId="{6671152A-12A4-434A-AE61-CDA3D4445DFD}">
      <dgm:prSet/>
      <dgm:spPr/>
      <dgm:t>
        <a:bodyPr/>
        <a:lstStyle/>
        <a:p>
          <a:endParaRPr lang="en-US"/>
        </a:p>
      </dgm:t>
    </dgm:pt>
    <dgm:pt modelId="{4DEBFF14-EA84-4269-B9DA-7785D8E7A8DF}">
      <dgm:prSet/>
      <dgm:spPr/>
      <dgm:t>
        <a:bodyPr/>
        <a:lstStyle/>
        <a:p>
          <a:r>
            <a:rPr lang="en-US" b="0" i="0"/>
            <a:t>step 6 : Data processing</a:t>
          </a:r>
          <a:endParaRPr lang="en-US"/>
        </a:p>
      </dgm:t>
    </dgm:pt>
    <dgm:pt modelId="{F0D1F067-783D-4325-9CFB-42089BA1CF86}" type="parTrans" cxnId="{5D362083-46CE-4BA9-A01B-DEE6AC7C930B}">
      <dgm:prSet/>
      <dgm:spPr/>
      <dgm:t>
        <a:bodyPr/>
        <a:lstStyle/>
        <a:p>
          <a:endParaRPr lang="en-US"/>
        </a:p>
      </dgm:t>
    </dgm:pt>
    <dgm:pt modelId="{38610AE9-DCE3-429B-843C-FFC289A263E8}" type="sibTrans" cxnId="{5D362083-46CE-4BA9-A01B-DEE6AC7C930B}">
      <dgm:prSet/>
      <dgm:spPr/>
      <dgm:t>
        <a:bodyPr/>
        <a:lstStyle/>
        <a:p>
          <a:endParaRPr lang="en-US"/>
        </a:p>
      </dgm:t>
    </dgm:pt>
    <dgm:pt modelId="{868467EF-1545-48A3-8AA2-D8F0BF97ABC1}">
      <dgm:prSet/>
      <dgm:spPr/>
      <dgm:t>
        <a:bodyPr/>
        <a:lstStyle/>
        <a:p>
          <a:r>
            <a:rPr lang="en-US" b="0" i="0"/>
            <a:t>step 7 : Handling Missing Value</a:t>
          </a:r>
          <a:endParaRPr lang="en-US"/>
        </a:p>
      </dgm:t>
    </dgm:pt>
    <dgm:pt modelId="{2150D374-3E49-4869-A692-633E416861C6}" type="parTrans" cxnId="{FB00ADBE-21B7-42AB-9DA7-B60419929F5B}">
      <dgm:prSet/>
      <dgm:spPr/>
      <dgm:t>
        <a:bodyPr/>
        <a:lstStyle/>
        <a:p>
          <a:endParaRPr lang="en-US"/>
        </a:p>
      </dgm:t>
    </dgm:pt>
    <dgm:pt modelId="{C9EBEF39-F23E-46D0-BDF4-E13FB42BA830}" type="sibTrans" cxnId="{FB00ADBE-21B7-42AB-9DA7-B60419929F5B}">
      <dgm:prSet/>
      <dgm:spPr/>
      <dgm:t>
        <a:bodyPr/>
        <a:lstStyle/>
        <a:p>
          <a:endParaRPr lang="en-US"/>
        </a:p>
      </dgm:t>
    </dgm:pt>
    <dgm:pt modelId="{8AFEE1D9-DFCA-412A-9721-3EE82DB64263}">
      <dgm:prSet/>
      <dgm:spPr/>
      <dgm:t>
        <a:bodyPr/>
        <a:lstStyle/>
        <a:p>
          <a:r>
            <a:rPr lang="en-US" b="0" i="0"/>
            <a:t>step 8 : Feature Engneering Column Extraction</a:t>
          </a:r>
          <a:endParaRPr lang="en-US"/>
        </a:p>
      </dgm:t>
    </dgm:pt>
    <dgm:pt modelId="{372F38F6-66A2-4FF6-B24B-756161529441}" type="parTrans" cxnId="{8ED6FA01-A3A5-4ABB-95EB-C2C03BF3E1B6}">
      <dgm:prSet/>
      <dgm:spPr/>
      <dgm:t>
        <a:bodyPr/>
        <a:lstStyle/>
        <a:p>
          <a:endParaRPr lang="en-US"/>
        </a:p>
      </dgm:t>
    </dgm:pt>
    <dgm:pt modelId="{DBDD938E-5177-4014-8A4F-93F27D7C54DA}" type="sibTrans" cxnId="{8ED6FA01-A3A5-4ABB-95EB-C2C03BF3E1B6}">
      <dgm:prSet/>
      <dgm:spPr/>
      <dgm:t>
        <a:bodyPr/>
        <a:lstStyle/>
        <a:p>
          <a:endParaRPr lang="en-US"/>
        </a:p>
      </dgm:t>
    </dgm:pt>
    <dgm:pt modelId="{54D5EE12-3344-49B5-AFDE-2D6590D29AE6}">
      <dgm:prSet/>
      <dgm:spPr/>
      <dgm:t>
        <a:bodyPr/>
        <a:lstStyle/>
        <a:p>
          <a:r>
            <a:rPr lang="en-US" b="0" i="0"/>
            <a:t>step 9 : Data Quality Management: Addressing Duplicate     Entries and Inconsistencies</a:t>
          </a:r>
          <a:endParaRPr lang="en-US"/>
        </a:p>
      </dgm:t>
    </dgm:pt>
    <dgm:pt modelId="{8328E0D6-559B-4CA2-8C62-024AACD04643}" type="parTrans" cxnId="{068CDE9A-363B-4EFF-AA66-2F246688F789}">
      <dgm:prSet/>
      <dgm:spPr/>
      <dgm:t>
        <a:bodyPr/>
        <a:lstStyle/>
        <a:p>
          <a:endParaRPr lang="en-US"/>
        </a:p>
      </dgm:t>
    </dgm:pt>
    <dgm:pt modelId="{7E0FB03A-E572-45BC-AECC-FE2EFD168754}" type="sibTrans" cxnId="{068CDE9A-363B-4EFF-AA66-2F246688F789}">
      <dgm:prSet/>
      <dgm:spPr/>
      <dgm:t>
        <a:bodyPr/>
        <a:lstStyle/>
        <a:p>
          <a:endParaRPr lang="en-US"/>
        </a:p>
      </dgm:t>
    </dgm:pt>
    <dgm:pt modelId="{4114740D-F38D-4AF2-81AC-C806C7A066CE}">
      <dgm:prSet/>
      <dgm:spPr/>
      <dgm:t>
        <a:bodyPr/>
        <a:lstStyle/>
        <a:p>
          <a:r>
            <a:rPr lang="en-US" b="0" i="0"/>
            <a:t>step 10 : Analysis and Insights</a:t>
          </a:r>
          <a:endParaRPr lang="en-US"/>
        </a:p>
      </dgm:t>
    </dgm:pt>
    <dgm:pt modelId="{78DE6FFF-4DEE-4335-8979-6D3D16DAA318}" type="parTrans" cxnId="{FFB8F566-DB29-4DED-B029-D3CE06ED9A34}">
      <dgm:prSet/>
      <dgm:spPr/>
      <dgm:t>
        <a:bodyPr/>
        <a:lstStyle/>
        <a:p>
          <a:endParaRPr lang="en-US"/>
        </a:p>
      </dgm:t>
    </dgm:pt>
    <dgm:pt modelId="{34720785-571F-4AC7-B7E3-D23EC471DA7A}" type="sibTrans" cxnId="{FFB8F566-DB29-4DED-B029-D3CE06ED9A34}">
      <dgm:prSet/>
      <dgm:spPr/>
      <dgm:t>
        <a:bodyPr/>
        <a:lstStyle/>
        <a:p>
          <a:endParaRPr lang="en-US"/>
        </a:p>
      </dgm:t>
    </dgm:pt>
    <dgm:pt modelId="{A09E33B2-9189-4DFB-A40F-EEA3891585BE}">
      <dgm:prSet/>
      <dgm:spPr/>
      <dgm:t>
        <a:bodyPr/>
        <a:lstStyle/>
        <a:p>
          <a:r>
            <a:rPr lang="en-US" b="0" i="0"/>
            <a:t>step 11 : Conclusion</a:t>
          </a:r>
          <a:endParaRPr lang="en-US"/>
        </a:p>
      </dgm:t>
    </dgm:pt>
    <dgm:pt modelId="{57D4D420-DE7C-4808-B0C7-A07E1CD9C06E}" type="parTrans" cxnId="{B728F40F-8147-4138-9153-D366B84B727D}">
      <dgm:prSet/>
      <dgm:spPr/>
      <dgm:t>
        <a:bodyPr/>
        <a:lstStyle/>
        <a:p>
          <a:endParaRPr lang="en-US"/>
        </a:p>
      </dgm:t>
    </dgm:pt>
    <dgm:pt modelId="{3A549B43-40DA-4B67-B417-4BEA7C8D7322}" type="sibTrans" cxnId="{B728F40F-8147-4138-9153-D366B84B727D}">
      <dgm:prSet/>
      <dgm:spPr/>
      <dgm:t>
        <a:bodyPr/>
        <a:lstStyle/>
        <a:p>
          <a:endParaRPr lang="en-US"/>
        </a:p>
      </dgm:t>
    </dgm:pt>
    <dgm:pt modelId="{B83A831E-7E8C-4A87-8FE8-978C84E0F7AD}" type="pres">
      <dgm:prSet presAssocID="{CACDF439-D568-4F11-8542-45676F611397}" presName="diagram" presStyleCnt="0">
        <dgm:presLayoutVars>
          <dgm:dir/>
          <dgm:resizeHandles val="exact"/>
        </dgm:presLayoutVars>
      </dgm:prSet>
      <dgm:spPr/>
    </dgm:pt>
    <dgm:pt modelId="{318F7F84-4607-4D2E-A174-CC01D6A04D90}" type="pres">
      <dgm:prSet presAssocID="{DE9737D4-B24C-4CB2-8424-A5A04AEFBAE0}" presName="node" presStyleLbl="node1" presStyleIdx="0" presStyleCnt="11">
        <dgm:presLayoutVars>
          <dgm:bulletEnabled val="1"/>
        </dgm:presLayoutVars>
      </dgm:prSet>
      <dgm:spPr/>
    </dgm:pt>
    <dgm:pt modelId="{54697C37-4357-4BB1-9BBD-D19BE55B9B01}" type="pres">
      <dgm:prSet presAssocID="{D7027B82-43C0-49B9-838C-72C42A86DE0F}" presName="sibTrans" presStyleCnt="0"/>
      <dgm:spPr/>
    </dgm:pt>
    <dgm:pt modelId="{BE9FA354-BF9C-40A3-9BBC-07757A2E5C70}" type="pres">
      <dgm:prSet presAssocID="{18969E74-EB96-4F2B-81A0-AAA9FA4BB5D6}" presName="node" presStyleLbl="node1" presStyleIdx="1" presStyleCnt="11">
        <dgm:presLayoutVars>
          <dgm:bulletEnabled val="1"/>
        </dgm:presLayoutVars>
      </dgm:prSet>
      <dgm:spPr/>
    </dgm:pt>
    <dgm:pt modelId="{E75F3512-F614-47EC-AD19-9F16E4B1D4DB}" type="pres">
      <dgm:prSet presAssocID="{7E6A0169-E304-4B91-9682-73318E978C13}" presName="sibTrans" presStyleCnt="0"/>
      <dgm:spPr/>
    </dgm:pt>
    <dgm:pt modelId="{3D6573EF-63A8-4EAF-9744-2278808A0ECA}" type="pres">
      <dgm:prSet presAssocID="{CD41AC44-21F3-4E7A-AFE8-5D9911CEA26F}" presName="node" presStyleLbl="node1" presStyleIdx="2" presStyleCnt="11">
        <dgm:presLayoutVars>
          <dgm:bulletEnabled val="1"/>
        </dgm:presLayoutVars>
      </dgm:prSet>
      <dgm:spPr/>
    </dgm:pt>
    <dgm:pt modelId="{C6AF3829-0DAF-4DF4-BE9E-82CD2BB63866}" type="pres">
      <dgm:prSet presAssocID="{B10DF649-3C68-42B7-B490-A4AAD4B051B6}" presName="sibTrans" presStyleCnt="0"/>
      <dgm:spPr/>
    </dgm:pt>
    <dgm:pt modelId="{6B7766E4-3E69-4E6D-B022-AAEF8F9783AC}" type="pres">
      <dgm:prSet presAssocID="{D7C41F7F-0AA3-4DD1-AFE7-6DF755CCD3A0}" presName="node" presStyleLbl="node1" presStyleIdx="3" presStyleCnt="11">
        <dgm:presLayoutVars>
          <dgm:bulletEnabled val="1"/>
        </dgm:presLayoutVars>
      </dgm:prSet>
      <dgm:spPr/>
    </dgm:pt>
    <dgm:pt modelId="{CF13FEAF-DCBA-4C19-8D7E-4DF8EE21ACE5}" type="pres">
      <dgm:prSet presAssocID="{4EE7D0AB-935F-4EC7-AF2B-4BEB12334C73}" presName="sibTrans" presStyleCnt="0"/>
      <dgm:spPr/>
    </dgm:pt>
    <dgm:pt modelId="{4F4E8A91-B699-4180-A168-121C7655A700}" type="pres">
      <dgm:prSet presAssocID="{C80C3A49-299A-4260-A2BC-2D603B5FEA0F}" presName="node" presStyleLbl="node1" presStyleIdx="4" presStyleCnt="11">
        <dgm:presLayoutVars>
          <dgm:bulletEnabled val="1"/>
        </dgm:presLayoutVars>
      </dgm:prSet>
      <dgm:spPr/>
    </dgm:pt>
    <dgm:pt modelId="{B960F96C-10E1-4591-8F03-609FA4EB8E90}" type="pres">
      <dgm:prSet presAssocID="{DF1F16CA-662D-4A4C-B7BF-E619762808C1}" presName="sibTrans" presStyleCnt="0"/>
      <dgm:spPr/>
    </dgm:pt>
    <dgm:pt modelId="{429F5289-5D30-4438-8427-955DD78CA545}" type="pres">
      <dgm:prSet presAssocID="{4DEBFF14-EA84-4269-B9DA-7785D8E7A8DF}" presName="node" presStyleLbl="node1" presStyleIdx="5" presStyleCnt="11">
        <dgm:presLayoutVars>
          <dgm:bulletEnabled val="1"/>
        </dgm:presLayoutVars>
      </dgm:prSet>
      <dgm:spPr/>
    </dgm:pt>
    <dgm:pt modelId="{8F0C6352-D141-4BEE-8387-1DA19382683A}" type="pres">
      <dgm:prSet presAssocID="{38610AE9-DCE3-429B-843C-FFC289A263E8}" presName="sibTrans" presStyleCnt="0"/>
      <dgm:spPr/>
    </dgm:pt>
    <dgm:pt modelId="{0D119D37-0FEE-4EF7-A93C-AC28B8871B3C}" type="pres">
      <dgm:prSet presAssocID="{868467EF-1545-48A3-8AA2-D8F0BF97ABC1}" presName="node" presStyleLbl="node1" presStyleIdx="6" presStyleCnt="11">
        <dgm:presLayoutVars>
          <dgm:bulletEnabled val="1"/>
        </dgm:presLayoutVars>
      </dgm:prSet>
      <dgm:spPr/>
    </dgm:pt>
    <dgm:pt modelId="{B4419E8F-1D58-46DA-A1F2-27A9106A4E3B}" type="pres">
      <dgm:prSet presAssocID="{C9EBEF39-F23E-46D0-BDF4-E13FB42BA830}" presName="sibTrans" presStyleCnt="0"/>
      <dgm:spPr/>
    </dgm:pt>
    <dgm:pt modelId="{11211084-51B4-4503-A616-BC01D02ABB48}" type="pres">
      <dgm:prSet presAssocID="{8AFEE1D9-DFCA-412A-9721-3EE82DB64263}" presName="node" presStyleLbl="node1" presStyleIdx="7" presStyleCnt="11">
        <dgm:presLayoutVars>
          <dgm:bulletEnabled val="1"/>
        </dgm:presLayoutVars>
      </dgm:prSet>
      <dgm:spPr/>
    </dgm:pt>
    <dgm:pt modelId="{7201DABB-485F-453E-891E-73EE247C9296}" type="pres">
      <dgm:prSet presAssocID="{DBDD938E-5177-4014-8A4F-93F27D7C54DA}" presName="sibTrans" presStyleCnt="0"/>
      <dgm:spPr/>
    </dgm:pt>
    <dgm:pt modelId="{A2BE7523-02B5-4A49-9973-697B691B3688}" type="pres">
      <dgm:prSet presAssocID="{54D5EE12-3344-49B5-AFDE-2D6590D29AE6}" presName="node" presStyleLbl="node1" presStyleIdx="8" presStyleCnt="11">
        <dgm:presLayoutVars>
          <dgm:bulletEnabled val="1"/>
        </dgm:presLayoutVars>
      </dgm:prSet>
      <dgm:spPr/>
    </dgm:pt>
    <dgm:pt modelId="{EF696781-F62E-4449-97A3-2851EEE9C930}" type="pres">
      <dgm:prSet presAssocID="{7E0FB03A-E572-45BC-AECC-FE2EFD168754}" presName="sibTrans" presStyleCnt="0"/>
      <dgm:spPr/>
    </dgm:pt>
    <dgm:pt modelId="{7755EF28-B5D3-460E-8F43-D6113464B2DB}" type="pres">
      <dgm:prSet presAssocID="{4114740D-F38D-4AF2-81AC-C806C7A066CE}" presName="node" presStyleLbl="node1" presStyleIdx="9" presStyleCnt="11">
        <dgm:presLayoutVars>
          <dgm:bulletEnabled val="1"/>
        </dgm:presLayoutVars>
      </dgm:prSet>
      <dgm:spPr/>
    </dgm:pt>
    <dgm:pt modelId="{939B3FF2-CD20-4340-AB96-C4D47CA6887D}" type="pres">
      <dgm:prSet presAssocID="{34720785-571F-4AC7-B7E3-D23EC471DA7A}" presName="sibTrans" presStyleCnt="0"/>
      <dgm:spPr/>
    </dgm:pt>
    <dgm:pt modelId="{351F1218-B833-41D4-954E-F2D5127107F6}" type="pres">
      <dgm:prSet presAssocID="{A09E33B2-9189-4DFB-A40F-EEA3891585BE}" presName="node" presStyleLbl="node1" presStyleIdx="10" presStyleCnt="11">
        <dgm:presLayoutVars>
          <dgm:bulletEnabled val="1"/>
        </dgm:presLayoutVars>
      </dgm:prSet>
      <dgm:spPr/>
    </dgm:pt>
  </dgm:ptLst>
  <dgm:cxnLst>
    <dgm:cxn modelId="{8ED6FA01-A3A5-4ABB-95EB-C2C03BF3E1B6}" srcId="{CACDF439-D568-4F11-8542-45676F611397}" destId="{8AFEE1D9-DFCA-412A-9721-3EE82DB64263}" srcOrd="7" destOrd="0" parTransId="{372F38F6-66A2-4FF6-B24B-756161529441}" sibTransId="{DBDD938E-5177-4014-8A4F-93F27D7C54DA}"/>
    <dgm:cxn modelId="{B728F40F-8147-4138-9153-D366B84B727D}" srcId="{CACDF439-D568-4F11-8542-45676F611397}" destId="{A09E33B2-9189-4DFB-A40F-EEA3891585BE}" srcOrd="10" destOrd="0" parTransId="{57D4D420-DE7C-4808-B0C7-A07E1CD9C06E}" sibTransId="{3A549B43-40DA-4B67-B417-4BEA7C8D7322}"/>
    <dgm:cxn modelId="{EE3FE414-C42E-489F-B676-6370E698C224}" type="presOf" srcId="{868467EF-1545-48A3-8AA2-D8F0BF97ABC1}" destId="{0D119D37-0FEE-4EF7-A93C-AC28B8871B3C}" srcOrd="0" destOrd="0" presId="urn:microsoft.com/office/officeart/2005/8/layout/default"/>
    <dgm:cxn modelId="{AAB7A728-DA1E-4817-AD46-3BEF7E837959}" type="presOf" srcId="{8AFEE1D9-DFCA-412A-9721-3EE82DB64263}" destId="{11211084-51B4-4503-A616-BC01D02ABB48}" srcOrd="0" destOrd="0" presId="urn:microsoft.com/office/officeart/2005/8/layout/default"/>
    <dgm:cxn modelId="{6671152A-12A4-434A-AE61-CDA3D4445DFD}" srcId="{CACDF439-D568-4F11-8542-45676F611397}" destId="{C80C3A49-299A-4260-A2BC-2D603B5FEA0F}" srcOrd="4" destOrd="0" parTransId="{80E8D53D-ED85-4586-A915-FBB0F686E790}" sibTransId="{DF1F16CA-662D-4A4C-B7BF-E619762808C1}"/>
    <dgm:cxn modelId="{3626262B-4C03-4C33-A639-15E981E9399C}" type="presOf" srcId="{CD41AC44-21F3-4E7A-AFE8-5D9911CEA26F}" destId="{3D6573EF-63A8-4EAF-9744-2278808A0ECA}" srcOrd="0" destOrd="0" presId="urn:microsoft.com/office/officeart/2005/8/layout/default"/>
    <dgm:cxn modelId="{18F5F933-7453-40AE-9B23-568280A457B2}" type="presOf" srcId="{4DEBFF14-EA84-4269-B9DA-7785D8E7A8DF}" destId="{429F5289-5D30-4438-8427-955DD78CA545}" srcOrd="0" destOrd="0" presId="urn:microsoft.com/office/officeart/2005/8/layout/default"/>
    <dgm:cxn modelId="{81ACA55C-6630-426A-B361-D882D158904D}" type="presOf" srcId="{A09E33B2-9189-4DFB-A40F-EEA3891585BE}" destId="{351F1218-B833-41D4-954E-F2D5127107F6}" srcOrd="0" destOrd="0" presId="urn:microsoft.com/office/officeart/2005/8/layout/default"/>
    <dgm:cxn modelId="{D5AC2E5D-3BB4-4E8E-AAEE-46E7AD9EA98C}" srcId="{CACDF439-D568-4F11-8542-45676F611397}" destId="{18969E74-EB96-4F2B-81A0-AAA9FA4BB5D6}" srcOrd="1" destOrd="0" parTransId="{7BBD80BF-E7E4-423B-A992-A9FE0FB0F074}" sibTransId="{7E6A0169-E304-4B91-9682-73318E978C13}"/>
    <dgm:cxn modelId="{94B45246-1CD0-4C91-851A-29BF53FB3C25}" srcId="{CACDF439-D568-4F11-8542-45676F611397}" destId="{D7C41F7F-0AA3-4DD1-AFE7-6DF755CCD3A0}" srcOrd="3" destOrd="0" parTransId="{0937F03E-F6A5-452B-A7A6-28DD1394AEB6}" sibTransId="{4EE7D0AB-935F-4EC7-AF2B-4BEB12334C73}"/>
    <dgm:cxn modelId="{FFB8F566-DB29-4DED-B029-D3CE06ED9A34}" srcId="{CACDF439-D568-4F11-8542-45676F611397}" destId="{4114740D-F38D-4AF2-81AC-C806C7A066CE}" srcOrd="9" destOrd="0" parTransId="{78DE6FFF-4DEE-4335-8979-6D3D16DAA318}" sibTransId="{34720785-571F-4AC7-B7E3-D23EC471DA7A}"/>
    <dgm:cxn modelId="{C478386C-E313-4B3A-8DAF-282AF2CE1391}" type="presOf" srcId="{18969E74-EB96-4F2B-81A0-AAA9FA4BB5D6}" destId="{BE9FA354-BF9C-40A3-9BBC-07757A2E5C70}" srcOrd="0" destOrd="0" presId="urn:microsoft.com/office/officeart/2005/8/layout/default"/>
    <dgm:cxn modelId="{4B6D5757-674F-48BB-A571-8D9236126C3E}" type="presOf" srcId="{C80C3A49-299A-4260-A2BC-2D603B5FEA0F}" destId="{4F4E8A91-B699-4180-A168-121C7655A700}" srcOrd="0" destOrd="0" presId="urn:microsoft.com/office/officeart/2005/8/layout/default"/>
    <dgm:cxn modelId="{5D362083-46CE-4BA9-A01B-DEE6AC7C930B}" srcId="{CACDF439-D568-4F11-8542-45676F611397}" destId="{4DEBFF14-EA84-4269-B9DA-7785D8E7A8DF}" srcOrd="5" destOrd="0" parTransId="{F0D1F067-783D-4325-9CFB-42089BA1CF86}" sibTransId="{38610AE9-DCE3-429B-843C-FFC289A263E8}"/>
    <dgm:cxn modelId="{63985D87-A867-4B70-909C-710127BC256F}" srcId="{CACDF439-D568-4F11-8542-45676F611397}" destId="{CD41AC44-21F3-4E7A-AFE8-5D9911CEA26F}" srcOrd="2" destOrd="0" parTransId="{05D475D1-54B2-4131-A99E-1C2183EF03E7}" sibTransId="{B10DF649-3C68-42B7-B490-A4AAD4B051B6}"/>
    <dgm:cxn modelId="{33C3B387-B749-41FE-8D2E-F496B60CF4E4}" type="presOf" srcId="{CACDF439-D568-4F11-8542-45676F611397}" destId="{B83A831E-7E8C-4A87-8FE8-978C84E0F7AD}" srcOrd="0" destOrd="0" presId="urn:microsoft.com/office/officeart/2005/8/layout/default"/>
    <dgm:cxn modelId="{68323595-EC88-471E-B0FB-EEAEAB60FF5A}" type="presOf" srcId="{4114740D-F38D-4AF2-81AC-C806C7A066CE}" destId="{7755EF28-B5D3-460E-8F43-D6113464B2DB}" srcOrd="0" destOrd="0" presId="urn:microsoft.com/office/officeart/2005/8/layout/default"/>
    <dgm:cxn modelId="{36FDEE96-AEAA-4FC1-AAFF-A19B9B957469}" srcId="{CACDF439-D568-4F11-8542-45676F611397}" destId="{DE9737D4-B24C-4CB2-8424-A5A04AEFBAE0}" srcOrd="0" destOrd="0" parTransId="{7FC0BDFF-7604-4E40-B0CD-8038B3F06C2D}" sibTransId="{D7027B82-43C0-49B9-838C-72C42A86DE0F}"/>
    <dgm:cxn modelId="{068CDE9A-363B-4EFF-AA66-2F246688F789}" srcId="{CACDF439-D568-4F11-8542-45676F611397}" destId="{54D5EE12-3344-49B5-AFDE-2D6590D29AE6}" srcOrd="8" destOrd="0" parTransId="{8328E0D6-559B-4CA2-8C62-024AACD04643}" sibTransId="{7E0FB03A-E572-45BC-AECC-FE2EFD168754}"/>
    <dgm:cxn modelId="{E92D1BB2-E1BA-488C-8D18-8A5D1A7AD9C6}" type="presOf" srcId="{54D5EE12-3344-49B5-AFDE-2D6590D29AE6}" destId="{A2BE7523-02B5-4A49-9973-697B691B3688}" srcOrd="0" destOrd="0" presId="urn:microsoft.com/office/officeart/2005/8/layout/default"/>
    <dgm:cxn modelId="{FB00ADBE-21B7-42AB-9DA7-B60419929F5B}" srcId="{CACDF439-D568-4F11-8542-45676F611397}" destId="{868467EF-1545-48A3-8AA2-D8F0BF97ABC1}" srcOrd="6" destOrd="0" parTransId="{2150D374-3E49-4869-A692-633E416861C6}" sibTransId="{C9EBEF39-F23E-46D0-BDF4-E13FB42BA830}"/>
    <dgm:cxn modelId="{7F55A5DD-25DB-4AFA-BF84-A12FE92B2FD4}" type="presOf" srcId="{DE9737D4-B24C-4CB2-8424-A5A04AEFBAE0}" destId="{318F7F84-4607-4D2E-A174-CC01D6A04D90}" srcOrd="0" destOrd="0" presId="urn:microsoft.com/office/officeart/2005/8/layout/default"/>
    <dgm:cxn modelId="{F6F27BFD-62B3-4484-8F1D-8C8620B1331C}" type="presOf" srcId="{D7C41F7F-0AA3-4DD1-AFE7-6DF755CCD3A0}" destId="{6B7766E4-3E69-4E6D-B022-AAEF8F9783AC}" srcOrd="0" destOrd="0" presId="urn:microsoft.com/office/officeart/2005/8/layout/default"/>
    <dgm:cxn modelId="{A3816C30-B5FB-4C68-9F27-776BB3F265F2}" type="presParOf" srcId="{B83A831E-7E8C-4A87-8FE8-978C84E0F7AD}" destId="{318F7F84-4607-4D2E-A174-CC01D6A04D90}" srcOrd="0" destOrd="0" presId="urn:microsoft.com/office/officeart/2005/8/layout/default"/>
    <dgm:cxn modelId="{FBDD2116-E8AF-4F67-99A5-5CF3BB998810}" type="presParOf" srcId="{B83A831E-7E8C-4A87-8FE8-978C84E0F7AD}" destId="{54697C37-4357-4BB1-9BBD-D19BE55B9B01}" srcOrd="1" destOrd="0" presId="urn:microsoft.com/office/officeart/2005/8/layout/default"/>
    <dgm:cxn modelId="{86024BE1-A8DC-40F0-A5D3-AD12F6847DAF}" type="presParOf" srcId="{B83A831E-7E8C-4A87-8FE8-978C84E0F7AD}" destId="{BE9FA354-BF9C-40A3-9BBC-07757A2E5C70}" srcOrd="2" destOrd="0" presId="urn:microsoft.com/office/officeart/2005/8/layout/default"/>
    <dgm:cxn modelId="{D15C9BBF-69CB-4852-962C-D4B1D0992707}" type="presParOf" srcId="{B83A831E-7E8C-4A87-8FE8-978C84E0F7AD}" destId="{E75F3512-F614-47EC-AD19-9F16E4B1D4DB}" srcOrd="3" destOrd="0" presId="urn:microsoft.com/office/officeart/2005/8/layout/default"/>
    <dgm:cxn modelId="{A4E3E735-C22B-46F9-865E-7CD406D22F72}" type="presParOf" srcId="{B83A831E-7E8C-4A87-8FE8-978C84E0F7AD}" destId="{3D6573EF-63A8-4EAF-9744-2278808A0ECA}" srcOrd="4" destOrd="0" presId="urn:microsoft.com/office/officeart/2005/8/layout/default"/>
    <dgm:cxn modelId="{7998FE44-FB0C-44D0-BC8F-7AC9C23FD29B}" type="presParOf" srcId="{B83A831E-7E8C-4A87-8FE8-978C84E0F7AD}" destId="{C6AF3829-0DAF-4DF4-BE9E-82CD2BB63866}" srcOrd="5" destOrd="0" presId="urn:microsoft.com/office/officeart/2005/8/layout/default"/>
    <dgm:cxn modelId="{0A052D89-927E-41FC-9EF8-61784C1D7E50}" type="presParOf" srcId="{B83A831E-7E8C-4A87-8FE8-978C84E0F7AD}" destId="{6B7766E4-3E69-4E6D-B022-AAEF8F9783AC}" srcOrd="6" destOrd="0" presId="urn:microsoft.com/office/officeart/2005/8/layout/default"/>
    <dgm:cxn modelId="{97AC44C5-67A9-4B6A-8650-DDF4B6C60FFC}" type="presParOf" srcId="{B83A831E-7E8C-4A87-8FE8-978C84E0F7AD}" destId="{CF13FEAF-DCBA-4C19-8D7E-4DF8EE21ACE5}" srcOrd="7" destOrd="0" presId="urn:microsoft.com/office/officeart/2005/8/layout/default"/>
    <dgm:cxn modelId="{56991E24-D04F-4D4F-AC96-89AC7CDC6EA1}" type="presParOf" srcId="{B83A831E-7E8C-4A87-8FE8-978C84E0F7AD}" destId="{4F4E8A91-B699-4180-A168-121C7655A700}" srcOrd="8" destOrd="0" presId="urn:microsoft.com/office/officeart/2005/8/layout/default"/>
    <dgm:cxn modelId="{6F06F9DA-A5C9-4CE1-9A19-628E559E4592}" type="presParOf" srcId="{B83A831E-7E8C-4A87-8FE8-978C84E0F7AD}" destId="{B960F96C-10E1-4591-8F03-609FA4EB8E90}" srcOrd="9" destOrd="0" presId="urn:microsoft.com/office/officeart/2005/8/layout/default"/>
    <dgm:cxn modelId="{F020FDD7-2242-4DBB-9F20-A4D46E087612}" type="presParOf" srcId="{B83A831E-7E8C-4A87-8FE8-978C84E0F7AD}" destId="{429F5289-5D30-4438-8427-955DD78CA545}" srcOrd="10" destOrd="0" presId="urn:microsoft.com/office/officeart/2005/8/layout/default"/>
    <dgm:cxn modelId="{DE1A8DE9-9C2E-45EB-90C6-6FA70F2B77B0}" type="presParOf" srcId="{B83A831E-7E8C-4A87-8FE8-978C84E0F7AD}" destId="{8F0C6352-D141-4BEE-8387-1DA19382683A}" srcOrd="11" destOrd="0" presId="urn:microsoft.com/office/officeart/2005/8/layout/default"/>
    <dgm:cxn modelId="{4B84FEF7-3540-409C-AD73-7B7AA60DD138}" type="presParOf" srcId="{B83A831E-7E8C-4A87-8FE8-978C84E0F7AD}" destId="{0D119D37-0FEE-4EF7-A93C-AC28B8871B3C}" srcOrd="12" destOrd="0" presId="urn:microsoft.com/office/officeart/2005/8/layout/default"/>
    <dgm:cxn modelId="{BCDDDDB5-4F4A-4EBC-87B4-9B8790E37FAB}" type="presParOf" srcId="{B83A831E-7E8C-4A87-8FE8-978C84E0F7AD}" destId="{B4419E8F-1D58-46DA-A1F2-27A9106A4E3B}" srcOrd="13" destOrd="0" presId="urn:microsoft.com/office/officeart/2005/8/layout/default"/>
    <dgm:cxn modelId="{0FB8EBDD-F016-4DA3-B59A-8DB07AD13C45}" type="presParOf" srcId="{B83A831E-7E8C-4A87-8FE8-978C84E0F7AD}" destId="{11211084-51B4-4503-A616-BC01D02ABB48}" srcOrd="14" destOrd="0" presId="urn:microsoft.com/office/officeart/2005/8/layout/default"/>
    <dgm:cxn modelId="{B97F8AC7-93DF-427E-8795-17AC5A4801F0}" type="presParOf" srcId="{B83A831E-7E8C-4A87-8FE8-978C84E0F7AD}" destId="{7201DABB-485F-453E-891E-73EE247C9296}" srcOrd="15" destOrd="0" presId="urn:microsoft.com/office/officeart/2005/8/layout/default"/>
    <dgm:cxn modelId="{294668A2-CE77-4F7D-9E7F-C87A6778A642}" type="presParOf" srcId="{B83A831E-7E8C-4A87-8FE8-978C84E0F7AD}" destId="{A2BE7523-02B5-4A49-9973-697B691B3688}" srcOrd="16" destOrd="0" presId="urn:microsoft.com/office/officeart/2005/8/layout/default"/>
    <dgm:cxn modelId="{EE01A6FA-BA0C-43CA-ABA3-0554AB025725}" type="presParOf" srcId="{B83A831E-7E8C-4A87-8FE8-978C84E0F7AD}" destId="{EF696781-F62E-4449-97A3-2851EEE9C930}" srcOrd="17" destOrd="0" presId="urn:microsoft.com/office/officeart/2005/8/layout/default"/>
    <dgm:cxn modelId="{D84351AD-EFCB-459E-8FB9-F1A8AE35A3EA}" type="presParOf" srcId="{B83A831E-7E8C-4A87-8FE8-978C84E0F7AD}" destId="{7755EF28-B5D3-460E-8F43-D6113464B2DB}" srcOrd="18" destOrd="0" presId="urn:microsoft.com/office/officeart/2005/8/layout/default"/>
    <dgm:cxn modelId="{1E4A61BD-2F8F-4F41-B448-E2670C1A4DF7}" type="presParOf" srcId="{B83A831E-7E8C-4A87-8FE8-978C84E0F7AD}" destId="{939B3FF2-CD20-4340-AB96-C4D47CA6887D}" srcOrd="19" destOrd="0" presId="urn:microsoft.com/office/officeart/2005/8/layout/default"/>
    <dgm:cxn modelId="{0FE1303C-4E0B-478A-9163-C813EE00062D}" type="presParOf" srcId="{B83A831E-7E8C-4A87-8FE8-978C84E0F7AD}" destId="{351F1218-B833-41D4-954E-F2D5127107F6}"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3C943B-64CC-4E23-AA35-A6D4C481DB7E}"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A5AFD46-46B3-4E19-8F6A-B7873688E04C}">
      <dgm:prSet/>
      <dgm:spPr/>
      <dgm:t>
        <a:bodyPr/>
        <a:lstStyle/>
        <a:p>
          <a:r>
            <a:rPr lang="en-US" b="1" i="0"/>
            <a:t>Best-Selling Day</a:t>
          </a:r>
          <a:r>
            <a:rPr lang="en-US" b="0" i="0"/>
            <a:t>: 📅 Tuesday tops the sales charts with 175,201 vehicles sold, making it the most favorable day for sales. Wednesday and Monday follow with 140,338 and 127,518 vehicles sold, respectively, while sales drop significantly towards the weekend, with Friday having the lowest sales at 9,774.</a:t>
          </a:r>
          <a:endParaRPr lang="en-US"/>
        </a:p>
      </dgm:t>
    </dgm:pt>
    <dgm:pt modelId="{0B8729B2-62D9-4E8B-A4E6-2901D60E7BA7}" type="parTrans" cxnId="{7D88D5B7-874F-499E-A65B-1D7128817D78}">
      <dgm:prSet/>
      <dgm:spPr/>
      <dgm:t>
        <a:bodyPr/>
        <a:lstStyle/>
        <a:p>
          <a:endParaRPr lang="en-US"/>
        </a:p>
      </dgm:t>
    </dgm:pt>
    <dgm:pt modelId="{6C1C1D27-F273-495B-A5EB-401A744BC81A}" type="sibTrans" cxnId="{7D88D5B7-874F-499E-A65B-1D7128817D78}">
      <dgm:prSet/>
      <dgm:spPr/>
      <dgm:t>
        <a:bodyPr/>
        <a:lstStyle/>
        <a:p>
          <a:endParaRPr lang="en-US"/>
        </a:p>
      </dgm:t>
    </dgm:pt>
    <dgm:pt modelId="{D30C4427-3997-47F9-BA70-F8D62BDB519A}">
      <dgm:prSet/>
      <dgm:spPr/>
      <dgm:t>
        <a:bodyPr/>
        <a:lstStyle/>
        <a:p>
          <a:r>
            <a:rPr lang="en-US" b="1" i="0"/>
            <a:t>Best-Selling Month</a:t>
          </a:r>
          <a:r>
            <a:rPr lang="en-US" b="0" i="0"/>
            <a:t>: 📅 February leads in car sales with 158,882 vehicles sold, followed by January with 137,293 vehicles. Sales peak early in the year and decrease notably through the months, with April and July showing the lowest figures.</a:t>
          </a:r>
          <a:endParaRPr lang="en-US"/>
        </a:p>
      </dgm:t>
    </dgm:pt>
    <dgm:pt modelId="{B7F73686-A5B8-4331-8666-575BA7AE9015}" type="parTrans" cxnId="{6675C7F6-D81A-4819-849E-8166613A8D68}">
      <dgm:prSet/>
      <dgm:spPr/>
      <dgm:t>
        <a:bodyPr/>
        <a:lstStyle/>
        <a:p>
          <a:endParaRPr lang="en-US"/>
        </a:p>
      </dgm:t>
    </dgm:pt>
    <dgm:pt modelId="{69B0FDE0-21E5-4245-8385-7EF7BEB9B27D}" type="sibTrans" cxnId="{6675C7F6-D81A-4819-849E-8166613A8D68}">
      <dgm:prSet/>
      <dgm:spPr/>
      <dgm:t>
        <a:bodyPr/>
        <a:lstStyle/>
        <a:p>
          <a:endParaRPr lang="en-US"/>
        </a:p>
      </dgm:t>
    </dgm:pt>
    <dgm:pt modelId="{623106B1-FCC0-4F2D-B92D-1A972F8C6657}">
      <dgm:prSet/>
      <dgm:spPr/>
      <dgm:t>
        <a:bodyPr/>
        <a:lstStyle/>
        <a:p>
          <a:r>
            <a:rPr lang="en-US" b="1" i="0"/>
            <a:t>Transmission Types</a:t>
          </a:r>
          <a:r>
            <a:rPr lang="en-US" b="0" i="0"/>
            <a:t>: 🚗 Automatic transmissions dominate with 97% of the vehicles, while manual transmissions are much less common, representing only 3%. This indicates a strong preference for automatic transmissions in the dataset.</a:t>
          </a:r>
          <a:endParaRPr lang="en-US"/>
        </a:p>
      </dgm:t>
    </dgm:pt>
    <dgm:pt modelId="{20A6A459-C196-4033-B3DC-7EC4BB2AC292}" type="parTrans" cxnId="{70615D87-D5B0-46CD-9771-83E29C237984}">
      <dgm:prSet/>
      <dgm:spPr/>
      <dgm:t>
        <a:bodyPr/>
        <a:lstStyle/>
        <a:p>
          <a:endParaRPr lang="en-US"/>
        </a:p>
      </dgm:t>
    </dgm:pt>
    <dgm:pt modelId="{911126BC-8CB8-4AA4-87D0-8F377B7FA217}" type="sibTrans" cxnId="{70615D87-D5B0-46CD-9771-83E29C237984}">
      <dgm:prSet/>
      <dgm:spPr/>
      <dgm:t>
        <a:bodyPr/>
        <a:lstStyle/>
        <a:p>
          <a:endParaRPr lang="en-US"/>
        </a:p>
      </dgm:t>
    </dgm:pt>
    <dgm:pt modelId="{155EFE6A-18E6-45B9-923C-AD0441FDA17E}">
      <dgm:prSet/>
      <dgm:spPr/>
      <dgm:t>
        <a:bodyPr/>
        <a:lstStyle/>
        <a:p>
          <a:r>
            <a:rPr lang="en-US" b="1" i="0"/>
            <a:t>Condition Distribution</a:t>
          </a:r>
          <a:r>
            <a:rPr lang="en-US" b="0" i="0"/>
            <a:t>: 🚗 The condition column reveals a high concentration of vehicles in condition code 19 (40,399 vehicles). Other frequently occurring conditions include 35, 37, and 44, while conditions like 12 and 13 are much less common, indicating a concentration in average conditions with fewer extreme cases.</a:t>
          </a:r>
          <a:endParaRPr lang="en-US"/>
        </a:p>
      </dgm:t>
    </dgm:pt>
    <dgm:pt modelId="{6D2625D3-4476-483F-890F-19856A84A84C}" type="parTrans" cxnId="{773C7DBE-0B00-4C17-95D7-8E40080D4C47}">
      <dgm:prSet/>
      <dgm:spPr/>
      <dgm:t>
        <a:bodyPr/>
        <a:lstStyle/>
        <a:p>
          <a:endParaRPr lang="en-US"/>
        </a:p>
      </dgm:t>
    </dgm:pt>
    <dgm:pt modelId="{A9048BA7-487D-41C0-ACFB-2EA6D95AEEBC}" type="sibTrans" cxnId="{773C7DBE-0B00-4C17-95D7-8E40080D4C47}">
      <dgm:prSet/>
      <dgm:spPr/>
      <dgm:t>
        <a:bodyPr/>
        <a:lstStyle/>
        <a:p>
          <a:endParaRPr lang="en-US"/>
        </a:p>
      </dgm:t>
    </dgm:pt>
    <dgm:pt modelId="{7674A434-FC00-41C0-9734-75757574ECFB}">
      <dgm:prSet/>
      <dgm:spPr/>
      <dgm:t>
        <a:bodyPr/>
        <a:lstStyle/>
        <a:p>
          <a:r>
            <a:rPr lang="en-US" b="1" i="0"/>
            <a:t>State-Wise Sales</a:t>
          </a:r>
          <a:r>
            <a:rPr lang="en-US" b="0" i="0"/>
            <a:t>: 🌎 Florida leads with 79,626 vehicles sold, followed by California with 69,636. The lowest sales are seen in Oklahoma and Nova Scotia, with fewer than 100 vehicles sold, showing a strong regional variation in car sales.</a:t>
          </a:r>
          <a:endParaRPr lang="en-US"/>
        </a:p>
      </dgm:t>
    </dgm:pt>
    <dgm:pt modelId="{B53EF301-B03D-4D95-9635-65800043A8BE}" type="parTrans" cxnId="{CBEC0139-983D-4629-B275-B350C980ABD9}">
      <dgm:prSet/>
      <dgm:spPr/>
      <dgm:t>
        <a:bodyPr/>
        <a:lstStyle/>
        <a:p>
          <a:endParaRPr lang="en-US"/>
        </a:p>
      </dgm:t>
    </dgm:pt>
    <dgm:pt modelId="{B6417541-F45A-4C39-8ECD-FAEBDA58D805}" type="sibTrans" cxnId="{CBEC0139-983D-4629-B275-B350C980ABD9}">
      <dgm:prSet/>
      <dgm:spPr/>
      <dgm:t>
        <a:bodyPr/>
        <a:lstStyle/>
        <a:p>
          <a:endParaRPr lang="en-US"/>
        </a:p>
      </dgm:t>
    </dgm:pt>
    <dgm:pt modelId="{C8E6F6FE-2871-4EF4-AA5F-80F5C2F12B9F}">
      <dgm:prSet/>
      <dgm:spPr/>
      <dgm:t>
        <a:bodyPr/>
        <a:lstStyle/>
        <a:p>
          <a:r>
            <a:rPr lang="en-US" b="1" i="0"/>
            <a:t>Total Revenue by Make</a:t>
          </a:r>
          <a:r>
            <a:rPr lang="en-US" b="0" i="0"/>
            <a:t>: 💰 Ford generates the highest total revenue at approximately 1.35 billion, far ahead of Chevrolet and Nissan with 711 million and 628 million, respectively. Luxury brands like Ferrari and Rolls-Royce have much lower revenue figures, indicating a significant concentration of revenue among leading makes.</a:t>
          </a:r>
          <a:endParaRPr lang="en-US"/>
        </a:p>
      </dgm:t>
    </dgm:pt>
    <dgm:pt modelId="{1C0176C6-1805-4424-B97D-433CE360403B}" type="parTrans" cxnId="{D75EEED2-3986-4658-B602-B5F35AD0EA38}">
      <dgm:prSet/>
      <dgm:spPr/>
      <dgm:t>
        <a:bodyPr/>
        <a:lstStyle/>
        <a:p>
          <a:endParaRPr lang="en-US"/>
        </a:p>
      </dgm:t>
    </dgm:pt>
    <dgm:pt modelId="{3D621A03-058E-49E5-BB89-A3CFC009581E}" type="sibTrans" cxnId="{D75EEED2-3986-4658-B602-B5F35AD0EA38}">
      <dgm:prSet/>
      <dgm:spPr/>
      <dgm:t>
        <a:bodyPr/>
        <a:lstStyle/>
        <a:p>
          <a:endParaRPr lang="en-US"/>
        </a:p>
      </dgm:t>
    </dgm:pt>
    <dgm:pt modelId="{3C4EEDA1-135F-442A-81B3-21F1F2DC3658}" type="pres">
      <dgm:prSet presAssocID="{2D3C943B-64CC-4E23-AA35-A6D4C481DB7E}" presName="root" presStyleCnt="0">
        <dgm:presLayoutVars>
          <dgm:dir/>
          <dgm:resizeHandles val="exact"/>
        </dgm:presLayoutVars>
      </dgm:prSet>
      <dgm:spPr/>
    </dgm:pt>
    <dgm:pt modelId="{214D1CC1-A51E-4C87-BC36-C7E9702035F4}" type="pres">
      <dgm:prSet presAssocID="{2D3C943B-64CC-4E23-AA35-A6D4C481DB7E}" presName="container" presStyleCnt="0">
        <dgm:presLayoutVars>
          <dgm:dir/>
          <dgm:resizeHandles val="exact"/>
        </dgm:presLayoutVars>
      </dgm:prSet>
      <dgm:spPr/>
    </dgm:pt>
    <dgm:pt modelId="{BAEDBDC3-9780-497E-A4CA-12DAAF69F5B4}" type="pres">
      <dgm:prSet presAssocID="{BA5AFD46-46B3-4E19-8F6A-B7873688E04C}" presName="compNode" presStyleCnt="0"/>
      <dgm:spPr/>
    </dgm:pt>
    <dgm:pt modelId="{CF7AABD2-9B8E-4211-A367-96FE2A530E97}" type="pres">
      <dgm:prSet presAssocID="{BA5AFD46-46B3-4E19-8F6A-B7873688E04C}" presName="iconBgRect" presStyleLbl="bgShp" presStyleIdx="0" presStyleCnt="6"/>
      <dgm:spPr/>
    </dgm:pt>
    <dgm:pt modelId="{F426FA1B-83B1-41D6-865A-40283287728A}" type="pres">
      <dgm:prSet presAssocID="{BA5AFD46-46B3-4E19-8F6A-B7873688E04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ffic Light"/>
        </a:ext>
      </dgm:extLst>
    </dgm:pt>
    <dgm:pt modelId="{2D37A294-B492-4312-BE6A-C4E83E9B032D}" type="pres">
      <dgm:prSet presAssocID="{BA5AFD46-46B3-4E19-8F6A-B7873688E04C}" presName="spaceRect" presStyleCnt="0"/>
      <dgm:spPr/>
    </dgm:pt>
    <dgm:pt modelId="{B8691663-2BB7-4D5C-B518-C3A6E12E3DD6}" type="pres">
      <dgm:prSet presAssocID="{BA5AFD46-46B3-4E19-8F6A-B7873688E04C}" presName="textRect" presStyleLbl="revTx" presStyleIdx="0" presStyleCnt="6">
        <dgm:presLayoutVars>
          <dgm:chMax val="1"/>
          <dgm:chPref val="1"/>
        </dgm:presLayoutVars>
      </dgm:prSet>
      <dgm:spPr/>
    </dgm:pt>
    <dgm:pt modelId="{D01C8CCC-2F45-4CB0-B71F-01EC0A1B6BEC}" type="pres">
      <dgm:prSet presAssocID="{6C1C1D27-F273-495B-A5EB-401A744BC81A}" presName="sibTrans" presStyleLbl="sibTrans2D1" presStyleIdx="0" presStyleCnt="0"/>
      <dgm:spPr/>
    </dgm:pt>
    <dgm:pt modelId="{5A765CC8-25B7-4EFF-906F-6D857A3EBC88}" type="pres">
      <dgm:prSet presAssocID="{D30C4427-3997-47F9-BA70-F8D62BDB519A}" presName="compNode" presStyleCnt="0"/>
      <dgm:spPr/>
    </dgm:pt>
    <dgm:pt modelId="{8A02F6C8-04C3-4F7E-9F66-BB45EB4ED1B3}" type="pres">
      <dgm:prSet presAssocID="{D30C4427-3997-47F9-BA70-F8D62BDB519A}" presName="iconBgRect" presStyleLbl="bgShp" presStyleIdx="1" presStyleCnt="6"/>
      <dgm:spPr/>
    </dgm:pt>
    <dgm:pt modelId="{E820930A-0EAF-4698-8F6F-7586367743DF}" type="pres">
      <dgm:prSet presAssocID="{D30C4427-3997-47F9-BA70-F8D62BDB519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7E42CD8B-1AF0-41E5-AE35-0ACC49776841}" type="pres">
      <dgm:prSet presAssocID="{D30C4427-3997-47F9-BA70-F8D62BDB519A}" presName="spaceRect" presStyleCnt="0"/>
      <dgm:spPr/>
    </dgm:pt>
    <dgm:pt modelId="{D0F63892-42F6-4935-9678-ADE6F629DECF}" type="pres">
      <dgm:prSet presAssocID="{D30C4427-3997-47F9-BA70-F8D62BDB519A}" presName="textRect" presStyleLbl="revTx" presStyleIdx="1" presStyleCnt="6">
        <dgm:presLayoutVars>
          <dgm:chMax val="1"/>
          <dgm:chPref val="1"/>
        </dgm:presLayoutVars>
      </dgm:prSet>
      <dgm:spPr/>
    </dgm:pt>
    <dgm:pt modelId="{FC62807D-8B5C-4B06-9AA0-CA51EEA0CBC4}" type="pres">
      <dgm:prSet presAssocID="{69B0FDE0-21E5-4245-8385-7EF7BEB9B27D}" presName="sibTrans" presStyleLbl="sibTrans2D1" presStyleIdx="0" presStyleCnt="0"/>
      <dgm:spPr/>
    </dgm:pt>
    <dgm:pt modelId="{D4DED982-67D0-4AD7-B918-2B47CF38CB36}" type="pres">
      <dgm:prSet presAssocID="{623106B1-FCC0-4F2D-B92D-1A972F8C6657}" presName="compNode" presStyleCnt="0"/>
      <dgm:spPr/>
    </dgm:pt>
    <dgm:pt modelId="{66B5B95D-C59D-4D42-AD6E-C6C8EED22B30}" type="pres">
      <dgm:prSet presAssocID="{623106B1-FCC0-4F2D-B92D-1A972F8C6657}" presName="iconBgRect" presStyleLbl="bgShp" presStyleIdx="2" presStyleCnt="6"/>
      <dgm:spPr/>
    </dgm:pt>
    <dgm:pt modelId="{C8A30639-BD96-4620-973B-1E997014901A}" type="pres">
      <dgm:prSet presAssocID="{623106B1-FCC0-4F2D-B92D-1A972F8C665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253C4710-83EF-42A2-806D-509069591584}" type="pres">
      <dgm:prSet presAssocID="{623106B1-FCC0-4F2D-B92D-1A972F8C6657}" presName="spaceRect" presStyleCnt="0"/>
      <dgm:spPr/>
    </dgm:pt>
    <dgm:pt modelId="{0005CB29-EE3F-4AF6-9293-0E5F5FC2503A}" type="pres">
      <dgm:prSet presAssocID="{623106B1-FCC0-4F2D-B92D-1A972F8C6657}" presName="textRect" presStyleLbl="revTx" presStyleIdx="2" presStyleCnt="6">
        <dgm:presLayoutVars>
          <dgm:chMax val="1"/>
          <dgm:chPref val="1"/>
        </dgm:presLayoutVars>
      </dgm:prSet>
      <dgm:spPr/>
    </dgm:pt>
    <dgm:pt modelId="{BE732EF5-D8DB-43F4-8FCC-71AE47897FEB}" type="pres">
      <dgm:prSet presAssocID="{911126BC-8CB8-4AA4-87D0-8F377B7FA217}" presName="sibTrans" presStyleLbl="sibTrans2D1" presStyleIdx="0" presStyleCnt="0"/>
      <dgm:spPr/>
    </dgm:pt>
    <dgm:pt modelId="{A0DEFBDF-F604-4774-99BD-35F558C5EED2}" type="pres">
      <dgm:prSet presAssocID="{155EFE6A-18E6-45B9-923C-AD0441FDA17E}" presName="compNode" presStyleCnt="0"/>
      <dgm:spPr/>
    </dgm:pt>
    <dgm:pt modelId="{0D9C660E-BF6F-42E4-B0FD-B1E6DAEF3C59}" type="pres">
      <dgm:prSet presAssocID="{155EFE6A-18E6-45B9-923C-AD0441FDA17E}" presName="iconBgRect" presStyleLbl="bgShp" presStyleIdx="3" presStyleCnt="6"/>
      <dgm:spPr/>
    </dgm:pt>
    <dgm:pt modelId="{35D96FDC-C5E6-4BB2-AAE9-F03B3F84C9F1}" type="pres">
      <dgm:prSet presAssocID="{155EFE6A-18E6-45B9-923C-AD0441FDA17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rcles with Arrows"/>
        </a:ext>
      </dgm:extLst>
    </dgm:pt>
    <dgm:pt modelId="{604B4C83-2A02-4B34-8DE3-9708B9FE2B16}" type="pres">
      <dgm:prSet presAssocID="{155EFE6A-18E6-45B9-923C-AD0441FDA17E}" presName="spaceRect" presStyleCnt="0"/>
      <dgm:spPr/>
    </dgm:pt>
    <dgm:pt modelId="{BE861C94-7628-4F81-9600-5DBBE1F61E26}" type="pres">
      <dgm:prSet presAssocID="{155EFE6A-18E6-45B9-923C-AD0441FDA17E}" presName="textRect" presStyleLbl="revTx" presStyleIdx="3" presStyleCnt="6">
        <dgm:presLayoutVars>
          <dgm:chMax val="1"/>
          <dgm:chPref val="1"/>
        </dgm:presLayoutVars>
      </dgm:prSet>
      <dgm:spPr/>
    </dgm:pt>
    <dgm:pt modelId="{DE9B6C4A-F9DB-4D82-B061-9155A4A28D77}" type="pres">
      <dgm:prSet presAssocID="{A9048BA7-487D-41C0-ACFB-2EA6D95AEEBC}" presName="sibTrans" presStyleLbl="sibTrans2D1" presStyleIdx="0" presStyleCnt="0"/>
      <dgm:spPr/>
    </dgm:pt>
    <dgm:pt modelId="{66708E21-11E3-439A-AF06-C0D742FA70FE}" type="pres">
      <dgm:prSet presAssocID="{7674A434-FC00-41C0-9734-75757574ECFB}" presName="compNode" presStyleCnt="0"/>
      <dgm:spPr/>
    </dgm:pt>
    <dgm:pt modelId="{BB1A4D12-110A-427C-9559-68869FD72AB9}" type="pres">
      <dgm:prSet presAssocID="{7674A434-FC00-41C0-9734-75757574ECFB}" presName="iconBgRect" presStyleLbl="bgShp" presStyleIdx="4" presStyleCnt="6"/>
      <dgm:spPr/>
    </dgm:pt>
    <dgm:pt modelId="{E0C85155-F45A-44E3-BC09-7890EB8BB499}" type="pres">
      <dgm:prSet presAssocID="{7674A434-FC00-41C0-9734-75757574EC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opical scene"/>
        </a:ext>
      </dgm:extLst>
    </dgm:pt>
    <dgm:pt modelId="{65AA510F-8E3F-4B4F-A9E8-C434ED40EEE5}" type="pres">
      <dgm:prSet presAssocID="{7674A434-FC00-41C0-9734-75757574ECFB}" presName="spaceRect" presStyleCnt="0"/>
      <dgm:spPr/>
    </dgm:pt>
    <dgm:pt modelId="{5B4F71A8-B399-4F3B-A690-F4C3440101D7}" type="pres">
      <dgm:prSet presAssocID="{7674A434-FC00-41C0-9734-75757574ECFB}" presName="textRect" presStyleLbl="revTx" presStyleIdx="4" presStyleCnt="6">
        <dgm:presLayoutVars>
          <dgm:chMax val="1"/>
          <dgm:chPref val="1"/>
        </dgm:presLayoutVars>
      </dgm:prSet>
      <dgm:spPr/>
    </dgm:pt>
    <dgm:pt modelId="{812FFB2F-1C39-4ACC-9526-D27E37341D22}" type="pres">
      <dgm:prSet presAssocID="{B6417541-F45A-4C39-8ECD-FAEBDA58D805}" presName="sibTrans" presStyleLbl="sibTrans2D1" presStyleIdx="0" presStyleCnt="0"/>
      <dgm:spPr/>
    </dgm:pt>
    <dgm:pt modelId="{2C5AFF45-6CE3-49A3-9818-B9CBD1BB8E29}" type="pres">
      <dgm:prSet presAssocID="{C8E6F6FE-2871-4EF4-AA5F-80F5C2F12B9F}" presName="compNode" presStyleCnt="0"/>
      <dgm:spPr/>
    </dgm:pt>
    <dgm:pt modelId="{7D0E73A7-54CE-4BDA-9D57-E79EA7FE547C}" type="pres">
      <dgm:prSet presAssocID="{C8E6F6FE-2871-4EF4-AA5F-80F5C2F12B9F}" presName="iconBgRect" presStyleLbl="bgShp" presStyleIdx="5" presStyleCnt="6"/>
      <dgm:spPr/>
    </dgm:pt>
    <dgm:pt modelId="{E904A3D4-7BC2-496B-BCEF-B061432B74EC}" type="pres">
      <dgm:prSet presAssocID="{C8E6F6FE-2871-4EF4-AA5F-80F5C2F12B9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ooter"/>
        </a:ext>
      </dgm:extLst>
    </dgm:pt>
    <dgm:pt modelId="{3E8ABBD9-A234-4B59-B2ED-6CF43DA0D2A4}" type="pres">
      <dgm:prSet presAssocID="{C8E6F6FE-2871-4EF4-AA5F-80F5C2F12B9F}" presName="spaceRect" presStyleCnt="0"/>
      <dgm:spPr/>
    </dgm:pt>
    <dgm:pt modelId="{285C9055-A4EA-4610-9DE2-85ADF28FB4C6}" type="pres">
      <dgm:prSet presAssocID="{C8E6F6FE-2871-4EF4-AA5F-80F5C2F12B9F}" presName="textRect" presStyleLbl="revTx" presStyleIdx="5" presStyleCnt="6">
        <dgm:presLayoutVars>
          <dgm:chMax val="1"/>
          <dgm:chPref val="1"/>
        </dgm:presLayoutVars>
      </dgm:prSet>
      <dgm:spPr/>
    </dgm:pt>
  </dgm:ptLst>
  <dgm:cxnLst>
    <dgm:cxn modelId="{87DA8716-C654-4667-8B92-E1E5A236BC9D}" type="presOf" srcId="{155EFE6A-18E6-45B9-923C-AD0441FDA17E}" destId="{BE861C94-7628-4F81-9600-5DBBE1F61E26}" srcOrd="0" destOrd="0" presId="urn:microsoft.com/office/officeart/2018/2/layout/IconCircleList"/>
    <dgm:cxn modelId="{6380EB26-D924-4F80-88E6-F815C5666345}" type="presOf" srcId="{B6417541-F45A-4C39-8ECD-FAEBDA58D805}" destId="{812FFB2F-1C39-4ACC-9526-D27E37341D22}" srcOrd="0" destOrd="0" presId="urn:microsoft.com/office/officeart/2018/2/layout/IconCircleList"/>
    <dgm:cxn modelId="{CBEC0139-983D-4629-B275-B350C980ABD9}" srcId="{2D3C943B-64CC-4E23-AA35-A6D4C481DB7E}" destId="{7674A434-FC00-41C0-9734-75757574ECFB}" srcOrd="4" destOrd="0" parTransId="{B53EF301-B03D-4D95-9635-65800043A8BE}" sibTransId="{B6417541-F45A-4C39-8ECD-FAEBDA58D805}"/>
    <dgm:cxn modelId="{3F9C6539-5592-4177-A395-A7CB56B8B906}" type="presOf" srcId="{6C1C1D27-F273-495B-A5EB-401A744BC81A}" destId="{D01C8CCC-2F45-4CB0-B71F-01EC0A1B6BEC}" srcOrd="0" destOrd="0" presId="urn:microsoft.com/office/officeart/2018/2/layout/IconCircleList"/>
    <dgm:cxn modelId="{1246F23A-9EBE-4487-897D-3CDD74FB485C}" type="presOf" srcId="{C8E6F6FE-2871-4EF4-AA5F-80F5C2F12B9F}" destId="{285C9055-A4EA-4610-9DE2-85ADF28FB4C6}" srcOrd="0" destOrd="0" presId="urn:microsoft.com/office/officeart/2018/2/layout/IconCircleList"/>
    <dgm:cxn modelId="{9A984146-FA99-41AA-9BBD-17EC94BD9750}" type="presOf" srcId="{623106B1-FCC0-4F2D-B92D-1A972F8C6657}" destId="{0005CB29-EE3F-4AF6-9293-0E5F5FC2503A}" srcOrd="0" destOrd="0" presId="urn:microsoft.com/office/officeart/2018/2/layout/IconCircleList"/>
    <dgm:cxn modelId="{E40A8247-98B0-40FC-8A1C-D4292C9BF616}" type="presOf" srcId="{D30C4427-3997-47F9-BA70-F8D62BDB519A}" destId="{D0F63892-42F6-4935-9678-ADE6F629DECF}" srcOrd="0" destOrd="0" presId="urn:microsoft.com/office/officeart/2018/2/layout/IconCircleList"/>
    <dgm:cxn modelId="{4C7EAD57-3FC7-423D-AAF7-F83BC673D7B7}" type="presOf" srcId="{7674A434-FC00-41C0-9734-75757574ECFB}" destId="{5B4F71A8-B399-4F3B-A690-F4C3440101D7}" srcOrd="0" destOrd="0" presId="urn:microsoft.com/office/officeart/2018/2/layout/IconCircleList"/>
    <dgm:cxn modelId="{70615D87-D5B0-46CD-9771-83E29C237984}" srcId="{2D3C943B-64CC-4E23-AA35-A6D4C481DB7E}" destId="{623106B1-FCC0-4F2D-B92D-1A972F8C6657}" srcOrd="2" destOrd="0" parTransId="{20A6A459-C196-4033-B3DC-7EC4BB2AC292}" sibTransId="{911126BC-8CB8-4AA4-87D0-8F377B7FA217}"/>
    <dgm:cxn modelId="{365C0E89-74B7-49B6-BE7E-247690814602}" type="presOf" srcId="{911126BC-8CB8-4AA4-87D0-8F377B7FA217}" destId="{BE732EF5-D8DB-43F4-8FCC-71AE47897FEB}" srcOrd="0" destOrd="0" presId="urn:microsoft.com/office/officeart/2018/2/layout/IconCircleList"/>
    <dgm:cxn modelId="{98EEC8AB-643E-47FF-A834-48EF36B31C10}" type="presOf" srcId="{BA5AFD46-46B3-4E19-8F6A-B7873688E04C}" destId="{B8691663-2BB7-4D5C-B518-C3A6E12E3DD6}" srcOrd="0" destOrd="0" presId="urn:microsoft.com/office/officeart/2018/2/layout/IconCircleList"/>
    <dgm:cxn modelId="{7D88D5B7-874F-499E-A65B-1D7128817D78}" srcId="{2D3C943B-64CC-4E23-AA35-A6D4C481DB7E}" destId="{BA5AFD46-46B3-4E19-8F6A-B7873688E04C}" srcOrd="0" destOrd="0" parTransId="{0B8729B2-62D9-4E8B-A4E6-2901D60E7BA7}" sibTransId="{6C1C1D27-F273-495B-A5EB-401A744BC81A}"/>
    <dgm:cxn modelId="{773C7DBE-0B00-4C17-95D7-8E40080D4C47}" srcId="{2D3C943B-64CC-4E23-AA35-A6D4C481DB7E}" destId="{155EFE6A-18E6-45B9-923C-AD0441FDA17E}" srcOrd="3" destOrd="0" parTransId="{6D2625D3-4476-483F-890F-19856A84A84C}" sibTransId="{A9048BA7-487D-41C0-ACFB-2EA6D95AEEBC}"/>
    <dgm:cxn modelId="{0C41EDBF-9DEB-4D69-BA51-8E97CC9EFB45}" type="presOf" srcId="{2D3C943B-64CC-4E23-AA35-A6D4C481DB7E}" destId="{3C4EEDA1-135F-442A-81B3-21F1F2DC3658}" srcOrd="0" destOrd="0" presId="urn:microsoft.com/office/officeart/2018/2/layout/IconCircleList"/>
    <dgm:cxn modelId="{A9038BC5-1848-4344-B17C-A4697BFACED9}" type="presOf" srcId="{A9048BA7-487D-41C0-ACFB-2EA6D95AEEBC}" destId="{DE9B6C4A-F9DB-4D82-B061-9155A4A28D77}" srcOrd="0" destOrd="0" presId="urn:microsoft.com/office/officeart/2018/2/layout/IconCircleList"/>
    <dgm:cxn modelId="{8F6353CF-3A37-482C-A992-60AF57FBD903}" type="presOf" srcId="{69B0FDE0-21E5-4245-8385-7EF7BEB9B27D}" destId="{FC62807D-8B5C-4B06-9AA0-CA51EEA0CBC4}" srcOrd="0" destOrd="0" presId="urn:microsoft.com/office/officeart/2018/2/layout/IconCircleList"/>
    <dgm:cxn modelId="{D75EEED2-3986-4658-B602-B5F35AD0EA38}" srcId="{2D3C943B-64CC-4E23-AA35-A6D4C481DB7E}" destId="{C8E6F6FE-2871-4EF4-AA5F-80F5C2F12B9F}" srcOrd="5" destOrd="0" parTransId="{1C0176C6-1805-4424-B97D-433CE360403B}" sibTransId="{3D621A03-058E-49E5-BB89-A3CFC009581E}"/>
    <dgm:cxn modelId="{6675C7F6-D81A-4819-849E-8166613A8D68}" srcId="{2D3C943B-64CC-4E23-AA35-A6D4C481DB7E}" destId="{D30C4427-3997-47F9-BA70-F8D62BDB519A}" srcOrd="1" destOrd="0" parTransId="{B7F73686-A5B8-4331-8666-575BA7AE9015}" sibTransId="{69B0FDE0-21E5-4245-8385-7EF7BEB9B27D}"/>
    <dgm:cxn modelId="{7B624A46-B9E4-442E-B5E9-BED30CF77B25}" type="presParOf" srcId="{3C4EEDA1-135F-442A-81B3-21F1F2DC3658}" destId="{214D1CC1-A51E-4C87-BC36-C7E9702035F4}" srcOrd="0" destOrd="0" presId="urn:microsoft.com/office/officeart/2018/2/layout/IconCircleList"/>
    <dgm:cxn modelId="{39966EDC-AF6F-426D-B6EE-0D68454E699E}" type="presParOf" srcId="{214D1CC1-A51E-4C87-BC36-C7E9702035F4}" destId="{BAEDBDC3-9780-497E-A4CA-12DAAF69F5B4}" srcOrd="0" destOrd="0" presId="urn:microsoft.com/office/officeart/2018/2/layout/IconCircleList"/>
    <dgm:cxn modelId="{24DA63E1-9B2B-4005-9C34-B075261B414C}" type="presParOf" srcId="{BAEDBDC3-9780-497E-A4CA-12DAAF69F5B4}" destId="{CF7AABD2-9B8E-4211-A367-96FE2A530E97}" srcOrd="0" destOrd="0" presId="urn:microsoft.com/office/officeart/2018/2/layout/IconCircleList"/>
    <dgm:cxn modelId="{1586062D-A2AC-43C7-A1E9-F22B7FB7F5F4}" type="presParOf" srcId="{BAEDBDC3-9780-497E-A4CA-12DAAF69F5B4}" destId="{F426FA1B-83B1-41D6-865A-40283287728A}" srcOrd="1" destOrd="0" presId="urn:microsoft.com/office/officeart/2018/2/layout/IconCircleList"/>
    <dgm:cxn modelId="{C134B61B-6186-4FBA-ACFE-C1B83F53B084}" type="presParOf" srcId="{BAEDBDC3-9780-497E-A4CA-12DAAF69F5B4}" destId="{2D37A294-B492-4312-BE6A-C4E83E9B032D}" srcOrd="2" destOrd="0" presId="urn:microsoft.com/office/officeart/2018/2/layout/IconCircleList"/>
    <dgm:cxn modelId="{1C0C7C1E-ECF5-40D9-A051-332202C8171F}" type="presParOf" srcId="{BAEDBDC3-9780-497E-A4CA-12DAAF69F5B4}" destId="{B8691663-2BB7-4D5C-B518-C3A6E12E3DD6}" srcOrd="3" destOrd="0" presId="urn:microsoft.com/office/officeart/2018/2/layout/IconCircleList"/>
    <dgm:cxn modelId="{D8535BDF-AC30-4A92-8EC6-7D14F5C322D3}" type="presParOf" srcId="{214D1CC1-A51E-4C87-BC36-C7E9702035F4}" destId="{D01C8CCC-2F45-4CB0-B71F-01EC0A1B6BEC}" srcOrd="1" destOrd="0" presId="urn:microsoft.com/office/officeart/2018/2/layout/IconCircleList"/>
    <dgm:cxn modelId="{2C667B94-BE31-4FBC-B6EA-886D0B3C7091}" type="presParOf" srcId="{214D1CC1-A51E-4C87-BC36-C7E9702035F4}" destId="{5A765CC8-25B7-4EFF-906F-6D857A3EBC88}" srcOrd="2" destOrd="0" presId="urn:microsoft.com/office/officeart/2018/2/layout/IconCircleList"/>
    <dgm:cxn modelId="{85850C2F-CDE0-4719-885A-A2EE5E66AB26}" type="presParOf" srcId="{5A765CC8-25B7-4EFF-906F-6D857A3EBC88}" destId="{8A02F6C8-04C3-4F7E-9F66-BB45EB4ED1B3}" srcOrd="0" destOrd="0" presId="urn:microsoft.com/office/officeart/2018/2/layout/IconCircleList"/>
    <dgm:cxn modelId="{5280BB0B-0A86-4535-8F58-1EBB34AC493C}" type="presParOf" srcId="{5A765CC8-25B7-4EFF-906F-6D857A3EBC88}" destId="{E820930A-0EAF-4698-8F6F-7586367743DF}" srcOrd="1" destOrd="0" presId="urn:microsoft.com/office/officeart/2018/2/layout/IconCircleList"/>
    <dgm:cxn modelId="{544647FF-7D5A-4525-B08A-4B15430EB111}" type="presParOf" srcId="{5A765CC8-25B7-4EFF-906F-6D857A3EBC88}" destId="{7E42CD8B-1AF0-41E5-AE35-0ACC49776841}" srcOrd="2" destOrd="0" presId="urn:microsoft.com/office/officeart/2018/2/layout/IconCircleList"/>
    <dgm:cxn modelId="{6D46350E-330F-4AAC-8959-0ADA7B99F873}" type="presParOf" srcId="{5A765CC8-25B7-4EFF-906F-6D857A3EBC88}" destId="{D0F63892-42F6-4935-9678-ADE6F629DECF}" srcOrd="3" destOrd="0" presId="urn:microsoft.com/office/officeart/2018/2/layout/IconCircleList"/>
    <dgm:cxn modelId="{6C2C0387-3169-4405-A51C-80AD175A4F96}" type="presParOf" srcId="{214D1CC1-A51E-4C87-BC36-C7E9702035F4}" destId="{FC62807D-8B5C-4B06-9AA0-CA51EEA0CBC4}" srcOrd="3" destOrd="0" presId="urn:microsoft.com/office/officeart/2018/2/layout/IconCircleList"/>
    <dgm:cxn modelId="{5FCF9686-C6A2-4AC5-ACB1-30B57FF04E86}" type="presParOf" srcId="{214D1CC1-A51E-4C87-BC36-C7E9702035F4}" destId="{D4DED982-67D0-4AD7-B918-2B47CF38CB36}" srcOrd="4" destOrd="0" presId="urn:microsoft.com/office/officeart/2018/2/layout/IconCircleList"/>
    <dgm:cxn modelId="{281DA4C8-A1EA-4146-921B-18E750B420C6}" type="presParOf" srcId="{D4DED982-67D0-4AD7-B918-2B47CF38CB36}" destId="{66B5B95D-C59D-4D42-AD6E-C6C8EED22B30}" srcOrd="0" destOrd="0" presId="urn:microsoft.com/office/officeart/2018/2/layout/IconCircleList"/>
    <dgm:cxn modelId="{BC284D38-63D2-4F56-80CF-DFBD2B6ACFC9}" type="presParOf" srcId="{D4DED982-67D0-4AD7-B918-2B47CF38CB36}" destId="{C8A30639-BD96-4620-973B-1E997014901A}" srcOrd="1" destOrd="0" presId="urn:microsoft.com/office/officeart/2018/2/layout/IconCircleList"/>
    <dgm:cxn modelId="{CE2E7ACC-2A9C-4D42-BFBA-5B4B15ECF3AE}" type="presParOf" srcId="{D4DED982-67D0-4AD7-B918-2B47CF38CB36}" destId="{253C4710-83EF-42A2-806D-509069591584}" srcOrd="2" destOrd="0" presId="urn:microsoft.com/office/officeart/2018/2/layout/IconCircleList"/>
    <dgm:cxn modelId="{63DCBF34-7589-4ED6-8D0A-59DD33C85E17}" type="presParOf" srcId="{D4DED982-67D0-4AD7-B918-2B47CF38CB36}" destId="{0005CB29-EE3F-4AF6-9293-0E5F5FC2503A}" srcOrd="3" destOrd="0" presId="urn:microsoft.com/office/officeart/2018/2/layout/IconCircleList"/>
    <dgm:cxn modelId="{5A4D0997-0C18-43CA-BB39-7D39323EA93B}" type="presParOf" srcId="{214D1CC1-A51E-4C87-BC36-C7E9702035F4}" destId="{BE732EF5-D8DB-43F4-8FCC-71AE47897FEB}" srcOrd="5" destOrd="0" presId="urn:microsoft.com/office/officeart/2018/2/layout/IconCircleList"/>
    <dgm:cxn modelId="{F1DD4082-B599-4913-B764-BF8B6AD78231}" type="presParOf" srcId="{214D1CC1-A51E-4C87-BC36-C7E9702035F4}" destId="{A0DEFBDF-F604-4774-99BD-35F558C5EED2}" srcOrd="6" destOrd="0" presId="urn:microsoft.com/office/officeart/2018/2/layout/IconCircleList"/>
    <dgm:cxn modelId="{143D5B69-7674-4FE2-9E9E-5E1905ADE0C4}" type="presParOf" srcId="{A0DEFBDF-F604-4774-99BD-35F558C5EED2}" destId="{0D9C660E-BF6F-42E4-B0FD-B1E6DAEF3C59}" srcOrd="0" destOrd="0" presId="urn:microsoft.com/office/officeart/2018/2/layout/IconCircleList"/>
    <dgm:cxn modelId="{B9CDC244-AF0A-4469-90B5-E051A72F50EB}" type="presParOf" srcId="{A0DEFBDF-F604-4774-99BD-35F558C5EED2}" destId="{35D96FDC-C5E6-4BB2-AAE9-F03B3F84C9F1}" srcOrd="1" destOrd="0" presId="urn:microsoft.com/office/officeart/2018/2/layout/IconCircleList"/>
    <dgm:cxn modelId="{B21A2D55-C9BC-4ADD-ACA6-D7F98408C813}" type="presParOf" srcId="{A0DEFBDF-F604-4774-99BD-35F558C5EED2}" destId="{604B4C83-2A02-4B34-8DE3-9708B9FE2B16}" srcOrd="2" destOrd="0" presId="urn:microsoft.com/office/officeart/2018/2/layout/IconCircleList"/>
    <dgm:cxn modelId="{CB363EFC-E960-4822-B7D6-C27DF9988539}" type="presParOf" srcId="{A0DEFBDF-F604-4774-99BD-35F558C5EED2}" destId="{BE861C94-7628-4F81-9600-5DBBE1F61E26}" srcOrd="3" destOrd="0" presId="urn:microsoft.com/office/officeart/2018/2/layout/IconCircleList"/>
    <dgm:cxn modelId="{3A400685-F5EC-4795-9D32-2DD30B540488}" type="presParOf" srcId="{214D1CC1-A51E-4C87-BC36-C7E9702035F4}" destId="{DE9B6C4A-F9DB-4D82-B061-9155A4A28D77}" srcOrd="7" destOrd="0" presId="urn:microsoft.com/office/officeart/2018/2/layout/IconCircleList"/>
    <dgm:cxn modelId="{2A8D3035-1A78-4E18-9DB6-8EC5BF191A7F}" type="presParOf" srcId="{214D1CC1-A51E-4C87-BC36-C7E9702035F4}" destId="{66708E21-11E3-439A-AF06-C0D742FA70FE}" srcOrd="8" destOrd="0" presId="urn:microsoft.com/office/officeart/2018/2/layout/IconCircleList"/>
    <dgm:cxn modelId="{6F05BB62-59CF-4AF4-8EC8-AFCDD3CC0B32}" type="presParOf" srcId="{66708E21-11E3-439A-AF06-C0D742FA70FE}" destId="{BB1A4D12-110A-427C-9559-68869FD72AB9}" srcOrd="0" destOrd="0" presId="urn:microsoft.com/office/officeart/2018/2/layout/IconCircleList"/>
    <dgm:cxn modelId="{5A5FAD03-83A5-4EB4-862D-B93FA58967DD}" type="presParOf" srcId="{66708E21-11E3-439A-AF06-C0D742FA70FE}" destId="{E0C85155-F45A-44E3-BC09-7890EB8BB499}" srcOrd="1" destOrd="0" presId="urn:microsoft.com/office/officeart/2018/2/layout/IconCircleList"/>
    <dgm:cxn modelId="{2304A89A-4D91-4FFB-BE38-E42B5DB7397C}" type="presParOf" srcId="{66708E21-11E3-439A-AF06-C0D742FA70FE}" destId="{65AA510F-8E3F-4B4F-A9E8-C434ED40EEE5}" srcOrd="2" destOrd="0" presId="urn:microsoft.com/office/officeart/2018/2/layout/IconCircleList"/>
    <dgm:cxn modelId="{C19D928C-16EB-4EBF-B29E-4B122EE2790F}" type="presParOf" srcId="{66708E21-11E3-439A-AF06-C0D742FA70FE}" destId="{5B4F71A8-B399-4F3B-A690-F4C3440101D7}" srcOrd="3" destOrd="0" presId="urn:microsoft.com/office/officeart/2018/2/layout/IconCircleList"/>
    <dgm:cxn modelId="{1CFF6EE7-5936-446C-AD44-75999878A1EC}" type="presParOf" srcId="{214D1CC1-A51E-4C87-BC36-C7E9702035F4}" destId="{812FFB2F-1C39-4ACC-9526-D27E37341D22}" srcOrd="9" destOrd="0" presId="urn:microsoft.com/office/officeart/2018/2/layout/IconCircleList"/>
    <dgm:cxn modelId="{DDF9808A-5B89-4811-9810-4A667AD3602A}" type="presParOf" srcId="{214D1CC1-A51E-4C87-BC36-C7E9702035F4}" destId="{2C5AFF45-6CE3-49A3-9818-B9CBD1BB8E29}" srcOrd="10" destOrd="0" presId="urn:microsoft.com/office/officeart/2018/2/layout/IconCircleList"/>
    <dgm:cxn modelId="{BAF21686-A6C4-4D71-BE27-6F942F479DF7}" type="presParOf" srcId="{2C5AFF45-6CE3-49A3-9818-B9CBD1BB8E29}" destId="{7D0E73A7-54CE-4BDA-9D57-E79EA7FE547C}" srcOrd="0" destOrd="0" presId="urn:microsoft.com/office/officeart/2018/2/layout/IconCircleList"/>
    <dgm:cxn modelId="{14B30DB2-DA04-4D89-89B7-1FC748E63F8F}" type="presParOf" srcId="{2C5AFF45-6CE3-49A3-9818-B9CBD1BB8E29}" destId="{E904A3D4-7BC2-496B-BCEF-B061432B74EC}" srcOrd="1" destOrd="0" presId="urn:microsoft.com/office/officeart/2018/2/layout/IconCircleList"/>
    <dgm:cxn modelId="{1E9238EF-42AC-4DAA-921C-9E8A2C36C8DF}" type="presParOf" srcId="{2C5AFF45-6CE3-49A3-9818-B9CBD1BB8E29}" destId="{3E8ABBD9-A234-4B59-B2ED-6CF43DA0D2A4}" srcOrd="2" destOrd="0" presId="urn:microsoft.com/office/officeart/2018/2/layout/IconCircleList"/>
    <dgm:cxn modelId="{2BB5BBE0-61F9-4965-A458-513204307A58}" type="presParOf" srcId="{2C5AFF45-6CE3-49A3-9818-B9CBD1BB8E29}" destId="{285C9055-A4EA-4610-9DE2-85ADF28FB4C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F7F84-4607-4D2E-A174-CC01D6A04D90}">
      <dsp:nvSpPr>
        <dsp:cNvPr id="0" name=""/>
        <dsp:cNvSpPr/>
      </dsp:nvSpPr>
      <dsp:spPr>
        <a:xfrm>
          <a:off x="0" y="55305"/>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1 : importing all the related libraries</a:t>
          </a:r>
          <a:endParaRPr lang="en-US" sz="1100" kern="1200"/>
        </a:p>
      </dsp:txBody>
      <dsp:txXfrm>
        <a:off x="0" y="55305"/>
        <a:ext cx="1452157" cy="871294"/>
      </dsp:txXfrm>
    </dsp:sp>
    <dsp:sp modelId="{BE9FA354-BF9C-40A3-9BBC-07757A2E5C70}">
      <dsp:nvSpPr>
        <dsp:cNvPr id="0" name=""/>
        <dsp:cNvSpPr/>
      </dsp:nvSpPr>
      <dsp:spPr>
        <a:xfrm>
          <a:off x="1597373" y="55305"/>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2 : load the data set</a:t>
          </a:r>
          <a:endParaRPr lang="en-US" sz="1100" kern="1200"/>
        </a:p>
      </dsp:txBody>
      <dsp:txXfrm>
        <a:off x="1597373" y="55305"/>
        <a:ext cx="1452157" cy="871294"/>
      </dsp:txXfrm>
    </dsp:sp>
    <dsp:sp modelId="{3D6573EF-63A8-4EAF-9744-2278808A0ECA}">
      <dsp:nvSpPr>
        <dsp:cNvPr id="0" name=""/>
        <dsp:cNvSpPr/>
      </dsp:nvSpPr>
      <dsp:spPr>
        <a:xfrm>
          <a:off x="3194747" y="55305"/>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3 : Basic Understanding of Data</a:t>
          </a:r>
          <a:endParaRPr lang="en-US" sz="1100" kern="1200"/>
        </a:p>
      </dsp:txBody>
      <dsp:txXfrm>
        <a:off x="3194747" y="55305"/>
        <a:ext cx="1452157" cy="871294"/>
      </dsp:txXfrm>
    </dsp:sp>
    <dsp:sp modelId="{6B7766E4-3E69-4E6D-B022-AAEF8F9783AC}">
      <dsp:nvSpPr>
        <dsp:cNvPr id="0" name=""/>
        <dsp:cNvSpPr/>
      </dsp:nvSpPr>
      <dsp:spPr>
        <a:xfrm>
          <a:off x="0" y="1071815"/>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4 : check Dtypes of columns</a:t>
          </a:r>
          <a:endParaRPr lang="en-US" sz="1100" kern="1200"/>
        </a:p>
      </dsp:txBody>
      <dsp:txXfrm>
        <a:off x="0" y="1071815"/>
        <a:ext cx="1452157" cy="871294"/>
      </dsp:txXfrm>
    </dsp:sp>
    <dsp:sp modelId="{4F4E8A91-B699-4180-A168-121C7655A700}">
      <dsp:nvSpPr>
        <dsp:cNvPr id="0" name=""/>
        <dsp:cNvSpPr/>
      </dsp:nvSpPr>
      <dsp:spPr>
        <a:xfrm>
          <a:off x="1597373" y="1071815"/>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5 : Basic information of Data</a:t>
          </a:r>
          <a:endParaRPr lang="en-US" sz="1100" kern="1200"/>
        </a:p>
      </dsp:txBody>
      <dsp:txXfrm>
        <a:off x="1597373" y="1071815"/>
        <a:ext cx="1452157" cy="871294"/>
      </dsp:txXfrm>
    </dsp:sp>
    <dsp:sp modelId="{429F5289-5D30-4438-8427-955DD78CA545}">
      <dsp:nvSpPr>
        <dsp:cNvPr id="0" name=""/>
        <dsp:cNvSpPr/>
      </dsp:nvSpPr>
      <dsp:spPr>
        <a:xfrm>
          <a:off x="3194747" y="1071815"/>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6 : Data processing</a:t>
          </a:r>
          <a:endParaRPr lang="en-US" sz="1100" kern="1200"/>
        </a:p>
      </dsp:txBody>
      <dsp:txXfrm>
        <a:off x="3194747" y="1071815"/>
        <a:ext cx="1452157" cy="871294"/>
      </dsp:txXfrm>
    </dsp:sp>
    <dsp:sp modelId="{0D119D37-0FEE-4EF7-A93C-AC28B8871B3C}">
      <dsp:nvSpPr>
        <dsp:cNvPr id="0" name=""/>
        <dsp:cNvSpPr/>
      </dsp:nvSpPr>
      <dsp:spPr>
        <a:xfrm>
          <a:off x="0" y="2088326"/>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7 : Handling Missing Value</a:t>
          </a:r>
          <a:endParaRPr lang="en-US" sz="1100" kern="1200"/>
        </a:p>
      </dsp:txBody>
      <dsp:txXfrm>
        <a:off x="0" y="2088326"/>
        <a:ext cx="1452157" cy="871294"/>
      </dsp:txXfrm>
    </dsp:sp>
    <dsp:sp modelId="{11211084-51B4-4503-A616-BC01D02ABB48}">
      <dsp:nvSpPr>
        <dsp:cNvPr id="0" name=""/>
        <dsp:cNvSpPr/>
      </dsp:nvSpPr>
      <dsp:spPr>
        <a:xfrm>
          <a:off x="1597373" y="2088326"/>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8 : Feature Engneering Column Extraction</a:t>
          </a:r>
          <a:endParaRPr lang="en-US" sz="1100" kern="1200"/>
        </a:p>
      </dsp:txBody>
      <dsp:txXfrm>
        <a:off x="1597373" y="2088326"/>
        <a:ext cx="1452157" cy="871294"/>
      </dsp:txXfrm>
    </dsp:sp>
    <dsp:sp modelId="{A2BE7523-02B5-4A49-9973-697B691B3688}">
      <dsp:nvSpPr>
        <dsp:cNvPr id="0" name=""/>
        <dsp:cNvSpPr/>
      </dsp:nvSpPr>
      <dsp:spPr>
        <a:xfrm>
          <a:off x="3194747" y="2088326"/>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9 : Data Quality Management: Addressing Duplicate     Entries and Inconsistencies</a:t>
          </a:r>
          <a:endParaRPr lang="en-US" sz="1100" kern="1200"/>
        </a:p>
      </dsp:txBody>
      <dsp:txXfrm>
        <a:off x="3194747" y="2088326"/>
        <a:ext cx="1452157" cy="871294"/>
      </dsp:txXfrm>
    </dsp:sp>
    <dsp:sp modelId="{7755EF28-B5D3-460E-8F43-D6113464B2DB}">
      <dsp:nvSpPr>
        <dsp:cNvPr id="0" name=""/>
        <dsp:cNvSpPr/>
      </dsp:nvSpPr>
      <dsp:spPr>
        <a:xfrm>
          <a:off x="798686" y="3104836"/>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10 : Analysis and Insights</a:t>
          </a:r>
          <a:endParaRPr lang="en-US" sz="1100" kern="1200"/>
        </a:p>
      </dsp:txBody>
      <dsp:txXfrm>
        <a:off x="798686" y="3104836"/>
        <a:ext cx="1452157" cy="871294"/>
      </dsp:txXfrm>
    </dsp:sp>
    <dsp:sp modelId="{351F1218-B833-41D4-954E-F2D5127107F6}">
      <dsp:nvSpPr>
        <dsp:cNvPr id="0" name=""/>
        <dsp:cNvSpPr/>
      </dsp:nvSpPr>
      <dsp:spPr>
        <a:xfrm>
          <a:off x="2396060" y="3104836"/>
          <a:ext cx="1452157" cy="8712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step 11 : Conclusion</a:t>
          </a:r>
          <a:endParaRPr lang="en-US" sz="1100" kern="1200"/>
        </a:p>
      </dsp:txBody>
      <dsp:txXfrm>
        <a:off x="2396060" y="3104836"/>
        <a:ext cx="1452157" cy="871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AABD2-9B8E-4211-A367-96FE2A530E97}">
      <dsp:nvSpPr>
        <dsp:cNvPr id="0" name=""/>
        <dsp:cNvSpPr/>
      </dsp:nvSpPr>
      <dsp:spPr>
        <a:xfrm>
          <a:off x="82613"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6FA1B-83B1-41D6-865A-40283287728A}">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91663-2BB7-4D5C-B518-C3A6E12E3DD6}">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Best-Selling Day</a:t>
          </a:r>
          <a:r>
            <a:rPr lang="en-US" sz="1100" b="0" i="0" kern="1200"/>
            <a:t>: 📅 Tuesday tops the sales charts with 175,201 vehicles sold, making it the most favorable day for sales. Wednesday and Monday follow with 140,338 and 127,518 vehicles sold, respectively, while sales drop significantly towards the weekend, with Friday having the lowest sales at 9,774.</a:t>
          </a:r>
          <a:endParaRPr lang="en-US" sz="1100" kern="1200"/>
        </a:p>
      </dsp:txBody>
      <dsp:txXfrm>
        <a:off x="1172126" y="908559"/>
        <a:ext cx="2114937" cy="897246"/>
      </dsp:txXfrm>
    </dsp:sp>
    <dsp:sp modelId="{8A02F6C8-04C3-4F7E-9F66-BB45EB4ED1B3}">
      <dsp:nvSpPr>
        <dsp:cNvPr id="0" name=""/>
        <dsp:cNvSpPr/>
      </dsp:nvSpPr>
      <dsp:spPr>
        <a:xfrm>
          <a:off x="3655575"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0930A-0EAF-4698-8F6F-7586367743DF}">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F63892-42F6-4935-9678-ADE6F629DECF}">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Best-Selling Month</a:t>
          </a:r>
          <a:r>
            <a:rPr lang="en-US" sz="1100" b="0" i="0" kern="1200"/>
            <a:t>: 📅 February leads in car sales with 158,882 vehicles sold, followed by January with 137,293 vehicles. Sales peak early in the year and decrease notably through the months, with April and July showing the lowest figures.</a:t>
          </a:r>
          <a:endParaRPr lang="en-US" sz="1100" kern="1200"/>
        </a:p>
      </dsp:txBody>
      <dsp:txXfrm>
        <a:off x="4745088" y="908559"/>
        <a:ext cx="2114937" cy="897246"/>
      </dsp:txXfrm>
    </dsp:sp>
    <dsp:sp modelId="{66B5B95D-C59D-4D42-AD6E-C6C8EED22B30}">
      <dsp:nvSpPr>
        <dsp:cNvPr id="0" name=""/>
        <dsp:cNvSpPr/>
      </dsp:nvSpPr>
      <dsp:spPr>
        <a:xfrm>
          <a:off x="7228536"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30639-BD96-4620-973B-1E997014901A}">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05CB29-EE3F-4AF6-9293-0E5F5FC2503A}">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Transmission Types</a:t>
          </a:r>
          <a:r>
            <a:rPr lang="en-US" sz="1100" b="0" i="0" kern="1200"/>
            <a:t>: 🚗 Automatic transmissions dominate with 97% of the vehicles, while manual transmissions are much less common, representing only 3%. This indicates a strong preference for automatic transmissions in the dataset.</a:t>
          </a:r>
          <a:endParaRPr lang="en-US" sz="1100" kern="1200"/>
        </a:p>
      </dsp:txBody>
      <dsp:txXfrm>
        <a:off x="8318049" y="908559"/>
        <a:ext cx="2114937" cy="897246"/>
      </dsp:txXfrm>
    </dsp:sp>
    <dsp:sp modelId="{0D9C660E-BF6F-42E4-B0FD-B1E6DAEF3C59}">
      <dsp:nvSpPr>
        <dsp:cNvPr id="0" name=""/>
        <dsp:cNvSpPr/>
      </dsp:nvSpPr>
      <dsp:spPr>
        <a:xfrm>
          <a:off x="82613"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96FDC-C5E6-4BB2-AAE9-F03B3F84C9F1}">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861C94-7628-4F81-9600-5DBBE1F61E26}">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Condition Distribution</a:t>
          </a:r>
          <a:r>
            <a:rPr lang="en-US" sz="1100" b="0" i="0" kern="1200"/>
            <a:t>: 🚗 The condition column reveals a high concentration of vehicles in condition code 19 (40,399 vehicles). Other frequently occurring conditions include 35, 37, and 44, while conditions like 12 and 13 are much less common, indicating a concentration in average conditions with fewer extreme cases.</a:t>
          </a:r>
          <a:endParaRPr lang="en-US" sz="1100" kern="1200"/>
        </a:p>
      </dsp:txBody>
      <dsp:txXfrm>
        <a:off x="1172126" y="2545532"/>
        <a:ext cx="2114937" cy="897246"/>
      </dsp:txXfrm>
    </dsp:sp>
    <dsp:sp modelId="{BB1A4D12-110A-427C-9559-68869FD72AB9}">
      <dsp:nvSpPr>
        <dsp:cNvPr id="0" name=""/>
        <dsp:cNvSpPr/>
      </dsp:nvSpPr>
      <dsp:spPr>
        <a:xfrm>
          <a:off x="3655575"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85155-F45A-44E3-BC09-7890EB8BB499}">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4F71A8-B399-4F3B-A690-F4C3440101D7}">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State-Wise Sales</a:t>
          </a:r>
          <a:r>
            <a:rPr lang="en-US" sz="1100" b="0" i="0" kern="1200"/>
            <a:t>: 🌎 Florida leads with 79,626 vehicles sold, followed by California with 69,636. The lowest sales are seen in Oklahoma and Nova Scotia, with fewer than 100 vehicles sold, showing a strong regional variation in car sales.</a:t>
          </a:r>
          <a:endParaRPr lang="en-US" sz="1100" kern="1200"/>
        </a:p>
      </dsp:txBody>
      <dsp:txXfrm>
        <a:off x="4745088" y="2545532"/>
        <a:ext cx="2114937" cy="897246"/>
      </dsp:txXfrm>
    </dsp:sp>
    <dsp:sp modelId="{7D0E73A7-54CE-4BDA-9D57-E79EA7FE547C}">
      <dsp:nvSpPr>
        <dsp:cNvPr id="0" name=""/>
        <dsp:cNvSpPr/>
      </dsp:nvSpPr>
      <dsp:spPr>
        <a:xfrm>
          <a:off x="7228536"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04A3D4-7BC2-496B-BCEF-B061432B74EC}">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C9055-A4EA-4610-9DE2-85ADF28FB4C6}">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t>Total Revenue by Make</a:t>
          </a:r>
          <a:r>
            <a:rPr lang="en-US" sz="1100" b="0" i="0" kern="1200"/>
            <a:t>: 💰 Ford generates the highest total revenue at approximately 1.35 billion, far ahead of Chevrolet and Nissan with 711 million and 628 million, respectively. Luxury brands like Ferrari and Rolls-Royce have much lower revenue figures, indicating a significant concentration of revenue among leading makes.</a:t>
          </a:r>
          <a:endParaRPr lang="en-US" sz="1100" kern="1200"/>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83EE-8E61-4B2A-994B-2492D3A5A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4C372B-5DEC-CDBD-F654-C5815126A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2F8ED8-8335-472F-02A7-59C907910CA6}"/>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5" name="Footer Placeholder 4">
            <a:extLst>
              <a:ext uri="{FF2B5EF4-FFF2-40B4-BE49-F238E27FC236}">
                <a16:creationId xmlns:a16="http://schemas.microsoft.com/office/drawing/2014/main" id="{9BA78AD9-D77D-C984-C51D-77FF9DF5F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B6F96-7498-0168-9DC2-6AF8E72DF1E2}"/>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27083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D539-BC31-E77C-53FE-0F5DE6F028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DA7D1-9FB1-62CA-0C97-C595C0A17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87993-6049-78FD-F89B-26FF0A01990F}"/>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5" name="Footer Placeholder 4">
            <a:extLst>
              <a:ext uri="{FF2B5EF4-FFF2-40B4-BE49-F238E27FC236}">
                <a16:creationId xmlns:a16="http://schemas.microsoft.com/office/drawing/2014/main" id="{0D188470-8FA3-9AEA-FD07-1C177E422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E30C4-4CA8-9BB9-B3CA-DE4958E3A371}"/>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26642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038E85-34B5-1D53-4416-89DA6637BB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B3334-BFB2-85E4-182F-B507F76659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6153C-0B55-19F8-E533-766BCE44951F}"/>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5" name="Footer Placeholder 4">
            <a:extLst>
              <a:ext uri="{FF2B5EF4-FFF2-40B4-BE49-F238E27FC236}">
                <a16:creationId xmlns:a16="http://schemas.microsoft.com/office/drawing/2014/main" id="{06CEAEED-4DA8-6004-B420-5DB0CB980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81651-F673-DE3C-6A77-0F061F82D02F}"/>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43199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F93D-B09F-E3EB-67DF-4BD108B6E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B656C-B11B-11A7-7424-40D7C07B30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F37C3-0FDB-BC82-404E-7B2AD53A0CFC}"/>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5" name="Footer Placeholder 4">
            <a:extLst>
              <a:ext uri="{FF2B5EF4-FFF2-40B4-BE49-F238E27FC236}">
                <a16:creationId xmlns:a16="http://schemas.microsoft.com/office/drawing/2014/main" id="{A7A44487-B77A-F686-469B-753D455A8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980D7-AE1A-9AB0-B3FC-3F38FBD2C742}"/>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64441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A16E-5A3B-CEA7-CE38-D1592D3C1A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664DB0-90DB-6B76-04B3-F08A6B166A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FB7689-5A4A-559C-C1A7-E71ED602A662}"/>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5" name="Footer Placeholder 4">
            <a:extLst>
              <a:ext uri="{FF2B5EF4-FFF2-40B4-BE49-F238E27FC236}">
                <a16:creationId xmlns:a16="http://schemas.microsoft.com/office/drawing/2014/main" id="{302A4B51-5825-77BD-12A8-3128B9425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1446C-5194-629F-BE89-51914B91148A}"/>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170140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D509-09C1-DB12-D3F9-C6EC4A6A7B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B76E10-0A24-897A-C68A-88605B854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1A3E20-DD5B-2550-0F6F-2275A0B40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76A85-D6D2-C983-4AE9-A94BFA957944}"/>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6" name="Footer Placeholder 5">
            <a:extLst>
              <a:ext uri="{FF2B5EF4-FFF2-40B4-BE49-F238E27FC236}">
                <a16:creationId xmlns:a16="http://schemas.microsoft.com/office/drawing/2014/main" id="{4CB5498E-9294-E61A-3ECA-8E656C2FB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6F168C-30B3-8B01-2062-89E6133C978A}"/>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281544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EB2B-048D-43B9-192E-5BE3C6EE8C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7F276B-57B5-C984-88EA-5DE49E40F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6D060-B6D7-752D-9E7B-4D3730A4C7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4A1AA-00C7-D606-D9AD-C8BB08FC3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45116-3314-4955-D49F-A99D426538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F6577E-FF74-748E-5B16-1DE23BB9C541}"/>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8" name="Footer Placeholder 7">
            <a:extLst>
              <a:ext uri="{FF2B5EF4-FFF2-40B4-BE49-F238E27FC236}">
                <a16:creationId xmlns:a16="http://schemas.microsoft.com/office/drawing/2014/main" id="{28A971EC-A5DA-BA26-0838-AAE3648984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89047F-4320-BF70-783D-534CF48FF33C}"/>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172133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BB42-A516-FA9D-683C-A2986433D5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55FA64-770F-49DA-600B-FCC108462DA2}"/>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4" name="Footer Placeholder 3">
            <a:extLst>
              <a:ext uri="{FF2B5EF4-FFF2-40B4-BE49-F238E27FC236}">
                <a16:creationId xmlns:a16="http://schemas.microsoft.com/office/drawing/2014/main" id="{C504B097-22A4-0C2F-9673-2186EF8637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A1312F-AE73-5290-B3EE-2C602E0FFD9F}"/>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278474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AD701A-4B64-9F2C-390B-DAD1FBD298D6}"/>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3" name="Footer Placeholder 2">
            <a:extLst>
              <a:ext uri="{FF2B5EF4-FFF2-40B4-BE49-F238E27FC236}">
                <a16:creationId xmlns:a16="http://schemas.microsoft.com/office/drawing/2014/main" id="{127EE7A4-A728-0A77-9175-CA5BA80C2A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4B35BD-D84F-3A58-7014-D2C403592C1A}"/>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15890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D786-0D1D-13D7-7648-6BD7D8CE6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AF6E6-FB4C-4BC3-B856-79B2828D7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12B59-32D5-999F-4135-5C8078314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C4B7B-9145-1914-141D-229DDACA0062}"/>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6" name="Footer Placeholder 5">
            <a:extLst>
              <a:ext uri="{FF2B5EF4-FFF2-40B4-BE49-F238E27FC236}">
                <a16:creationId xmlns:a16="http://schemas.microsoft.com/office/drawing/2014/main" id="{6B28325B-CE54-BDCC-2E1B-8154AB28F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63FAE-406E-1EC6-28C3-6DE3C8778201}"/>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385337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E836-8348-E3B8-E2C3-70D75716D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26CA18-B21A-483C-D4CB-4EAF8446F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8F6287-E44A-4154-9495-A585B8CA3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39C1C-4D3D-5D40-A404-37FB1CBB4862}"/>
              </a:ext>
            </a:extLst>
          </p:cNvPr>
          <p:cNvSpPr>
            <a:spLocks noGrp="1"/>
          </p:cNvSpPr>
          <p:nvPr>
            <p:ph type="dt" sz="half" idx="10"/>
          </p:nvPr>
        </p:nvSpPr>
        <p:spPr/>
        <p:txBody>
          <a:bodyPr/>
          <a:lstStyle/>
          <a:p>
            <a:fld id="{76CCD71A-BEDD-42B4-A370-858F59D30FC9}" type="datetimeFigureOut">
              <a:rPr lang="en-US" smtClean="0"/>
              <a:t>8/30/2024</a:t>
            </a:fld>
            <a:endParaRPr lang="en-US"/>
          </a:p>
        </p:txBody>
      </p:sp>
      <p:sp>
        <p:nvSpPr>
          <p:cNvPr id="6" name="Footer Placeholder 5">
            <a:extLst>
              <a:ext uri="{FF2B5EF4-FFF2-40B4-BE49-F238E27FC236}">
                <a16:creationId xmlns:a16="http://schemas.microsoft.com/office/drawing/2014/main" id="{61647B90-B1FC-631A-DB8E-9CB88B38C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4722-ED88-BF46-6211-FECB16ED96D9}"/>
              </a:ext>
            </a:extLst>
          </p:cNvPr>
          <p:cNvSpPr>
            <a:spLocks noGrp="1"/>
          </p:cNvSpPr>
          <p:nvPr>
            <p:ph type="sldNum" sz="quarter" idx="12"/>
          </p:nvPr>
        </p:nvSpPr>
        <p:spPr/>
        <p:txBody>
          <a:bodyPr/>
          <a:lstStyle/>
          <a:p>
            <a:fld id="{12375E4B-0E97-463E-B246-05EE8524F8B0}" type="slidenum">
              <a:rPr lang="en-US" smtClean="0"/>
              <a:t>‹#›</a:t>
            </a:fld>
            <a:endParaRPr lang="en-US"/>
          </a:p>
        </p:txBody>
      </p:sp>
    </p:spTree>
    <p:extLst>
      <p:ext uri="{BB962C8B-B14F-4D97-AF65-F5344CB8AC3E}">
        <p14:creationId xmlns:p14="http://schemas.microsoft.com/office/powerpoint/2010/main" val="72694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A7147-4372-8534-1050-752030BE18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5A9F50-8C9D-C06B-52B3-24E6DA2E4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A16A2-8BEC-77A7-1E78-A199F3A00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CCD71A-BEDD-42B4-A370-858F59D30FC9}" type="datetimeFigureOut">
              <a:rPr lang="en-US" smtClean="0"/>
              <a:t>8/30/2024</a:t>
            </a:fld>
            <a:endParaRPr lang="en-US"/>
          </a:p>
        </p:txBody>
      </p:sp>
      <p:sp>
        <p:nvSpPr>
          <p:cNvPr id="5" name="Footer Placeholder 4">
            <a:extLst>
              <a:ext uri="{FF2B5EF4-FFF2-40B4-BE49-F238E27FC236}">
                <a16:creationId xmlns:a16="http://schemas.microsoft.com/office/drawing/2014/main" id="{9813164E-70D1-F05D-312C-374221E06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1D172B-EF69-AE39-E8C2-B13BFB4190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375E4B-0E97-463E-B246-05EE8524F8B0}" type="slidenum">
              <a:rPr lang="en-US" smtClean="0"/>
              <a:t>‹#›</a:t>
            </a:fld>
            <a:endParaRPr lang="en-US"/>
          </a:p>
        </p:txBody>
      </p:sp>
    </p:spTree>
    <p:extLst>
      <p:ext uri="{BB962C8B-B14F-4D97-AF65-F5344CB8AC3E}">
        <p14:creationId xmlns:p14="http://schemas.microsoft.com/office/powerpoint/2010/main" val="2450050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36BCE-7C42-671F-CD5A-A78685F6FB41}"/>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a:t>Car Sales Data Analysis </a:t>
            </a:r>
            <a:br>
              <a:rPr lang="en-US" sz="5400"/>
            </a:br>
            <a:endParaRPr lang="en-US" sz="5400"/>
          </a:p>
        </p:txBody>
      </p:sp>
      <p:sp>
        <p:nvSpPr>
          <p:cNvPr id="42" name="Rectangle 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logo&#10;&#10;Description automatically generated">
            <a:extLst>
              <a:ext uri="{FF2B5EF4-FFF2-40B4-BE49-F238E27FC236}">
                <a16:creationId xmlns:a16="http://schemas.microsoft.com/office/drawing/2014/main" id="{30CC0164-81E2-56E7-DDAF-D01432F8D446}"/>
              </a:ext>
            </a:extLst>
          </p:cNvPr>
          <p:cNvPicPr>
            <a:picLocks noChangeAspect="1"/>
          </p:cNvPicPr>
          <p:nvPr/>
        </p:nvPicPr>
        <p:blipFill>
          <a:blip r:embed="rId2">
            <a:extLst>
              <a:ext uri="{28A0092B-C50C-407E-A947-70E740481C1C}">
                <a14:useLocalDpi xmlns:a14="http://schemas.microsoft.com/office/drawing/2010/main" val="0"/>
              </a:ext>
            </a:extLst>
          </a:blip>
          <a:srcRect t="672" b="597"/>
          <a:stretch/>
        </p:blipFill>
        <p:spPr>
          <a:xfrm>
            <a:off x="733507" y="666728"/>
            <a:ext cx="5536001" cy="5465791"/>
          </a:xfrm>
          <a:prstGeom prst="rect">
            <a:avLst/>
          </a:prstGeom>
        </p:spPr>
      </p:pic>
      <p:grpSp>
        <p:nvGrpSpPr>
          <p:cNvPr id="46" name="Group 4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47" name="Rectangle 4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1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07A81-B641-3061-BFB7-037DBE4B9FFF}"/>
              </a:ext>
            </a:extLst>
          </p:cNvPr>
          <p:cNvSpPr>
            <a:spLocks noGrp="1"/>
          </p:cNvSpPr>
          <p:nvPr>
            <p:ph type="title"/>
          </p:nvPr>
        </p:nvSpPr>
        <p:spPr>
          <a:xfrm>
            <a:off x="630936" y="639520"/>
            <a:ext cx="3429000" cy="1719072"/>
          </a:xfrm>
        </p:spPr>
        <p:txBody>
          <a:bodyPr anchor="b">
            <a:normAutofit/>
          </a:bodyPr>
          <a:lstStyle/>
          <a:p>
            <a:r>
              <a:rPr lang="en-US" sz="5400"/>
              <a:t>Total Revenue</a:t>
            </a:r>
            <a:endParaRPr lang="en-US" sz="5400" dirty="0"/>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B34D35C-903F-2CA0-CE9A-1BBB5536FC89}"/>
              </a:ext>
            </a:extLst>
          </p:cNvPr>
          <p:cNvSpPr>
            <a:spLocks noGrp="1"/>
          </p:cNvSpPr>
          <p:nvPr>
            <p:ph idx="1"/>
          </p:nvPr>
        </p:nvSpPr>
        <p:spPr>
          <a:xfrm>
            <a:off x="630936" y="2807208"/>
            <a:ext cx="3429000" cy="3410712"/>
          </a:xfrm>
        </p:spPr>
        <p:txBody>
          <a:bodyPr anchor="t">
            <a:normAutofit/>
          </a:bodyPr>
          <a:lstStyle/>
          <a:p>
            <a:pPr marL="0" indent="0">
              <a:buNone/>
            </a:pPr>
            <a:r>
              <a:rPr lang="en-US" sz="1000" b="1" i="0">
                <a:effectLst/>
                <a:highlight>
                  <a:srgbClr val="FFFFFF"/>
                </a:highlight>
                <a:latin typeface="Helvetica Neue"/>
              </a:rPr>
              <a:t>🔍 Inference :</a:t>
            </a:r>
          </a:p>
          <a:p>
            <a:r>
              <a:rPr lang="en-US" sz="1000" b="1" i="0">
                <a:effectLst/>
                <a:highlight>
                  <a:srgbClr val="FFFFFF"/>
                </a:highlight>
                <a:latin typeface="Helvetica Neue"/>
              </a:rPr>
              <a:t>Ford generates the highest total revenue, amounting to approximately 1.35 billion, far surpassing other makes. Chevrolet and Nissan follow with revenues of about 711 million and 628 million, respectively. Toyota and BMW also contribute significantly, with revenues of 482 million and 431 million.</a:t>
            </a:r>
            <a:endParaRPr lang="en-US" sz="1000" b="0" i="0">
              <a:effectLst/>
              <a:highlight>
                <a:srgbClr val="FFFFFF"/>
              </a:highlight>
              <a:latin typeface="Helvetica Neue"/>
            </a:endParaRPr>
          </a:p>
          <a:p>
            <a:r>
              <a:rPr lang="en-US" sz="1000" b="1" i="0">
                <a:effectLst/>
                <a:highlight>
                  <a:srgbClr val="FFFFFF"/>
                </a:highlight>
                <a:latin typeface="Helvetica Neue"/>
              </a:rPr>
              <a:t>Other notable makes include Mercedes-Benz and Dodge, generating 360 million and 340 million, respectively. Brands such as Infiniti, Honda, and Lexus have revenues in the range of 238 million to 311 million.</a:t>
            </a:r>
            <a:endParaRPr lang="en-US" sz="1000" b="0" i="0">
              <a:effectLst/>
              <a:highlight>
                <a:srgbClr val="FFFFFF"/>
              </a:highlight>
              <a:latin typeface="Helvetica Neue"/>
            </a:endParaRPr>
          </a:p>
          <a:p>
            <a:r>
              <a:rPr lang="en-US" sz="1000" b="1" i="0">
                <a:effectLst/>
                <a:highlight>
                  <a:srgbClr val="FFFFFF"/>
                </a:highlight>
                <a:latin typeface="Helvetica Neue"/>
              </a:rPr>
              <a:t>In contrast, luxury and niche brands like Ferrari, Rolls-Royce, and Lamborghini show much lower revenue figures, ranging from 450,000 to 2.4 million. This data indicates a strong revenue concentration among a few leading brands, with a sharp decline as we move towards less common or luxury vehicles</a:t>
            </a:r>
            <a:endParaRPr lang="en-US" sz="1000" b="0" i="0">
              <a:effectLst/>
              <a:highlight>
                <a:srgbClr val="FFFFFF"/>
              </a:highlight>
              <a:latin typeface="Helvetica Neue"/>
            </a:endParaRPr>
          </a:p>
          <a:p>
            <a:pPr marL="0" indent="0">
              <a:buNone/>
            </a:pPr>
            <a:endParaRPr lang="en-US" sz="1000"/>
          </a:p>
        </p:txBody>
      </p:sp>
      <p:pic>
        <p:nvPicPr>
          <p:cNvPr id="5" name="Content Placeholder 4" descr="A graph of a number of revenue&#10;&#10;Description automatically generated">
            <a:extLst>
              <a:ext uri="{FF2B5EF4-FFF2-40B4-BE49-F238E27FC236}">
                <a16:creationId xmlns:a16="http://schemas.microsoft.com/office/drawing/2014/main" id="{20FE3644-F659-BB43-1D20-24B5A599B0E3}"/>
              </a:ext>
            </a:extLst>
          </p:cNvPr>
          <p:cNvPicPr>
            <a:picLocks noChangeAspect="1"/>
          </p:cNvPicPr>
          <p:nvPr/>
        </p:nvPicPr>
        <p:blipFill>
          <a:blip r:embed="rId2"/>
          <a:stretch>
            <a:fillRect/>
          </a:stretch>
        </p:blipFill>
        <p:spPr>
          <a:xfrm>
            <a:off x="4654296" y="719290"/>
            <a:ext cx="6903720" cy="5419419"/>
          </a:xfrm>
          <a:prstGeom prst="rect">
            <a:avLst/>
          </a:prstGeom>
        </p:spPr>
      </p:pic>
    </p:spTree>
    <p:extLst>
      <p:ext uri="{BB962C8B-B14F-4D97-AF65-F5344CB8AC3E}">
        <p14:creationId xmlns:p14="http://schemas.microsoft.com/office/powerpoint/2010/main" val="421614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D2ECA-7650-6CFF-2C77-29ECBFD1B125}"/>
              </a:ext>
            </a:extLst>
          </p:cNvPr>
          <p:cNvSpPr>
            <a:spLocks noGrp="1"/>
          </p:cNvSpPr>
          <p:nvPr>
            <p:ph type="title"/>
          </p:nvPr>
        </p:nvSpPr>
        <p:spPr>
          <a:xfrm>
            <a:off x="838200" y="556995"/>
            <a:ext cx="10515600" cy="1133693"/>
          </a:xfrm>
        </p:spPr>
        <p:txBody>
          <a:bodyPr>
            <a:normAutofit/>
          </a:bodyPr>
          <a:lstStyle/>
          <a:p>
            <a:r>
              <a:rPr lang="en-US" sz="5200"/>
              <a:t>Insights</a:t>
            </a:r>
          </a:p>
        </p:txBody>
      </p:sp>
      <p:graphicFrame>
        <p:nvGraphicFramePr>
          <p:cNvPr id="5" name="Content Placeholder 2">
            <a:extLst>
              <a:ext uri="{FF2B5EF4-FFF2-40B4-BE49-F238E27FC236}">
                <a16:creationId xmlns:a16="http://schemas.microsoft.com/office/drawing/2014/main" id="{D77439D7-D408-AB95-3FF9-F7B58493BBC2}"/>
              </a:ext>
            </a:extLst>
          </p:cNvPr>
          <p:cNvGraphicFramePr>
            <a:graphicFrameLocks noGrp="1"/>
          </p:cNvGraphicFramePr>
          <p:nvPr>
            <p:ph idx="1"/>
            <p:extLst>
              <p:ext uri="{D42A27DB-BD31-4B8C-83A1-F6EECF244321}">
                <p14:modId xmlns:p14="http://schemas.microsoft.com/office/powerpoint/2010/main" val="2778527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49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E7119-2FA2-DACD-4873-B4AEA4640782}"/>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Goal of Project</a:t>
            </a:r>
          </a:p>
        </p:txBody>
      </p:sp>
      <p:pic>
        <p:nvPicPr>
          <p:cNvPr id="22" name="Graphic 21" descr="Bullseye">
            <a:extLst>
              <a:ext uri="{FF2B5EF4-FFF2-40B4-BE49-F238E27FC236}">
                <a16:creationId xmlns:a16="http://schemas.microsoft.com/office/drawing/2014/main" id="{3A9B6595-3C83-AAD3-60ED-37EDE8A787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17BA14A-CF4B-17CC-1157-7E4BD40BE761}"/>
              </a:ext>
            </a:extLst>
          </p:cNvPr>
          <p:cNvSpPr>
            <a:spLocks noGrp="1"/>
          </p:cNvSpPr>
          <p:nvPr>
            <p:ph idx="1"/>
          </p:nvPr>
        </p:nvSpPr>
        <p:spPr>
          <a:xfrm>
            <a:off x="6090574" y="2421682"/>
            <a:ext cx="4977578" cy="3639289"/>
          </a:xfrm>
        </p:spPr>
        <p:txBody>
          <a:bodyPr anchor="ctr">
            <a:normAutofit/>
          </a:bodyPr>
          <a:lstStyle/>
          <a:p>
            <a:r>
              <a:rPr lang="en-US" sz="1800" b="1" i="0">
                <a:solidFill>
                  <a:schemeClr val="tx2"/>
                </a:solidFill>
                <a:effectLst/>
                <a:highlight>
                  <a:srgbClr val="FFFFFF"/>
                </a:highlight>
                <a:latin typeface="Helvetica Neue"/>
              </a:rPr>
              <a:t>The primary goal of this project is to perform an in-depth Exploratory Data Analysis (EDA) on a vehicle sales dataset to uncover key insights, patterns, and trends related to vehicle sales. The analysis will focus on understanding various factors that influence vehicle prices, identifying the distribution of vehicle attributes (such as make, model, year, and interior color), and exploring relationships between these attributes and sales outcomes.</a:t>
            </a:r>
            <a:endParaRPr lang="en-US" sz="1800">
              <a:solidFill>
                <a:schemeClr val="tx2"/>
              </a:solidFill>
            </a:endParaRPr>
          </a:p>
        </p:txBody>
      </p:sp>
      <p:grpSp>
        <p:nvGrpSpPr>
          <p:cNvPr id="23" name="Group 2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4" name="Freeform: Shape 23">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903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8" name="Rectangle 2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7217E-9335-7CE4-80FD-DB9609ABE646}"/>
              </a:ext>
            </a:extLst>
          </p:cNvPr>
          <p:cNvSpPr>
            <a:spLocks noGrp="1"/>
          </p:cNvSpPr>
          <p:nvPr>
            <p:ph type="title"/>
          </p:nvPr>
        </p:nvSpPr>
        <p:spPr>
          <a:xfrm>
            <a:off x="761803" y="350196"/>
            <a:ext cx="4646904" cy="1624520"/>
          </a:xfrm>
        </p:spPr>
        <p:txBody>
          <a:bodyPr anchor="ctr">
            <a:normAutofit/>
          </a:bodyPr>
          <a:lstStyle/>
          <a:p>
            <a:r>
              <a:rPr lang="en-US" sz="4000"/>
              <a:t>Workflow</a:t>
            </a:r>
          </a:p>
        </p:txBody>
      </p:sp>
      <p:graphicFrame>
        <p:nvGraphicFramePr>
          <p:cNvPr id="13" name="Content Placeholder 2">
            <a:extLst>
              <a:ext uri="{FF2B5EF4-FFF2-40B4-BE49-F238E27FC236}">
                <a16:creationId xmlns:a16="http://schemas.microsoft.com/office/drawing/2014/main" id="{FA384554-9D0F-AE12-51E4-C4ECD6F8CCFC}"/>
              </a:ext>
            </a:extLst>
          </p:cNvPr>
          <p:cNvGraphicFramePr>
            <a:graphicFrameLocks noGrp="1"/>
          </p:cNvGraphicFramePr>
          <p:nvPr>
            <p:ph idx="1"/>
          </p:nvPr>
        </p:nvGraphicFramePr>
        <p:xfrm>
          <a:off x="594654" y="2556281"/>
          <a:ext cx="4646905" cy="403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op view of cubes connected with black lines">
            <a:extLst>
              <a:ext uri="{FF2B5EF4-FFF2-40B4-BE49-F238E27FC236}">
                <a16:creationId xmlns:a16="http://schemas.microsoft.com/office/drawing/2014/main" id="{140EA6CA-C653-90E4-43EE-9AD9D24B4A67}"/>
              </a:ext>
            </a:extLst>
          </p:cNvPr>
          <p:cNvPicPr>
            <a:picLocks noChangeAspect="1"/>
          </p:cNvPicPr>
          <p:nvPr/>
        </p:nvPicPr>
        <p:blipFill>
          <a:blip r:embed="rId7"/>
          <a:srcRect l="21590" r="11668"/>
          <a:stretch/>
        </p:blipFill>
        <p:spPr>
          <a:xfrm>
            <a:off x="6096000" y="1"/>
            <a:ext cx="6102825" cy="6858000"/>
          </a:xfrm>
          <a:prstGeom prst="rect">
            <a:avLst/>
          </a:prstGeom>
        </p:spPr>
      </p:pic>
    </p:spTree>
    <p:extLst>
      <p:ext uri="{BB962C8B-B14F-4D97-AF65-F5344CB8AC3E}">
        <p14:creationId xmlns:p14="http://schemas.microsoft.com/office/powerpoint/2010/main" val="173669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61A35-3742-A3DA-68C7-3F145044B48B}"/>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000" u="sng" kern="1200">
                <a:solidFill>
                  <a:schemeClr val="tx1"/>
                </a:solidFill>
                <a:latin typeface="+mj-lt"/>
                <a:ea typeface="+mj-ea"/>
                <a:cs typeface="+mj-cs"/>
              </a:rPr>
              <a:t>Descriptive Analysis of Numerical Data</a:t>
            </a:r>
            <a:br>
              <a:rPr lang="en-US" sz="3000" kern="1200">
                <a:solidFill>
                  <a:schemeClr val="tx1"/>
                </a:solidFill>
                <a:latin typeface="+mj-lt"/>
                <a:ea typeface="+mj-ea"/>
                <a:cs typeface="+mj-cs"/>
              </a:rPr>
            </a:br>
            <a:endParaRPr lang="en-US" sz="30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2456EC-1CE4-FADE-59A8-82959ECA3357}"/>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i="0">
                <a:effectLst/>
                <a:highlight>
                  <a:srgbClr val="FFFFFF"/>
                </a:highlight>
              </a:rPr>
              <a:t>This summary provides a snapshot of the central tendencies, variability, and range of the key variables in the dataset.</a:t>
            </a:r>
            <a:endParaRPr lang="en-US" sz="2200"/>
          </a:p>
        </p:txBody>
      </p:sp>
      <p:pic>
        <p:nvPicPr>
          <p:cNvPr id="5" name="Content Placeholder 4" descr="A table with numbers and a few letters">
            <a:extLst>
              <a:ext uri="{FF2B5EF4-FFF2-40B4-BE49-F238E27FC236}">
                <a16:creationId xmlns:a16="http://schemas.microsoft.com/office/drawing/2014/main" id="{AE0109E3-2C21-269B-DB1E-14DBCC94B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250" y="2290936"/>
            <a:ext cx="10333308" cy="3959352"/>
          </a:xfrm>
          <a:prstGeom prst="rect">
            <a:avLst/>
          </a:prstGeom>
        </p:spPr>
      </p:pic>
    </p:spTree>
    <p:extLst>
      <p:ext uri="{BB962C8B-B14F-4D97-AF65-F5344CB8AC3E}">
        <p14:creationId xmlns:p14="http://schemas.microsoft.com/office/powerpoint/2010/main" val="353402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C539D-2866-6B57-23AD-84009DC85907}"/>
              </a:ext>
            </a:extLst>
          </p:cNvPr>
          <p:cNvSpPr>
            <a:spLocks noGrp="1"/>
          </p:cNvSpPr>
          <p:nvPr>
            <p:ph type="ctrTitle"/>
          </p:nvPr>
        </p:nvSpPr>
        <p:spPr>
          <a:xfrm>
            <a:off x="638882" y="639193"/>
            <a:ext cx="3571810" cy="3573516"/>
          </a:xfrm>
        </p:spPr>
        <p:txBody>
          <a:bodyPr>
            <a:normAutofit/>
          </a:bodyPr>
          <a:lstStyle/>
          <a:p>
            <a:pPr algn="l"/>
            <a:r>
              <a:rPr lang="en-US" sz="5600"/>
              <a:t>Descriptive Analysis of Categorical Data</a:t>
            </a:r>
          </a:p>
        </p:txBody>
      </p:sp>
      <p:sp>
        <p:nvSpPr>
          <p:cNvPr id="3" name="Subtitle 2">
            <a:extLst>
              <a:ext uri="{FF2B5EF4-FFF2-40B4-BE49-F238E27FC236}">
                <a16:creationId xmlns:a16="http://schemas.microsoft.com/office/drawing/2014/main" id="{776DF967-1953-7AB3-57C6-BA53B7400180}"/>
              </a:ext>
            </a:extLst>
          </p:cNvPr>
          <p:cNvSpPr>
            <a:spLocks noGrp="1"/>
          </p:cNvSpPr>
          <p:nvPr>
            <p:ph type="subTitle" idx="1"/>
          </p:nvPr>
        </p:nvSpPr>
        <p:spPr>
          <a:xfrm>
            <a:off x="638882" y="4631161"/>
            <a:ext cx="3571810" cy="1559327"/>
          </a:xfrm>
        </p:spPr>
        <p:txBody>
          <a:bodyPr>
            <a:normAutofit/>
          </a:bodyPr>
          <a:lstStyle/>
          <a:p>
            <a:pPr algn="l"/>
            <a:r>
              <a:rPr lang="en-US" sz="1700" b="1" i="0">
                <a:effectLst/>
                <a:highlight>
                  <a:srgbClr val="FFFFFF"/>
                </a:highlight>
                <a:latin typeface="Helvetica Neue"/>
              </a:rPr>
              <a:t>This summary provides an overview of the most frequent values and their occurrences for each categorical variable in the dataset.</a:t>
            </a:r>
            <a:endParaRPr lang="en-US" sz="1700"/>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C864AB3-2CB9-A13B-B0EA-A6A1A94A3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465" y="640080"/>
            <a:ext cx="6232277" cy="5550408"/>
          </a:xfrm>
          <a:prstGeom prst="rect">
            <a:avLst/>
          </a:prstGeom>
        </p:spPr>
      </p:pic>
    </p:spTree>
    <p:extLst>
      <p:ext uri="{BB962C8B-B14F-4D97-AF65-F5344CB8AC3E}">
        <p14:creationId xmlns:p14="http://schemas.microsoft.com/office/powerpoint/2010/main" val="48862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66109-7ECA-C603-5718-FC39278A3CE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Count of car Manufacturer</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5D3C2E-BCAA-0702-CDB3-81D5D67CC208}"/>
              </a:ext>
            </a:extLst>
          </p:cNvPr>
          <p:cNvSpPr txBox="1"/>
          <p:nvPr/>
        </p:nvSpPr>
        <p:spPr>
          <a:xfrm>
            <a:off x="630936" y="2807208"/>
            <a:ext cx="3429000" cy="3410712"/>
          </a:xfrm>
          <a:prstGeom prst="rect">
            <a:avLst/>
          </a:prstGeom>
        </p:spPr>
        <p:txBody>
          <a:bodyPr vert="horz" lIns="91440" tIns="45720" rIns="91440" bIns="45720" rtlCol="0" anchor="t">
            <a:normAutofit lnSpcReduction="10000"/>
          </a:bodyPr>
          <a:lstStyle/>
          <a:p>
            <a:pPr>
              <a:lnSpc>
                <a:spcPct val="90000"/>
              </a:lnSpc>
              <a:spcAft>
                <a:spcPts val="600"/>
              </a:spcAft>
            </a:pPr>
            <a:r>
              <a:rPr lang="en-US" sz="1500" b="1" i="0" dirty="0">
                <a:effectLst/>
                <a:highlight>
                  <a:srgbClr val="FFFFFF"/>
                </a:highlight>
              </a:rPr>
              <a:t>🔍 Inference :</a:t>
            </a:r>
          </a:p>
          <a:p>
            <a:pPr>
              <a:lnSpc>
                <a:spcPct val="90000"/>
              </a:lnSpc>
              <a:spcAft>
                <a:spcPts val="600"/>
              </a:spcAft>
            </a:pPr>
            <a:endParaRPr lang="en-US" sz="1500" b="1" i="0" dirty="0">
              <a:effectLst/>
              <a:highlight>
                <a:srgbClr val="FFFFFF"/>
              </a:highlight>
            </a:endParaRPr>
          </a:p>
          <a:p>
            <a:pPr indent="-228600">
              <a:lnSpc>
                <a:spcPct val="90000"/>
              </a:lnSpc>
              <a:spcAft>
                <a:spcPts val="600"/>
              </a:spcAft>
              <a:buFont typeface="Arial" panose="020B0604020202020204" pitchFamily="34" charset="0"/>
              <a:buChar char="•"/>
            </a:pPr>
            <a:r>
              <a:rPr lang="en-US" sz="1500" b="1" i="0" dirty="0">
                <a:effectLst/>
                <a:highlight>
                  <a:srgbClr val="FFFFFF"/>
                </a:highlight>
              </a:rPr>
              <a:t>The top five car manufacturers in the dataset are Ford (91,907 entries), Chevrolet (58,817), Nissan (53,085), Toyota (38,991), and Dodge (30,100). Ford leads significantly, indicating the highest representation, while Chevrolet and Nissan also show strong presence. Toyota and Dodge follow, reflecting their notable but lesser representation. This distribution highlights Ford's dominance and the competitive standing of the other brands in the market.</a:t>
            </a:r>
            <a:endParaRPr lang="en-US" sz="1500" b="0" i="0" dirty="0">
              <a:effectLst/>
              <a:highlight>
                <a:srgbClr val="FFFFFF"/>
              </a:highlight>
            </a:endParaRPr>
          </a:p>
        </p:txBody>
      </p:sp>
      <p:pic>
        <p:nvPicPr>
          <p:cNvPr id="5" name="Content Placeholder 4" descr="A graph of a car manufacturer">
            <a:extLst>
              <a:ext uri="{FF2B5EF4-FFF2-40B4-BE49-F238E27FC236}">
                <a16:creationId xmlns:a16="http://schemas.microsoft.com/office/drawing/2014/main" id="{77A3EF27-C54D-F317-3848-DE024DA70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547736"/>
            <a:ext cx="6903720" cy="3762527"/>
          </a:xfrm>
          <a:prstGeom prst="rect">
            <a:avLst/>
          </a:prstGeom>
        </p:spPr>
      </p:pic>
    </p:spTree>
    <p:extLst>
      <p:ext uri="{BB962C8B-B14F-4D97-AF65-F5344CB8AC3E}">
        <p14:creationId xmlns:p14="http://schemas.microsoft.com/office/powerpoint/2010/main" val="193345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D313E-2172-42E9-CB9A-D12AB73CA48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Best Selling Car Model</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709B445-0EA4-EA5B-45EF-ABEB5208EC22}"/>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b="1" i="0" dirty="0">
                <a:effectLst/>
                <a:highlight>
                  <a:srgbClr val="FFFFFF"/>
                </a:highlight>
              </a:rPr>
              <a:t>🔍 Inference :</a:t>
            </a:r>
          </a:p>
          <a:p>
            <a:pPr indent="-228600">
              <a:lnSpc>
                <a:spcPct val="90000"/>
              </a:lnSpc>
              <a:spcAft>
                <a:spcPts val="600"/>
              </a:spcAft>
              <a:buFont typeface="Arial" panose="020B0604020202020204" pitchFamily="34" charset="0"/>
              <a:buChar char="•"/>
            </a:pPr>
            <a:r>
              <a:rPr lang="en-US" sz="2200" b="1" i="0" dirty="0">
                <a:effectLst/>
                <a:highlight>
                  <a:srgbClr val="FFFFFF"/>
                </a:highlight>
              </a:rPr>
              <a:t>The Altima is the top seller, leading by a significant margin. The F-150 follows as a strong second, with the Fusion, Camry, and Escape also showing notable sales figures, reflecting their strong market positions.</a:t>
            </a:r>
            <a:endParaRPr lang="en-US" sz="2200" b="0" i="0" dirty="0">
              <a:effectLst/>
              <a:highlight>
                <a:srgbClr val="FFFFFF"/>
              </a:highlight>
            </a:endParaRPr>
          </a:p>
        </p:txBody>
      </p:sp>
      <p:pic>
        <p:nvPicPr>
          <p:cNvPr id="5" name="Content Placeholder 4" descr="A graph of sales in different colors&#10;&#10;Description automatically generated with medium confidence">
            <a:extLst>
              <a:ext uri="{FF2B5EF4-FFF2-40B4-BE49-F238E27FC236}">
                <a16:creationId xmlns:a16="http://schemas.microsoft.com/office/drawing/2014/main" id="{4E3FC738-CFD6-0F99-4856-65AD77E7A9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435551"/>
            <a:ext cx="6903720" cy="4648787"/>
          </a:xfrm>
          <a:prstGeom prst="rect">
            <a:avLst/>
          </a:prstGeom>
        </p:spPr>
      </p:pic>
    </p:spTree>
    <p:extLst>
      <p:ext uri="{BB962C8B-B14F-4D97-AF65-F5344CB8AC3E}">
        <p14:creationId xmlns:p14="http://schemas.microsoft.com/office/powerpoint/2010/main" val="1084461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754E3-A8E3-1DD1-7FC0-EEE67F45B0F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Top Selling Car Color</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5F84BC-8F08-8E12-AA2E-A15B992ABAD9}"/>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000" b="1" i="0" dirty="0">
                <a:effectLst/>
                <a:highlight>
                  <a:srgbClr val="FFFFFF"/>
                </a:highlight>
              </a:rPr>
              <a:t>🔍 Inference :</a:t>
            </a:r>
          </a:p>
          <a:p>
            <a:pPr indent="-228600">
              <a:lnSpc>
                <a:spcPct val="90000"/>
              </a:lnSpc>
              <a:spcAft>
                <a:spcPts val="600"/>
              </a:spcAft>
              <a:buFont typeface="Arial" panose="020B0604020202020204" pitchFamily="34" charset="0"/>
              <a:buChar char="•"/>
            </a:pPr>
            <a:r>
              <a:rPr lang="en-US" sz="2000" b="1" i="0" dirty="0">
                <a:effectLst/>
                <a:highlight>
                  <a:srgbClr val="FFFFFF"/>
                </a:highlight>
              </a:rPr>
              <a:t>The top-selling car colors are black, white, gray, silver, and blue. Black leads the market, followed by white, with gray and silver also showing strong popularity. Blue, while less prevalent, remains a notable choice among car buyers</a:t>
            </a:r>
            <a:endParaRPr lang="en-US" sz="2000" b="0" i="0" dirty="0">
              <a:effectLst/>
              <a:highlight>
                <a:srgbClr val="FFFFFF"/>
              </a:highlight>
            </a:endParaRPr>
          </a:p>
        </p:txBody>
      </p:sp>
      <p:pic>
        <p:nvPicPr>
          <p:cNvPr id="5" name="Content Placeholder 4" descr="A graph of sales in different colors&#10;&#10;Description automatically generated">
            <a:extLst>
              <a:ext uri="{FF2B5EF4-FFF2-40B4-BE49-F238E27FC236}">
                <a16:creationId xmlns:a16="http://schemas.microsoft.com/office/drawing/2014/main" id="{946A5BC9-D8C1-DDDA-27DE-04027BDD6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677181"/>
            <a:ext cx="6903720" cy="3503637"/>
          </a:xfrm>
          <a:prstGeom prst="rect">
            <a:avLst/>
          </a:prstGeom>
        </p:spPr>
      </p:pic>
    </p:spTree>
    <p:extLst>
      <p:ext uri="{BB962C8B-B14F-4D97-AF65-F5344CB8AC3E}">
        <p14:creationId xmlns:p14="http://schemas.microsoft.com/office/powerpoint/2010/main" val="5040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AA2F8-4D16-B4A0-2EB2-02B1B2CEC2C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Ratio of Manual and Automatic</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D7A66CF-61BD-3708-A077-FAF60E3048DD}"/>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i="0">
                <a:effectLst/>
                <a:highlight>
                  <a:srgbClr val="FFFFFF"/>
                </a:highlight>
              </a:rPr>
              <a:t>🔍 Inference :</a:t>
            </a:r>
          </a:p>
          <a:p>
            <a:pPr indent="-228600">
              <a:lnSpc>
                <a:spcPct val="90000"/>
              </a:lnSpc>
              <a:spcAft>
                <a:spcPts val="600"/>
              </a:spcAft>
              <a:buFont typeface="Arial" panose="020B0604020202020204" pitchFamily="34" charset="0"/>
              <a:buChar char="•"/>
            </a:pPr>
            <a:r>
              <a:rPr lang="en-US" sz="2200" b="1" i="0">
                <a:effectLst/>
                <a:highlight>
                  <a:srgbClr val="FFFFFF"/>
                </a:highlight>
              </a:rPr>
              <a:t>In the transmission column, the data reveals that manual transmissions account for only 3% of the vehicles, while automatic transmissions dominate at 97%.</a:t>
            </a:r>
            <a:endParaRPr lang="en-US" sz="2200" b="0" i="0" dirty="0">
              <a:effectLst/>
              <a:highlight>
                <a:srgbClr val="FFFFFF"/>
              </a:highlight>
            </a:endParaRPr>
          </a:p>
        </p:txBody>
      </p:sp>
      <p:pic>
        <p:nvPicPr>
          <p:cNvPr id="5" name="Content Placeholder 4">
            <a:extLst>
              <a:ext uri="{FF2B5EF4-FFF2-40B4-BE49-F238E27FC236}">
                <a16:creationId xmlns:a16="http://schemas.microsoft.com/office/drawing/2014/main" id="{F65BA863-AD68-D1E4-7898-E2FB577207E5}"/>
              </a:ext>
            </a:extLst>
          </p:cNvPr>
          <p:cNvPicPr>
            <a:picLocks noGrp="1" noChangeAspect="1"/>
          </p:cNvPicPr>
          <p:nvPr>
            <p:ph idx="1"/>
          </p:nvPr>
        </p:nvPicPr>
        <p:blipFill>
          <a:blip r:embed="rId2"/>
          <a:stretch>
            <a:fillRect/>
          </a:stretch>
        </p:blipFill>
        <p:spPr>
          <a:xfrm>
            <a:off x="4654296" y="710660"/>
            <a:ext cx="6903720" cy="5436679"/>
          </a:xfrm>
          <a:prstGeom prst="rect">
            <a:avLst/>
          </a:prstGeom>
        </p:spPr>
      </p:pic>
    </p:spTree>
    <p:extLst>
      <p:ext uri="{BB962C8B-B14F-4D97-AF65-F5344CB8AC3E}">
        <p14:creationId xmlns:p14="http://schemas.microsoft.com/office/powerpoint/2010/main" val="210090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873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Helvetica Neue</vt:lpstr>
      <vt:lpstr>Office Theme</vt:lpstr>
      <vt:lpstr>Car Sales Data Analysis  </vt:lpstr>
      <vt:lpstr>Goal of Project</vt:lpstr>
      <vt:lpstr>Workflow</vt:lpstr>
      <vt:lpstr>Descriptive Analysis of Numerical Data </vt:lpstr>
      <vt:lpstr>Descriptive Analysis of Categorical Data</vt:lpstr>
      <vt:lpstr>Count of car Manufacturer</vt:lpstr>
      <vt:lpstr>Best Selling Car Model</vt:lpstr>
      <vt:lpstr>Top Selling Car Color</vt:lpstr>
      <vt:lpstr>Ratio of Manual and Automatic</vt:lpstr>
      <vt:lpstr>Total Revenue</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kumar</dc:creator>
  <cp:lastModifiedBy>Deepak kumar</cp:lastModifiedBy>
  <cp:revision>4</cp:revision>
  <dcterms:created xsi:type="dcterms:W3CDTF">2024-08-29T18:39:27Z</dcterms:created>
  <dcterms:modified xsi:type="dcterms:W3CDTF">2024-08-29T19:28:06Z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2024-08-29T19:05:00Z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a1d91e79-3533-4ff5-a54a-58b16d305110</vt:lpwstr>
  </property>
  <property fmtid="{D5CDD505-2E9C-101B-9397-08002B2CF9AE}" pid="7" name="MSIP_Label_defa4170-0d19-0005-0004-bc88714345d2_ActionId">
    <vt:lpwstr>e93ed3ed-d4c7-4322-b7c8-326327d523e8</vt:lpwstr>
  </property>
  <property fmtid="{D5CDD505-2E9C-101B-9397-08002B2CF9AE}" pid="8" name="MSIP_Label_defa4170-0d19-0005-0004-bc88714345d2_ContentBits">
    <vt:lpwstr>0</vt:lpwstr>
  </property>
</Properties>
</file>