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9" r:id="rId2"/>
    <p:sldId id="261" r:id="rId3"/>
    <p:sldId id="257" r:id="rId4"/>
    <p:sldId id="258" r:id="rId5"/>
    <p:sldId id="274" r:id="rId6"/>
    <p:sldId id="267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87B7"/>
    <a:srgbClr val="E20000"/>
    <a:srgbClr val="F12F2F"/>
    <a:srgbClr val="9E0000"/>
    <a:srgbClr val="F92B2B"/>
    <a:srgbClr val="71D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D8A5F-F967-472E-A23B-D4EEEA5978EF}" type="datetimeFigureOut">
              <a:rPr lang="pt-BR" smtClean="0"/>
              <a:pPr/>
              <a:t>10/07/2014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 smtClean="0"/>
              <a:t>2014.1                     Estrutura de Dados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EE37C-010C-4F3E-975D-97A6DC31E79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97532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2FF8A-781B-425B-BC03-73E26F3B1E89}" type="datetimeFigureOut">
              <a:rPr lang="pt-BR" smtClean="0"/>
              <a:pPr/>
              <a:t>10/07/2014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 smtClean="0"/>
              <a:t>2014.1                     Estrutura de Dados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95327C-18D1-4790-9310-EF4B7D1E88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56911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smtClean="0"/>
              <a:t>2014.1                     Estrutura de Dados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95327C-18D1-4790-9310-EF4B7D1E882F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1687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327C-18D1-4790-9310-EF4B7D1E882F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2014.1                     Estrutura de Dados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4190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smtClean="0"/>
              <a:t>2014.1                     Estrutura de Dados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95327C-18D1-4790-9310-EF4B7D1E882F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148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smtClean="0"/>
              <a:t>2014.1                     Estrutura de Dados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95327C-18D1-4790-9310-EF4B7D1E882F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2315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smtClean="0"/>
              <a:t>2014.1                     Estrutura de Dados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95327C-18D1-4790-9310-EF4B7D1E882F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0962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smtClean="0"/>
              <a:t>2014.1                     Estrutura de Dados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95327C-18D1-4790-9310-EF4B7D1E882F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7358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6368-5BEF-4963-903B-D4B5FD9A5CAB}" type="datetime1">
              <a:rPr lang="pt-BR" smtClean="0"/>
              <a:pPr/>
              <a:t>10/07/2014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859A7-742B-4706-B27F-9FFA38944C1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FBD23-D7DD-4397-937E-9EA392C5D773}" type="datetime1">
              <a:rPr lang="pt-BR" smtClean="0"/>
              <a:pPr/>
              <a:t>10/07/2014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859A7-742B-4706-B27F-9FFA38944C1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388E0-6965-4BB4-862C-A0DB5230BE88}" type="datetime1">
              <a:rPr lang="pt-BR" smtClean="0"/>
              <a:pPr/>
              <a:t>10/07/2014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859A7-742B-4706-B27F-9FFA38944C1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07D0-EAFB-4C6C-A33C-49EEC6566FA6}" type="datetime1">
              <a:rPr lang="pt-BR" smtClean="0"/>
              <a:pPr/>
              <a:t>10/07/2014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859A7-742B-4706-B27F-9FFA38944C1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7122-7E51-45F5-9C90-BBAF97DB75EC}" type="datetime1">
              <a:rPr lang="pt-BR" smtClean="0"/>
              <a:pPr/>
              <a:t>10/07/2014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859A7-742B-4706-B27F-9FFA38944C1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FEFA-DC42-4362-ABC0-0AC70D331D6D}" type="datetime1">
              <a:rPr lang="pt-BR" smtClean="0"/>
              <a:pPr/>
              <a:t>10/07/2014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859A7-742B-4706-B27F-9FFA38944C1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EDFE-1810-47B3-B9F8-2BFAEB829866}" type="datetime1">
              <a:rPr lang="pt-BR" smtClean="0"/>
              <a:pPr/>
              <a:t>10/07/2014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859A7-742B-4706-B27F-9FFA38944C1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D8D-653B-4B1A-85DE-2C4B7E5CC83E}" type="datetime1">
              <a:rPr lang="pt-BR" smtClean="0"/>
              <a:pPr/>
              <a:t>10/07/2014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859A7-742B-4706-B27F-9FFA38944C1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D4D6-541E-4887-B3F1-2539359EF200}" type="datetime1">
              <a:rPr lang="pt-BR" smtClean="0"/>
              <a:pPr/>
              <a:t>10/07/2014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859A7-742B-4706-B27F-9FFA38944C1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57CA-0890-4BEC-848D-463BED3BB8E5}" type="datetime1">
              <a:rPr lang="pt-BR" smtClean="0"/>
              <a:pPr/>
              <a:t>10/07/2014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859A7-742B-4706-B27F-9FFA38944C1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5479-C92B-4576-995B-9B2ECA8F18B2}" type="datetime1">
              <a:rPr lang="pt-BR" smtClean="0"/>
              <a:pPr/>
              <a:t>10/07/2014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859A7-742B-4706-B27F-9FFA38944C1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A222D-B570-4156-B8C8-812E2DD008D6}" type="datetime1">
              <a:rPr lang="pt-BR" smtClean="0"/>
              <a:pPr/>
              <a:t>10/07/2014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859A7-742B-4706-B27F-9FFA38944C1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714348" y="1785926"/>
            <a:ext cx="7772400" cy="1470025"/>
          </a:xfrm>
        </p:spPr>
        <p:txBody>
          <a:bodyPr>
            <a:norm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itchFamily="18" charset="-127"/>
                <a:ea typeface="Batang" pitchFamily="18" charset="-127"/>
              </a:rPr>
              <a:t>Estrutura de Dados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785786" y="2857496"/>
            <a:ext cx="7058052" cy="1752600"/>
          </a:xfrm>
        </p:spPr>
        <p:txBody>
          <a:bodyPr>
            <a:normAutofit/>
          </a:bodyPr>
          <a:lstStyle/>
          <a:p>
            <a:pPr algn="r"/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Batang" pitchFamily="18" charset="-127"/>
                <a:ea typeface="Batang" pitchFamily="18" charset="-127"/>
              </a:rPr>
              <a:t>Deque</a:t>
            </a:r>
          </a:p>
        </p:txBody>
      </p:sp>
      <p:sp>
        <p:nvSpPr>
          <p:cNvPr id="10" name="Triângulo retângulo 9"/>
          <p:cNvSpPr/>
          <p:nvPr/>
        </p:nvSpPr>
        <p:spPr>
          <a:xfrm rot="10800000">
            <a:off x="7358082" y="0"/>
            <a:ext cx="1785918" cy="5000636"/>
          </a:xfrm>
          <a:prstGeom prst="rt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riângulo retângulo 11"/>
          <p:cNvSpPr/>
          <p:nvPr/>
        </p:nvSpPr>
        <p:spPr>
          <a:xfrm flipH="1">
            <a:off x="7358082" y="2786034"/>
            <a:ext cx="1785918" cy="4071966"/>
          </a:xfrm>
          <a:prstGeom prst="rtTriangle">
            <a:avLst/>
          </a:prstGeom>
          <a:solidFill>
            <a:srgbClr val="9D8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riângulo retângulo 10"/>
          <p:cNvSpPr/>
          <p:nvPr/>
        </p:nvSpPr>
        <p:spPr>
          <a:xfrm rot="10800000">
            <a:off x="7991500" y="0"/>
            <a:ext cx="1152500" cy="5000636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 rot="5400000">
            <a:off x="-3071842" y="3286100"/>
            <a:ext cx="6858000" cy="285752"/>
          </a:xfrm>
          <a:prstGeom prst="rect">
            <a:avLst/>
          </a:prstGeom>
          <a:gradFill flip="none" rotWithShape="1">
            <a:gsLst>
              <a:gs pos="0">
                <a:srgbClr val="9D87B7">
                  <a:shade val="30000"/>
                  <a:satMod val="115000"/>
                </a:srgbClr>
              </a:gs>
              <a:gs pos="50000">
                <a:srgbClr val="9D87B7">
                  <a:shade val="67500"/>
                  <a:satMod val="115000"/>
                </a:srgbClr>
              </a:gs>
              <a:gs pos="100000">
                <a:srgbClr val="9D87B7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iângulo retângulo 12"/>
          <p:cNvSpPr/>
          <p:nvPr/>
        </p:nvSpPr>
        <p:spPr>
          <a:xfrm rot="10800000">
            <a:off x="7358082" y="0"/>
            <a:ext cx="1785918" cy="5000636"/>
          </a:xfrm>
          <a:prstGeom prst="rt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riângulo retângulo 13"/>
          <p:cNvSpPr/>
          <p:nvPr/>
        </p:nvSpPr>
        <p:spPr>
          <a:xfrm flipH="1">
            <a:off x="7358082" y="2786034"/>
            <a:ext cx="1785918" cy="4071966"/>
          </a:xfrm>
          <a:prstGeom prst="rtTriangle">
            <a:avLst/>
          </a:prstGeom>
          <a:solidFill>
            <a:srgbClr val="9D8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500034" y="571480"/>
            <a:ext cx="8229600" cy="2079625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ani" pitchFamily="34" charset="0"/>
                <a:ea typeface="+mj-ea"/>
                <a:cs typeface="Vani" pitchFamily="34" charset="0"/>
              </a:rPr>
              <a:t>UNIVERSIDADE FEDERAL DA BAHIA</a:t>
            </a:r>
            <a:r>
              <a:rPr lang="pt-BR" sz="2400" dirty="0">
                <a:latin typeface="Vani" pitchFamily="34" charset="0"/>
                <a:ea typeface="+mj-ea"/>
                <a:cs typeface="Vani" pitchFamily="34" charset="0"/>
              </a:rPr>
              <a:t/>
            </a:r>
            <a:br>
              <a:rPr lang="pt-BR" sz="2400" dirty="0">
                <a:latin typeface="Vani" pitchFamily="34" charset="0"/>
                <a:ea typeface="+mj-ea"/>
                <a:cs typeface="Vani" pitchFamily="34" charset="0"/>
              </a:rPr>
            </a:br>
            <a:r>
              <a:rPr lang="pt-BR" sz="2400" dirty="0">
                <a:latin typeface="Vani" pitchFamily="34" charset="0"/>
                <a:ea typeface="+mj-ea"/>
                <a:cs typeface="Vani" pitchFamily="34" charset="0"/>
              </a:rPr>
              <a:t>DEPARTAMENTO DE CIÊNCIA DA COMPUTAÇÃO</a:t>
            </a:r>
            <a:br>
              <a:rPr lang="pt-BR" sz="2400" dirty="0">
                <a:latin typeface="Vani" pitchFamily="34" charset="0"/>
                <a:ea typeface="+mj-ea"/>
                <a:cs typeface="Vani" pitchFamily="34" charset="0"/>
              </a:rPr>
            </a:br>
            <a:r>
              <a:rPr lang="pt-BR" sz="2400" dirty="0">
                <a:latin typeface="Vani" pitchFamily="34" charset="0"/>
                <a:ea typeface="+mj-ea"/>
                <a:cs typeface="Vani" pitchFamily="34" charset="0"/>
              </a:rPr>
              <a:t> MATD04 – ESTRUTURA DE DADOS </a:t>
            </a:r>
            <a:br>
              <a:rPr lang="pt-BR" sz="2400" dirty="0">
                <a:latin typeface="Vani" pitchFamily="34" charset="0"/>
                <a:ea typeface="+mj-ea"/>
                <a:cs typeface="Vani" pitchFamily="34" charset="0"/>
              </a:rPr>
            </a:br>
            <a:r>
              <a:rPr lang="pt-BR" sz="2400" dirty="0">
                <a:latin typeface="Vani" pitchFamily="34" charset="0"/>
                <a:ea typeface="+mj-ea"/>
                <a:cs typeface="Vani" pitchFamily="34" charset="0"/>
              </a:rPr>
              <a:t>Prof. </a:t>
            </a:r>
            <a:r>
              <a:rPr lang="pt-BR" sz="2400" dirty="0" smtClean="0">
                <a:latin typeface="Vani" pitchFamily="34" charset="0"/>
                <a:ea typeface="+mj-ea"/>
                <a:cs typeface="Vani" pitchFamily="34" charset="0"/>
              </a:rPr>
              <a:t>Danilo Silva Santos</a:t>
            </a:r>
            <a:endParaRPr lang="pt-BR" sz="2400" dirty="0">
              <a:latin typeface="Vani" pitchFamily="34" charset="0"/>
              <a:ea typeface="+mj-ea"/>
              <a:cs typeface="Vani" pitchFamily="34" charset="0"/>
            </a:endParaRPr>
          </a:p>
        </p:txBody>
      </p:sp>
      <p:sp>
        <p:nvSpPr>
          <p:cNvPr id="16" name="Rectangle 7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714348" y="3143248"/>
            <a:ext cx="7737475" cy="2928958"/>
          </a:xfrm>
          <a:prstGeom prst="rect">
            <a:avLst/>
          </a:prstGeom>
        </p:spPr>
        <p:txBody>
          <a:bodyPr numCol="2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87B7"/>
              </a:buClr>
              <a:buSzTx/>
              <a:tabLst/>
              <a:defRPr/>
            </a:pPr>
            <a:r>
              <a:rPr kumimoji="0" lang="pt-BR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ani" pitchFamily="34" charset="0"/>
                <a:cs typeface="Vani" pitchFamily="34" charset="0"/>
              </a:rPr>
              <a:t>Alunos: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87B7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pt-BR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ani" pitchFamily="34" charset="0"/>
              <a:cs typeface="Vani" pitchFamily="34" charset="0"/>
            </a:endParaRPr>
          </a:p>
          <a:p>
            <a:pPr marL="355600" marR="0" lvl="0" indent="0" algn="l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D87B7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pt-BR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ani" pitchFamily="34" charset="0"/>
                <a:cs typeface="Vani" pitchFamily="34" charset="0"/>
              </a:rPr>
              <a:t>Daniel Nunes;</a:t>
            </a:r>
          </a:p>
          <a:p>
            <a:pPr marL="355600" marR="0" lvl="0" indent="0" algn="l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D87B7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pt-BR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ani" pitchFamily="34" charset="0"/>
                <a:cs typeface="Vani" pitchFamily="34" charset="0"/>
              </a:rPr>
              <a:t>Deuana</a:t>
            </a:r>
            <a:r>
              <a:rPr kumimoji="0" lang="pt-BR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ani" pitchFamily="34" charset="0"/>
                <a:cs typeface="Vani" pitchFamily="34" charset="0"/>
              </a:rPr>
              <a:t> Teles;</a:t>
            </a:r>
          </a:p>
          <a:p>
            <a:pPr marL="355600" marR="0" lvl="0" indent="0" algn="l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D87B7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pt-BR" sz="2400" kern="0" dirty="0" smtClean="0">
                <a:solidFill>
                  <a:sysClr val="windowText" lastClr="000000"/>
                </a:solidFill>
                <a:latin typeface="Vani" pitchFamily="34" charset="0"/>
                <a:cs typeface="Vani" pitchFamily="34" charset="0"/>
              </a:rPr>
              <a:t>Felipe Baruch;</a:t>
            </a:r>
          </a:p>
          <a:p>
            <a:pPr marL="355600" marR="0" lvl="0" indent="0" algn="l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D87B7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pt-BR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ani" pitchFamily="34" charset="0"/>
                <a:cs typeface="Vani" pitchFamily="34" charset="0"/>
              </a:rPr>
              <a:t>Felipe Pacheco;</a:t>
            </a:r>
          </a:p>
          <a:p>
            <a:pPr marL="355600" marR="0" lvl="0" indent="0" algn="l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D87B7"/>
              </a:buClr>
              <a:buSzTx/>
              <a:buFont typeface="Wingdings" pitchFamily="2" charset="2"/>
              <a:buChar char="§"/>
              <a:tabLst/>
              <a:defRPr/>
            </a:pPr>
            <a:endParaRPr lang="pt-BR" sz="2400" kern="0" dirty="0">
              <a:solidFill>
                <a:sysClr val="windowText" lastClr="000000"/>
              </a:solidFill>
              <a:latin typeface="Vani" pitchFamily="34" charset="0"/>
              <a:cs typeface="Vani" pitchFamily="34" charset="0"/>
            </a:endParaRPr>
          </a:p>
          <a:p>
            <a:pPr marL="355600" marR="0" lvl="0" indent="0" algn="l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D87B7"/>
              </a:buClr>
              <a:buSzTx/>
              <a:buFont typeface="Wingdings" pitchFamily="2" charset="2"/>
              <a:buChar char="§"/>
              <a:tabLst/>
              <a:defRPr/>
            </a:pPr>
            <a:endParaRPr lang="pt-BR" sz="2400" kern="0" dirty="0" smtClean="0">
              <a:solidFill>
                <a:sysClr val="windowText" lastClr="000000"/>
              </a:solidFill>
              <a:latin typeface="Vani" pitchFamily="34" charset="0"/>
              <a:cs typeface="Vani" pitchFamily="34" charset="0"/>
            </a:endParaRPr>
          </a:p>
          <a:p>
            <a:pPr marL="355600" marR="0" lvl="0" indent="0" algn="l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D87B7"/>
              </a:buClr>
              <a:buSzTx/>
              <a:buFont typeface="Wingdings" pitchFamily="2" charset="2"/>
              <a:buChar char="§"/>
              <a:tabLst/>
              <a:defRPr/>
            </a:pPr>
            <a:endParaRPr lang="pt-BR" sz="2400" kern="0" dirty="0">
              <a:solidFill>
                <a:sysClr val="windowText" lastClr="000000"/>
              </a:solidFill>
              <a:latin typeface="Vani" pitchFamily="34" charset="0"/>
              <a:cs typeface="Vani" pitchFamily="34" charset="0"/>
            </a:endParaRPr>
          </a:p>
          <a:p>
            <a:pPr marL="355600" marR="0" lvl="0" indent="0" algn="l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D87B7"/>
              </a:buClr>
              <a:buSzTx/>
              <a:buFont typeface="Wingdings" pitchFamily="2" charset="2"/>
              <a:buChar char="§"/>
              <a:tabLst/>
              <a:defRPr/>
            </a:pPr>
            <a:endParaRPr lang="pt-BR" sz="2400" kern="0" dirty="0" smtClean="0">
              <a:solidFill>
                <a:sysClr val="windowText" lastClr="000000"/>
              </a:solidFill>
              <a:latin typeface="Vani" pitchFamily="34" charset="0"/>
              <a:cs typeface="Vani" pitchFamily="34" charset="0"/>
            </a:endParaRPr>
          </a:p>
          <a:p>
            <a:pPr marL="355600" marR="0" lvl="0" indent="0" algn="l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D87B7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pt-BR" sz="2400" kern="0" dirty="0" err="1" smtClean="0">
                <a:solidFill>
                  <a:sysClr val="windowText" lastClr="000000"/>
                </a:solidFill>
                <a:latin typeface="Vani" pitchFamily="34" charset="0"/>
                <a:cs typeface="Vani" pitchFamily="34" charset="0"/>
              </a:rPr>
              <a:t>Leonora</a:t>
            </a:r>
            <a:r>
              <a:rPr lang="pt-BR" sz="2400" kern="0" dirty="0" smtClean="0">
                <a:solidFill>
                  <a:sysClr val="windowText" lastClr="000000"/>
                </a:solidFill>
                <a:latin typeface="Vani" pitchFamily="34" charset="0"/>
                <a:cs typeface="Vani" pitchFamily="34" charset="0"/>
              </a:rPr>
              <a:t> Santana;</a:t>
            </a:r>
          </a:p>
          <a:p>
            <a:pPr marL="355600" marR="0" lvl="0" indent="0" algn="l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D87B7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pt-BR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ani" pitchFamily="34" charset="0"/>
                <a:cs typeface="Vani" pitchFamily="34" charset="0"/>
              </a:rPr>
              <a:t>Murilo Rocha;</a:t>
            </a:r>
          </a:p>
          <a:p>
            <a:pPr marL="355600" marR="0" lvl="0" indent="0" algn="l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D87B7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pt-BR" sz="2400" kern="0" dirty="0" smtClean="0">
                <a:solidFill>
                  <a:sysClr val="windowText" lastClr="000000"/>
                </a:solidFill>
                <a:latin typeface="Vani" pitchFamily="34" charset="0"/>
                <a:cs typeface="Vani" pitchFamily="34" charset="0"/>
              </a:rPr>
              <a:t>Pablo Oliveira;</a:t>
            </a:r>
            <a:endParaRPr kumimoji="0" lang="pt-BR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ani" pitchFamily="34" charset="0"/>
              <a:cs typeface="Vani" pitchFamily="34" charset="0"/>
            </a:endParaRPr>
          </a:p>
          <a:p>
            <a:pPr marL="355600" marR="0" lvl="0" indent="0" algn="l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D87B7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pt-BR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ani" pitchFamily="34" charset="0"/>
                <a:cs typeface="Vani" pitchFamily="34" charset="0"/>
              </a:rPr>
              <a:t>Ramon</a:t>
            </a:r>
            <a:r>
              <a:rPr kumimoji="0" lang="pt-BR" sz="24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ani" pitchFamily="34" charset="0"/>
                <a:cs typeface="Vani" pitchFamily="34" charset="0"/>
              </a:rPr>
              <a:t> Mascarenhas</a:t>
            </a:r>
            <a:r>
              <a:rPr kumimoji="0" lang="pt-BR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ani" pitchFamily="34" charset="0"/>
                <a:cs typeface="Vani" pitchFamily="34" charset="0"/>
              </a:rPr>
              <a:t>.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87B7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pt-BR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87B7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pt-BR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Retângulo 7"/>
          <p:cNvSpPr/>
          <p:nvPr/>
        </p:nvSpPr>
        <p:spPr>
          <a:xfrm rot="5400000">
            <a:off x="-3071842" y="3286100"/>
            <a:ext cx="6858000" cy="285752"/>
          </a:xfrm>
          <a:prstGeom prst="rect">
            <a:avLst/>
          </a:prstGeom>
          <a:gradFill flip="none" rotWithShape="1">
            <a:gsLst>
              <a:gs pos="0">
                <a:srgbClr val="9D87B7">
                  <a:shade val="30000"/>
                  <a:satMod val="115000"/>
                </a:srgbClr>
              </a:gs>
              <a:gs pos="50000">
                <a:srgbClr val="9D87B7">
                  <a:shade val="67500"/>
                  <a:satMod val="115000"/>
                </a:srgbClr>
              </a:gs>
              <a:gs pos="100000">
                <a:srgbClr val="9D87B7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riângulo retângulo 14"/>
          <p:cNvSpPr/>
          <p:nvPr/>
        </p:nvSpPr>
        <p:spPr>
          <a:xfrm rot="10800000">
            <a:off x="7991500" y="0"/>
            <a:ext cx="1152500" cy="5000636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 rot="10800000">
            <a:off x="8001024" y="0"/>
            <a:ext cx="1142976" cy="4143380"/>
          </a:xfrm>
          <a:prstGeom prst="rt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riângulo retângulo 11"/>
          <p:cNvSpPr/>
          <p:nvPr/>
        </p:nvSpPr>
        <p:spPr>
          <a:xfrm flipH="1">
            <a:off x="8215338" y="2285992"/>
            <a:ext cx="928662" cy="4572008"/>
          </a:xfrm>
          <a:prstGeom prst="rtTriangle">
            <a:avLst/>
          </a:prstGeom>
          <a:solidFill>
            <a:srgbClr val="9D8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riângulo retângulo 10"/>
          <p:cNvSpPr/>
          <p:nvPr/>
        </p:nvSpPr>
        <p:spPr>
          <a:xfrm rot="10800000">
            <a:off x="8501090" y="0"/>
            <a:ext cx="642910" cy="3929066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ítulo 1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itchFamily="18" charset="-127"/>
                <a:ea typeface="Batang" pitchFamily="18" charset="-127"/>
              </a:rPr>
              <a:t>Deque</a:t>
            </a:r>
          </a:p>
        </p:txBody>
      </p:sp>
      <p:sp>
        <p:nvSpPr>
          <p:cNvPr id="16" name="Espaço Reservado para Conteúdo 1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900369"/>
          </a:xfrm>
        </p:spPr>
        <p:txBody>
          <a:bodyPr>
            <a:noAutofit/>
          </a:bodyPr>
          <a:lstStyle/>
          <a:p>
            <a:pPr indent="17463">
              <a:buNone/>
            </a:pPr>
            <a:endParaRPr lang="pt-BR" sz="2800" dirty="0" smtClean="0">
              <a:latin typeface="Times" pitchFamily="18" charset="0"/>
              <a:cs typeface="Times"/>
            </a:endParaRPr>
          </a:p>
          <a:p>
            <a:pPr indent="17463">
              <a:buNone/>
            </a:pPr>
            <a:r>
              <a:rPr lang="pt-BR" sz="2800" dirty="0" smtClean="0">
                <a:latin typeface="Times" pitchFamily="18" charset="0"/>
                <a:cs typeface="Times"/>
              </a:rPr>
              <a:t>Um </a:t>
            </a:r>
            <a:r>
              <a:rPr lang="pt-BR" sz="2800" dirty="0">
                <a:latin typeface="Times" pitchFamily="18" charset="0"/>
                <a:cs typeface="Times"/>
              </a:rPr>
              <a:t>Deque, abreviação de Double-Ended </a:t>
            </a:r>
            <a:r>
              <a:rPr lang="fr-FR" sz="2800" dirty="0">
                <a:latin typeface="Times" pitchFamily="18" charset="0"/>
                <a:cs typeface="Times"/>
              </a:rPr>
              <a:t>Queue ou </a:t>
            </a:r>
            <a:r>
              <a:rPr lang="pt-BR" sz="2800" dirty="0">
                <a:latin typeface="Times" pitchFamily="18" charset="0"/>
                <a:cs typeface="Times"/>
              </a:rPr>
              <a:t>fila dupla</a:t>
            </a:r>
            <a:r>
              <a:rPr lang="fr-FR" sz="2800" dirty="0">
                <a:latin typeface="Times" pitchFamily="18" charset="0"/>
                <a:cs typeface="Times"/>
              </a:rPr>
              <a:t>, </a:t>
            </a:r>
            <a:r>
              <a:rPr lang="pt-BR" sz="2800" dirty="0">
                <a:latin typeface="Times" pitchFamily="18" charset="0"/>
                <a:cs typeface="Times"/>
              </a:rPr>
              <a:t>é uma especialização de uma fila, no qual se podem inserir ou remover elementos tanto no começo(base) como no fim(topo).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724680" y="6356350"/>
            <a:ext cx="2133600" cy="365125"/>
          </a:xfrm>
        </p:spPr>
        <p:txBody>
          <a:bodyPr/>
          <a:lstStyle/>
          <a:p>
            <a:fld id="{686859A7-742B-4706-B27F-9FFA38944C13}" type="slidenum">
              <a:rPr lang="pt-BR" sz="28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pPr/>
              <a:t>3</a:t>
            </a:fld>
            <a:endParaRPr lang="pt-BR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itchFamily="18" charset="0"/>
            </a:endParaRPr>
          </a:p>
        </p:txBody>
      </p:sp>
      <p:sp>
        <p:nvSpPr>
          <p:cNvPr id="13" name="Retângulo 12"/>
          <p:cNvSpPr/>
          <p:nvPr/>
        </p:nvSpPr>
        <p:spPr>
          <a:xfrm rot="5400000">
            <a:off x="-3071842" y="3286100"/>
            <a:ext cx="6858000" cy="285752"/>
          </a:xfrm>
          <a:prstGeom prst="rect">
            <a:avLst/>
          </a:prstGeom>
          <a:gradFill flip="none" rotWithShape="1">
            <a:gsLst>
              <a:gs pos="0">
                <a:srgbClr val="9D87B7">
                  <a:shade val="30000"/>
                  <a:satMod val="115000"/>
                </a:srgbClr>
              </a:gs>
              <a:gs pos="50000">
                <a:srgbClr val="9D87B7">
                  <a:shade val="67500"/>
                  <a:satMod val="115000"/>
                </a:srgbClr>
              </a:gs>
              <a:gs pos="100000">
                <a:srgbClr val="9D87B7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DeTexto 17"/>
          <p:cNvSpPr txBox="1"/>
          <p:nvPr/>
        </p:nvSpPr>
        <p:spPr>
          <a:xfrm>
            <a:off x="1857356" y="5357826"/>
            <a:ext cx="5929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17" name="Triângulo retângulo 16"/>
          <p:cNvSpPr/>
          <p:nvPr/>
        </p:nvSpPr>
        <p:spPr>
          <a:xfrm rot="10800000">
            <a:off x="7929618" y="0"/>
            <a:ext cx="1142976" cy="4143380"/>
          </a:xfrm>
          <a:prstGeom prst="rt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Triângulo retângulo 18"/>
          <p:cNvSpPr/>
          <p:nvPr/>
        </p:nvSpPr>
        <p:spPr>
          <a:xfrm flipH="1">
            <a:off x="8215370" y="2285992"/>
            <a:ext cx="928662" cy="4572008"/>
          </a:xfrm>
          <a:prstGeom prst="rtTriangle">
            <a:avLst/>
          </a:prstGeom>
          <a:solidFill>
            <a:srgbClr val="9D8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riângulo retângulo 19"/>
          <p:cNvSpPr/>
          <p:nvPr/>
        </p:nvSpPr>
        <p:spPr>
          <a:xfrm rot="10800000">
            <a:off x="8501122" y="0"/>
            <a:ext cx="642910" cy="3929066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 rot="5400000">
            <a:off x="-3143248" y="3286100"/>
            <a:ext cx="6858000" cy="285752"/>
          </a:xfrm>
          <a:prstGeom prst="rect">
            <a:avLst/>
          </a:prstGeom>
          <a:gradFill flip="none" rotWithShape="1">
            <a:gsLst>
              <a:gs pos="0">
                <a:srgbClr val="9D87B7">
                  <a:shade val="30000"/>
                  <a:satMod val="115000"/>
                </a:srgbClr>
              </a:gs>
              <a:gs pos="50000">
                <a:srgbClr val="9D87B7">
                  <a:shade val="67500"/>
                  <a:satMod val="115000"/>
                </a:srgbClr>
              </a:gs>
              <a:gs pos="100000">
                <a:srgbClr val="9D87B7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796118" y="6286520"/>
            <a:ext cx="2133600" cy="365125"/>
          </a:xfrm>
        </p:spPr>
        <p:txBody>
          <a:bodyPr/>
          <a:lstStyle/>
          <a:p>
            <a:fld id="{686859A7-742B-4706-B27F-9FFA38944C13}" type="slidenum">
              <a:rPr lang="pt-BR" sz="28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pPr/>
              <a:t>4</a:t>
            </a:fld>
            <a:endParaRPr lang="pt-BR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itchFamily="18" charset="0"/>
            </a:endParaRPr>
          </a:p>
        </p:txBody>
      </p:sp>
      <p:pic>
        <p:nvPicPr>
          <p:cNvPr id="2" name="Imagem 1" descr="deque image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64" y="1436688"/>
            <a:ext cx="7631811" cy="48180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350075" y="44079"/>
            <a:ext cx="8229600" cy="1143000"/>
          </a:xfrm>
        </p:spPr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itchFamily="18" charset="-127"/>
                <a:ea typeface="Batang" pitchFamily="18" charset="-127"/>
              </a:rPr>
              <a:t>Funções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idx="1"/>
          </p:nvPr>
        </p:nvSpPr>
        <p:spPr>
          <a:xfrm>
            <a:off x="753137" y="1235444"/>
            <a:ext cx="4040188" cy="639762"/>
          </a:xfrm>
        </p:spPr>
        <p:txBody>
          <a:bodyPr/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itchFamily="18" charset="-127"/>
                <a:ea typeface="Batang" pitchFamily="18" charset="-127"/>
              </a:rPr>
              <a:t>Escolhidas na sala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2"/>
          </p:nvPr>
        </p:nvSpPr>
        <p:spPr>
          <a:xfrm>
            <a:off x="730253" y="2046882"/>
            <a:ext cx="3697731" cy="4309467"/>
          </a:xfrm>
        </p:spPr>
        <p:txBody>
          <a:bodyPr>
            <a:normAutofit fontScale="92500" lnSpcReduction="10000"/>
          </a:bodyPr>
          <a:lstStyle/>
          <a:p>
            <a:r>
              <a:rPr lang="pt-BR" dirty="0">
                <a:latin typeface="Times" pitchFamily="18" charset="0"/>
                <a:cs typeface="Times" pitchFamily="18" charset="0"/>
              </a:rPr>
              <a:t>Inserir pela direita;</a:t>
            </a:r>
          </a:p>
          <a:p>
            <a:r>
              <a:rPr lang="pt-BR" dirty="0">
                <a:latin typeface="Times" pitchFamily="18" charset="0"/>
                <a:cs typeface="Times" pitchFamily="18" charset="0"/>
              </a:rPr>
              <a:t>Inserir pela esquerda;</a:t>
            </a:r>
          </a:p>
          <a:p>
            <a:r>
              <a:rPr lang="pt-BR" dirty="0">
                <a:latin typeface="Times" pitchFamily="18" charset="0"/>
                <a:cs typeface="Times" pitchFamily="18" charset="0"/>
              </a:rPr>
              <a:t>Remover pela direita;</a:t>
            </a:r>
          </a:p>
          <a:p>
            <a:r>
              <a:rPr lang="pt-BR" dirty="0">
                <a:latin typeface="Times" pitchFamily="18" charset="0"/>
                <a:cs typeface="Times" pitchFamily="18" charset="0"/>
              </a:rPr>
              <a:t>Remover pela esquerda;</a:t>
            </a:r>
          </a:p>
          <a:p>
            <a:r>
              <a:rPr lang="pt-BR" dirty="0">
                <a:latin typeface="Times" pitchFamily="18" charset="0"/>
                <a:cs typeface="Times" pitchFamily="18" charset="0"/>
              </a:rPr>
              <a:t>Ordenar;</a:t>
            </a:r>
          </a:p>
          <a:p>
            <a:r>
              <a:rPr lang="pt-BR" dirty="0">
                <a:latin typeface="Times" pitchFamily="18" charset="0"/>
                <a:cs typeface="Times" pitchFamily="18" charset="0"/>
              </a:rPr>
              <a:t>Menu;</a:t>
            </a:r>
          </a:p>
          <a:p>
            <a:r>
              <a:rPr lang="pt-BR" dirty="0">
                <a:latin typeface="Times" pitchFamily="18" charset="0"/>
                <a:cs typeface="Times" pitchFamily="18" charset="0"/>
              </a:rPr>
              <a:t>Consultar elemento;</a:t>
            </a:r>
          </a:p>
          <a:p>
            <a:r>
              <a:rPr lang="pt-BR" dirty="0">
                <a:latin typeface="Times" pitchFamily="18" charset="0"/>
                <a:cs typeface="Times" pitchFamily="18" charset="0"/>
              </a:rPr>
              <a:t>Trocar lado;</a:t>
            </a:r>
          </a:p>
          <a:p>
            <a:r>
              <a:rPr lang="pt-BR" dirty="0" err="1" smtClean="0">
                <a:latin typeface="Times" pitchFamily="18" charset="0"/>
                <a:cs typeface="Times" pitchFamily="18" charset="0"/>
              </a:rPr>
              <a:t>Main</a:t>
            </a:r>
            <a:r>
              <a:rPr lang="pt-BR" dirty="0" smtClean="0">
                <a:latin typeface="Times" pitchFamily="18" charset="0"/>
                <a:cs typeface="Times" pitchFamily="18" charset="0"/>
              </a:rPr>
              <a:t>;</a:t>
            </a:r>
          </a:p>
          <a:p>
            <a:r>
              <a:rPr lang="pt-BR" dirty="0" smtClean="0">
                <a:latin typeface="Times" pitchFamily="18" charset="0"/>
                <a:cs typeface="Times" pitchFamily="18" charset="0"/>
              </a:rPr>
              <a:t>Limpar;</a:t>
            </a:r>
          </a:p>
          <a:p>
            <a:r>
              <a:rPr lang="pt-BR" dirty="0" smtClean="0">
                <a:latin typeface="Times" pitchFamily="18" charset="0"/>
                <a:cs typeface="Times" pitchFamily="18" charset="0"/>
              </a:rPr>
              <a:t>Imprimir.</a:t>
            </a:r>
            <a:endParaRPr lang="pt-BR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3"/>
          </p:nvPr>
        </p:nvSpPr>
        <p:spPr>
          <a:xfrm>
            <a:off x="4946570" y="1159674"/>
            <a:ext cx="4041775" cy="639762"/>
          </a:xfrm>
        </p:spPr>
        <p:txBody>
          <a:bodyPr/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itchFamily="18" charset="-127"/>
                <a:ea typeface="Batang" pitchFamily="18" charset="-127"/>
              </a:rPr>
              <a:t>Programa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17" name="Espaço Reservado para Conteúdo 16"/>
          <p:cNvSpPr>
            <a:spLocks noGrp="1"/>
          </p:cNvSpPr>
          <p:nvPr>
            <p:ph sz="quarter" idx="4"/>
          </p:nvPr>
        </p:nvSpPr>
        <p:spPr>
          <a:xfrm>
            <a:off x="4741385" y="1902659"/>
            <a:ext cx="4079087" cy="4312399"/>
          </a:xfrm>
        </p:spPr>
        <p:txBody>
          <a:bodyPr>
            <a:normAutofit lnSpcReduction="10000"/>
          </a:bodyPr>
          <a:lstStyle/>
          <a:p>
            <a:r>
              <a:rPr lang="pt-BR" dirty="0" err="1">
                <a:latin typeface="Times" pitchFamily="18" charset="0"/>
                <a:cs typeface="Times" pitchFamily="18" charset="0"/>
              </a:rPr>
              <a:t>Main</a:t>
            </a:r>
            <a:r>
              <a:rPr lang="pt-BR" dirty="0">
                <a:latin typeface="Times" pitchFamily="18" charset="0"/>
                <a:cs typeface="Times" pitchFamily="18" charset="0"/>
              </a:rPr>
              <a:t>;</a:t>
            </a:r>
          </a:p>
          <a:p>
            <a:r>
              <a:rPr lang="pt-BR" dirty="0">
                <a:latin typeface="Times" pitchFamily="18" charset="0"/>
                <a:cs typeface="Times" pitchFamily="18" charset="0"/>
              </a:rPr>
              <a:t>Menu;</a:t>
            </a:r>
          </a:p>
          <a:p>
            <a:r>
              <a:rPr lang="pt-BR" dirty="0">
                <a:latin typeface="Times" charset="0"/>
                <a:cs typeface="Times" charset="0"/>
              </a:rPr>
              <a:t>Inserir pela direita; </a:t>
            </a:r>
          </a:p>
          <a:p>
            <a:r>
              <a:rPr lang="pt-BR" dirty="0">
                <a:latin typeface="Times" charset="0"/>
                <a:cs typeface="Times" charset="0"/>
              </a:rPr>
              <a:t>Inserir pela esquerda; </a:t>
            </a:r>
          </a:p>
          <a:p>
            <a:r>
              <a:rPr lang="pt-BR" dirty="0">
                <a:latin typeface="Times" charset="0"/>
                <a:cs typeface="Times" charset="0"/>
              </a:rPr>
              <a:t>Remover pela direita; </a:t>
            </a:r>
          </a:p>
          <a:p>
            <a:r>
              <a:rPr lang="pt-BR" dirty="0">
                <a:latin typeface="Times" charset="0"/>
                <a:cs typeface="Times" charset="0"/>
              </a:rPr>
              <a:t>Remover pela esquerda; </a:t>
            </a:r>
            <a:endParaRPr lang="pt-BR" dirty="0" smtClean="0">
              <a:latin typeface="Times" charset="0"/>
              <a:cs typeface="Times" charset="0"/>
            </a:endParaRPr>
          </a:p>
          <a:p>
            <a:r>
              <a:rPr lang="pt-BR" dirty="0">
                <a:latin typeface="Times" charset="0"/>
                <a:cs typeface="Times" charset="0"/>
              </a:rPr>
              <a:t>Trocar lado</a:t>
            </a:r>
            <a:r>
              <a:rPr lang="pt-BR" dirty="0" smtClean="0">
                <a:latin typeface="Times" charset="0"/>
                <a:cs typeface="Times" charset="0"/>
              </a:rPr>
              <a:t>;</a:t>
            </a:r>
            <a:endParaRPr lang="pt-BR" dirty="0">
              <a:latin typeface="Times" charset="0"/>
              <a:cs typeface="Times" charset="0"/>
            </a:endParaRPr>
          </a:p>
          <a:p>
            <a:r>
              <a:rPr lang="pt-BR" dirty="0">
                <a:latin typeface="Times" charset="0"/>
                <a:cs typeface="Times" charset="0"/>
              </a:rPr>
              <a:t>Ordenar; </a:t>
            </a:r>
            <a:endParaRPr lang="pt-BR" dirty="0" smtClean="0">
              <a:latin typeface="Times" charset="0"/>
              <a:cs typeface="Times" charset="0"/>
            </a:endParaRPr>
          </a:p>
          <a:p>
            <a:r>
              <a:rPr lang="pt-BR" dirty="0" smtClean="0">
                <a:latin typeface="Times" charset="0"/>
                <a:cs typeface="Times" charset="0"/>
              </a:rPr>
              <a:t>Limpar;</a:t>
            </a:r>
            <a:endParaRPr lang="pt-BR" dirty="0">
              <a:latin typeface="Times" charset="0"/>
              <a:cs typeface="Times" charset="0"/>
            </a:endParaRPr>
          </a:p>
          <a:p>
            <a:r>
              <a:rPr lang="pt-BR" dirty="0" smtClean="0">
                <a:latin typeface="Times" pitchFamily="18" charset="0"/>
                <a:cs typeface="Times" pitchFamily="18" charset="0"/>
              </a:rPr>
              <a:t>Imprimir</a:t>
            </a:r>
            <a:r>
              <a:rPr lang="pt-BR" dirty="0" smtClean="0">
                <a:latin typeface="Times" pitchFamily="18" charset="0"/>
                <a:cs typeface="Times" pitchFamily="18" charset="0"/>
              </a:rPr>
              <a:t>.</a:t>
            </a:r>
            <a:endParaRPr lang="pt-BR" dirty="0">
              <a:latin typeface="Times" pitchFamily="18" charset="0"/>
              <a:cs typeface="Times" pitchFamily="18" charset="0"/>
            </a:endParaRPr>
          </a:p>
          <a:p>
            <a:endParaRPr lang="pt-BR" dirty="0">
              <a:latin typeface="Times" pitchFamily="18" charset="0"/>
              <a:cs typeface="Times" pitchFamily="18" charset="0"/>
            </a:endParaRPr>
          </a:p>
          <a:p>
            <a:endParaRPr lang="pt-BR" dirty="0">
              <a:latin typeface="Times" pitchFamily="18" charset="0"/>
              <a:cs typeface="Times" pitchFamily="18" charset="0"/>
            </a:endParaRPr>
          </a:p>
          <a:p>
            <a:endParaRPr lang="pt-BR" dirty="0">
              <a:latin typeface="Times" pitchFamily="18" charset="0"/>
              <a:cs typeface="Times" pitchFamily="18" charset="0"/>
            </a:endParaRPr>
          </a:p>
          <a:p>
            <a:endParaRPr lang="pt-BR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859A7-742B-4706-B27F-9FFA38944C13}" type="slidenum">
              <a:rPr lang="pt-BR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pPr/>
              <a:t>5</a:t>
            </a:fld>
            <a:endParaRPr lang="pt-B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itchFamily="18" charset="0"/>
            </a:endParaRPr>
          </a:p>
        </p:txBody>
      </p:sp>
      <p:sp>
        <p:nvSpPr>
          <p:cNvPr id="18" name="Triângulo retângulo 17"/>
          <p:cNvSpPr/>
          <p:nvPr/>
        </p:nvSpPr>
        <p:spPr>
          <a:xfrm rot="10800000">
            <a:off x="7929618" y="0"/>
            <a:ext cx="1142976" cy="4143380"/>
          </a:xfrm>
          <a:prstGeom prst="rt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Triângulo retângulo 18"/>
          <p:cNvSpPr/>
          <p:nvPr/>
        </p:nvSpPr>
        <p:spPr>
          <a:xfrm flipH="1">
            <a:off x="8215370" y="2285992"/>
            <a:ext cx="928662" cy="4572008"/>
          </a:xfrm>
          <a:prstGeom prst="rtTriangle">
            <a:avLst/>
          </a:prstGeom>
          <a:solidFill>
            <a:srgbClr val="9D8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riângulo retângulo 19"/>
          <p:cNvSpPr/>
          <p:nvPr/>
        </p:nvSpPr>
        <p:spPr>
          <a:xfrm rot="10800000">
            <a:off x="8501122" y="0"/>
            <a:ext cx="642910" cy="3929066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 rot="5400000">
            <a:off x="-3143248" y="3286100"/>
            <a:ext cx="6858000" cy="285752"/>
          </a:xfrm>
          <a:prstGeom prst="rect">
            <a:avLst/>
          </a:prstGeom>
          <a:gradFill flip="none" rotWithShape="1">
            <a:gsLst>
              <a:gs pos="0">
                <a:srgbClr val="9D87B7">
                  <a:shade val="30000"/>
                  <a:satMod val="115000"/>
                </a:srgbClr>
              </a:gs>
              <a:gs pos="50000">
                <a:srgbClr val="9D87B7">
                  <a:shade val="67500"/>
                  <a:satMod val="115000"/>
                </a:srgbClr>
              </a:gs>
              <a:gs pos="100000">
                <a:srgbClr val="9D87B7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spaço Reservado para Número de Slide 8"/>
          <p:cNvSpPr txBox="1">
            <a:spLocks/>
          </p:cNvSpPr>
          <p:nvPr/>
        </p:nvSpPr>
        <p:spPr>
          <a:xfrm>
            <a:off x="6796118" y="62865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6859A7-742B-4706-B27F-9FFA38944C13}" type="slidenum">
              <a:rPr kumimoji="0" lang="pt-BR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skerville Old Face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askerville Old Face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iângulo retângulo 12"/>
          <p:cNvSpPr/>
          <p:nvPr/>
        </p:nvSpPr>
        <p:spPr>
          <a:xfrm rot="10800000">
            <a:off x="8001024" y="0"/>
            <a:ext cx="1142976" cy="4143380"/>
          </a:xfrm>
          <a:prstGeom prst="rt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riângulo retângulo 13"/>
          <p:cNvSpPr/>
          <p:nvPr/>
        </p:nvSpPr>
        <p:spPr>
          <a:xfrm flipH="1">
            <a:off x="8215338" y="2285992"/>
            <a:ext cx="928662" cy="4572008"/>
          </a:xfrm>
          <a:prstGeom prst="rtTriangle">
            <a:avLst/>
          </a:prstGeom>
          <a:solidFill>
            <a:srgbClr val="9D8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riângulo retângulo 14"/>
          <p:cNvSpPr/>
          <p:nvPr/>
        </p:nvSpPr>
        <p:spPr>
          <a:xfrm rot="10800000">
            <a:off x="8501090" y="0"/>
            <a:ext cx="642910" cy="3929066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 rot="5400000">
            <a:off x="-3071842" y="3286100"/>
            <a:ext cx="6858000" cy="285752"/>
          </a:xfrm>
          <a:prstGeom prst="rect">
            <a:avLst/>
          </a:prstGeom>
          <a:gradFill flip="none" rotWithShape="1">
            <a:gsLst>
              <a:gs pos="0">
                <a:srgbClr val="9D87B7">
                  <a:shade val="30000"/>
                  <a:satMod val="115000"/>
                </a:srgbClr>
              </a:gs>
              <a:gs pos="50000">
                <a:srgbClr val="9D87B7">
                  <a:shade val="67500"/>
                  <a:satMod val="115000"/>
                </a:srgbClr>
              </a:gs>
              <a:gs pos="100000">
                <a:srgbClr val="9D87B7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itchFamily="18" charset="-127"/>
                <a:ea typeface="Batang" pitchFamily="18" charset="-127"/>
              </a:rPr>
              <a:t>Referências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2189185"/>
            <a:ext cx="8229600" cy="4525963"/>
          </a:xfrm>
        </p:spPr>
        <p:txBody>
          <a:bodyPr>
            <a:noAutofit/>
          </a:bodyPr>
          <a:lstStyle/>
          <a:p>
            <a:pPr indent="-163513"/>
            <a:r>
              <a:rPr lang="en-US" sz="2000" dirty="0">
                <a:latin typeface="Calibri" charset="0"/>
              </a:rPr>
              <a:t>http://www.cic.unb.br/~alchieri/disciplinas/graduacao/ed/pilhas_filas_deques.pdf</a:t>
            </a:r>
          </a:p>
          <a:p>
            <a:pPr indent="-163513"/>
            <a:r>
              <a:rPr lang="en-US" sz="2000" dirty="0">
                <a:latin typeface="Calibri" charset="0"/>
              </a:rPr>
              <a:t>http://www.inf.ufsc.br/~ronaldo/ine5384/9-Deques.pdf</a:t>
            </a:r>
            <a:endParaRPr lang="pt-BR" sz="2000" dirty="0">
              <a:latin typeface="Calibri" charset="0"/>
            </a:endParaRPr>
          </a:p>
          <a:p>
            <a:pPr marL="522287"/>
            <a:r>
              <a:rPr lang="en-US" sz="2000" dirty="0">
                <a:latin typeface="Calibri" charset="0"/>
              </a:rPr>
              <a:t>http://osorio.wait4.org/oldsite/prog2/prog2-dequeestatico.pdf</a:t>
            </a:r>
          </a:p>
          <a:p>
            <a:pPr indent="-163513"/>
            <a:endParaRPr lang="pt-BR" sz="1200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859A7-742B-4706-B27F-9FFA38944C13}" type="slidenum">
              <a:rPr lang="pt-BR" sz="28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pPr/>
              <a:t>6</a:t>
            </a:fld>
            <a:endParaRPr lang="pt-BR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184</Words>
  <Application>Microsoft Office PowerPoint</Application>
  <PresentationFormat>Apresentação na tela (4:3)</PresentationFormat>
  <Paragraphs>67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4" baseType="lpstr">
      <vt:lpstr>Batang</vt:lpstr>
      <vt:lpstr>Arial</vt:lpstr>
      <vt:lpstr>Baskerville Old Face</vt:lpstr>
      <vt:lpstr>Calibri</vt:lpstr>
      <vt:lpstr>Times</vt:lpstr>
      <vt:lpstr>Vani</vt:lpstr>
      <vt:lpstr>Wingdings</vt:lpstr>
      <vt:lpstr>Tema do Office</vt:lpstr>
      <vt:lpstr>Estrutura de Dados</vt:lpstr>
      <vt:lpstr>Apresentação do PowerPoint</vt:lpstr>
      <vt:lpstr>Deque</vt:lpstr>
      <vt:lpstr>Apresentação do PowerPoint</vt:lpstr>
      <vt:lpstr>Funções</vt:lpstr>
      <vt:lpstr>Referências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</dc:title>
  <dc:creator>Deuana</dc:creator>
  <cp:lastModifiedBy>Pablo Oliveira</cp:lastModifiedBy>
  <cp:revision>41</cp:revision>
  <dcterms:created xsi:type="dcterms:W3CDTF">2014-04-02T17:01:19Z</dcterms:created>
  <dcterms:modified xsi:type="dcterms:W3CDTF">2014-07-10T18:32:51Z</dcterms:modified>
</cp:coreProperties>
</file>