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drawings/drawing9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Planilha_do_Microsoft_Excel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Planilha_do_Microsoft_Excel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Planilha_do_Microsoft_Excel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Planilha_do_Microsoft_Excel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Planilha_do_Microsoft_Excel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Planilha_do_Microsoft_Excel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Planilha_do_Microsoft_Excel7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package" Target="../embeddings/Planilha_do_Microsoft_Excel8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package" Target="../embeddings/Planilha_do_Microsoft_Excel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4312331482266018E-2"/>
          <c:y val="3.772802591817772E-2"/>
          <c:w val="0.97577913133770378"/>
          <c:h val="0.6575674505169780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1 elemento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5321817237855263E-2"/>
                  <c:y val="-9.4320064795444331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0.002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Plan1!$B$2</c:f>
              <c:numCache>
                <c:formatCode>General</c:formatCode>
                <c:ptCount val="1"/>
                <c:pt idx="0">
                  <c:v>2E-3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100 elementos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3119920086737411E-2"/>
                  <c:y val="-9.701492378959983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0.472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Plan1!$C$2</c:f>
              <c:numCache>
                <c:formatCode>General</c:formatCode>
                <c:ptCount val="1"/>
                <c:pt idx="0">
                  <c:v>0.47199999999999998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1000 elementos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1009485755588435E-3"/>
                  <c:y val="0.2075041425499774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4000" baseline="0">
                        <a:solidFill>
                          <a:srgbClr val="FF0000"/>
                        </a:solidFill>
                      </a:defRPr>
                    </a:pPr>
                    <a:r>
                      <a:rPr lang="en-US" sz="4000" baseline="0" dirty="0" smtClean="0">
                        <a:solidFill>
                          <a:srgbClr val="FF0000"/>
                        </a:solidFill>
                      </a:rPr>
                      <a:t>3.655</a:t>
                    </a:r>
                    <a:endParaRPr lang="en-US" sz="4000" baseline="0" dirty="0" smtClean="0">
                      <a:solidFill>
                        <a:srgbClr val="FF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Plan1!$D$2</c:f>
              <c:numCache>
                <c:formatCode>General</c:formatCode>
                <c:ptCount val="1"/>
                <c:pt idx="0">
                  <c:v>3.6549999999999998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gapDepth val="130"/>
        <c:shape val="box"/>
        <c:axId val="98977504"/>
        <c:axId val="98963504"/>
        <c:axId val="0"/>
      </c:bar3DChart>
      <c:catAx>
        <c:axId val="9897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8963504"/>
        <c:crosses val="autoZero"/>
        <c:auto val="1"/>
        <c:lblAlgn val="ctr"/>
        <c:lblOffset val="100"/>
        <c:noMultiLvlLbl val="0"/>
      </c:catAx>
      <c:valAx>
        <c:axId val="98963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897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0154853504421153"/>
          <c:w val="0.99436574395906485"/>
          <c:h val="0.149489963572552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4312331482266018E-2"/>
          <c:y val="3.772802591817772E-2"/>
          <c:w val="0.97577913133770378"/>
          <c:h val="0.6575674505169780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1 elemento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5321817237855263E-2"/>
                  <c:y val="-9.4320064795444331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100 elementos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5.5047428777946217E-3"/>
                  <c:y val="0.1825119777994545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0.001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Plan1!$C$2</c:f>
              <c:numCache>
                <c:formatCode>General</c:formatCode>
                <c:ptCount val="1"/>
                <c:pt idx="0">
                  <c:v>1E-3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1000 elementos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4.4037943022356973E-3"/>
                  <c:y val="0.19133498858504408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4000" baseline="0">
                        <a:solidFill>
                          <a:srgbClr val="FF0000"/>
                        </a:solidFill>
                      </a:defRPr>
                    </a:pPr>
                    <a:r>
                      <a:rPr lang="en-US" sz="4000" baseline="0" dirty="0" smtClean="0">
                        <a:solidFill>
                          <a:srgbClr val="FF0000"/>
                        </a:solidFill>
                      </a:rPr>
                      <a:t>0.001</a:t>
                    </a:r>
                    <a:endParaRPr lang="en-US" sz="4000" baseline="0" dirty="0" smtClean="0">
                      <a:solidFill>
                        <a:srgbClr val="FF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Plan1!$D$2</c:f>
              <c:numCache>
                <c:formatCode>General</c:formatCode>
                <c:ptCount val="1"/>
                <c:pt idx="0">
                  <c:v>1E-3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gapDepth val="130"/>
        <c:shape val="box"/>
        <c:axId val="196878832"/>
        <c:axId val="183795472"/>
        <c:axId val="0"/>
      </c:bar3DChart>
      <c:catAx>
        <c:axId val="19687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3795472"/>
        <c:crosses val="autoZero"/>
        <c:auto val="1"/>
        <c:lblAlgn val="ctr"/>
        <c:lblOffset val="100"/>
        <c:noMultiLvlLbl val="0"/>
      </c:catAx>
      <c:valAx>
        <c:axId val="183795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6878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0154853504421153"/>
          <c:w val="0.99436574395906485"/>
          <c:h val="0.149489963572552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4312331482266018E-2"/>
          <c:y val="3.772802591817772E-2"/>
          <c:w val="0.97577913133770378"/>
          <c:h val="0.6575674505169780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1 elemento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5321817237855263E-2"/>
                  <c:y val="-9.4320064795444331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100 elementos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3119920086737411E-2"/>
                  <c:y val="-9.701492378959983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1000 elementos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1009485755588435E-3"/>
                  <c:y val="0.2075041425499774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4000" baseline="0">
                        <a:solidFill>
                          <a:srgbClr val="FF0000"/>
                        </a:solidFill>
                      </a:defRPr>
                    </a:pPr>
                    <a:r>
                      <a:rPr lang="en-US" sz="4000" baseline="0" dirty="0" smtClean="0">
                        <a:solidFill>
                          <a:srgbClr val="FF0000"/>
                        </a:solidFill>
                      </a:rPr>
                      <a:t>0.003</a:t>
                    </a:r>
                    <a:endParaRPr lang="en-US" sz="4000" baseline="0" dirty="0" smtClean="0">
                      <a:solidFill>
                        <a:srgbClr val="FF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Plan1!$D$2</c:f>
              <c:numCache>
                <c:formatCode>General</c:formatCode>
                <c:ptCount val="1"/>
                <c:pt idx="0">
                  <c:v>3.0000000000000001E-3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gapDepth val="130"/>
        <c:shape val="box"/>
        <c:axId val="195442048"/>
        <c:axId val="195441488"/>
        <c:axId val="0"/>
      </c:bar3DChart>
      <c:catAx>
        <c:axId val="19544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5441488"/>
        <c:crosses val="autoZero"/>
        <c:auto val="1"/>
        <c:lblAlgn val="ctr"/>
        <c:lblOffset val="100"/>
        <c:noMultiLvlLbl val="0"/>
      </c:catAx>
      <c:valAx>
        <c:axId val="1954414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44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0154853504421153"/>
          <c:w val="0.99436574395906485"/>
          <c:h val="0.149489963572552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4312331482266018E-2"/>
          <c:y val="3.772802591817772E-2"/>
          <c:w val="0.97577913133770378"/>
          <c:h val="0.6575674505169780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1 elemento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5321817237855263E-2"/>
                  <c:y val="-9.4320064795444331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100 elementos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3119920086737411E-2"/>
                  <c:y val="-9.701492378959983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0.025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Plan1!$C$2</c:f>
              <c:numCache>
                <c:formatCode>General</c:formatCode>
                <c:ptCount val="1"/>
                <c:pt idx="0">
                  <c:v>2.5000000000000001E-2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1000 elementos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1009485755588435E-3"/>
                  <c:y val="0.2075041425499774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4000" baseline="0">
                        <a:solidFill>
                          <a:srgbClr val="FF0000"/>
                        </a:solidFill>
                      </a:defRPr>
                    </a:pPr>
                    <a:r>
                      <a:rPr lang="en-US" sz="4000" baseline="0" dirty="0" smtClean="0">
                        <a:solidFill>
                          <a:srgbClr val="FF0000"/>
                        </a:solidFill>
                      </a:rPr>
                      <a:t>0.197</a:t>
                    </a:r>
                    <a:endParaRPr lang="en-US" sz="4000" baseline="0" dirty="0" smtClean="0">
                      <a:solidFill>
                        <a:srgbClr val="FF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Plan1!$D$2</c:f>
              <c:numCache>
                <c:formatCode>General</c:formatCode>
                <c:ptCount val="1"/>
                <c:pt idx="0">
                  <c:v>0.19700000000000001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gapDepth val="130"/>
        <c:shape val="box"/>
        <c:axId val="245903664"/>
        <c:axId val="245904224"/>
        <c:axId val="0"/>
      </c:bar3DChart>
      <c:catAx>
        <c:axId val="24590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5904224"/>
        <c:crosses val="autoZero"/>
        <c:auto val="1"/>
        <c:lblAlgn val="ctr"/>
        <c:lblOffset val="100"/>
        <c:noMultiLvlLbl val="0"/>
      </c:catAx>
      <c:valAx>
        <c:axId val="245904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590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0154853504421153"/>
          <c:w val="0.99436574395906485"/>
          <c:h val="0.149489963572552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4312331482266018E-2"/>
          <c:y val="3.772802591817772E-2"/>
          <c:w val="0.97577913133770378"/>
          <c:h val="0.6575674505169780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1 elemento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5321817237855263E-2"/>
                  <c:y val="-9.4320064795444331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100 elementos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3119920086737411E-2"/>
                  <c:y val="-9.701492378959983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1000 elementos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2018971511178487E-3"/>
                  <c:y val="0.16708125763764417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4000" baseline="0">
                        <a:solidFill>
                          <a:srgbClr val="FF0000"/>
                        </a:solidFill>
                      </a:defRPr>
                    </a:pPr>
                    <a:r>
                      <a:rPr lang="en-US" sz="4000" baseline="0" dirty="0" smtClean="0">
                        <a:solidFill>
                          <a:srgbClr val="FF0000"/>
                        </a:solidFill>
                      </a:rPr>
                      <a:t>0.003</a:t>
                    </a:r>
                    <a:endParaRPr lang="en-US" sz="4000" baseline="0" dirty="0" smtClean="0">
                      <a:solidFill>
                        <a:srgbClr val="FF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Plan1!$D$2</c:f>
              <c:numCache>
                <c:formatCode>General</c:formatCode>
                <c:ptCount val="1"/>
                <c:pt idx="0">
                  <c:v>3.0000000000000001E-3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gapDepth val="130"/>
        <c:shape val="box"/>
        <c:axId val="245906464"/>
        <c:axId val="245908704"/>
        <c:axId val="0"/>
      </c:bar3DChart>
      <c:catAx>
        <c:axId val="24590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45908704"/>
        <c:crosses val="autoZero"/>
        <c:auto val="1"/>
        <c:lblAlgn val="ctr"/>
        <c:lblOffset val="100"/>
        <c:noMultiLvlLbl val="0"/>
      </c:catAx>
      <c:valAx>
        <c:axId val="245908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590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0154853504421153"/>
          <c:w val="0.99436574395906485"/>
          <c:h val="0.149489963572552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4312331482266018E-2"/>
          <c:y val="3.772802591817772E-2"/>
          <c:w val="0.97577913133770378"/>
          <c:h val="0.6575674505169780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1 elemento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5321817237855263E-2"/>
                  <c:y val="-9.4320064795444331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100 elementos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3119920086737411E-2"/>
                  <c:y val="-9.701492378959983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1000 elementos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1009485755588435E-3"/>
                  <c:y val="0.2075041425499774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4000" baseline="0">
                        <a:solidFill>
                          <a:srgbClr val="FF0000"/>
                        </a:solidFill>
                      </a:defRPr>
                    </a:pPr>
                    <a:r>
                      <a:rPr lang="en-US" sz="4000" baseline="0" dirty="0" smtClean="0">
                        <a:solidFill>
                          <a:srgbClr val="FF0000"/>
                        </a:solidFill>
                      </a:rPr>
                      <a:t>0.001</a:t>
                    </a:r>
                    <a:endParaRPr lang="en-US" sz="4000" baseline="0" dirty="0" smtClean="0">
                      <a:solidFill>
                        <a:srgbClr val="FF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Plan1!$D$2</c:f>
              <c:numCache>
                <c:formatCode>General</c:formatCode>
                <c:ptCount val="1"/>
                <c:pt idx="0">
                  <c:v>1E-3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gapDepth val="130"/>
        <c:shape val="box"/>
        <c:axId val="197447904"/>
        <c:axId val="197448464"/>
        <c:axId val="0"/>
      </c:bar3DChart>
      <c:catAx>
        <c:axId val="19744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7448464"/>
        <c:crosses val="autoZero"/>
        <c:auto val="1"/>
        <c:lblAlgn val="ctr"/>
        <c:lblOffset val="100"/>
        <c:noMultiLvlLbl val="0"/>
      </c:catAx>
      <c:valAx>
        <c:axId val="197448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7447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0154853504421153"/>
          <c:w val="0.99436574395906485"/>
          <c:h val="0.149489963572552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4312331482266018E-2"/>
          <c:y val="3.772802591817772E-2"/>
          <c:w val="0.97577913133770378"/>
          <c:h val="0.6575674505169780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1 elemento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5321817237855263E-2"/>
                  <c:y val="-9.4320064795444331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0.001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Plan1!$B$2</c:f>
              <c:numCache>
                <c:formatCode>General</c:formatCode>
                <c:ptCount val="1"/>
                <c:pt idx="0">
                  <c:v>1E-3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100 elementos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3119920086737411E-2"/>
                  <c:y val="-9.701492378959983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0.164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Plan1!$C$2</c:f>
              <c:numCache>
                <c:formatCode>General</c:formatCode>
                <c:ptCount val="1"/>
                <c:pt idx="0">
                  <c:v>0.16400000000000001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1000 elementos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1009485755588435E-3"/>
                  <c:y val="0.2075041425499774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4000" baseline="0">
                        <a:solidFill>
                          <a:srgbClr val="FF0000"/>
                        </a:solidFill>
                      </a:defRPr>
                    </a:pPr>
                    <a:r>
                      <a:rPr lang="en-US" sz="4000" baseline="0" dirty="0" smtClean="0">
                        <a:solidFill>
                          <a:srgbClr val="FF0000"/>
                        </a:solidFill>
                      </a:rPr>
                      <a:t>1.381</a:t>
                    </a:r>
                    <a:endParaRPr lang="en-US" sz="4000" baseline="0" dirty="0" smtClean="0">
                      <a:solidFill>
                        <a:srgbClr val="FF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Plan1!$D$2</c:f>
              <c:numCache>
                <c:formatCode>General</c:formatCode>
                <c:ptCount val="1"/>
                <c:pt idx="0">
                  <c:v>1.381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gapDepth val="130"/>
        <c:shape val="box"/>
        <c:axId val="252158592"/>
        <c:axId val="252156352"/>
        <c:axId val="0"/>
      </c:bar3DChart>
      <c:catAx>
        <c:axId val="25215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2156352"/>
        <c:crosses val="autoZero"/>
        <c:auto val="1"/>
        <c:lblAlgn val="ctr"/>
        <c:lblOffset val="100"/>
        <c:noMultiLvlLbl val="0"/>
      </c:catAx>
      <c:valAx>
        <c:axId val="2521563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5215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0154853504421153"/>
          <c:w val="0.99436574395906485"/>
          <c:h val="0.149489963572552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4312331482266018E-2"/>
          <c:y val="3.772802591817772E-2"/>
          <c:w val="0.97577913133770378"/>
          <c:h val="0.6575674505169780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1 elemento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5321817237855263E-2"/>
                  <c:y val="-9.4320064795444331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100 elementos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3119920086737411E-2"/>
                  <c:y val="-9.701492378959983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0.000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1000 elementos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1009485755588435E-3"/>
                  <c:y val="0.2075041425499774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4000" baseline="0">
                        <a:solidFill>
                          <a:srgbClr val="FF0000"/>
                        </a:solidFill>
                      </a:defRPr>
                    </a:pPr>
                    <a:r>
                      <a:rPr lang="en-US" sz="4000" baseline="0" dirty="0" smtClean="0">
                        <a:solidFill>
                          <a:srgbClr val="FF0000"/>
                        </a:solidFill>
                      </a:rPr>
                      <a:t>0.001</a:t>
                    </a:r>
                    <a:endParaRPr lang="en-US" sz="4000" baseline="0" dirty="0" smtClean="0">
                      <a:solidFill>
                        <a:srgbClr val="FF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Plan1!$D$2</c:f>
              <c:numCache>
                <c:formatCode>General</c:formatCode>
                <c:ptCount val="1"/>
                <c:pt idx="0">
                  <c:v>1E-3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gapDepth val="130"/>
        <c:shape val="box"/>
        <c:axId val="195826528"/>
        <c:axId val="195828208"/>
        <c:axId val="0"/>
      </c:bar3DChart>
      <c:catAx>
        <c:axId val="19582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5828208"/>
        <c:crosses val="autoZero"/>
        <c:auto val="1"/>
        <c:lblAlgn val="ctr"/>
        <c:lblOffset val="100"/>
        <c:noMultiLvlLbl val="0"/>
      </c:catAx>
      <c:valAx>
        <c:axId val="195828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82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0154853504421153"/>
          <c:w val="0.99436574395906485"/>
          <c:h val="0.149489963572552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4312331482266018E-2"/>
          <c:y val="3.772802591817772E-2"/>
          <c:w val="0.97577913133770378"/>
          <c:h val="0.6575674505169780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1 elemento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4.4037943022356973E-2"/>
                  <c:y val="-9.4320064795444289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0.001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100 elementos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4.7340788749033746E-2"/>
                  <c:y val="-9.701492378959983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0.001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1000 elementos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4.9542685900151595E-2"/>
                  <c:y val="-9.9709782783755391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4000" baseline="0">
                        <a:solidFill>
                          <a:srgbClr val="FF0000"/>
                        </a:solidFill>
                      </a:defRPr>
                    </a:pPr>
                    <a:r>
                      <a:rPr lang="en-US" sz="4000" baseline="0" dirty="0" smtClean="0">
                        <a:solidFill>
                          <a:srgbClr val="FF0000"/>
                        </a:solidFill>
                      </a:rPr>
                      <a:t>0.001</a:t>
                    </a:r>
                    <a:endParaRPr lang="en-US" sz="4000" baseline="0" dirty="0" smtClean="0">
                      <a:solidFill>
                        <a:srgbClr val="FF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Plan1!$D$2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gapDepth val="130"/>
        <c:shape val="box"/>
        <c:axId val="251146048"/>
        <c:axId val="251146608"/>
        <c:axId val="0"/>
      </c:bar3DChart>
      <c:catAx>
        <c:axId val="25114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1146608"/>
        <c:crosses val="autoZero"/>
        <c:auto val="1"/>
        <c:lblAlgn val="ctr"/>
        <c:lblOffset val="100"/>
        <c:noMultiLvlLbl val="0"/>
      </c:catAx>
      <c:valAx>
        <c:axId val="2511466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51146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0154853504421153"/>
          <c:w val="0.99436574395906485"/>
          <c:h val="0.149489963572552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0.07927</cdr:x>
      <cdr:y>0.10448</cdr:y>
    </cdr:from>
    <cdr:to>
      <cdr:x>0.19634</cdr:x>
      <cdr:y>0.29254</cdr:y>
    </cdr:to>
    <cdr:sp macro="" textlink="">
      <cdr:nvSpPr>
        <cdr:cNvPr id="2" name="CaixaDeTexto 1"/>
        <cdr:cNvSpPr txBox="1"/>
      </cdr:nvSpPr>
      <cdr:spPr>
        <a:xfrm xmlns:a="http://schemas.openxmlformats.org/drawingml/2006/main" flipH="1" flipV="1">
          <a:off x="914400" y="492370"/>
          <a:ext cx="1350498" cy="8862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0.09268</cdr:x>
      <cdr:y>0.06567</cdr:y>
    </cdr:from>
    <cdr:to>
      <cdr:x>0.27073</cdr:x>
      <cdr:y>0.31045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1069145" y="309491"/>
          <a:ext cx="2053883" cy="1153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*Tempo em</a:t>
          </a:r>
        </a:p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segundos</a:t>
          </a:r>
          <a:endParaRPr lang="pt-BR" sz="3000" dirty="0">
            <a:solidFill>
              <a:srgbClr val="FF000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0.07927</cdr:x>
      <cdr:y>0.10448</cdr:y>
    </cdr:from>
    <cdr:to>
      <cdr:x>0.19634</cdr:x>
      <cdr:y>0.29254</cdr:y>
    </cdr:to>
    <cdr:sp macro="" textlink="">
      <cdr:nvSpPr>
        <cdr:cNvPr id="2" name="CaixaDeTexto 1"/>
        <cdr:cNvSpPr txBox="1"/>
      </cdr:nvSpPr>
      <cdr:spPr>
        <a:xfrm xmlns:a="http://schemas.openxmlformats.org/drawingml/2006/main" flipH="1" flipV="1">
          <a:off x="914400" y="492370"/>
          <a:ext cx="1350498" cy="8862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0.09268</cdr:x>
      <cdr:y>0.06567</cdr:y>
    </cdr:from>
    <cdr:to>
      <cdr:x>0.27073</cdr:x>
      <cdr:y>0.31045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1069145" y="309491"/>
          <a:ext cx="2053883" cy="1153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*Tempo em</a:t>
          </a:r>
        </a:p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segundos</a:t>
          </a:r>
          <a:endParaRPr lang="pt-BR" sz="3000" dirty="0">
            <a:solidFill>
              <a:srgbClr val="FF0000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0.07927</cdr:x>
      <cdr:y>0.10448</cdr:y>
    </cdr:from>
    <cdr:to>
      <cdr:x>0.19634</cdr:x>
      <cdr:y>0.29254</cdr:y>
    </cdr:to>
    <cdr:sp macro="" textlink="">
      <cdr:nvSpPr>
        <cdr:cNvPr id="2" name="CaixaDeTexto 1"/>
        <cdr:cNvSpPr txBox="1"/>
      </cdr:nvSpPr>
      <cdr:spPr>
        <a:xfrm xmlns:a="http://schemas.openxmlformats.org/drawingml/2006/main" flipH="1" flipV="1">
          <a:off x="914400" y="492370"/>
          <a:ext cx="1350498" cy="8862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0.09268</cdr:x>
      <cdr:y>0.06567</cdr:y>
    </cdr:from>
    <cdr:to>
      <cdr:x>0.27073</cdr:x>
      <cdr:y>0.31045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1069145" y="309491"/>
          <a:ext cx="2053883" cy="1153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*Tempo em</a:t>
          </a:r>
        </a:p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segundos</a:t>
          </a:r>
          <a:endParaRPr lang="pt-BR" sz="3000" dirty="0">
            <a:solidFill>
              <a:srgbClr val="FF0000"/>
            </a:solidFill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0.07927</cdr:x>
      <cdr:y>0.10448</cdr:y>
    </cdr:from>
    <cdr:to>
      <cdr:x>0.19634</cdr:x>
      <cdr:y>0.29254</cdr:y>
    </cdr:to>
    <cdr:sp macro="" textlink="">
      <cdr:nvSpPr>
        <cdr:cNvPr id="2" name="CaixaDeTexto 1"/>
        <cdr:cNvSpPr txBox="1"/>
      </cdr:nvSpPr>
      <cdr:spPr>
        <a:xfrm xmlns:a="http://schemas.openxmlformats.org/drawingml/2006/main" flipH="1" flipV="1">
          <a:off x="914400" y="492370"/>
          <a:ext cx="1350498" cy="8862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0.09268</cdr:x>
      <cdr:y>0.06567</cdr:y>
    </cdr:from>
    <cdr:to>
      <cdr:x>0.27073</cdr:x>
      <cdr:y>0.31045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1069145" y="309491"/>
          <a:ext cx="2053883" cy="1153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*Tempo em</a:t>
          </a:r>
        </a:p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segundos</a:t>
          </a:r>
          <a:endParaRPr lang="pt-BR" sz="3000" dirty="0">
            <a:solidFill>
              <a:srgbClr val="FF0000"/>
            </a:solidFill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0.07927</cdr:x>
      <cdr:y>0.10448</cdr:y>
    </cdr:from>
    <cdr:to>
      <cdr:x>0.19634</cdr:x>
      <cdr:y>0.29254</cdr:y>
    </cdr:to>
    <cdr:sp macro="" textlink="">
      <cdr:nvSpPr>
        <cdr:cNvPr id="2" name="CaixaDeTexto 1"/>
        <cdr:cNvSpPr txBox="1"/>
      </cdr:nvSpPr>
      <cdr:spPr>
        <a:xfrm xmlns:a="http://schemas.openxmlformats.org/drawingml/2006/main" flipH="1" flipV="1">
          <a:off x="914400" y="492370"/>
          <a:ext cx="1350498" cy="8862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0.09268</cdr:x>
      <cdr:y>0.06567</cdr:y>
    </cdr:from>
    <cdr:to>
      <cdr:x>0.27073</cdr:x>
      <cdr:y>0.31045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1069145" y="309491"/>
          <a:ext cx="2053883" cy="1153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*Tempo em</a:t>
          </a:r>
        </a:p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segundos</a:t>
          </a:r>
          <a:endParaRPr lang="pt-BR" sz="3000" dirty="0">
            <a:solidFill>
              <a:srgbClr val="FF0000"/>
            </a:solidFill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0.07927</cdr:x>
      <cdr:y>0.10448</cdr:y>
    </cdr:from>
    <cdr:to>
      <cdr:x>0.19634</cdr:x>
      <cdr:y>0.29254</cdr:y>
    </cdr:to>
    <cdr:sp macro="" textlink="">
      <cdr:nvSpPr>
        <cdr:cNvPr id="2" name="CaixaDeTexto 1"/>
        <cdr:cNvSpPr txBox="1"/>
      </cdr:nvSpPr>
      <cdr:spPr>
        <a:xfrm xmlns:a="http://schemas.openxmlformats.org/drawingml/2006/main" flipH="1" flipV="1">
          <a:off x="914400" y="492370"/>
          <a:ext cx="1350498" cy="8862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0.09268</cdr:x>
      <cdr:y>0.06567</cdr:y>
    </cdr:from>
    <cdr:to>
      <cdr:x>0.27073</cdr:x>
      <cdr:y>0.31045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1069145" y="309491"/>
          <a:ext cx="2053883" cy="1153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*Tempo em</a:t>
          </a:r>
        </a:p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segundos</a:t>
          </a:r>
          <a:endParaRPr lang="pt-BR" sz="3000" dirty="0">
            <a:solidFill>
              <a:srgbClr val="FF0000"/>
            </a:solidFill>
          </a:endParaRP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0.07927</cdr:x>
      <cdr:y>0.10448</cdr:y>
    </cdr:from>
    <cdr:to>
      <cdr:x>0.19634</cdr:x>
      <cdr:y>0.29254</cdr:y>
    </cdr:to>
    <cdr:sp macro="" textlink="">
      <cdr:nvSpPr>
        <cdr:cNvPr id="2" name="CaixaDeTexto 1"/>
        <cdr:cNvSpPr txBox="1"/>
      </cdr:nvSpPr>
      <cdr:spPr>
        <a:xfrm xmlns:a="http://schemas.openxmlformats.org/drawingml/2006/main" flipH="1" flipV="1">
          <a:off x="914400" y="492370"/>
          <a:ext cx="1350498" cy="8862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0.09268</cdr:x>
      <cdr:y>0.06567</cdr:y>
    </cdr:from>
    <cdr:to>
      <cdr:x>0.27073</cdr:x>
      <cdr:y>0.31045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1069145" y="309491"/>
          <a:ext cx="2053883" cy="1153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*Tempo em</a:t>
          </a:r>
        </a:p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segundos</a:t>
          </a:r>
          <a:endParaRPr lang="pt-BR" sz="3000" dirty="0">
            <a:solidFill>
              <a:srgbClr val="FF0000"/>
            </a:solidFill>
          </a:endParaRP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0.07927</cdr:x>
      <cdr:y>0.10448</cdr:y>
    </cdr:from>
    <cdr:to>
      <cdr:x>0.19634</cdr:x>
      <cdr:y>0.29254</cdr:y>
    </cdr:to>
    <cdr:sp macro="" textlink="">
      <cdr:nvSpPr>
        <cdr:cNvPr id="2" name="CaixaDeTexto 1"/>
        <cdr:cNvSpPr txBox="1"/>
      </cdr:nvSpPr>
      <cdr:spPr>
        <a:xfrm xmlns:a="http://schemas.openxmlformats.org/drawingml/2006/main" flipH="1" flipV="1">
          <a:off x="914400" y="492370"/>
          <a:ext cx="1350498" cy="8862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0.09268</cdr:x>
      <cdr:y>0.06567</cdr:y>
    </cdr:from>
    <cdr:to>
      <cdr:x>0.27073</cdr:x>
      <cdr:y>0.31045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1069145" y="309491"/>
          <a:ext cx="2053883" cy="1153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*Tempo em</a:t>
          </a:r>
        </a:p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segundos</a:t>
          </a:r>
          <a:endParaRPr lang="pt-BR" sz="3000" dirty="0">
            <a:solidFill>
              <a:srgbClr val="FF0000"/>
            </a:solidFill>
          </a:endParaRP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0.07927</cdr:x>
      <cdr:y>0.10448</cdr:y>
    </cdr:from>
    <cdr:to>
      <cdr:x>0.19634</cdr:x>
      <cdr:y>0.29254</cdr:y>
    </cdr:to>
    <cdr:sp macro="" textlink="">
      <cdr:nvSpPr>
        <cdr:cNvPr id="2" name="CaixaDeTexto 1"/>
        <cdr:cNvSpPr txBox="1"/>
      </cdr:nvSpPr>
      <cdr:spPr>
        <a:xfrm xmlns:a="http://schemas.openxmlformats.org/drawingml/2006/main" flipH="1" flipV="1">
          <a:off x="914400" y="492370"/>
          <a:ext cx="1350498" cy="8862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0.09268</cdr:x>
      <cdr:y>0.06567</cdr:y>
    </cdr:from>
    <cdr:to>
      <cdr:x>0.27073</cdr:x>
      <cdr:y>0.31045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1069145" y="309491"/>
          <a:ext cx="2053883" cy="1153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*Tempo em</a:t>
          </a:r>
        </a:p>
        <a:p xmlns:a="http://schemas.openxmlformats.org/drawingml/2006/main">
          <a:r>
            <a:rPr lang="pt-BR" sz="3000" dirty="0" smtClean="0">
              <a:solidFill>
                <a:srgbClr val="FF0000"/>
              </a:solidFill>
            </a:rPr>
            <a:t>segundos</a:t>
          </a:r>
          <a:endParaRPr lang="pt-BR" sz="3000" dirty="0">
            <a:solidFill>
              <a:srgbClr val="FF0000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7" y="585215"/>
            <a:ext cx="8992069" cy="2847302"/>
          </a:xfrm>
        </p:spPr>
        <p:txBody>
          <a:bodyPr>
            <a:noAutofit/>
          </a:bodyPr>
          <a:lstStyle/>
          <a:p>
            <a:r>
              <a:rPr lang="pt-BR" sz="10000" dirty="0" smtClean="0">
                <a:solidFill>
                  <a:schemeClr val="accent1">
                    <a:lumMod val="75000"/>
                  </a:schemeClr>
                </a:solidFill>
              </a:rPr>
              <a:t>ANALISE EXPERIMENTAL</a:t>
            </a:r>
            <a:endParaRPr lang="pt-BR" sz="1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39482" y="3727938"/>
            <a:ext cx="100161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t-BR" sz="40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4000" dirty="0" smtClean="0">
                <a:solidFill>
                  <a:srgbClr val="FF0000"/>
                </a:solidFill>
              </a:rPr>
              <a:t>Processador </a:t>
            </a:r>
            <a:r>
              <a:rPr lang="pt-BR" sz="4000" dirty="0">
                <a:solidFill>
                  <a:srgbClr val="FF0000"/>
                </a:solidFill>
              </a:rPr>
              <a:t>utilizado: Core i5</a:t>
            </a:r>
            <a:r>
              <a:rPr lang="pt-BR" sz="4000" dirty="0" smtClean="0">
                <a:solidFill>
                  <a:srgbClr val="FF0000"/>
                </a:solidFill>
              </a:rPr>
              <a:t>.</a:t>
            </a:r>
            <a:endParaRPr lang="pt-BR" sz="40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FF0000"/>
                </a:solidFill>
              </a:rPr>
              <a:t>Programas em execução na hora do teste: 1</a:t>
            </a:r>
            <a:r>
              <a:rPr lang="pt-BR" sz="4000" dirty="0" smtClean="0">
                <a:solidFill>
                  <a:srgbClr val="FF0000"/>
                </a:solidFill>
              </a:rPr>
              <a:t>.</a:t>
            </a:r>
            <a:endParaRPr lang="pt-BR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9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Função imprimir processo da base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251876"/>
              </p:ext>
            </p:extLst>
          </p:nvPr>
        </p:nvGraphicFramePr>
        <p:xfrm>
          <a:off x="295421" y="1899138"/>
          <a:ext cx="11535507" cy="4712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15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Função INSERIR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NOVO PROCESSO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868988"/>
              </p:ext>
            </p:extLst>
          </p:nvPr>
        </p:nvGraphicFramePr>
        <p:xfrm>
          <a:off x="295421" y="1899138"/>
          <a:ext cx="11535507" cy="4712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86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Função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Remover processo do topo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152272"/>
              </p:ext>
            </p:extLst>
          </p:nvPr>
        </p:nvGraphicFramePr>
        <p:xfrm>
          <a:off x="295421" y="1899138"/>
          <a:ext cx="11535507" cy="4712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75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Função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remover processo desejado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984032"/>
              </p:ext>
            </p:extLst>
          </p:nvPr>
        </p:nvGraphicFramePr>
        <p:xfrm>
          <a:off x="295421" y="1899138"/>
          <a:ext cx="11535507" cy="4712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104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Função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priorizar processos de um mercado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635920"/>
              </p:ext>
            </p:extLst>
          </p:nvPr>
        </p:nvGraphicFramePr>
        <p:xfrm>
          <a:off x="295421" y="1899138"/>
          <a:ext cx="11535507" cy="4712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64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Função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ordenar processos por valor do cheque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862640"/>
              </p:ext>
            </p:extLst>
          </p:nvPr>
        </p:nvGraphicFramePr>
        <p:xfrm>
          <a:off x="295421" y="1899138"/>
          <a:ext cx="11535507" cy="4712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37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Função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imprimir processo desejado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846756"/>
              </p:ext>
            </p:extLst>
          </p:nvPr>
        </p:nvGraphicFramePr>
        <p:xfrm>
          <a:off x="295421" y="1899138"/>
          <a:ext cx="11535507" cy="4712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72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Função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imprimir todos os processos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459284"/>
              </p:ext>
            </p:extLst>
          </p:nvPr>
        </p:nvGraphicFramePr>
        <p:xfrm>
          <a:off x="295421" y="1899138"/>
          <a:ext cx="11535507" cy="4712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172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Função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imprimir processo do topo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506614"/>
              </p:ext>
            </p:extLst>
          </p:nvPr>
        </p:nvGraphicFramePr>
        <p:xfrm>
          <a:off x="295421" y="1899138"/>
          <a:ext cx="11535507" cy="4712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37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221</TotalTime>
  <Words>126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ANALISE EXPERIMENTAL</vt:lpstr>
      <vt:lpstr>Função INSERIR NOVO PROCESSO</vt:lpstr>
      <vt:lpstr>Função Remover processo do topo</vt:lpstr>
      <vt:lpstr>Função remover processo desejado</vt:lpstr>
      <vt:lpstr>Função priorizar processos de um mercado</vt:lpstr>
      <vt:lpstr>Função ordenar processos por valor do cheque</vt:lpstr>
      <vt:lpstr>Função imprimir processo desejado</vt:lpstr>
      <vt:lpstr>Função imprimir todos os processos</vt:lpstr>
      <vt:lpstr>Função imprimir processo do topo</vt:lpstr>
      <vt:lpstr>Função imprimir processo da base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FUNÇÃO INSERIR</dc:title>
  <dc:creator>Pablo Oliveira</dc:creator>
  <cp:lastModifiedBy>Pablo Oliveira</cp:lastModifiedBy>
  <cp:revision>27</cp:revision>
  <dcterms:created xsi:type="dcterms:W3CDTF">2014-05-25T19:00:49Z</dcterms:created>
  <dcterms:modified xsi:type="dcterms:W3CDTF">2014-07-09T13:21:32Z</dcterms:modified>
</cp:coreProperties>
</file>