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601200" cy="12801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00240" y="2095200"/>
            <a:ext cx="7200720" cy="44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473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73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D09C4F-EB13-40A2-B0C6-9273A70A9DF1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61320" y="853560"/>
            <a:ext cx="3096360" cy="298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5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081680" y="1843200"/>
            <a:ext cx="4860360" cy="90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21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189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58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58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1320" y="3840480"/>
            <a:ext cx="3096360" cy="711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126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D7FC99-EB9A-4554-88E3-1B8177903A24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61320" y="853560"/>
            <a:ext cx="3096360" cy="298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5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81680" y="1843200"/>
            <a:ext cx="4860360" cy="909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de-DE" sz="2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1320" y="3840480"/>
            <a:ext cx="3096360" cy="711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126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0AFA67-BD67-430A-A7CA-CA21AB44FFAD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60240" y="3407760"/>
            <a:ext cx="828072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4F32C0-74A6-4293-A844-88B34034F9D9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70960" y="681480"/>
            <a:ext cx="2070000" cy="108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60240" y="681480"/>
            <a:ext cx="6090480" cy="108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68E442-5D59-44F4-9743-3D8DECE4E23E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60240" y="3407760"/>
            <a:ext cx="828072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5DFB38-7F58-4D9D-A20B-B82914352242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5200" y="3191400"/>
            <a:ext cx="8280720" cy="532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73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73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5200" y="8566920"/>
            <a:ext cx="8280720" cy="28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9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189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51C182-2523-4211-B662-45BB456D00D2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60240" y="3407760"/>
            <a:ext cx="408024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60720" y="3407760"/>
            <a:ext cx="408024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AEF217-9D64-4A2B-926B-FE3B9ABE28CF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6132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61320" y="3138120"/>
            <a:ext cx="4061520" cy="15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189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189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1320" y="4676040"/>
            <a:ext cx="4061520" cy="68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60720" y="3138120"/>
            <a:ext cx="4081320" cy="15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189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189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720" y="4676040"/>
            <a:ext cx="4081320" cy="68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364F9E-8B06-409D-A437-D78ECB1834F2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</a:t>
            </a: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editar o </a:t>
            </a: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título </a:t>
            </a: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mestre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24BFBC-3E08-4B97-BDB3-0E8B3317F8D3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4A850D-CF91-4FF0-B637-9216D43E7B17}" type="slidenum">
              <a:rPr b="0" lang="de-DE" sz="939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2"/>
          <p:cNvSpPr/>
          <p:nvPr/>
        </p:nvSpPr>
        <p:spPr>
          <a:xfrm>
            <a:off x="360" y="-7200"/>
            <a:ext cx="9600840" cy="12982320"/>
          </a:xfrm>
          <a:prstGeom prst="rect">
            <a:avLst/>
          </a:prstGeom>
          <a:solidFill>
            <a:srgbClr val="010300"/>
          </a:solidFill>
          <a:ln w="648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9" name="Imagem 4" descr="Homem no escuro&#10;&#10;O conteúdo gerado por IA pode estar incorreto."/>
          <p:cNvPicPr/>
          <p:nvPr/>
        </p:nvPicPr>
        <p:blipFill>
          <a:blip r:embed="rId1"/>
          <a:stretch/>
        </p:blipFill>
        <p:spPr>
          <a:xfrm>
            <a:off x="27000" y="2541600"/>
            <a:ext cx="9600840" cy="9600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Imagem 6" descr="Ícone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3016800" y="7413840"/>
            <a:ext cx="3621240" cy="359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CaixaDeTexto 8"/>
          <p:cNvSpPr/>
          <p:nvPr/>
        </p:nvSpPr>
        <p:spPr>
          <a:xfrm>
            <a:off x="30600" y="714600"/>
            <a:ext cx="9600840" cy="1107720"/>
          </a:xfrm>
          <a:prstGeom prst="rect">
            <a:avLst/>
          </a:prstGeom>
          <a:noFill/>
          <a:ln w="0">
            <a:solidFill>
              <a:srgbClr val="196b24">
                <a:lumMod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600" strike="noStrike" u="none">
                <a:solidFill>
                  <a:srgbClr val="00dbfc"/>
                </a:solidFill>
                <a:effectLst/>
                <a:uFillTx/>
                <a:latin typeface="Comic Sans MS"/>
                <a:ea typeface="HGGothicE"/>
              </a:rPr>
              <a:t>Código</a:t>
            </a:r>
            <a:r>
              <a:rPr b="1" lang="pt-BR" sz="6600" strike="noStrike" u="none">
                <a:solidFill>
                  <a:srgbClr val="00dbfc"/>
                </a:solidFill>
                <a:effectLst/>
                <a:uFillTx/>
                <a:latin typeface="Aptos"/>
                <a:ea typeface="HGGothicE"/>
              </a:rPr>
              <a:t> </a:t>
            </a:r>
            <a:r>
              <a:rPr b="1" lang="pt-BR" sz="6600" strike="noStrike" u="none">
                <a:solidFill>
                  <a:srgbClr val="00dbfc"/>
                </a:solidFill>
                <a:effectLst/>
                <a:uFillTx/>
                <a:latin typeface="Comic Sans MS"/>
                <a:ea typeface="HGGothicE"/>
              </a:rPr>
              <a:t>Fonte</a:t>
            </a:r>
            <a:endParaRPr b="0" lang="pt-BR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CaixaDeTexto 9"/>
          <p:cNvSpPr/>
          <p:nvPr/>
        </p:nvSpPr>
        <p:spPr>
          <a:xfrm>
            <a:off x="34920" y="1828800"/>
            <a:ext cx="9600840" cy="1015200"/>
          </a:xfrm>
          <a:prstGeom prst="rect">
            <a:avLst/>
          </a:prstGeom>
          <a:solidFill>
            <a:srgbClr val="00d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BR" sz="6000" strike="noStrike" u="none">
                <a:solidFill>
                  <a:srgbClr val="000000"/>
                </a:solidFill>
                <a:effectLst/>
                <a:uFillTx/>
                <a:latin typeface="Aptos"/>
                <a:ea typeface="Aptos"/>
              </a:rPr>
              <a:t>React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ptos"/>
                <a:ea typeface="Aptos"/>
              </a:rPr>
              <a:t> </a:t>
            </a:r>
            <a:r>
              <a:rPr b="0" lang="pt-BR" sz="6000" strike="noStrike" u="none">
                <a:solidFill>
                  <a:srgbClr val="000000"/>
                </a:solidFill>
                <a:effectLst/>
                <a:uFillTx/>
                <a:latin typeface="Aptos"/>
                <a:ea typeface="Aptos"/>
              </a:rPr>
              <a:t>Reloaded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CaixaDeTexto 11"/>
          <p:cNvSpPr/>
          <p:nvPr/>
        </p:nvSpPr>
        <p:spPr>
          <a:xfrm>
            <a:off x="2880000" y="11736360"/>
            <a:ext cx="3991680" cy="7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4500" strike="noStrike" u="none">
                <a:solidFill>
                  <a:srgbClr val="00dbfc"/>
                </a:solidFill>
                <a:effectLst/>
                <a:uFillTx/>
                <a:latin typeface="Aptos"/>
              </a:rPr>
              <a:t>Pablo Lima</a:t>
            </a:r>
            <a:endParaRPr b="0" lang="pt-BR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1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085400" y="7020000"/>
            <a:ext cx="7374600" cy="194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6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Curva de Aprendizado Amigável</a:t>
            </a:r>
            <a:endParaRPr b="0" lang="pt-BR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705400" y="1980000"/>
            <a:ext cx="4134600" cy="412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pt-BR" sz="2606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05</a:t>
            </a:r>
            <a:endParaRPr b="0" lang="pt-BR" sz="260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766080" y="720000"/>
            <a:ext cx="80539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Impact"/>
              </a:rPr>
              <a:t>5. Curva de Aprendizado Amigável 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20000" y="3420000"/>
            <a:ext cx="7920000" cy="100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React foca no JavaScript puro e é fácil de começar. Você aprende conceitos modernos como hooks, props e JSX — e isso vale para todo o mercado.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40000" y="5005440"/>
            <a:ext cx="8640000" cy="1233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function Saudacao({ nome }: { nome: string }) {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return &lt;h1&gt;Olá, {nome}!&lt;/h1&gt;;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}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40000" y="6840000"/>
            <a:ext cx="8640000" cy="776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&lt;Saudacao nome="João" /&gt;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1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85400" y="7020000"/>
            <a:ext cx="7374600" cy="13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66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Componentização:</a:t>
            </a:r>
            <a:endParaRPr b="0" lang="pt-BR" sz="6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705400" y="1980000"/>
            <a:ext cx="4134600" cy="412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pt-BR" sz="2606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01</a:t>
            </a:r>
            <a:endParaRPr b="0" lang="pt-BR" sz="260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85400" y="8100000"/>
            <a:ext cx="7374600" cy="13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4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Monte sua Interface em Blocos</a:t>
            </a: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766080" y="720000"/>
            <a:ext cx="80539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Impact"/>
              </a:rPr>
              <a:t>1. Componentização: Monte sua Interface em Blocos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Impact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20000" y="3420000"/>
            <a:ext cx="7920000" cy="88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React permite que você crie componentes reutilizáveis — como se fossem peças de LEGO que montam sua interface.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40000" y="5005440"/>
            <a:ext cx="8640000" cy="14619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// components/Button.tsx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export default function Button({ label }: { label: string }) {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return &lt;button className="bg-blue-500 text-white px-4 py-2 rounded"&gt;{label}&lt;/button&gt;;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}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40000" y="6805440"/>
            <a:ext cx="8640000" cy="10047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&lt;Button label="Salvar" /&gt;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&lt;Button label="Cancelar" /&gt;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1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85400" y="7020000"/>
            <a:ext cx="7374600" cy="315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66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Atualização Automática com o Estado</a:t>
            </a:r>
            <a:endParaRPr b="0" lang="pt-BR" sz="6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705400" y="1980000"/>
            <a:ext cx="4134600" cy="412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pt-BR" sz="2606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02</a:t>
            </a:r>
            <a:endParaRPr b="0" lang="pt-BR" sz="260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766080" y="720000"/>
            <a:ext cx="80539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Impact"/>
              </a:rPr>
              <a:t>2. Atualização Automática com o Estado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Impact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20000" y="3420000"/>
            <a:ext cx="7920000" cy="88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 </a:t>
            </a:r>
            <a:r>
              <a:rPr b="0" lang="pt-BR" sz="2400" strike="noStrike" u="none">
                <a:solidFill>
                  <a:srgbClr val="000000"/>
                </a:solidFill>
                <a:effectLst/>
                <a:highlight>
                  <a:srgbClr val="dddddd"/>
                </a:highlight>
                <a:uFillTx/>
                <a:latin typeface="Calibri"/>
              </a:rPr>
              <a:t>useState</a:t>
            </a: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faz seu componente reagir a mudanças, sem que você precise atualizar manualmente o HTML.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40000" y="5005440"/>
            <a:ext cx="8640000" cy="32907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import { useState } from "react";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export default function Contador() {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const [count, setCount] = useState(0);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return (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&lt;div&gt;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&lt;p&gt;Você clicou {count} vezes&lt;/p&gt;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&lt;button onClick={() =&gt; setCount(count + 1)}&gt;Clique aqui&lt;/button&gt;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&lt;/div&gt;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}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1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085400" y="7020000"/>
            <a:ext cx="7374600" cy="13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66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SPA:</a:t>
            </a:r>
            <a:endParaRPr b="0" lang="pt-BR" sz="6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2705400" y="1980000"/>
            <a:ext cx="4134600" cy="412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pt-BR" sz="2606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03</a:t>
            </a:r>
            <a:endParaRPr b="0" lang="pt-BR" sz="260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085400" y="8100000"/>
            <a:ext cx="7374600" cy="13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4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Sem Recarregar a Página</a:t>
            </a: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766080" y="720000"/>
            <a:ext cx="80539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Impact"/>
              </a:rPr>
              <a:t>3. SPA: Sem Recarregar a Página 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20000" y="3420000"/>
            <a:ext cx="7920000" cy="100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React trabalha como uma Single Page Application. Isso significa que seu site não recarrega a cada clique — é rápido como um app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40000" y="5005440"/>
            <a:ext cx="8640000" cy="37479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import { BrowserRouter, Routes, Route } from "react-router-dom";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import Home from "./pages/Home";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import Sobre from "./pages/Sobre";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function App() {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return (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&lt;BrowserRouter&gt;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&lt;Routes&gt;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  &lt;Route path="/" element={&lt;Home /&gt;} /&gt;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  &lt;Route path="/sobre" element={&lt;Sobre /&gt;} /&gt;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&lt;/Routes&gt;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&lt;/BrowserRouter&gt;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}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11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85400" y="7020000"/>
            <a:ext cx="7374600" cy="13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66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Ecossistema Rico</a:t>
            </a:r>
            <a:endParaRPr b="0" lang="pt-BR" sz="6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705400" y="1980000"/>
            <a:ext cx="4134600" cy="412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pt-BR" sz="2606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04</a:t>
            </a:r>
            <a:endParaRPr b="0" lang="pt-BR" sz="260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766080" y="720000"/>
            <a:ext cx="80539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Impact"/>
              </a:rPr>
              <a:t>4. Ecossistema Rico 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20000" y="3420000"/>
            <a:ext cx="7920000" cy="100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React tem milhares de bibliotecas e ferramentas integradas. Precisa de animação, autenticação, integração com APIs? Tem de tudo.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40000" y="5005440"/>
            <a:ext cx="8640000" cy="48909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import { useEffect, useState } from "react";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import axios from "axios";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export default function ListaDePosts() {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const [posts, setPosts] = useState([]);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useEffect(() =&gt; {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axios.get("https://jsonplaceholder.typicode.com/posts")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   .then(response =&gt; setPosts(response.data));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}, []);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return (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&lt;ul&gt;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{posts.slice(0, 5).map(post =&gt; (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  &lt;li key={post.id}&gt;{post.title}&lt;/li&gt;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  ))}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  &lt;/ul&gt;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  );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r>
              <a:rPr b="0" i="1" lang="pt-BR" sz="1800" strike="noStrike" u="none">
                <a:solidFill>
                  <a:srgbClr val="000000"/>
                </a:solidFill>
                <a:effectLst/>
                <a:uFillTx/>
                <a:latin typeface="Candara"/>
              </a:rPr>
              <a:t>}</a:t>
            </a:r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  <a:p>
            <a:endParaRPr b="0" i="1" lang="pt-BR" sz="1800" strike="noStrike" u="none">
              <a:solidFill>
                <a:srgbClr val="000000"/>
              </a:solidFill>
              <a:effectLst/>
              <a:uFillTx/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LibreOffice/25.2.4.3$Windows_X86_64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2025-06-24T14:17:10Z</dcterms:created>
  <dc:creator/>
  <dc:description/>
  <dc:language>pt-BR</dc:language>
  <cp:lastModifiedBy/>
  <dcterms:modified xsi:type="dcterms:W3CDTF">2025-06-24T12:47:20Z</dcterms:modified>
  <cp:revision>104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5</vt:i4>
  </property>
</Properties>
</file>