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3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0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0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3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6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3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3" name="Rectangle 106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 descr="Imagen en blanco y negro de una estrella en el cielo&#10;&#10;Descripción generada automáticamente con confianza baja">
            <a:extLst>
              <a:ext uri="{FF2B5EF4-FFF2-40B4-BE49-F238E27FC236}">
                <a16:creationId xmlns:a16="http://schemas.microsoft.com/office/drawing/2014/main" id="{38F32485-857F-E01A-7238-F29C4BDA6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87"/>
          <a:stretch/>
        </p:blipFill>
        <p:spPr>
          <a:xfrm>
            <a:off x="-2" y="-24382"/>
            <a:ext cx="12191962" cy="6857990"/>
          </a:xfrm>
          <a:prstGeom prst="rect">
            <a:avLst/>
          </a:prstGeom>
        </p:spPr>
      </p:pic>
      <p:sp>
        <p:nvSpPr>
          <p:cNvPr id="194" name="Rectangle 108">
            <a:extLst>
              <a:ext uri="{FF2B5EF4-FFF2-40B4-BE49-F238E27FC236}">
                <a16:creationId xmlns:a16="http://schemas.microsoft.com/office/drawing/2014/main" id="{933BD51B-53C3-4AA2-8BD3-AFDF9E98B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157941" y="-1157556"/>
            <a:ext cx="6858000" cy="9173882"/>
          </a:xfrm>
          <a:prstGeom prst="rect">
            <a:avLst/>
          </a:prstGeom>
          <a:gradFill>
            <a:gsLst>
              <a:gs pos="71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B94218-8C07-2B8D-2F5C-2E2F1B9BA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4647" y="1633680"/>
            <a:ext cx="7602664" cy="2731618"/>
          </a:xfrm>
        </p:spPr>
        <p:txBody>
          <a:bodyPr anchor="b">
            <a:normAutofit fontScale="90000"/>
          </a:bodyPr>
          <a:lstStyle/>
          <a:p>
            <a:r>
              <a:rPr lang="es-ES" dirty="0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Servicio API REST con .NET Framework</a:t>
            </a:r>
            <a:br>
              <a:rPr lang="es-ES" dirty="0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br>
              <a:rPr lang="es-ES" dirty="0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s-ES" sz="2400" dirty="0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Proyecto final de Sistemas Distribuidos y Programación en Paralelo</a:t>
            </a:r>
            <a:endParaRPr lang="es-ES" dirty="0">
              <a:solidFill>
                <a:srgbClr val="FFFFFF"/>
              </a:solidFill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9C9867-9C4E-DC87-82FC-880AEEBB9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117" y="4795002"/>
            <a:ext cx="5297189" cy="1128976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s-ES" dirty="0">
                <a:solidFill>
                  <a:srgbClr val="FFFFFF"/>
                </a:solidFill>
                <a:latin typeface="Arial Nova" panose="020F0502020204030204" pitchFamily="34" charset="0"/>
              </a:rPr>
              <a:t>Almacén :</a:t>
            </a:r>
          </a:p>
          <a:p>
            <a:pPr algn="l"/>
            <a:r>
              <a:rPr lang="es-ES" dirty="0">
                <a:solidFill>
                  <a:srgbClr val="FFFFFF"/>
                </a:solidFill>
                <a:latin typeface="Arial Nova" panose="020F0502020204030204" pitchFamily="34" charset="0"/>
              </a:rPr>
              <a:t>Pablo ARCE DE ALDECOA</a:t>
            </a:r>
          </a:p>
          <a:p>
            <a:pPr algn="l"/>
            <a:r>
              <a:rPr lang="es-ES" dirty="0">
                <a:solidFill>
                  <a:srgbClr val="FFFFFF"/>
                </a:solidFill>
                <a:latin typeface="Arial Nova" panose="020F0502020204030204" pitchFamily="34" charset="0"/>
              </a:rPr>
              <a:t>Pablo Pérez </a:t>
            </a:r>
            <a:r>
              <a:rPr lang="es-ES" dirty="0" err="1">
                <a:solidFill>
                  <a:srgbClr val="FFFFFF"/>
                </a:solidFill>
                <a:latin typeface="Arial Nova" panose="020F0502020204030204" pitchFamily="34" charset="0"/>
              </a:rPr>
              <a:t>martÍnez</a:t>
            </a:r>
            <a:endParaRPr lang="es-ES" dirty="0">
              <a:solidFill>
                <a:srgbClr val="FFFFFF"/>
              </a:solidFill>
              <a:latin typeface="Arial Nova" panose="020F0502020204030204" pitchFamily="34" charset="0"/>
            </a:endParaRPr>
          </a:p>
        </p:txBody>
      </p:sp>
      <p:grpSp>
        <p:nvGrpSpPr>
          <p:cNvPr id="195" name="Group 110">
            <a:extLst>
              <a:ext uri="{FF2B5EF4-FFF2-40B4-BE49-F238E27FC236}">
                <a16:creationId xmlns:a16="http://schemas.microsoft.com/office/drawing/2014/main" id="{C94FD3EC-1310-4AD0-9781-ECB25286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rgbClr val="FFFFFF"/>
          </a:solidFill>
        </p:grpSpPr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672A918A-85C5-4B31-8998-25857DAB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E0815E64-1D86-4D7E-8CE3-57F2E67B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8" name="Freeform 18">
              <a:extLst>
                <a:ext uri="{FF2B5EF4-FFF2-40B4-BE49-F238E27FC236}">
                  <a16:creationId xmlns:a16="http://schemas.microsoft.com/office/drawing/2014/main" id="{497B2EDF-E079-4AC9-8201-79F55E655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9" name="Freeform 22">
              <a:extLst>
                <a:ext uri="{FF2B5EF4-FFF2-40B4-BE49-F238E27FC236}">
                  <a16:creationId xmlns:a16="http://schemas.microsoft.com/office/drawing/2014/main" id="{23833C89-2511-479D-BC7D-43F4661DC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0" name="Freeform 8">
              <a:extLst>
                <a:ext uri="{FF2B5EF4-FFF2-40B4-BE49-F238E27FC236}">
                  <a16:creationId xmlns:a16="http://schemas.microsoft.com/office/drawing/2014/main" id="{134D3974-8C13-4CDE-B973-7120BB807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5BF1FC02-08FF-4338-9BB7-15FA81B9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F56F9F25-5C9C-4CA3-A914-FC497872E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3" name="Freeform 23">
              <a:extLst>
                <a:ext uri="{FF2B5EF4-FFF2-40B4-BE49-F238E27FC236}">
                  <a16:creationId xmlns:a16="http://schemas.microsoft.com/office/drawing/2014/main" id="{E656ABC3-F068-4B85-8661-0EC5E9C89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4" name="Freeform 26">
              <a:extLst>
                <a:ext uri="{FF2B5EF4-FFF2-40B4-BE49-F238E27FC236}">
                  <a16:creationId xmlns:a16="http://schemas.microsoft.com/office/drawing/2014/main" id="{535711AB-6053-4A1F-B963-9A991231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5" name="Freeform 27">
              <a:extLst>
                <a:ext uri="{FF2B5EF4-FFF2-40B4-BE49-F238E27FC236}">
                  <a16:creationId xmlns:a16="http://schemas.microsoft.com/office/drawing/2014/main" id="{99484A9E-C9E7-48E3-835C-CA00039A9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6" name="Freeform 28">
              <a:extLst>
                <a:ext uri="{FF2B5EF4-FFF2-40B4-BE49-F238E27FC236}">
                  <a16:creationId xmlns:a16="http://schemas.microsoft.com/office/drawing/2014/main" id="{30E00243-C6C1-4AFB-9954-AC9C0837A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7" name="Freeform 30">
              <a:extLst>
                <a:ext uri="{FF2B5EF4-FFF2-40B4-BE49-F238E27FC236}">
                  <a16:creationId xmlns:a16="http://schemas.microsoft.com/office/drawing/2014/main" id="{47B00545-0508-41CF-9169-37CB97E08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8" name="Freeform 43">
              <a:extLst>
                <a:ext uri="{FF2B5EF4-FFF2-40B4-BE49-F238E27FC236}">
                  <a16:creationId xmlns:a16="http://schemas.microsoft.com/office/drawing/2014/main" id="{884EDA62-CEFA-447C-A731-3A1FC949F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9" name="Freeform 51">
              <a:extLst>
                <a:ext uri="{FF2B5EF4-FFF2-40B4-BE49-F238E27FC236}">
                  <a16:creationId xmlns:a16="http://schemas.microsoft.com/office/drawing/2014/main" id="{3C095E3E-AA61-45A1-B7D8-48F0E675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0" name="Freeform 52">
              <a:extLst>
                <a:ext uri="{FF2B5EF4-FFF2-40B4-BE49-F238E27FC236}">
                  <a16:creationId xmlns:a16="http://schemas.microsoft.com/office/drawing/2014/main" id="{E942C193-F3C5-4954-AD2C-EC2CD1AE7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1" name="Freeform 53">
              <a:extLst>
                <a:ext uri="{FF2B5EF4-FFF2-40B4-BE49-F238E27FC236}">
                  <a16:creationId xmlns:a16="http://schemas.microsoft.com/office/drawing/2014/main" id="{BDABF981-DD5E-4501-8BDA-03AA48E3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2" name="Freeform 54">
              <a:extLst>
                <a:ext uri="{FF2B5EF4-FFF2-40B4-BE49-F238E27FC236}">
                  <a16:creationId xmlns:a16="http://schemas.microsoft.com/office/drawing/2014/main" id="{F9D003FB-F58B-4C20-87E7-6FB1422CC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3" name="Freeform 55">
              <a:extLst>
                <a:ext uri="{FF2B5EF4-FFF2-40B4-BE49-F238E27FC236}">
                  <a16:creationId xmlns:a16="http://schemas.microsoft.com/office/drawing/2014/main" id="{D41B2545-F038-4CE0-B931-285F086D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4" name="Freeform 56">
              <a:extLst>
                <a:ext uri="{FF2B5EF4-FFF2-40B4-BE49-F238E27FC236}">
                  <a16:creationId xmlns:a16="http://schemas.microsoft.com/office/drawing/2014/main" id="{9B64122A-3C88-4240-8766-D84EF1F12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5" name="Freeform 57">
              <a:extLst>
                <a:ext uri="{FF2B5EF4-FFF2-40B4-BE49-F238E27FC236}">
                  <a16:creationId xmlns:a16="http://schemas.microsoft.com/office/drawing/2014/main" id="{CE208694-203A-403C-AE2F-D2E289405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6" name="Freeform 59">
              <a:extLst>
                <a:ext uri="{FF2B5EF4-FFF2-40B4-BE49-F238E27FC236}">
                  <a16:creationId xmlns:a16="http://schemas.microsoft.com/office/drawing/2014/main" id="{212458A7-EAC6-4F24-80BD-77B41054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7" name="Freeform 60">
              <a:extLst>
                <a:ext uri="{FF2B5EF4-FFF2-40B4-BE49-F238E27FC236}">
                  <a16:creationId xmlns:a16="http://schemas.microsoft.com/office/drawing/2014/main" id="{229A706A-FB43-4854-B0B0-7F099457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8" name="Freeform 61">
              <a:extLst>
                <a:ext uri="{FF2B5EF4-FFF2-40B4-BE49-F238E27FC236}">
                  <a16:creationId xmlns:a16="http://schemas.microsoft.com/office/drawing/2014/main" id="{476F59BD-B421-4186-BBD7-39A00744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D27B3750-2ECF-4CC9-B08C-9E5F55063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096E7AD1-BF5B-4298-9E32-A47CB010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5C2E7B82-DC9D-43AD-BA1E-3759FE4A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BCDC8C86-4A99-41A4-9DC0-08145CE03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C8785DE7-3737-4E27-BE2F-0DBFD301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4" name="Freeform 11">
              <a:extLst>
                <a:ext uri="{FF2B5EF4-FFF2-40B4-BE49-F238E27FC236}">
                  <a16:creationId xmlns:a16="http://schemas.microsoft.com/office/drawing/2014/main" id="{C28B40AF-5DD3-4A7F-91AB-F49D46E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5" name="Freeform 12">
              <a:extLst>
                <a:ext uri="{FF2B5EF4-FFF2-40B4-BE49-F238E27FC236}">
                  <a16:creationId xmlns:a16="http://schemas.microsoft.com/office/drawing/2014/main" id="{7411F1BC-34F9-470E-87B5-B3986C27F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6" name="Freeform 13">
              <a:extLst>
                <a:ext uri="{FF2B5EF4-FFF2-40B4-BE49-F238E27FC236}">
                  <a16:creationId xmlns:a16="http://schemas.microsoft.com/office/drawing/2014/main" id="{6AC0F0C8-6D0F-4644-9C89-D6EF4771C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7" name="Freeform 14">
              <a:extLst>
                <a:ext uri="{FF2B5EF4-FFF2-40B4-BE49-F238E27FC236}">
                  <a16:creationId xmlns:a16="http://schemas.microsoft.com/office/drawing/2014/main" id="{01D69BD9-5C87-44C7-9112-9A4D5F08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8" name="Freeform 16">
              <a:extLst>
                <a:ext uri="{FF2B5EF4-FFF2-40B4-BE49-F238E27FC236}">
                  <a16:creationId xmlns:a16="http://schemas.microsoft.com/office/drawing/2014/main" id="{67ECDACB-4E98-478E-959E-285DA9641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9" name="Freeform 17">
              <a:extLst>
                <a:ext uri="{FF2B5EF4-FFF2-40B4-BE49-F238E27FC236}">
                  <a16:creationId xmlns:a16="http://schemas.microsoft.com/office/drawing/2014/main" id="{BAA10AA6-CC20-48EF-932E-6E1A686B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0" name="Freeform 21">
              <a:extLst>
                <a:ext uri="{FF2B5EF4-FFF2-40B4-BE49-F238E27FC236}">
                  <a16:creationId xmlns:a16="http://schemas.microsoft.com/office/drawing/2014/main" id="{1BE77E80-C10D-4958-BB7D-C901F940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1" name="Freeform 25">
              <a:extLst>
                <a:ext uri="{FF2B5EF4-FFF2-40B4-BE49-F238E27FC236}">
                  <a16:creationId xmlns:a16="http://schemas.microsoft.com/office/drawing/2014/main" id="{4202FCC8-1E30-478E-BD2D-2531BE2D9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2" name="Freeform 29">
              <a:extLst>
                <a:ext uri="{FF2B5EF4-FFF2-40B4-BE49-F238E27FC236}">
                  <a16:creationId xmlns:a16="http://schemas.microsoft.com/office/drawing/2014/main" id="{89277949-55D2-4CEB-BD97-066C2B1E3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3" name="Freeform 31">
              <a:extLst>
                <a:ext uri="{FF2B5EF4-FFF2-40B4-BE49-F238E27FC236}">
                  <a16:creationId xmlns:a16="http://schemas.microsoft.com/office/drawing/2014/main" id="{B8EF2C08-9DA7-46E2-ADC8-1A2D271D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4" name="Freeform 32">
              <a:extLst>
                <a:ext uri="{FF2B5EF4-FFF2-40B4-BE49-F238E27FC236}">
                  <a16:creationId xmlns:a16="http://schemas.microsoft.com/office/drawing/2014/main" id="{DD0041CF-27BC-41BA-AA0E-8D0BC8C51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5" name="Freeform 33">
              <a:extLst>
                <a:ext uri="{FF2B5EF4-FFF2-40B4-BE49-F238E27FC236}">
                  <a16:creationId xmlns:a16="http://schemas.microsoft.com/office/drawing/2014/main" id="{0A68EB76-B31F-4A68-A511-E9FA4DBAC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6" name="Freeform 34">
              <a:extLst>
                <a:ext uri="{FF2B5EF4-FFF2-40B4-BE49-F238E27FC236}">
                  <a16:creationId xmlns:a16="http://schemas.microsoft.com/office/drawing/2014/main" id="{810ECAA2-F5A4-4CCB-9E69-D7B7B340F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7" name="Freeform 35">
              <a:extLst>
                <a:ext uri="{FF2B5EF4-FFF2-40B4-BE49-F238E27FC236}">
                  <a16:creationId xmlns:a16="http://schemas.microsoft.com/office/drawing/2014/main" id="{BFB1BDBB-BEE0-4E9D-9DA1-1050B31A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8" name="Freeform 36">
              <a:extLst>
                <a:ext uri="{FF2B5EF4-FFF2-40B4-BE49-F238E27FC236}">
                  <a16:creationId xmlns:a16="http://schemas.microsoft.com/office/drawing/2014/main" id="{93C7B171-B419-495C-8784-E5A33A26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9" name="Freeform 37">
              <a:extLst>
                <a:ext uri="{FF2B5EF4-FFF2-40B4-BE49-F238E27FC236}">
                  <a16:creationId xmlns:a16="http://schemas.microsoft.com/office/drawing/2014/main" id="{54ED346F-C89B-431F-929F-F6044859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0" name="Freeform 38">
              <a:extLst>
                <a:ext uri="{FF2B5EF4-FFF2-40B4-BE49-F238E27FC236}">
                  <a16:creationId xmlns:a16="http://schemas.microsoft.com/office/drawing/2014/main" id="{87138F5F-ADD8-43EA-8619-D8E063A4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1" name="Freeform 39">
              <a:extLst>
                <a:ext uri="{FF2B5EF4-FFF2-40B4-BE49-F238E27FC236}">
                  <a16:creationId xmlns:a16="http://schemas.microsoft.com/office/drawing/2014/main" id="{92558A0E-070A-473C-A191-5F1F842E2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2" name="Freeform 40">
              <a:extLst>
                <a:ext uri="{FF2B5EF4-FFF2-40B4-BE49-F238E27FC236}">
                  <a16:creationId xmlns:a16="http://schemas.microsoft.com/office/drawing/2014/main" id="{EC669C1C-F151-44FF-93F6-80E169BA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3" name="Freeform 41">
              <a:extLst>
                <a:ext uri="{FF2B5EF4-FFF2-40B4-BE49-F238E27FC236}">
                  <a16:creationId xmlns:a16="http://schemas.microsoft.com/office/drawing/2014/main" id="{A7C8559F-5893-4FF6-A95F-5B6E188E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4" name="Freeform 42">
              <a:extLst>
                <a:ext uri="{FF2B5EF4-FFF2-40B4-BE49-F238E27FC236}">
                  <a16:creationId xmlns:a16="http://schemas.microsoft.com/office/drawing/2014/main" id="{896641C3-B861-454E-A910-4A555C0E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5" name="Freeform 44">
              <a:extLst>
                <a:ext uri="{FF2B5EF4-FFF2-40B4-BE49-F238E27FC236}">
                  <a16:creationId xmlns:a16="http://schemas.microsoft.com/office/drawing/2014/main" id="{19F6709B-959B-414E-808B-32E9765C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6" name="Freeform 45">
              <a:extLst>
                <a:ext uri="{FF2B5EF4-FFF2-40B4-BE49-F238E27FC236}">
                  <a16:creationId xmlns:a16="http://schemas.microsoft.com/office/drawing/2014/main" id="{CA9F93DC-C844-4B5E-AFC8-B2D0F1B5A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7" name="Freeform 46">
              <a:extLst>
                <a:ext uri="{FF2B5EF4-FFF2-40B4-BE49-F238E27FC236}">
                  <a16:creationId xmlns:a16="http://schemas.microsoft.com/office/drawing/2014/main" id="{6126A395-7043-45D5-9BC7-F3920A87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8" name="Freeform 47">
              <a:extLst>
                <a:ext uri="{FF2B5EF4-FFF2-40B4-BE49-F238E27FC236}">
                  <a16:creationId xmlns:a16="http://schemas.microsoft.com/office/drawing/2014/main" id="{B31760B7-7420-4FE1-A1D9-9252F344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9" name="Freeform 48">
              <a:extLst>
                <a:ext uri="{FF2B5EF4-FFF2-40B4-BE49-F238E27FC236}">
                  <a16:creationId xmlns:a16="http://schemas.microsoft.com/office/drawing/2014/main" id="{ECCD080B-6241-42FB-BB45-9BAB64542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0" name="Freeform 49">
              <a:extLst>
                <a:ext uri="{FF2B5EF4-FFF2-40B4-BE49-F238E27FC236}">
                  <a16:creationId xmlns:a16="http://schemas.microsoft.com/office/drawing/2014/main" id="{7130F0B8-37E5-4D73-B6D0-07AEF6793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1" name="Freeform 8">
              <a:extLst>
                <a:ext uri="{FF2B5EF4-FFF2-40B4-BE49-F238E27FC236}">
                  <a16:creationId xmlns:a16="http://schemas.microsoft.com/office/drawing/2014/main" id="{2283A536-3B42-4705-8BD6-F059FCE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2" name="Freeform 106">
              <a:extLst>
                <a:ext uri="{FF2B5EF4-FFF2-40B4-BE49-F238E27FC236}">
                  <a16:creationId xmlns:a16="http://schemas.microsoft.com/office/drawing/2014/main" id="{F0B7EC11-47EC-4CDE-BC72-A3777D6B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21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9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 descr="Imagen en blanco y negro de una estrella en el cielo&#10;&#10;Descripción generada automáticamente con confianza baja">
            <a:extLst>
              <a:ext uri="{FF2B5EF4-FFF2-40B4-BE49-F238E27FC236}">
                <a16:creationId xmlns:a16="http://schemas.microsoft.com/office/drawing/2014/main" id="{38F32485-857F-E01A-7238-F29C4BDA6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72"/>
          <a:stretch/>
        </p:blipFill>
        <p:spPr>
          <a:xfrm>
            <a:off x="0" y="-7938"/>
            <a:ext cx="12191962" cy="6857990"/>
          </a:xfrm>
          <a:prstGeom prst="rect">
            <a:avLst/>
          </a:prstGeom>
        </p:spPr>
      </p:pic>
      <p:sp>
        <p:nvSpPr>
          <p:cNvPr id="105" name="Rectangle 101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B94218-8C07-2B8D-2F5C-2E2F1B9BA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094" y="691577"/>
            <a:ext cx="6627773" cy="962008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9C9867-9C4E-DC87-82FC-880AEEBB9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388" y="1977994"/>
            <a:ext cx="9358532" cy="4155520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</a:pPr>
            <a:r>
              <a:rPr lang="es-ES" dirty="0">
                <a:solidFill>
                  <a:srgbClr val="FFFFFF"/>
                </a:solidFill>
                <a:latin typeface="Arial Nova" panose="020F0502020204030204" pitchFamily="34" charset="0"/>
              </a:rPr>
              <a:t>-</a:t>
            </a:r>
          </a:p>
          <a:p>
            <a:pPr algn="l">
              <a:lnSpc>
                <a:spcPct val="140000"/>
              </a:lnSpc>
            </a:pPr>
            <a:endParaRPr lang="es-ES" dirty="0">
              <a:solidFill>
                <a:srgbClr val="FFFFFF"/>
              </a:solidFill>
              <a:latin typeface="Arial Nova" panose="020F0502020204030204" pitchFamily="34" charset="0"/>
            </a:endParaRPr>
          </a:p>
          <a:p>
            <a:pPr algn="l">
              <a:lnSpc>
                <a:spcPct val="140000"/>
              </a:lnSpc>
            </a:pPr>
            <a:endParaRPr lang="es-ES" dirty="0">
              <a:solidFill>
                <a:srgbClr val="FFFFFF"/>
              </a:solidFill>
              <a:latin typeface="Arial Nova" panose="020F0502020204030204" pitchFamily="34" charset="0"/>
            </a:endParaRPr>
          </a:p>
          <a:p>
            <a:pPr algn="l">
              <a:lnSpc>
                <a:spcPct val="140000"/>
              </a:lnSpc>
            </a:pPr>
            <a:endParaRPr lang="es-ES" dirty="0">
              <a:solidFill>
                <a:srgbClr val="FFFFFF"/>
              </a:solidFill>
              <a:latin typeface="Arial Nova" panose="020F0502020204030204" pitchFamily="34" charset="0"/>
            </a:endParaRPr>
          </a:p>
          <a:p>
            <a:pPr algn="l">
              <a:lnSpc>
                <a:spcPct val="140000"/>
              </a:lnSpc>
            </a:pPr>
            <a:endParaRPr lang="es-ES" dirty="0">
              <a:solidFill>
                <a:srgbClr val="FFFFFF"/>
              </a:solidFill>
              <a:latin typeface="Arial Nova" panose="020F0502020204030204" pitchFamily="34" charset="0"/>
            </a:endParaRPr>
          </a:p>
          <a:p>
            <a:pPr algn="l">
              <a:lnSpc>
                <a:spcPct val="140000"/>
              </a:lnSpc>
            </a:pPr>
            <a:endParaRPr lang="es-ES" dirty="0">
              <a:solidFill>
                <a:srgbClr val="FFFFFF"/>
              </a:solidFill>
              <a:latin typeface="Arial Nova" panose="020F0502020204030204" pitchFamily="34" charset="0"/>
            </a:endParaRPr>
          </a:p>
          <a:p>
            <a:pPr algn="l">
              <a:lnSpc>
                <a:spcPct val="140000"/>
              </a:lnSpc>
            </a:pPr>
            <a:r>
              <a:rPr lang="es-ES" dirty="0">
                <a:solidFill>
                  <a:srgbClr val="FFFFFF"/>
                </a:solidFill>
                <a:latin typeface="Arial Nova" panose="020F0502020204030204" pitchFamily="34" charset="0"/>
              </a:rPr>
              <a:t>-MODELO DE NEGOCIO</a:t>
            </a:r>
          </a:p>
          <a:p>
            <a:pPr algn="l">
              <a:lnSpc>
                <a:spcPct val="140000"/>
              </a:lnSpc>
            </a:pPr>
            <a:endParaRPr lang="es-ES" dirty="0">
              <a:solidFill>
                <a:srgbClr val="FFFFFF"/>
              </a:solidFill>
              <a:latin typeface="Arial Nova" panose="020F0502020204030204" pitchFamily="34" charset="0"/>
            </a:endParaRPr>
          </a:p>
          <a:p>
            <a:pPr>
              <a:lnSpc>
                <a:spcPct val="140000"/>
              </a:lnSpc>
            </a:pPr>
            <a:endParaRPr lang="es-ES" dirty="0">
              <a:solidFill>
                <a:srgbClr val="FFFFFF"/>
              </a:solidFill>
              <a:latin typeface="Arial Nova" panose="020F0502020204030204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DF79F78-4DDA-223A-80D3-394D985A6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1" y="1011094"/>
            <a:ext cx="4693924" cy="5519441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0C0625AF-0905-89F7-24CD-B49BF374F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17" y="1960954"/>
            <a:ext cx="2537167" cy="118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6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9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 descr="Imagen en blanco y negro de una estrella en el cielo&#10;&#10;Descripción generada automáticamente con confianza baja">
            <a:extLst>
              <a:ext uri="{FF2B5EF4-FFF2-40B4-BE49-F238E27FC236}">
                <a16:creationId xmlns:a16="http://schemas.microsoft.com/office/drawing/2014/main" id="{38F32485-857F-E01A-7238-F29C4BDA6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72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05" name="Rectangle 101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B94218-8C07-2B8D-2F5C-2E2F1B9BA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219" y="591806"/>
            <a:ext cx="8208832" cy="966724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Realización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9C9867-9C4E-DC87-82FC-880AEEBB9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475" y="1645407"/>
            <a:ext cx="7427247" cy="2583007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40000"/>
              </a:lnSpc>
            </a:pPr>
            <a:r>
              <a:rPr lang="es-ES" sz="7200" dirty="0">
                <a:solidFill>
                  <a:srgbClr val="FFFFFF"/>
                </a:solidFill>
                <a:latin typeface="Arial Nova" panose="020F0502020204030204" pitchFamily="34" charset="0"/>
              </a:rPr>
              <a:t>.FRONT:</a:t>
            </a:r>
          </a:p>
          <a:p>
            <a:pPr algn="l">
              <a:lnSpc>
                <a:spcPct val="140000"/>
              </a:lnSpc>
            </a:pPr>
            <a:endParaRPr lang="es-ES" sz="7200" dirty="0">
              <a:solidFill>
                <a:srgbClr val="FFFFFF"/>
              </a:solidFill>
              <a:latin typeface="Arial Nova" panose="020F0502020204030204" pitchFamily="34" charset="0"/>
            </a:endParaRPr>
          </a:p>
          <a:p>
            <a:pPr algn="l">
              <a:lnSpc>
                <a:spcPct val="140000"/>
              </a:lnSpc>
            </a:pPr>
            <a:endParaRPr lang="es-ES" sz="7200" dirty="0">
              <a:solidFill>
                <a:srgbClr val="FFFFFF"/>
              </a:solidFill>
              <a:latin typeface="Arial Nova" panose="020F0502020204030204" pitchFamily="34" charset="0"/>
            </a:endParaRPr>
          </a:p>
          <a:p>
            <a:pPr algn="l">
              <a:lnSpc>
                <a:spcPct val="140000"/>
              </a:lnSpc>
            </a:pPr>
            <a:endParaRPr lang="es-ES" sz="7200" dirty="0">
              <a:solidFill>
                <a:srgbClr val="FFFFFF"/>
              </a:solidFill>
              <a:latin typeface="Arial Nova" panose="020F0502020204030204" pitchFamily="34" charset="0"/>
            </a:endParaRPr>
          </a:p>
          <a:p>
            <a:pPr algn="l">
              <a:lnSpc>
                <a:spcPct val="140000"/>
              </a:lnSpc>
            </a:pPr>
            <a:endParaRPr lang="es-ES" sz="7200" dirty="0">
              <a:solidFill>
                <a:srgbClr val="FFFFFF"/>
              </a:solidFill>
              <a:latin typeface="Arial Nova" panose="020F0502020204030204" pitchFamily="34" charset="0"/>
            </a:endParaRPr>
          </a:p>
          <a:p>
            <a:pPr algn="l">
              <a:lnSpc>
                <a:spcPct val="140000"/>
              </a:lnSpc>
            </a:pPr>
            <a:r>
              <a:rPr lang="es-ES" sz="7200" dirty="0">
                <a:solidFill>
                  <a:srgbClr val="FFFFFF"/>
                </a:solidFill>
                <a:latin typeface="Arial Nova" panose="020F0502020204030204" pitchFamily="34" charset="0"/>
              </a:rPr>
              <a:t>.</a:t>
            </a:r>
          </a:p>
        </p:txBody>
      </p:sp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C7E2647-B15E-05C6-6D1A-BF03F453F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27" y="2113382"/>
            <a:ext cx="2534085" cy="1454196"/>
          </a:xfrm>
          <a:prstGeom prst="rect">
            <a:avLst/>
          </a:prstGeom>
        </p:spPr>
      </p:pic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F8C24A2-9B9A-6A53-9E23-B9FC62F03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260" y="2205258"/>
            <a:ext cx="2534085" cy="1451231"/>
          </a:xfrm>
          <a:prstGeom prst="rect">
            <a:avLst/>
          </a:prstGeom>
        </p:spPr>
      </p:pic>
      <p:pic>
        <p:nvPicPr>
          <p:cNvPr id="9" name="Imagen 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109CE1E-E2B4-EB70-63DA-618168856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27" y="4817591"/>
            <a:ext cx="2542301" cy="1451232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27D19413-741C-9971-3C28-2EFD1E460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260" y="4833993"/>
            <a:ext cx="2534085" cy="1418427"/>
          </a:xfrm>
          <a:prstGeom prst="rect">
            <a:avLst/>
          </a:prstGeom>
        </p:spPr>
      </p:pic>
      <p:pic>
        <p:nvPicPr>
          <p:cNvPr id="13" name="Imagen 1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530284D-5A43-B565-6AF5-A884A26DAB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551" y="3429000"/>
            <a:ext cx="2633472" cy="14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0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99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 descr="Imagen en blanco y negro de una estrella en el cielo&#10;&#10;Descripción generada automáticamente con confianza baja">
            <a:extLst>
              <a:ext uri="{FF2B5EF4-FFF2-40B4-BE49-F238E27FC236}">
                <a16:creationId xmlns:a16="http://schemas.microsoft.com/office/drawing/2014/main" id="{38F32485-857F-E01A-7238-F29C4BDA6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72"/>
          <a:stretch/>
        </p:blipFill>
        <p:spPr>
          <a:xfrm>
            <a:off x="20" y="10"/>
            <a:ext cx="12191962" cy="6857990"/>
          </a:xfrm>
          <a:prstGeom prst="rect">
            <a:avLst/>
          </a:prstGeom>
        </p:spPr>
      </p:pic>
      <p:sp>
        <p:nvSpPr>
          <p:cNvPr id="105" name="Rectangle 101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B94218-8C07-2B8D-2F5C-2E2F1B9BA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22" y="592025"/>
            <a:ext cx="8208832" cy="966724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Realización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9C9867-9C4E-DC87-82FC-880AEEBB9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475" y="1645407"/>
            <a:ext cx="7427247" cy="2583007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40000"/>
              </a:lnSpc>
            </a:pPr>
            <a:r>
              <a:rPr lang="es-ES" sz="7200" dirty="0">
                <a:solidFill>
                  <a:srgbClr val="FFFFFF"/>
                </a:solidFill>
                <a:latin typeface="Arial Nova" panose="020F0502020204030204" pitchFamily="34" charset="0"/>
              </a:rPr>
              <a:t>.BACK:</a:t>
            </a:r>
          </a:p>
          <a:p>
            <a:pPr algn="l">
              <a:lnSpc>
                <a:spcPct val="140000"/>
              </a:lnSpc>
            </a:pPr>
            <a:endParaRPr lang="es-ES" sz="7200" dirty="0">
              <a:solidFill>
                <a:srgbClr val="FFFFFF"/>
              </a:solidFill>
              <a:latin typeface="Arial Nova" panose="020F0502020204030204" pitchFamily="34" charset="0"/>
            </a:endParaRPr>
          </a:p>
          <a:p>
            <a:pPr algn="l">
              <a:lnSpc>
                <a:spcPct val="140000"/>
              </a:lnSpc>
            </a:pPr>
            <a:endParaRPr lang="es-ES" sz="7200" dirty="0">
              <a:solidFill>
                <a:srgbClr val="FFFFFF"/>
              </a:solidFill>
              <a:latin typeface="Arial Nova" panose="020F0502020204030204" pitchFamily="34" charset="0"/>
            </a:endParaRPr>
          </a:p>
          <a:p>
            <a:pPr algn="l">
              <a:lnSpc>
                <a:spcPct val="140000"/>
              </a:lnSpc>
            </a:pPr>
            <a:endParaRPr lang="es-ES" sz="7200" dirty="0">
              <a:solidFill>
                <a:srgbClr val="FFFFFF"/>
              </a:solidFill>
              <a:latin typeface="Arial Nova" panose="020F0502020204030204" pitchFamily="34" charset="0"/>
            </a:endParaRPr>
          </a:p>
          <a:p>
            <a:pPr algn="l">
              <a:lnSpc>
                <a:spcPct val="140000"/>
              </a:lnSpc>
            </a:pPr>
            <a:endParaRPr lang="es-ES" sz="7200" dirty="0">
              <a:solidFill>
                <a:srgbClr val="FFFFFF"/>
              </a:solidFill>
              <a:latin typeface="Arial Nova" panose="020F0502020204030204" pitchFamily="34" charset="0"/>
            </a:endParaRPr>
          </a:p>
          <a:p>
            <a:pPr algn="l">
              <a:lnSpc>
                <a:spcPct val="140000"/>
              </a:lnSpc>
            </a:pPr>
            <a:r>
              <a:rPr lang="es-ES" sz="7200" dirty="0">
                <a:solidFill>
                  <a:srgbClr val="FFFFFF"/>
                </a:solidFill>
                <a:latin typeface="Arial Nova" panose="020F0502020204030204" pitchFamily="34" charset="0"/>
              </a:rPr>
              <a:t>.</a:t>
            </a:r>
          </a:p>
        </p:txBody>
      </p:sp>
      <p:pic>
        <p:nvPicPr>
          <p:cNvPr id="10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2797752-5D47-53EF-D223-E38218133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175" y="2279567"/>
            <a:ext cx="4477505" cy="1948847"/>
          </a:xfrm>
          <a:prstGeom prst="rect">
            <a:avLst/>
          </a:prstGeom>
        </p:spPr>
      </p:pic>
      <p:pic>
        <p:nvPicPr>
          <p:cNvPr id="14" name="Imagen 13" descr="Dibujo con letras blancas&#10;&#10;Descripción generada automáticamente con confianza media">
            <a:extLst>
              <a:ext uri="{FF2B5EF4-FFF2-40B4-BE49-F238E27FC236}">
                <a16:creationId xmlns:a16="http://schemas.microsoft.com/office/drawing/2014/main" id="{79B79F3A-41C0-BE42-2477-453F35A1B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98" y="4315072"/>
            <a:ext cx="5871452" cy="15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4293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DarkSeedLeftStep">
      <a:dk1>
        <a:srgbClr val="000000"/>
      </a:dk1>
      <a:lt1>
        <a:srgbClr val="FFFFFF"/>
      </a:lt1>
      <a:dk2>
        <a:srgbClr val="1B2431"/>
      </a:dk2>
      <a:lt2>
        <a:srgbClr val="F0F3F1"/>
      </a:lt2>
      <a:accent1>
        <a:srgbClr val="C34DA5"/>
      </a:accent1>
      <a:accent2>
        <a:srgbClr val="9E3BB1"/>
      </a:accent2>
      <a:accent3>
        <a:srgbClr val="7E4DC3"/>
      </a:accent3>
      <a:accent4>
        <a:srgbClr val="4444B5"/>
      </a:accent4>
      <a:accent5>
        <a:srgbClr val="4D7EC3"/>
      </a:accent5>
      <a:accent6>
        <a:srgbClr val="3B9DB1"/>
      </a:accent6>
      <a:hlink>
        <a:srgbClr val="3F5F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45</Words>
  <Application>Microsoft Office PowerPoint</Application>
  <PresentationFormat>Panorámica</PresentationFormat>
  <Paragraphs>26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Arial Nova</vt:lpstr>
      <vt:lpstr>Avenir Next LT Pro</vt:lpstr>
      <vt:lpstr>Comic Sans MS</vt:lpstr>
      <vt:lpstr>Modern Love</vt:lpstr>
      <vt:lpstr>BohemianVTI</vt:lpstr>
      <vt:lpstr>Servicio API REST con .NET Framework  Proyecto final de Sistemas Distribuidos y Programación en Paralelo</vt:lpstr>
      <vt:lpstr>Introducción</vt:lpstr>
      <vt:lpstr>Realización I</vt:lpstr>
      <vt:lpstr>Realización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Servicio API REST con .NET Framework y MySql</dc:title>
  <dc:creator>PEREZ MARTINEZ, PABLO</dc:creator>
  <cp:lastModifiedBy>PEREZ MARTINEZ, PABLO</cp:lastModifiedBy>
  <cp:revision>3</cp:revision>
  <dcterms:created xsi:type="dcterms:W3CDTF">2023-12-17T23:43:18Z</dcterms:created>
  <dcterms:modified xsi:type="dcterms:W3CDTF">2023-12-18T15:58:02Z</dcterms:modified>
</cp:coreProperties>
</file>