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16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533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00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66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68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17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686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57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2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5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49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35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0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24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70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37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345C07-5DC7-444D-862A-5D3C7487CDE3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89BCAC-4997-4DF3-9641-87AD6621A6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0942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9" name="Rectangle 106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plomacy">
            <a:extLst>
              <a:ext uri="{FF2B5EF4-FFF2-40B4-BE49-F238E27FC236}">
                <a16:creationId xmlns:a16="http://schemas.microsoft.com/office/drawing/2014/main" id="{BDD76AE2-A3D0-6DFA-CB12-EC6A2BFEC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b="4132"/>
          <a:stretch/>
        </p:blipFill>
        <p:spPr bwMode="auto">
          <a:xfrm>
            <a:off x="-3175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06B7A6-994E-A782-A31E-285CB7BA9AE2}"/>
              </a:ext>
            </a:extLst>
          </p:cNvPr>
          <p:cNvSpPr txBox="1"/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Detector de mentira en juego Diplomacy</a:t>
            </a:r>
          </a:p>
        </p:txBody>
      </p:sp>
    </p:spTree>
    <p:extLst>
      <p:ext uri="{BB962C8B-B14F-4D97-AF65-F5344CB8AC3E}">
        <p14:creationId xmlns:p14="http://schemas.microsoft.com/office/powerpoint/2010/main" val="138145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09961F-FE0F-40B4-A424-66D664946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4">
            <a:extLst>
              <a:ext uri="{FF2B5EF4-FFF2-40B4-BE49-F238E27FC236}">
                <a16:creationId xmlns:a16="http://schemas.microsoft.com/office/drawing/2014/main" id="{4A2B78EC-086E-4848-A485-F505B4AE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 20">
            <a:extLst>
              <a:ext uri="{FF2B5EF4-FFF2-40B4-BE49-F238E27FC236}">
                <a16:creationId xmlns:a16="http://schemas.microsoft.com/office/drawing/2014/main" id="{B39DE53F-9AA0-43A4-B7CA-23012F1D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139" y="789478"/>
            <a:ext cx="2492252" cy="1859119"/>
          </a:xfrm>
          <a:custGeom>
            <a:avLst/>
            <a:gdLst>
              <a:gd name="connsiteX0" fmla="*/ 474471 w 2492252"/>
              <a:gd name="connsiteY0" fmla="*/ 0 h 1859119"/>
              <a:gd name="connsiteX1" fmla="*/ 2492252 w 2492252"/>
              <a:gd name="connsiteY1" fmla="*/ 0 h 1859119"/>
              <a:gd name="connsiteX2" fmla="*/ 2492252 w 2492252"/>
              <a:gd name="connsiteY2" fmla="*/ 1859119 h 1859119"/>
              <a:gd name="connsiteX3" fmla="*/ 0 w 2492252"/>
              <a:gd name="connsiteY3" fmla="*/ 1859119 h 1859119"/>
              <a:gd name="connsiteX4" fmla="*/ 0 w 2492252"/>
              <a:gd name="connsiteY4" fmla="*/ 474471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2252" h="1859119">
                <a:moveTo>
                  <a:pt x="474471" y="0"/>
                </a:moveTo>
                <a:lnTo>
                  <a:pt x="2492252" y="0"/>
                </a:lnTo>
                <a:lnTo>
                  <a:pt x="2492252" y="1859119"/>
                </a:lnTo>
                <a:lnTo>
                  <a:pt x="0" y="1859119"/>
                </a:lnTo>
                <a:lnTo>
                  <a:pt x="0" y="47447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5491AA-6A39-EBF3-4E28-09A7ADE3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59" y="841155"/>
            <a:ext cx="1571501" cy="29650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25EBEF-78A7-A502-B2E8-A95BCCCC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4"/>
          <a:stretch/>
        </p:blipFill>
        <p:spPr>
          <a:xfrm>
            <a:off x="1243627" y="2718451"/>
            <a:ext cx="1592835" cy="3119255"/>
          </a:xfrm>
          <a:prstGeom prst="rect">
            <a:avLst/>
          </a:prstGeom>
        </p:spPr>
      </p:pic>
      <p:sp useBgFill="1">
        <p:nvSpPr>
          <p:cNvPr id="55" name="Freeform 21">
            <a:extLst>
              <a:ext uri="{FF2B5EF4-FFF2-40B4-BE49-F238E27FC236}">
                <a16:creationId xmlns:a16="http://schemas.microsoft.com/office/drawing/2014/main" id="{86BF6F1A-CE7B-4848-B6C1-4CD119BB4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529" y="4074131"/>
            <a:ext cx="2151487" cy="1668032"/>
          </a:xfrm>
          <a:custGeom>
            <a:avLst/>
            <a:gdLst>
              <a:gd name="connsiteX0" fmla="*/ 0 w 2151487"/>
              <a:gd name="connsiteY0" fmla="*/ 0 h 1668032"/>
              <a:gd name="connsiteX1" fmla="*/ 2151487 w 2151487"/>
              <a:gd name="connsiteY1" fmla="*/ 0 h 1668032"/>
              <a:gd name="connsiteX2" fmla="*/ 2151487 w 2151487"/>
              <a:gd name="connsiteY2" fmla="*/ 1190204 h 1668032"/>
              <a:gd name="connsiteX3" fmla="*/ 1673659 w 2151487"/>
              <a:gd name="connsiteY3" fmla="*/ 1668032 h 1668032"/>
              <a:gd name="connsiteX4" fmla="*/ 0 w 2151487"/>
              <a:gd name="connsiteY4" fmla="*/ 1668032 h 166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487" h="1668032">
                <a:moveTo>
                  <a:pt x="0" y="0"/>
                </a:moveTo>
                <a:lnTo>
                  <a:pt x="2151487" y="0"/>
                </a:lnTo>
                <a:lnTo>
                  <a:pt x="2151487" y="1190204"/>
                </a:lnTo>
                <a:lnTo>
                  <a:pt x="1673659" y="1668032"/>
                </a:lnTo>
                <a:lnTo>
                  <a:pt x="0" y="16680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C8AA6-D1C7-1753-6EB3-63903206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5713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mentira es algo falso dicho con la intención de engañar</a:t>
            </a:r>
          </a:p>
          <a:p>
            <a:pPr marL="0" indent="0">
              <a:buNone/>
            </a:pPr>
            <a:endParaRPr lang="es-CO" sz="2400" dirty="0"/>
          </a:p>
        </p:txBody>
      </p:sp>
      <p:grpSp>
        <p:nvGrpSpPr>
          <p:cNvPr id="56" name="Group 29">
            <a:extLst>
              <a:ext uri="{FF2B5EF4-FFF2-40B4-BE49-F238E27FC236}">
                <a16:creationId xmlns:a16="http://schemas.microsoft.com/office/drawing/2014/main" id="{AB79A9AE-4627-4D14-96A2-AAF687FD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41160A-79BC-42BF-9E3C-0FF21B264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1">
              <a:extLst>
                <a:ext uri="{FF2B5EF4-FFF2-40B4-BE49-F238E27FC236}">
                  <a16:creationId xmlns:a16="http://schemas.microsoft.com/office/drawing/2014/main" id="{0D6973F7-8CE4-4FA4-A7F4-D3B6C783F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C7F4DB-B907-4392-A946-F5B79C76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131B63-144C-4D22-BD39-750FE6E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146E55F-C10C-45AE-9FA8-3007E4C32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21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:a16="http://schemas.microsoft.com/office/drawing/2014/main" id="{82FDE7CB-A0B9-4C48-80CE-B61F4F9E2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258CC7-31A5-4656-A7C5-16CBDC978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ADF9B-28A3-4312-A210-984E680D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1D75538-7D02-42CE-8091-38ED0178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A61D5E-676C-44A0-8EF0-D68EBB55F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9251D-8C13-48D6-8334-6FCBB4337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C5C93CC1-809B-4CF1-9B81-F5348D040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E2449B-680F-A0BA-03BD-F9E3BD616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" r="-1" b="-1"/>
          <a:stretch/>
        </p:blipFill>
        <p:spPr>
          <a:xfrm>
            <a:off x="643467" y="643467"/>
            <a:ext cx="4010828" cy="3928533"/>
          </a:xfrm>
          <a:prstGeom prst="rect">
            <a:avLst/>
          </a:prstGeom>
          <a:effectLst>
            <a:outerShdw blurRad="114300" dist="12700" dir="2700000" algn="tl" rotWithShape="0">
              <a:prstClr val="black">
                <a:alpha val="39000"/>
              </a:prstClr>
            </a:outerShdw>
          </a:effectLst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EDAE77E0-5E35-4751-86AD-8754B2BA7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912" y="643467"/>
            <a:ext cx="6726620" cy="1481665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65DCBB-D8D0-4DF6-815D-5CE64A9B0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4753777"/>
            <a:ext cx="4007453" cy="1460755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40E933-71D1-D08F-DCC0-D795E39C8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35" b="2"/>
          <a:stretch/>
        </p:blipFill>
        <p:spPr>
          <a:xfrm>
            <a:off x="4793123" y="2237749"/>
            <a:ext cx="6729995" cy="3928533"/>
          </a:xfrm>
          <a:prstGeom prst="rect">
            <a:avLst/>
          </a:prstGeom>
          <a:effectLst>
            <a:outerShdw blurRad="114300" dist="12700" dir="2700000" algn="tl" rotWithShape="0">
              <a:prstClr val="black">
                <a:alpha val="39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B960C3-FFC2-6D9A-4A0C-7D0CC38A1C8A}"/>
              </a:ext>
            </a:extLst>
          </p:cNvPr>
          <p:cNvSpPr txBox="1"/>
          <p:nvPr/>
        </p:nvSpPr>
        <p:spPr>
          <a:xfrm>
            <a:off x="643467" y="4753777"/>
            <a:ext cx="400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evidencia que Inglaterra es el país que más mentiras exitosas tuvo en el juego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60A0A2-EDA0-3712-398C-795AC6212100}"/>
              </a:ext>
            </a:extLst>
          </p:cNvPr>
          <p:cNvSpPr txBox="1"/>
          <p:nvPr/>
        </p:nvSpPr>
        <p:spPr>
          <a:xfrm>
            <a:off x="4793123" y="623010"/>
            <a:ext cx="67554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Se puede evidenciar que hay un problema de balanceo entre clases, vemos que las verdades representan una diferencia significativa en cuanto a su frecuencia con respecto a la mentira. Esto también nos hace planear que debemos usar métricas que puedan controlar esto como el F1 Score Macro que da igual peso a cada clase, independientemente de cuántos ejemplos haya en cada clase. Es útil cuando se quiere evaluar el rendimiento general del modelo en todas las clases por igual, sin dar preferencia a las clases más grandes</a:t>
            </a:r>
            <a:r>
              <a:rPr lang="es-CO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83002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125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Perez Atehortua</dc:creator>
  <cp:lastModifiedBy>Juan Pablo Perez Atehortua</cp:lastModifiedBy>
  <cp:revision>2</cp:revision>
  <dcterms:created xsi:type="dcterms:W3CDTF">2024-06-27T09:05:41Z</dcterms:created>
  <dcterms:modified xsi:type="dcterms:W3CDTF">2024-06-27T13:58:26Z</dcterms:modified>
</cp:coreProperties>
</file>