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A643B-DE02-9F43-7F9A-1ABAC4C989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EFF0E45-9078-BDB9-DD87-A571A49A8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812C2D9-853D-DE25-1EA6-22A20728F29A}"/>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5" name="Marcador de pie de página 4">
            <a:extLst>
              <a:ext uri="{FF2B5EF4-FFF2-40B4-BE49-F238E27FC236}">
                <a16:creationId xmlns:a16="http://schemas.microsoft.com/office/drawing/2014/main" id="{F94F3E4F-A340-6167-602F-E34CCFEC863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AC11DDA-EE0D-A65F-877A-077EBCF44F07}"/>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288296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28ABB-4438-C731-7836-5F573927318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373B3BE-97C9-1AAC-8CDB-43B9620CCF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979CED4-3E78-2385-88A3-5C6B937D7A73}"/>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5" name="Marcador de pie de página 4">
            <a:extLst>
              <a:ext uri="{FF2B5EF4-FFF2-40B4-BE49-F238E27FC236}">
                <a16:creationId xmlns:a16="http://schemas.microsoft.com/office/drawing/2014/main" id="{8C68EA20-6FCA-4618-E885-E2DB7F710CA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31F9CDD-D79F-B81F-9772-637AA914C47D}"/>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2541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B1AAF4-2962-4BB6-A720-573E715BD9F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915D6ED-6B05-5368-6F55-5FA2E99FD1A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7A1AB0-7D25-A9D9-5F64-8C25FA7E3219}"/>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5" name="Marcador de pie de página 4">
            <a:extLst>
              <a:ext uri="{FF2B5EF4-FFF2-40B4-BE49-F238E27FC236}">
                <a16:creationId xmlns:a16="http://schemas.microsoft.com/office/drawing/2014/main" id="{F336FE77-4FD8-CCEB-26E3-B1829D655A8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704CCC5-A60F-A792-FCC7-7F0A994A736A}"/>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61463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CAE31-8E27-8F61-8D01-0A585D9854A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0A823F1-D03C-BE0F-0838-15991AB992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D134662-2931-E36C-6555-8833D274B582}"/>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5" name="Marcador de pie de página 4">
            <a:extLst>
              <a:ext uri="{FF2B5EF4-FFF2-40B4-BE49-F238E27FC236}">
                <a16:creationId xmlns:a16="http://schemas.microsoft.com/office/drawing/2014/main" id="{BDBA3ECC-8238-19E8-C94E-09983B01D80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F0DE540-E7E1-0057-7A93-5119AC11EDDE}"/>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326769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F5E3B-8889-6AA8-61D7-730D589824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185AFAA-D5AE-6200-DAF7-78803485F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C7C48B5-D30E-2E92-5E1B-0A78EBD0EF03}"/>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5" name="Marcador de pie de página 4">
            <a:extLst>
              <a:ext uri="{FF2B5EF4-FFF2-40B4-BE49-F238E27FC236}">
                <a16:creationId xmlns:a16="http://schemas.microsoft.com/office/drawing/2014/main" id="{8EEC9ED2-028A-F3BE-9149-55A9A5882E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CFD57D1-8B96-A2A1-8A1C-A450D3BEC38C}"/>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287562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1DD5C-FFA0-2415-819E-BB4E946ECBF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194E62C-F56C-CFB0-C924-4C15FBBE61A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2779F80-F534-4068-CA6B-F200DE83F2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E7A004B-2D46-600A-F4F8-8F33D2C28E90}"/>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6" name="Marcador de pie de página 5">
            <a:extLst>
              <a:ext uri="{FF2B5EF4-FFF2-40B4-BE49-F238E27FC236}">
                <a16:creationId xmlns:a16="http://schemas.microsoft.com/office/drawing/2014/main" id="{2915E33C-9D37-38FB-3728-D559C9F0AB0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D4891C0-E3BC-D978-5E44-7AD0EFB60FA4}"/>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345511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8BA61-705D-CF6B-2CDB-C327AE950A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C934F6-633C-42DE-32AC-4A84AF637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6B5E2C-5DB6-6946-A18A-E7694AEBB8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740EDAA-F2B3-2994-081C-FFBEE3785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B937F4-F526-385A-5A8F-980FD44A34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9C1E542-38E5-B976-6194-B530FF6FB9DB}"/>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8" name="Marcador de pie de página 7">
            <a:extLst>
              <a:ext uri="{FF2B5EF4-FFF2-40B4-BE49-F238E27FC236}">
                <a16:creationId xmlns:a16="http://schemas.microsoft.com/office/drawing/2014/main" id="{1907C99F-AED6-5EA5-B132-80F95FD2D8F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FEDA325-0BC1-BF13-616B-2C908E2CA630}"/>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84394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19E7-B94B-8CB9-A3C6-88C58D9AA83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918C13-DA71-B0B7-64AA-A46C8A79789F}"/>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4" name="Marcador de pie de página 3">
            <a:extLst>
              <a:ext uri="{FF2B5EF4-FFF2-40B4-BE49-F238E27FC236}">
                <a16:creationId xmlns:a16="http://schemas.microsoft.com/office/drawing/2014/main" id="{4711A359-F1D9-73C7-4523-7E9840B401E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EC2F4B1-A9CA-9FE7-F111-8830FAE9BA02}"/>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165175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006D51-DEF3-BB3A-051D-2A20AFDAD22A}"/>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3" name="Marcador de pie de página 2">
            <a:extLst>
              <a:ext uri="{FF2B5EF4-FFF2-40B4-BE49-F238E27FC236}">
                <a16:creationId xmlns:a16="http://schemas.microsoft.com/office/drawing/2014/main" id="{7ADB6B65-272D-92B1-4BDB-92BCE9E17EB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6714BFE-8386-9DBB-C91F-85891B1CF012}"/>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228293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28458-01F5-BC04-D63C-282979A712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0E7FAD7-ACFD-7E41-B680-4DA1D0D82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BB2C2BC-1622-A64A-1E5E-975827FDF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3DB582-41DA-E371-6605-1CCEDAECAAAE}"/>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6" name="Marcador de pie de página 5">
            <a:extLst>
              <a:ext uri="{FF2B5EF4-FFF2-40B4-BE49-F238E27FC236}">
                <a16:creationId xmlns:a16="http://schemas.microsoft.com/office/drawing/2014/main" id="{9998947F-F276-1376-0377-292B7E8237C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2FECF59-DE32-ED2C-E108-84CA0865AD4D}"/>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227717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5EB84-96C5-C7F0-682A-4FD5EEDA0A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36F87F3-B61E-68A1-AAA0-9725DB950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0243D9C-7F24-9B3D-2102-4453B59A2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D07EF8-EEE9-8CE4-A210-9A7A4DACE845}"/>
              </a:ext>
            </a:extLst>
          </p:cNvPr>
          <p:cNvSpPr>
            <a:spLocks noGrp="1"/>
          </p:cNvSpPr>
          <p:nvPr>
            <p:ph type="dt" sz="half" idx="10"/>
          </p:nvPr>
        </p:nvSpPr>
        <p:spPr/>
        <p:txBody>
          <a:bodyPr/>
          <a:lstStyle/>
          <a:p>
            <a:fld id="{C3AD4D54-9E2B-475B-8532-88C17306D125}" type="datetimeFigureOut">
              <a:rPr lang="es-CO" smtClean="0"/>
              <a:t>27/06/2024</a:t>
            </a:fld>
            <a:endParaRPr lang="es-CO"/>
          </a:p>
        </p:txBody>
      </p:sp>
      <p:sp>
        <p:nvSpPr>
          <p:cNvPr id="6" name="Marcador de pie de página 5">
            <a:extLst>
              <a:ext uri="{FF2B5EF4-FFF2-40B4-BE49-F238E27FC236}">
                <a16:creationId xmlns:a16="http://schemas.microsoft.com/office/drawing/2014/main" id="{352637B1-5E26-6C2B-3415-1A456594CC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AECC67B-B46B-3FAC-17FF-F8606F8796CD}"/>
              </a:ext>
            </a:extLst>
          </p:cNvPr>
          <p:cNvSpPr>
            <a:spLocks noGrp="1"/>
          </p:cNvSpPr>
          <p:nvPr>
            <p:ph type="sldNum" sz="quarter" idx="12"/>
          </p:nvPr>
        </p:nvSpPr>
        <p:spPr/>
        <p:txBody>
          <a:bodyPr/>
          <a:lstStyle/>
          <a:p>
            <a:fld id="{0E143F2A-99C0-4B38-BFF2-076DC06FA295}" type="slidenum">
              <a:rPr lang="es-CO" smtClean="0"/>
              <a:t>‹Nº›</a:t>
            </a:fld>
            <a:endParaRPr lang="es-CO"/>
          </a:p>
        </p:txBody>
      </p:sp>
    </p:spTree>
    <p:extLst>
      <p:ext uri="{BB962C8B-B14F-4D97-AF65-F5344CB8AC3E}">
        <p14:creationId xmlns:p14="http://schemas.microsoft.com/office/powerpoint/2010/main" val="16298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1200CB-416E-6F7A-3AAE-A0E22408C4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1BC6490-9E85-124D-A639-B3726A603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3AF83AC-59D7-63D2-C436-83E8598E4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D4D54-9E2B-475B-8532-88C17306D125}" type="datetimeFigureOut">
              <a:rPr lang="es-CO" smtClean="0"/>
              <a:t>27/06/2024</a:t>
            </a:fld>
            <a:endParaRPr lang="es-CO"/>
          </a:p>
        </p:txBody>
      </p:sp>
      <p:sp>
        <p:nvSpPr>
          <p:cNvPr id="5" name="Marcador de pie de página 4">
            <a:extLst>
              <a:ext uri="{FF2B5EF4-FFF2-40B4-BE49-F238E27FC236}">
                <a16:creationId xmlns:a16="http://schemas.microsoft.com/office/drawing/2014/main" id="{E8105B1B-0489-17AF-3B77-4F5EE3749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9B4781B-CC31-D70F-E12C-D923A07D7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43F2A-99C0-4B38-BFF2-076DC06FA295}" type="slidenum">
              <a:rPr lang="es-CO" smtClean="0"/>
              <a:t>‹Nº›</a:t>
            </a:fld>
            <a:endParaRPr lang="es-CO"/>
          </a:p>
        </p:txBody>
      </p:sp>
    </p:spTree>
    <p:extLst>
      <p:ext uri="{BB962C8B-B14F-4D97-AF65-F5344CB8AC3E}">
        <p14:creationId xmlns:p14="http://schemas.microsoft.com/office/powerpoint/2010/main" val="339710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Un grupo de folletos sobre una superficie de madera&#10;&#10;Descripción generada automáticamente con confianza baja">
            <a:extLst>
              <a:ext uri="{FF2B5EF4-FFF2-40B4-BE49-F238E27FC236}">
                <a16:creationId xmlns:a16="http://schemas.microsoft.com/office/drawing/2014/main" id="{E103FB05-61DF-905E-BA6B-BEC6A0F56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2" r="9560" b="-1"/>
          <a:stretch/>
        </p:blipFill>
        <p:spPr bwMode="auto">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grpSp>
        <p:nvGrpSpPr>
          <p:cNvPr id="19"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5"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6" name="CuadroTexto 5">
            <a:extLst>
              <a:ext uri="{FF2B5EF4-FFF2-40B4-BE49-F238E27FC236}">
                <a16:creationId xmlns:a16="http://schemas.microsoft.com/office/drawing/2014/main" id="{2E08529C-35B6-0E87-B056-CE741CCF6F6E}"/>
              </a:ext>
            </a:extLst>
          </p:cNvPr>
          <p:cNvSpPr txBox="1"/>
          <p:nvPr/>
        </p:nvSpPr>
        <p:spPr>
          <a:xfrm>
            <a:off x="260423" y="1819922"/>
            <a:ext cx="3547010" cy="2308324"/>
          </a:xfrm>
          <a:prstGeom prst="rect">
            <a:avLst/>
          </a:prstGeom>
          <a:noFill/>
        </p:spPr>
        <p:txBody>
          <a:bodyPr wrap="square" rtlCol="0">
            <a:spAutoFit/>
          </a:bodyPr>
          <a:lstStyle/>
          <a:p>
            <a:r>
              <a:rPr lang="es-CO" sz="4800" dirty="0">
                <a:solidFill>
                  <a:schemeClr val="bg1"/>
                </a:solidFill>
              </a:rPr>
              <a:t>Explicación código diplomacy</a:t>
            </a:r>
          </a:p>
        </p:txBody>
      </p:sp>
    </p:spTree>
    <p:extLst>
      <p:ext uri="{BB962C8B-B14F-4D97-AF65-F5344CB8AC3E}">
        <p14:creationId xmlns:p14="http://schemas.microsoft.com/office/powerpoint/2010/main" val="303312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Marcador de contenido 4">
            <a:extLst>
              <a:ext uri="{FF2B5EF4-FFF2-40B4-BE49-F238E27FC236}">
                <a16:creationId xmlns:a16="http://schemas.microsoft.com/office/drawing/2014/main" id="{79764F0C-6B11-69C1-8AC4-F3168E25F3A2}"/>
              </a:ext>
            </a:extLst>
          </p:cNvPr>
          <p:cNvPicPr>
            <a:picLocks noGrp="1" noChangeAspect="1"/>
          </p:cNvPicPr>
          <p:nvPr>
            <p:ph idx="1"/>
          </p:nvPr>
        </p:nvPicPr>
        <p:blipFill rotWithShape="1">
          <a:blip r:embed="rId2"/>
          <a:srcRect r="872" b="1"/>
          <a:stretch/>
        </p:blipFill>
        <p:spPr>
          <a:xfrm>
            <a:off x="0" y="1172740"/>
            <a:ext cx="6617494" cy="5609800"/>
          </a:xfrm>
          <a:prstGeom prst="rect">
            <a:avLst/>
          </a:prstGeom>
        </p:spPr>
      </p:pic>
      <p:sp>
        <p:nvSpPr>
          <p:cNvPr id="6" name="CuadroTexto 5">
            <a:extLst>
              <a:ext uri="{FF2B5EF4-FFF2-40B4-BE49-F238E27FC236}">
                <a16:creationId xmlns:a16="http://schemas.microsoft.com/office/drawing/2014/main" id="{6C9426F6-305F-BECF-8EAD-9D34D9ED37A8}"/>
              </a:ext>
            </a:extLst>
          </p:cNvPr>
          <p:cNvSpPr txBox="1"/>
          <p:nvPr/>
        </p:nvSpPr>
        <p:spPr>
          <a:xfrm>
            <a:off x="157600" y="142042"/>
            <a:ext cx="6427434" cy="646331"/>
          </a:xfrm>
          <a:prstGeom prst="rect">
            <a:avLst/>
          </a:prstGeom>
          <a:noFill/>
        </p:spPr>
        <p:txBody>
          <a:bodyPr wrap="square" rtlCol="0">
            <a:spAutoFit/>
          </a:bodyPr>
          <a:lstStyle/>
          <a:p>
            <a:r>
              <a:rPr lang="es-CO" sz="3600" dirty="0"/>
              <a:t>Carga y procesamiento de datos</a:t>
            </a:r>
          </a:p>
        </p:txBody>
      </p:sp>
      <p:sp>
        <p:nvSpPr>
          <p:cNvPr id="7" name="CuadroTexto 6">
            <a:extLst>
              <a:ext uri="{FF2B5EF4-FFF2-40B4-BE49-F238E27FC236}">
                <a16:creationId xmlns:a16="http://schemas.microsoft.com/office/drawing/2014/main" id="{13741413-B90E-CF18-A278-354A4268727A}"/>
              </a:ext>
            </a:extLst>
          </p:cNvPr>
          <p:cNvSpPr txBox="1"/>
          <p:nvPr/>
        </p:nvSpPr>
        <p:spPr>
          <a:xfrm>
            <a:off x="6755907" y="1207399"/>
            <a:ext cx="5255580" cy="5543218"/>
          </a:xfrm>
          <a:prstGeom prst="rect">
            <a:avLst/>
          </a:prstGeom>
          <a:noFill/>
        </p:spPr>
        <p:txBody>
          <a:bodyPr wrap="square" rtlCol="0">
            <a:spAutoFit/>
          </a:bodyPr>
          <a:lstStyle/>
          <a:p>
            <a:endParaRPr lang="es-CO" dirty="0"/>
          </a:p>
        </p:txBody>
      </p:sp>
      <p:sp>
        <p:nvSpPr>
          <p:cNvPr id="13" name="Rectangle 3">
            <a:extLst>
              <a:ext uri="{FF2B5EF4-FFF2-40B4-BE49-F238E27FC236}">
                <a16:creationId xmlns:a16="http://schemas.microsoft.com/office/drawing/2014/main" id="{C7A5017E-D4B8-7C78-5031-4EB9F865A756}"/>
              </a:ext>
            </a:extLst>
          </p:cNvPr>
          <p:cNvSpPr>
            <a:spLocks noChangeArrowheads="1"/>
          </p:cNvSpPr>
          <p:nvPr/>
        </p:nvSpPr>
        <p:spPr bwMode="auto">
          <a:xfrm>
            <a:off x="6739586" y="-166667"/>
            <a:ext cx="54508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Lee cada línea del archivo y la convierte de JSON a un diccionario de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Recorre los mensajes en cada conversación y extrae varias características: el mensaje, si es una mentira, si se percibe como mentira, quién habla, quién recibe el mensaje, la temporada, el año, la puntuación del juego y el ID del juego.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Convierte la puntuación del juego a un entero.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Crea un </a:t>
            </a:r>
            <a:r>
              <a:rPr kumimoji="0" lang="es-CO" altLang="es-CO" sz="1800" b="0" i="0" u="none" strike="noStrike" cap="none" normalizeH="0" baseline="0" dirty="0" err="1">
                <a:ln>
                  <a:noFill/>
                </a:ln>
                <a:solidFill>
                  <a:schemeClr val="tx1"/>
                </a:solidFill>
                <a:effectLst/>
                <a:latin typeface="Arial" panose="020B0604020202020204" pitchFamily="34" charset="0"/>
              </a:rPr>
              <a:t>DataFrame</a:t>
            </a:r>
            <a:r>
              <a:rPr kumimoji="0" lang="es-CO" altLang="es-CO" sz="1800" b="0" i="0" u="none" strike="noStrike" cap="none" normalizeH="0" baseline="0" dirty="0">
                <a:ln>
                  <a:noFill/>
                </a:ln>
                <a:solidFill>
                  <a:schemeClr val="tx1"/>
                </a:solidFill>
                <a:effectLst/>
                <a:latin typeface="Arial" panose="020B0604020202020204" pitchFamily="34" charset="0"/>
              </a:rPr>
              <a:t> de pandas con los datos procesados y añade una columna para la longitud del mensaje. </a:t>
            </a:r>
          </a:p>
        </p:txBody>
      </p:sp>
      <p:pic>
        <p:nvPicPr>
          <p:cNvPr id="24" name="Imagen 23">
            <a:extLst>
              <a:ext uri="{FF2B5EF4-FFF2-40B4-BE49-F238E27FC236}">
                <a16:creationId xmlns:a16="http://schemas.microsoft.com/office/drawing/2014/main" id="{B71324AC-C620-E2F9-CC85-3919702E2FD8}"/>
              </a:ext>
            </a:extLst>
          </p:cNvPr>
          <p:cNvPicPr>
            <a:picLocks noChangeAspect="1"/>
          </p:cNvPicPr>
          <p:nvPr/>
        </p:nvPicPr>
        <p:blipFill>
          <a:blip r:embed="rId3"/>
          <a:stretch>
            <a:fillRect/>
          </a:stretch>
        </p:blipFill>
        <p:spPr>
          <a:xfrm>
            <a:off x="6739586" y="3194720"/>
            <a:ext cx="5412276" cy="3738740"/>
          </a:xfrm>
          <a:prstGeom prst="rect">
            <a:avLst/>
          </a:prstGeom>
        </p:spPr>
      </p:pic>
    </p:spTree>
    <p:extLst>
      <p:ext uri="{BB962C8B-B14F-4D97-AF65-F5344CB8AC3E}">
        <p14:creationId xmlns:p14="http://schemas.microsoft.com/office/powerpoint/2010/main" val="70401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F48567-E5CA-DF13-B7FF-9B524C21F63D}"/>
              </a:ext>
            </a:extLst>
          </p:cNvPr>
          <p:cNvSpPr>
            <a:spLocks noGrp="1"/>
          </p:cNvSpPr>
          <p:nvPr>
            <p:ph idx="1"/>
          </p:nvPr>
        </p:nvSpPr>
        <p:spPr>
          <a:xfrm>
            <a:off x="7599680" y="1494968"/>
            <a:ext cx="4328160" cy="4754563"/>
          </a:xfrm>
        </p:spPr>
        <p:txBody>
          <a:bodyPr>
            <a:normAutofit fontScale="92500" lnSpcReduction="20000"/>
          </a:bodyPr>
          <a:lstStyle/>
          <a:p>
            <a:r>
              <a:rPr lang="es-CO" dirty="0"/>
              <a:t>En este código se realizan unos gráficos descriptivos, en el que se evidencia mentiras exitosas por país, puntos de victoria promedio por </a:t>
            </a:r>
            <a:r>
              <a:rPr lang="es-CO" dirty="0" err="1"/>
              <a:t>pais</a:t>
            </a:r>
            <a:r>
              <a:rPr lang="es-CO" dirty="0"/>
              <a:t>, caídas en mentiras por país y distribución de longitud de mensajes.</a:t>
            </a:r>
          </a:p>
          <a:p>
            <a:r>
              <a:rPr lang="es-CO" dirty="0"/>
              <a:t>Vemos que la primera parte calcula todo lo relacionado por país, agrupa por speaker que es el país, posterior calcula los puntos con el promedio y ya posteriormente grafica.</a:t>
            </a:r>
          </a:p>
        </p:txBody>
      </p:sp>
      <p:pic>
        <p:nvPicPr>
          <p:cNvPr id="5" name="Imagen 4">
            <a:extLst>
              <a:ext uri="{FF2B5EF4-FFF2-40B4-BE49-F238E27FC236}">
                <a16:creationId xmlns:a16="http://schemas.microsoft.com/office/drawing/2014/main" id="{6CC54929-E6E2-F551-9D07-3C47F1B7E5CA}"/>
              </a:ext>
            </a:extLst>
          </p:cNvPr>
          <p:cNvPicPr>
            <a:picLocks noChangeAspect="1"/>
          </p:cNvPicPr>
          <p:nvPr/>
        </p:nvPicPr>
        <p:blipFill>
          <a:blip r:embed="rId2"/>
          <a:stretch>
            <a:fillRect/>
          </a:stretch>
        </p:blipFill>
        <p:spPr>
          <a:xfrm>
            <a:off x="0" y="1417883"/>
            <a:ext cx="7366000" cy="4908735"/>
          </a:xfrm>
          <a:prstGeom prst="rect">
            <a:avLst/>
          </a:prstGeom>
        </p:spPr>
      </p:pic>
      <p:sp>
        <p:nvSpPr>
          <p:cNvPr id="6" name="CuadroTexto 5">
            <a:extLst>
              <a:ext uri="{FF2B5EF4-FFF2-40B4-BE49-F238E27FC236}">
                <a16:creationId xmlns:a16="http://schemas.microsoft.com/office/drawing/2014/main" id="{5D2E19F4-3B9D-ABB8-CE3B-1B8BF9B2265D}"/>
              </a:ext>
            </a:extLst>
          </p:cNvPr>
          <p:cNvSpPr txBox="1"/>
          <p:nvPr/>
        </p:nvSpPr>
        <p:spPr>
          <a:xfrm>
            <a:off x="157600" y="142042"/>
            <a:ext cx="6427434" cy="646331"/>
          </a:xfrm>
          <a:prstGeom prst="rect">
            <a:avLst/>
          </a:prstGeom>
          <a:noFill/>
        </p:spPr>
        <p:txBody>
          <a:bodyPr wrap="square" rtlCol="0">
            <a:spAutoFit/>
          </a:bodyPr>
          <a:lstStyle/>
          <a:p>
            <a:r>
              <a:rPr lang="es-CO" sz="3600" dirty="0"/>
              <a:t>Análisis exploratorio</a:t>
            </a:r>
          </a:p>
        </p:txBody>
      </p:sp>
    </p:spTree>
    <p:extLst>
      <p:ext uri="{BB962C8B-B14F-4D97-AF65-F5344CB8AC3E}">
        <p14:creationId xmlns:p14="http://schemas.microsoft.com/office/powerpoint/2010/main" val="136857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E204F83-4D6A-DFC9-18D9-98445571AA47}"/>
              </a:ext>
            </a:extLst>
          </p:cNvPr>
          <p:cNvPicPr>
            <a:picLocks noChangeAspect="1"/>
          </p:cNvPicPr>
          <p:nvPr/>
        </p:nvPicPr>
        <p:blipFill>
          <a:blip r:embed="rId2"/>
          <a:stretch>
            <a:fillRect/>
          </a:stretch>
        </p:blipFill>
        <p:spPr>
          <a:xfrm>
            <a:off x="219476" y="586749"/>
            <a:ext cx="10915884" cy="2123233"/>
          </a:xfrm>
          <a:prstGeom prst="rect">
            <a:avLst/>
          </a:prstGeom>
        </p:spPr>
      </p:pic>
      <p:pic>
        <p:nvPicPr>
          <p:cNvPr id="7" name="Imagen 6">
            <a:extLst>
              <a:ext uri="{FF2B5EF4-FFF2-40B4-BE49-F238E27FC236}">
                <a16:creationId xmlns:a16="http://schemas.microsoft.com/office/drawing/2014/main" id="{910DD412-D378-E738-7CA3-D3189B2FA0D6}"/>
              </a:ext>
            </a:extLst>
          </p:cNvPr>
          <p:cNvPicPr>
            <a:picLocks noChangeAspect="1"/>
          </p:cNvPicPr>
          <p:nvPr/>
        </p:nvPicPr>
        <p:blipFill>
          <a:blip r:embed="rId3"/>
          <a:stretch>
            <a:fillRect/>
          </a:stretch>
        </p:blipFill>
        <p:spPr>
          <a:xfrm>
            <a:off x="219476" y="2858610"/>
            <a:ext cx="5378684" cy="3917197"/>
          </a:xfrm>
          <a:prstGeom prst="rect">
            <a:avLst/>
          </a:prstGeom>
        </p:spPr>
      </p:pic>
      <p:pic>
        <p:nvPicPr>
          <p:cNvPr id="9" name="Imagen 8">
            <a:extLst>
              <a:ext uri="{FF2B5EF4-FFF2-40B4-BE49-F238E27FC236}">
                <a16:creationId xmlns:a16="http://schemas.microsoft.com/office/drawing/2014/main" id="{8ECFE524-648E-D092-8AE6-971F9EAC755E}"/>
              </a:ext>
            </a:extLst>
          </p:cNvPr>
          <p:cNvPicPr>
            <a:picLocks noChangeAspect="1"/>
          </p:cNvPicPr>
          <p:nvPr/>
        </p:nvPicPr>
        <p:blipFill>
          <a:blip r:embed="rId4"/>
          <a:stretch>
            <a:fillRect/>
          </a:stretch>
        </p:blipFill>
        <p:spPr>
          <a:xfrm>
            <a:off x="5677418" y="2823098"/>
            <a:ext cx="6419773" cy="3988219"/>
          </a:xfrm>
          <a:prstGeom prst="rect">
            <a:avLst/>
          </a:prstGeom>
        </p:spPr>
      </p:pic>
      <p:sp>
        <p:nvSpPr>
          <p:cNvPr id="10" name="CuadroTexto 9">
            <a:extLst>
              <a:ext uri="{FF2B5EF4-FFF2-40B4-BE49-F238E27FC236}">
                <a16:creationId xmlns:a16="http://schemas.microsoft.com/office/drawing/2014/main" id="{2098EB32-1DB0-670A-830A-7EA575817ACA}"/>
              </a:ext>
            </a:extLst>
          </p:cNvPr>
          <p:cNvSpPr txBox="1"/>
          <p:nvPr/>
        </p:nvSpPr>
        <p:spPr>
          <a:xfrm>
            <a:off x="299642" y="0"/>
            <a:ext cx="6427434" cy="646331"/>
          </a:xfrm>
          <a:prstGeom prst="rect">
            <a:avLst/>
          </a:prstGeom>
          <a:noFill/>
        </p:spPr>
        <p:txBody>
          <a:bodyPr wrap="square" rtlCol="0">
            <a:spAutoFit/>
          </a:bodyPr>
          <a:lstStyle/>
          <a:p>
            <a:r>
              <a:rPr lang="es-CO" sz="3600" dirty="0"/>
              <a:t>Preparar y entrenar el modelo</a:t>
            </a:r>
          </a:p>
        </p:txBody>
      </p:sp>
    </p:spTree>
    <p:extLst>
      <p:ext uri="{BB962C8B-B14F-4D97-AF65-F5344CB8AC3E}">
        <p14:creationId xmlns:p14="http://schemas.microsoft.com/office/powerpoint/2010/main" val="365210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2098EB32-1DB0-670A-830A-7EA575817ACA}"/>
              </a:ext>
            </a:extLst>
          </p:cNvPr>
          <p:cNvSpPr txBox="1"/>
          <p:nvPr/>
        </p:nvSpPr>
        <p:spPr>
          <a:xfrm>
            <a:off x="299642" y="0"/>
            <a:ext cx="6427434" cy="646331"/>
          </a:xfrm>
          <a:prstGeom prst="rect">
            <a:avLst/>
          </a:prstGeom>
          <a:noFill/>
        </p:spPr>
        <p:txBody>
          <a:bodyPr wrap="square" rtlCol="0">
            <a:spAutoFit/>
          </a:bodyPr>
          <a:lstStyle/>
          <a:p>
            <a:r>
              <a:rPr lang="es-CO" sz="3600" dirty="0"/>
              <a:t>Preparar y entrenar el modelo</a:t>
            </a:r>
          </a:p>
        </p:txBody>
      </p:sp>
      <p:sp>
        <p:nvSpPr>
          <p:cNvPr id="2" name="CuadroTexto 1">
            <a:extLst>
              <a:ext uri="{FF2B5EF4-FFF2-40B4-BE49-F238E27FC236}">
                <a16:creationId xmlns:a16="http://schemas.microsoft.com/office/drawing/2014/main" id="{0995A18E-7938-BB6D-FF90-EA7B14386CD3}"/>
              </a:ext>
            </a:extLst>
          </p:cNvPr>
          <p:cNvSpPr txBox="1"/>
          <p:nvPr/>
        </p:nvSpPr>
        <p:spPr>
          <a:xfrm>
            <a:off x="299642" y="834501"/>
            <a:ext cx="11454393" cy="5632311"/>
          </a:xfrm>
          <a:prstGeom prst="rect">
            <a:avLst/>
          </a:prstGeom>
          <a:noFill/>
        </p:spPr>
        <p:txBody>
          <a:bodyPr wrap="square" rtlCol="0">
            <a:spAutoFit/>
          </a:bodyPr>
          <a:lstStyle/>
          <a:p>
            <a:r>
              <a:rPr lang="es-CO" dirty="0"/>
              <a:t>La función </a:t>
            </a:r>
            <a:r>
              <a:rPr lang="es-CO" dirty="0" err="1"/>
              <a:t>prepare_data_for_bert</a:t>
            </a:r>
            <a:r>
              <a:rPr lang="es-CO" dirty="0"/>
              <a:t> toma un </a:t>
            </a:r>
            <a:r>
              <a:rPr lang="es-CO" dirty="0" err="1"/>
              <a:t>DataFrame</a:t>
            </a:r>
            <a:r>
              <a:rPr lang="es-CO" dirty="0"/>
              <a:t>, un </a:t>
            </a:r>
            <a:r>
              <a:rPr lang="es-CO" dirty="0" err="1"/>
              <a:t>tokenizador</a:t>
            </a:r>
            <a:r>
              <a:rPr lang="es-CO" dirty="0"/>
              <a:t> BERT y un parámetro de longitud máxima (128es el que viene por defecto, pero también se </a:t>
            </a:r>
            <a:r>
              <a:rPr lang="es-CO" dirty="0" err="1"/>
              <a:t>penso</a:t>
            </a:r>
            <a:r>
              <a:rPr lang="es-CO" dirty="0"/>
              <a:t> así porque el promedio de palabras por mensaje es 107.51) para preparar los datos para el modelo BERT. Convierte los mensajes en </a:t>
            </a:r>
            <a:r>
              <a:rPr lang="es-CO" dirty="0" err="1"/>
              <a:t>ids</a:t>
            </a:r>
            <a:r>
              <a:rPr lang="es-CO" dirty="0"/>
              <a:t> de tokens, asegurando que todos los mensajes tengan la misma longitud aplicando truncado y </a:t>
            </a:r>
            <a:r>
              <a:rPr lang="es-CO" dirty="0" err="1"/>
              <a:t>padding</a:t>
            </a:r>
            <a:r>
              <a:rPr lang="es-CO" dirty="0"/>
              <a:t>. Luego, convierte las etiquetas de mentiras a tensores de </a:t>
            </a:r>
            <a:r>
              <a:rPr lang="es-CO" dirty="0" err="1"/>
              <a:t>PyTorch</a:t>
            </a:r>
            <a:r>
              <a:rPr lang="es-CO" dirty="0"/>
              <a:t> y crea un </a:t>
            </a:r>
            <a:r>
              <a:rPr lang="es-CO" dirty="0" err="1"/>
              <a:t>TensorDataset</a:t>
            </a:r>
            <a:r>
              <a:rPr lang="es-CO" dirty="0"/>
              <a:t> que incluye los </a:t>
            </a:r>
            <a:r>
              <a:rPr lang="es-CO" dirty="0" err="1"/>
              <a:t>ids</a:t>
            </a:r>
            <a:r>
              <a:rPr lang="es-CO" dirty="0"/>
              <a:t> de tokens, las máscaras de atención y las etiquetas, dejando los datos listos para ser utilizados por el modelo </a:t>
            </a:r>
            <a:r>
              <a:rPr lang="es-CO" dirty="0" err="1"/>
              <a:t>BERT.La</a:t>
            </a:r>
            <a:r>
              <a:rPr lang="es-CO" dirty="0"/>
              <a:t> función </a:t>
            </a:r>
            <a:r>
              <a:rPr lang="es-CO" dirty="0" err="1"/>
              <a:t>train_bert_model</a:t>
            </a:r>
            <a:r>
              <a:rPr lang="es-CO" dirty="0"/>
              <a:t> se encarga de entrenar un modelo BERT utilizando los datos de entrenamiento y validación proporcionados. Primero, decide si utilizará una GPU (si está disponible) o la CPU para el entrenamiento, mueve el modelo a la unidad de procesamiento seleccionada y define un optimizador con una tasa de aprendizaje específica. Durante el entrenamiento, para cada época, el modelo se pone en modo de entrenamiento y procesa cada lote de datos, calculando la pérdida y actualizando los parámetros del modelo. También calcula la pérdida de validación al final de cada época y finalmente imprime las pérdidas de entrenamiento y validación después de cada época, devolviendo el modelo entrenado. Para preparar y entrenar el modelo, primero se crea un </a:t>
            </a:r>
            <a:r>
              <a:rPr lang="es-CO" dirty="0" err="1"/>
              <a:t>tokenizador</a:t>
            </a:r>
            <a:r>
              <a:rPr lang="es-CO" dirty="0"/>
              <a:t> BERT </a:t>
            </a:r>
            <a:r>
              <a:rPr lang="es-CO" dirty="0" err="1"/>
              <a:t>preentrenado</a:t>
            </a:r>
            <a:r>
              <a:rPr lang="es-CO" dirty="0"/>
              <a:t> y se carga un modelo BERT </a:t>
            </a:r>
            <a:r>
              <a:rPr lang="es-CO" dirty="0" err="1"/>
              <a:t>preentrenado</a:t>
            </a:r>
            <a:r>
              <a:rPr lang="es-CO" dirty="0"/>
              <a:t> para la clasificación de secuencias con 2 etiquetas. Luego, se prepara los datos de entrenamiento, validación y prueba utilizando la función </a:t>
            </a:r>
            <a:r>
              <a:rPr lang="es-CO" dirty="0" err="1"/>
              <a:t>prepare_data_for_bert</a:t>
            </a:r>
            <a:r>
              <a:rPr lang="es-CO" dirty="0"/>
              <a:t>, y se crean </a:t>
            </a:r>
            <a:r>
              <a:rPr lang="es-CO" dirty="0" err="1"/>
              <a:t>DataLoaders</a:t>
            </a:r>
            <a:r>
              <a:rPr lang="es-CO" dirty="0"/>
              <a:t> configurados con un tamaño de lote de 32, habilitando el barajado para los datos de entrenamiento. Posteriormente, se llama a la función </a:t>
            </a:r>
            <a:r>
              <a:rPr lang="es-CO" dirty="0" err="1"/>
              <a:t>train_bert_model</a:t>
            </a:r>
            <a:r>
              <a:rPr lang="es-CO" dirty="0"/>
              <a:t> para entrenar el modelo BERT con los </a:t>
            </a:r>
            <a:r>
              <a:rPr lang="es-CO" dirty="0" err="1"/>
              <a:t>DataLoaders</a:t>
            </a:r>
            <a:r>
              <a:rPr lang="es-CO" dirty="0"/>
              <a:t> preparados, utilizando los datos de entrenamiento y validación. Finalmente, una vez entrenado el modelo BERT, se guarda el modelo entrenado en un archivo llamado </a:t>
            </a:r>
            <a:r>
              <a:rPr lang="es-CO" dirty="0" err="1"/>
              <a:t>trained_bert_model.pth</a:t>
            </a:r>
            <a:r>
              <a:rPr lang="es-CO" dirty="0"/>
              <a:t>. Esto asegura que los parámetros del modelo entrenado se almacenen de manera segura en disco, permitiendo su uso futuro sin necesidad de volver a entrenar el modelo desde cero.</a:t>
            </a:r>
          </a:p>
        </p:txBody>
      </p:sp>
    </p:spTree>
    <p:extLst>
      <p:ext uri="{BB962C8B-B14F-4D97-AF65-F5344CB8AC3E}">
        <p14:creationId xmlns:p14="http://schemas.microsoft.com/office/powerpoint/2010/main" val="189143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2098EB32-1DB0-670A-830A-7EA575817ACA}"/>
              </a:ext>
            </a:extLst>
          </p:cNvPr>
          <p:cNvSpPr txBox="1"/>
          <p:nvPr/>
        </p:nvSpPr>
        <p:spPr>
          <a:xfrm>
            <a:off x="299642" y="0"/>
            <a:ext cx="6427434" cy="646331"/>
          </a:xfrm>
          <a:prstGeom prst="rect">
            <a:avLst/>
          </a:prstGeom>
          <a:noFill/>
        </p:spPr>
        <p:txBody>
          <a:bodyPr wrap="square" rtlCol="0">
            <a:spAutoFit/>
          </a:bodyPr>
          <a:lstStyle/>
          <a:p>
            <a:r>
              <a:rPr lang="es-CO" sz="3600" dirty="0"/>
              <a:t>Evaluación del modelo</a:t>
            </a:r>
          </a:p>
        </p:txBody>
      </p:sp>
      <p:pic>
        <p:nvPicPr>
          <p:cNvPr id="4" name="Imagen 3">
            <a:extLst>
              <a:ext uri="{FF2B5EF4-FFF2-40B4-BE49-F238E27FC236}">
                <a16:creationId xmlns:a16="http://schemas.microsoft.com/office/drawing/2014/main" id="{9BFAAA91-DCBD-E2DB-5739-802A890E998C}"/>
              </a:ext>
            </a:extLst>
          </p:cNvPr>
          <p:cNvPicPr>
            <a:picLocks noChangeAspect="1"/>
          </p:cNvPicPr>
          <p:nvPr/>
        </p:nvPicPr>
        <p:blipFill>
          <a:blip r:embed="rId2"/>
          <a:stretch>
            <a:fillRect/>
          </a:stretch>
        </p:blipFill>
        <p:spPr>
          <a:xfrm>
            <a:off x="299642" y="1533004"/>
            <a:ext cx="6202751" cy="4654732"/>
          </a:xfrm>
          <a:prstGeom prst="rect">
            <a:avLst/>
          </a:prstGeom>
        </p:spPr>
      </p:pic>
      <p:pic>
        <p:nvPicPr>
          <p:cNvPr id="6" name="Imagen 5">
            <a:extLst>
              <a:ext uri="{FF2B5EF4-FFF2-40B4-BE49-F238E27FC236}">
                <a16:creationId xmlns:a16="http://schemas.microsoft.com/office/drawing/2014/main" id="{20DF14F4-15C4-44FC-EED8-2CBBFAF4C3E9}"/>
              </a:ext>
            </a:extLst>
          </p:cNvPr>
          <p:cNvPicPr>
            <a:picLocks noChangeAspect="1"/>
          </p:cNvPicPr>
          <p:nvPr/>
        </p:nvPicPr>
        <p:blipFill>
          <a:blip r:embed="rId3"/>
          <a:stretch>
            <a:fillRect/>
          </a:stretch>
        </p:blipFill>
        <p:spPr>
          <a:xfrm>
            <a:off x="6643370" y="1533004"/>
            <a:ext cx="5323003" cy="4654732"/>
          </a:xfrm>
          <a:prstGeom prst="rect">
            <a:avLst/>
          </a:prstGeom>
        </p:spPr>
      </p:pic>
    </p:spTree>
    <p:extLst>
      <p:ext uri="{BB962C8B-B14F-4D97-AF65-F5344CB8AC3E}">
        <p14:creationId xmlns:p14="http://schemas.microsoft.com/office/powerpoint/2010/main" val="294279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2098EB32-1DB0-670A-830A-7EA575817ACA}"/>
              </a:ext>
            </a:extLst>
          </p:cNvPr>
          <p:cNvSpPr txBox="1"/>
          <p:nvPr/>
        </p:nvSpPr>
        <p:spPr>
          <a:xfrm>
            <a:off x="299642" y="0"/>
            <a:ext cx="6427434" cy="646331"/>
          </a:xfrm>
          <a:prstGeom prst="rect">
            <a:avLst/>
          </a:prstGeom>
          <a:noFill/>
        </p:spPr>
        <p:txBody>
          <a:bodyPr wrap="square" rtlCol="0">
            <a:spAutoFit/>
          </a:bodyPr>
          <a:lstStyle/>
          <a:p>
            <a:r>
              <a:rPr lang="es-CO" sz="3600" dirty="0"/>
              <a:t>Evaluación del modelo</a:t>
            </a:r>
          </a:p>
        </p:txBody>
      </p:sp>
      <p:sp>
        <p:nvSpPr>
          <p:cNvPr id="2" name="CuadroTexto 1">
            <a:extLst>
              <a:ext uri="{FF2B5EF4-FFF2-40B4-BE49-F238E27FC236}">
                <a16:creationId xmlns:a16="http://schemas.microsoft.com/office/drawing/2014/main" id="{0995A18E-7938-BB6D-FF90-EA7B14386CD3}"/>
              </a:ext>
            </a:extLst>
          </p:cNvPr>
          <p:cNvSpPr txBox="1"/>
          <p:nvPr/>
        </p:nvSpPr>
        <p:spPr>
          <a:xfrm>
            <a:off x="368803" y="1322773"/>
            <a:ext cx="11454393" cy="3970318"/>
          </a:xfrm>
          <a:prstGeom prst="rect">
            <a:avLst/>
          </a:prstGeom>
          <a:noFill/>
        </p:spPr>
        <p:txBody>
          <a:bodyPr wrap="square" rtlCol="0">
            <a:spAutoFit/>
          </a:bodyPr>
          <a:lstStyle/>
          <a:p>
            <a:r>
              <a:rPr lang="es-CO" dirty="0"/>
              <a:t>La función </a:t>
            </a:r>
            <a:r>
              <a:rPr lang="es-CO" dirty="0" err="1"/>
              <a:t>predict_bert</a:t>
            </a:r>
            <a:r>
              <a:rPr lang="es-CO" dirty="0"/>
              <a:t> se encarga de hacer predicciones utilizando un modelo BERT ya entrenado. Primero, decide si usar una GPU (si está disponible) o la CPU, y configura el modelo para evaluación. Luego, para cada lote en el </a:t>
            </a:r>
            <a:r>
              <a:rPr lang="es-CO" dirty="0" err="1"/>
              <a:t>dataloader</a:t>
            </a:r>
            <a:r>
              <a:rPr lang="es-CO" dirty="0"/>
              <a:t>, se trasladan los datos a la unidad de procesamiento seleccionada y se obtienen las predicciones del modelo. Las etiquetas verdaderas y las predicciones se recopilan y devuelven para su posterior análisis. Después de obtener las predicciones y etiquetas verdaderas con la función </a:t>
            </a:r>
            <a:r>
              <a:rPr lang="es-CO" dirty="0" err="1"/>
              <a:t>predict_bert</a:t>
            </a:r>
            <a:r>
              <a:rPr lang="es-CO" dirty="0"/>
              <a:t>, se imprimen los resultados de la evaluación del modelo utilizando </a:t>
            </a:r>
            <a:r>
              <a:rPr lang="es-CO" dirty="0" err="1"/>
              <a:t>classification_report</a:t>
            </a:r>
            <a:r>
              <a:rPr lang="es-CO" dirty="0"/>
              <a:t>, que muestra métricas de clasificación detalladas. También se calcula el macro F1-score, una métrica que promedia los F1-scores de cada clase, y se compara con el resultado que se evidencia en el articulo de diplomacy para el mejor modelo de ellos, mostrando la diferencia entre ambos. La matriz de confusión se visualiza para entender mejor las predicciones del modelo. Utilizando </a:t>
            </a:r>
            <a:r>
              <a:rPr lang="es-CO" dirty="0" err="1"/>
              <a:t>confusion_matrix</a:t>
            </a:r>
            <a:r>
              <a:rPr lang="es-CO" dirty="0"/>
              <a:t> y </a:t>
            </a:r>
            <a:r>
              <a:rPr lang="es-CO" dirty="0" err="1"/>
              <a:t>seaborn.heatmap</a:t>
            </a:r>
            <a:r>
              <a:rPr lang="es-CO" dirty="0"/>
              <a:t>, se genera un gráfico que muestra cómo se distribuyen las predicciones correctas e incorrectas entre las clases, lo cual ayuda a identificar patrones de error y áreas de </a:t>
            </a:r>
            <a:r>
              <a:rPr lang="es-CO" dirty="0" err="1"/>
              <a:t>mejora.Finalmente</a:t>
            </a:r>
            <a:r>
              <a:rPr lang="es-CO" dirty="0"/>
              <a:t>, se calculan y muestran métricas adicionales como la exactitud (</a:t>
            </a:r>
            <a:r>
              <a:rPr lang="es-CO" dirty="0" err="1"/>
              <a:t>accuracy</a:t>
            </a:r>
            <a:r>
              <a:rPr lang="es-CO" dirty="0"/>
              <a:t>), la precisión (</a:t>
            </a:r>
            <a:r>
              <a:rPr lang="es-CO" dirty="0" err="1"/>
              <a:t>precision</a:t>
            </a:r>
            <a:r>
              <a:rPr lang="es-CO" dirty="0"/>
              <a:t>) y el </a:t>
            </a:r>
            <a:r>
              <a:rPr lang="es-CO" dirty="0" err="1"/>
              <a:t>recall</a:t>
            </a:r>
            <a:r>
              <a:rPr lang="es-CO" dirty="0"/>
              <a:t>. La exactitud se calcula como la proporción de predicciones correctas sobre el total de predicciones. La precisión y el </a:t>
            </a:r>
            <a:r>
              <a:rPr lang="es-CO" dirty="0" err="1"/>
              <a:t>recall</a:t>
            </a:r>
            <a:r>
              <a:rPr lang="es-CO" dirty="0"/>
              <a:t> se derivan de la matriz de confusión, proporcionando una visión más completa del rendimiento del modelo en la clasificación de datos.</a:t>
            </a:r>
          </a:p>
        </p:txBody>
      </p:sp>
    </p:spTree>
    <p:extLst>
      <p:ext uri="{BB962C8B-B14F-4D97-AF65-F5344CB8AC3E}">
        <p14:creationId xmlns:p14="http://schemas.microsoft.com/office/powerpoint/2010/main" val="1812892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877</Words>
  <Application>Microsoft Office PowerPoint</Application>
  <PresentationFormat>Panorámica</PresentationFormat>
  <Paragraphs>16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Perez Atehortua</dc:creator>
  <cp:lastModifiedBy>Juan Pablo Perez Atehortua</cp:lastModifiedBy>
  <cp:revision>2</cp:revision>
  <dcterms:created xsi:type="dcterms:W3CDTF">2024-06-27T10:44:00Z</dcterms:created>
  <dcterms:modified xsi:type="dcterms:W3CDTF">2024-06-27T14:03:01Z</dcterms:modified>
</cp:coreProperties>
</file>