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66" r:id="rId5"/>
    <p:sldId id="267" r:id="rId6"/>
    <p:sldId id="258" r:id="rId7"/>
    <p:sldId id="263" r:id="rId8"/>
    <p:sldId id="262" r:id="rId9"/>
    <p:sldId id="264"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6C0B2B5-01B1-41C7-A264-B15BF4EFB1D4}" type="datetimeFigureOut">
              <a:rPr lang="es-MX" smtClean="0"/>
              <a:t>23/06/2023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B4804BC-E0D4-4A44-B153-CB44B8279B09}" type="slidenum">
              <a:rPr lang="es-MX" smtClean="0"/>
              <a:t>‹Nº›</a:t>
            </a:fld>
            <a:endParaRPr lang="es-MX"/>
          </a:p>
        </p:txBody>
      </p:sp>
    </p:spTree>
    <p:extLst>
      <p:ext uri="{BB962C8B-B14F-4D97-AF65-F5344CB8AC3E}">
        <p14:creationId xmlns:p14="http://schemas.microsoft.com/office/powerpoint/2010/main" val="72564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6C0B2B5-01B1-41C7-A264-B15BF4EFB1D4}" type="datetimeFigureOut">
              <a:rPr lang="es-MX" smtClean="0"/>
              <a:t>23/06/2023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B4804BC-E0D4-4A44-B153-CB44B8279B09}" type="slidenum">
              <a:rPr lang="es-MX" smtClean="0"/>
              <a:t>‹Nº›</a:t>
            </a:fld>
            <a:endParaRPr lang="es-MX"/>
          </a:p>
        </p:txBody>
      </p:sp>
    </p:spTree>
    <p:extLst>
      <p:ext uri="{BB962C8B-B14F-4D97-AF65-F5344CB8AC3E}">
        <p14:creationId xmlns:p14="http://schemas.microsoft.com/office/powerpoint/2010/main" val="262032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6C0B2B5-01B1-41C7-A264-B15BF4EFB1D4}" type="datetimeFigureOut">
              <a:rPr lang="es-MX" smtClean="0"/>
              <a:t>23/06/2023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B4804BC-E0D4-4A44-B153-CB44B8279B09}" type="slidenum">
              <a:rPr lang="es-MX" smtClean="0"/>
              <a:t>‹Nº›</a:t>
            </a:fld>
            <a:endParaRPr lang="es-MX"/>
          </a:p>
        </p:txBody>
      </p:sp>
    </p:spTree>
    <p:extLst>
      <p:ext uri="{BB962C8B-B14F-4D97-AF65-F5344CB8AC3E}">
        <p14:creationId xmlns:p14="http://schemas.microsoft.com/office/powerpoint/2010/main" val="187478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6C0B2B5-01B1-41C7-A264-B15BF4EFB1D4}" type="datetimeFigureOut">
              <a:rPr lang="es-MX" smtClean="0"/>
              <a:t>23/06/2023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B4804BC-E0D4-4A44-B153-CB44B8279B09}" type="slidenum">
              <a:rPr lang="es-MX" smtClean="0"/>
              <a:t>‹Nº›</a:t>
            </a:fld>
            <a:endParaRPr lang="es-MX"/>
          </a:p>
        </p:txBody>
      </p:sp>
    </p:spTree>
    <p:extLst>
      <p:ext uri="{BB962C8B-B14F-4D97-AF65-F5344CB8AC3E}">
        <p14:creationId xmlns:p14="http://schemas.microsoft.com/office/powerpoint/2010/main" val="84742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46C0B2B5-01B1-41C7-A264-B15BF4EFB1D4}" type="datetimeFigureOut">
              <a:rPr lang="es-MX" smtClean="0"/>
              <a:t>23/06/2023</a:t>
            </a:fld>
            <a:endParaRPr lang="es-MX"/>
          </a:p>
        </p:txBody>
      </p:sp>
      <p:sp>
        <p:nvSpPr>
          <p:cNvPr id="5" name="Footer Placeholder 4"/>
          <p:cNvSpPr>
            <a:spLocks noGrp="1"/>
          </p:cNvSpPr>
          <p:nvPr>
            <p:ph type="ftr" sz="quarter" idx="11"/>
          </p:nvPr>
        </p:nvSpPr>
        <p:spPr>
          <a:xfrm>
            <a:off x="2182708" y="6272784"/>
            <a:ext cx="6327648" cy="365125"/>
          </a:xfrm>
        </p:spPr>
        <p:txBody>
          <a:bodyPr/>
          <a:lstStyle/>
          <a:p>
            <a:endParaRPr lang="es-MX"/>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B4804BC-E0D4-4A44-B153-CB44B8279B09}" type="slidenum">
              <a:rPr lang="es-MX" smtClean="0"/>
              <a:t>‹Nº›</a:t>
            </a:fld>
            <a:endParaRPr lang="es-MX"/>
          </a:p>
        </p:txBody>
      </p:sp>
    </p:spTree>
    <p:extLst>
      <p:ext uri="{BB962C8B-B14F-4D97-AF65-F5344CB8AC3E}">
        <p14:creationId xmlns:p14="http://schemas.microsoft.com/office/powerpoint/2010/main" val="199473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6C0B2B5-01B1-41C7-A264-B15BF4EFB1D4}" type="datetimeFigureOut">
              <a:rPr lang="es-MX" smtClean="0"/>
              <a:t>23/06/2023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B4804BC-E0D4-4A44-B153-CB44B8279B09}" type="slidenum">
              <a:rPr lang="es-MX" smtClean="0"/>
              <a:t>‹Nº›</a:t>
            </a:fld>
            <a:endParaRPr lang="es-MX"/>
          </a:p>
        </p:txBody>
      </p:sp>
    </p:spTree>
    <p:extLst>
      <p:ext uri="{BB962C8B-B14F-4D97-AF65-F5344CB8AC3E}">
        <p14:creationId xmlns:p14="http://schemas.microsoft.com/office/powerpoint/2010/main" val="3165735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6C0B2B5-01B1-41C7-A264-B15BF4EFB1D4}" type="datetimeFigureOut">
              <a:rPr lang="es-MX" smtClean="0"/>
              <a:t>23/06/2023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B4804BC-E0D4-4A44-B153-CB44B8279B09}" type="slidenum">
              <a:rPr lang="es-MX" smtClean="0"/>
              <a:t>‹Nº›</a:t>
            </a:fld>
            <a:endParaRPr lang="es-MX"/>
          </a:p>
        </p:txBody>
      </p:sp>
    </p:spTree>
    <p:extLst>
      <p:ext uri="{BB962C8B-B14F-4D97-AF65-F5344CB8AC3E}">
        <p14:creationId xmlns:p14="http://schemas.microsoft.com/office/powerpoint/2010/main" val="56843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6C0B2B5-01B1-41C7-A264-B15BF4EFB1D4}" type="datetimeFigureOut">
              <a:rPr lang="es-MX" smtClean="0"/>
              <a:t>23/06/2023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B4804BC-E0D4-4A44-B153-CB44B8279B09}" type="slidenum">
              <a:rPr lang="es-MX" smtClean="0"/>
              <a:t>‹Nº›</a:t>
            </a:fld>
            <a:endParaRPr lang="es-MX"/>
          </a:p>
        </p:txBody>
      </p:sp>
    </p:spTree>
    <p:extLst>
      <p:ext uri="{BB962C8B-B14F-4D97-AF65-F5344CB8AC3E}">
        <p14:creationId xmlns:p14="http://schemas.microsoft.com/office/powerpoint/2010/main" val="3952910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0B2B5-01B1-41C7-A264-B15BF4EFB1D4}" type="datetimeFigureOut">
              <a:rPr lang="es-MX" smtClean="0"/>
              <a:t>23/06/2023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B4804BC-E0D4-4A44-B153-CB44B8279B09}" type="slidenum">
              <a:rPr lang="es-MX" smtClean="0"/>
              <a:t>‹Nº›</a:t>
            </a:fld>
            <a:endParaRPr lang="es-MX"/>
          </a:p>
        </p:txBody>
      </p:sp>
    </p:spTree>
    <p:extLst>
      <p:ext uri="{BB962C8B-B14F-4D97-AF65-F5344CB8AC3E}">
        <p14:creationId xmlns:p14="http://schemas.microsoft.com/office/powerpoint/2010/main" val="2093561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6C0B2B5-01B1-41C7-A264-B15BF4EFB1D4}" type="datetimeFigureOut">
              <a:rPr lang="es-MX" smtClean="0"/>
              <a:t>23/06/2023</a:t>
            </a:fld>
            <a:endParaRPr lang="es-MX"/>
          </a:p>
        </p:txBody>
      </p:sp>
      <p:sp>
        <p:nvSpPr>
          <p:cNvPr id="6" name="Footer Placeholder 5"/>
          <p:cNvSpPr>
            <a:spLocks noGrp="1"/>
          </p:cNvSpPr>
          <p:nvPr>
            <p:ph type="ftr" sz="quarter" idx="11"/>
          </p:nvPr>
        </p:nvSpPr>
        <p:spPr/>
        <p:txBody>
          <a:bodyPr/>
          <a:lstStyle/>
          <a:p>
            <a:endParaRPr lang="es-MX"/>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B4804BC-E0D4-4A44-B153-CB44B8279B09}" type="slidenum">
              <a:rPr lang="es-MX" smtClean="0"/>
              <a:t>‹Nº›</a:t>
            </a:fld>
            <a:endParaRPr lang="es-MX"/>
          </a:p>
        </p:txBody>
      </p:sp>
    </p:spTree>
    <p:extLst>
      <p:ext uri="{BB962C8B-B14F-4D97-AF65-F5344CB8AC3E}">
        <p14:creationId xmlns:p14="http://schemas.microsoft.com/office/powerpoint/2010/main" val="107509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6C0B2B5-01B1-41C7-A264-B15BF4EFB1D4}" type="datetimeFigureOut">
              <a:rPr lang="es-MX" smtClean="0"/>
              <a:t>23/06/2023</a:t>
            </a:fld>
            <a:endParaRPr lang="es-MX"/>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B4804BC-E0D4-4A44-B153-CB44B8279B09}" type="slidenum">
              <a:rPr lang="es-MX" smtClean="0"/>
              <a:t>‹Nº›</a:t>
            </a:fld>
            <a:endParaRPr lang="es-MX"/>
          </a:p>
        </p:txBody>
      </p:sp>
    </p:spTree>
    <p:extLst>
      <p:ext uri="{BB962C8B-B14F-4D97-AF65-F5344CB8AC3E}">
        <p14:creationId xmlns:p14="http://schemas.microsoft.com/office/powerpoint/2010/main" val="253006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6C0B2B5-01B1-41C7-A264-B15BF4EFB1D4}" type="datetimeFigureOut">
              <a:rPr lang="es-MX" smtClean="0"/>
              <a:t>23/06/2023</a:t>
            </a:fld>
            <a:endParaRPr lang="es-MX"/>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MX"/>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B4804BC-E0D4-4A44-B153-CB44B8279B09}" type="slidenum">
              <a:rPr lang="es-MX" smtClean="0"/>
              <a:t>‹Nº›</a:t>
            </a:fld>
            <a:endParaRPr lang="es-MX"/>
          </a:p>
        </p:txBody>
      </p:sp>
    </p:spTree>
    <p:extLst>
      <p:ext uri="{BB962C8B-B14F-4D97-AF65-F5344CB8AC3E}">
        <p14:creationId xmlns:p14="http://schemas.microsoft.com/office/powerpoint/2010/main" val="1001794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AD996DBA-AEB4-0D2D-25C5-38AEB11EEBAF}"/>
              </a:ext>
            </a:extLst>
          </p:cNvPr>
          <p:cNvSpPr>
            <a:spLocks noGrp="1"/>
          </p:cNvSpPr>
          <p:nvPr>
            <p:ph type="subTitle" idx="1"/>
          </p:nvPr>
        </p:nvSpPr>
        <p:spPr>
          <a:xfrm>
            <a:off x="318654" y="651163"/>
            <a:ext cx="11554691" cy="5749637"/>
          </a:xfrm>
        </p:spPr>
        <p:txBody>
          <a:bodyPr>
            <a:normAutofit/>
          </a:bodyPr>
          <a:lstStyle/>
          <a:p>
            <a:r>
              <a:rPr lang="es-MX" sz="3600" dirty="0"/>
              <a:t>Elaboración De Propuesta De Alimento Para Aves De Postura, A Partir De Residuos Orgánicos Usando El </a:t>
            </a:r>
            <a:r>
              <a:rPr lang="es-MX" sz="3600" dirty="0" err="1"/>
              <a:t>Metodo</a:t>
            </a:r>
            <a:r>
              <a:rPr lang="es-MX" sz="3600" dirty="0"/>
              <a:t> Taguchi </a:t>
            </a:r>
          </a:p>
          <a:p>
            <a:endParaRPr lang="es-MX" sz="3600" dirty="0"/>
          </a:p>
          <a:p>
            <a:endParaRPr lang="es-MX" sz="3600" dirty="0"/>
          </a:p>
          <a:p>
            <a:endParaRPr lang="es-MX" sz="3600" dirty="0"/>
          </a:p>
          <a:p>
            <a:endParaRPr lang="es-MX" sz="3600" dirty="0"/>
          </a:p>
          <a:p>
            <a:endParaRPr lang="es-MX" sz="3600" dirty="0"/>
          </a:p>
          <a:p>
            <a:pPr algn="r"/>
            <a:r>
              <a:rPr lang="es-MX" dirty="0"/>
              <a:t>Pablo Pérez Martínez </a:t>
            </a:r>
          </a:p>
          <a:p>
            <a:pPr algn="r"/>
            <a:r>
              <a:rPr lang="es-MX" dirty="0"/>
              <a:t>Junio 2023</a:t>
            </a:r>
          </a:p>
        </p:txBody>
      </p:sp>
      <p:pic>
        <p:nvPicPr>
          <p:cNvPr id="6" name="Imagen 5" descr="Un tren en las vias de tren">
            <a:extLst>
              <a:ext uri="{FF2B5EF4-FFF2-40B4-BE49-F238E27FC236}">
                <a16:creationId xmlns:a16="http://schemas.microsoft.com/office/drawing/2014/main" id="{78E9A98B-8A1F-2796-8450-4B60F0121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599" y="2337953"/>
            <a:ext cx="5417128" cy="4062847"/>
          </a:xfrm>
          <a:prstGeom prst="rect">
            <a:avLst/>
          </a:prstGeom>
        </p:spPr>
      </p:pic>
    </p:spTree>
    <p:extLst>
      <p:ext uri="{BB962C8B-B14F-4D97-AF65-F5344CB8AC3E}">
        <p14:creationId xmlns:p14="http://schemas.microsoft.com/office/powerpoint/2010/main" val="3012443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B2CCE0-FBFD-A1D3-0897-10373A1AFC62}"/>
              </a:ext>
            </a:extLst>
          </p:cNvPr>
          <p:cNvSpPr>
            <a:spLocks noGrp="1"/>
          </p:cNvSpPr>
          <p:nvPr>
            <p:ph type="title"/>
          </p:nvPr>
        </p:nvSpPr>
        <p:spPr>
          <a:xfrm>
            <a:off x="838200" y="365125"/>
            <a:ext cx="10515600" cy="5827857"/>
          </a:xfrm>
        </p:spPr>
        <p:txBody>
          <a:bodyPr>
            <a:normAutofit fontScale="90000"/>
          </a:bodyPr>
          <a:lstStyle/>
          <a:p>
            <a:r>
              <a:rPr lang="es-MX" dirty="0"/>
              <a:t>Bibliografía</a:t>
            </a:r>
            <a:br>
              <a:rPr lang="es-MX" dirty="0"/>
            </a:br>
            <a:r>
              <a:rPr lang="es-MX" sz="2200" cap="none" dirty="0">
                <a:latin typeface="+mn-lt"/>
              </a:rPr>
              <a:t>Hernández, A. B., De la paz, M., &amp; García, L. A. (2014). La metodología de </a:t>
            </a:r>
            <a:r>
              <a:rPr lang="es-MX" sz="2200" cap="none" dirty="0" err="1">
                <a:latin typeface="+mn-lt"/>
              </a:rPr>
              <a:t>taguchi</a:t>
            </a:r>
            <a:r>
              <a:rPr lang="es-MX" sz="2200" cap="none" dirty="0">
                <a:latin typeface="+mn-lt"/>
              </a:rPr>
              <a:t> en el control estadístico de la calidad. Revista de la escuela de perfeccionamiento en investigación operativa, 23(37).</a:t>
            </a:r>
            <a:br>
              <a:rPr lang="es-MX" sz="2200" cap="none" dirty="0">
                <a:latin typeface="+mn-lt"/>
              </a:rPr>
            </a:br>
            <a:br>
              <a:rPr lang="es-MX" sz="2200" cap="none" dirty="0">
                <a:latin typeface="+mn-lt"/>
              </a:rPr>
            </a:br>
            <a:r>
              <a:rPr lang="es-MX" sz="2200" cap="none" dirty="0">
                <a:latin typeface="+mn-lt"/>
              </a:rPr>
              <a:t>Ávila, E., Arellano, L., Calvo, C., Gil, F. P., Fuente, B., &amp; Carranco, M. E. (2003). Inclusión de la harina de cabezas de camarón </a:t>
            </a:r>
            <a:r>
              <a:rPr lang="es-MX" sz="2200" cap="none" dirty="0" err="1">
                <a:latin typeface="+mn-lt"/>
              </a:rPr>
              <a:t>penaeussp</a:t>
            </a:r>
            <a:r>
              <a:rPr lang="es-MX" sz="2200" cap="none" dirty="0">
                <a:latin typeface="+mn-lt"/>
              </a:rPr>
              <a:t> en raciones para gallinas ponedoras. Efecto sobre la concentración de pigmento rojo de yema y calidad de huevo. </a:t>
            </a:r>
            <a:r>
              <a:rPr lang="es-MX" sz="2200" cap="none" dirty="0" err="1">
                <a:latin typeface="+mn-lt"/>
              </a:rPr>
              <a:t>Interciencia</a:t>
            </a:r>
            <a:r>
              <a:rPr lang="es-MX" sz="2200" cap="none" dirty="0">
                <a:latin typeface="+mn-lt"/>
              </a:rPr>
              <a:t>, 28(6), 328-333.</a:t>
            </a:r>
            <a:br>
              <a:rPr lang="es-MX" sz="2200" cap="none" dirty="0">
                <a:latin typeface="+mn-lt"/>
              </a:rPr>
            </a:br>
            <a:br>
              <a:rPr lang="es-MX" sz="2200" cap="none" dirty="0">
                <a:latin typeface="+mn-lt"/>
              </a:rPr>
            </a:br>
            <a:r>
              <a:rPr lang="es-MX" sz="2200" cap="none" dirty="0">
                <a:latin typeface="+mn-lt"/>
              </a:rPr>
              <a:t>Hernández, A. B., De la paz, M., &amp; García, L. A. (2014). La metodología de </a:t>
            </a:r>
            <a:r>
              <a:rPr lang="es-MX" sz="2200" cap="none" dirty="0" err="1">
                <a:latin typeface="+mn-lt"/>
              </a:rPr>
              <a:t>taguchi</a:t>
            </a:r>
            <a:r>
              <a:rPr lang="es-MX" sz="2200" cap="none" dirty="0">
                <a:latin typeface="+mn-lt"/>
              </a:rPr>
              <a:t> en el control estadístico de la calidad. Revista de la escuela de perfeccionamiento en investigación operativa, 23(37).</a:t>
            </a:r>
            <a:br>
              <a:rPr lang="es-MX" sz="2200" cap="none" dirty="0">
                <a:latin typeface="+mn-lt"/>
              </a:rPr>
            </a:br>
            <a:r>
              <a:rPr lang="es-MX" sz="2700" cap="none" dirty="0" err="1">
                <a:latin typeface="+mn-lt"/>
              </a:rPr>
              <a:t>Association</a:t>
            </a:r>
            <a:r>
              <a:rPr lang="es-MX" sz="2700" cap="none" dirty="0">
                <a:latin typeface="+mn-lt"/>
              </a:rPr>
              <a:t> </a:t>
            </a:r>
            <a:r>
              <a:rPr lang="es-MX" sz="2700" cap="none" dirty="0" err="1">
                <a:latin typeface="+mn-lt"/>
              </a:rPr>
              <a:t>of</a:t>
            </a:r>
            <a:r>
              <a:rPr lang="es-MX" sz="2700" cap="none" dirty="0">
                <a:latin typeface="+mn-lt"/>
              </a:rPr>
              <a:t> </a:t>
            </a:r>
            <a:r>
              <a:rPr lang="es-MX" sz="2700" cap="none" dirty="0" err="1">
                <a:latin typeface="+mn-lt"/>
              </a:rPr>
              <a:t>official</a:t>
            </a:r>
            <a:r>
              <a:rPr lang="es-MX" sz="2700" cap="none" dirty="0">
                <a:latin typeface="+mn-lt"/>
              </a:rPr>
              <a:t> </a:t>
            </a:r>
            <a:r>
              <a:rPr lang="es-MX" sz="2700" cap="none" dirty="0" err="1">
                <a:latin typeface="+mn-lt"/>
              </a:rPr>
              <a:t>agricultural</a:t>
            </a:r>
            <a:r>
              <a:rPr lang="es-MX" sz="2700" cap="none" dirty="0">
                <a:latin typeface="+mn-lt"/>
              </a:rPr>
              <a:t>. 2012. </a:t>
            </a:r>
            <a:r>
              <a:rPr lang="es-MX" sz="2700" cap="none" dirty="0" err="1">
                <a:latin typeface="+mn-lt"/>
              </a:rPr>
              <a:t>Official</a:t>
            </a:r>
            <a:r>
              <a:rPr lang="es-MX" sz="2700" cap="none" dirty="0">
                <a:latin typeface="+mn-lt"/>
              </a:rPr>
              <a:t> </a:t>
            </a:r>
            <a:r>
              <a:rPr lang="es-MX" sz="2700" cap="none" dirty="0" err="1">
                <a:latin typeface="+mn-lt"/>
              </a:rPr>
              <a:t>methods</a:t>
            </a:r>
            <a:r>
              <a:rPr lang="es-MX" sz="2700" cap="none" dirty="0">
                <a:latin typeface="+mn-lt"/>
              </a:rPr>
              <a:t> </a:t>
            </a:r>
            <a:r>
              <a:rPr lang="es-MX" sz="2700" cap="none" dirty="0" err="1">
                <a:latin typeface="+mn-lt"/>
              </a:rPr>
              <a:t>of</a:t>
            </a:r>
            <a:r>
              <a:rPr lang="es-MX" sz="2700" cap="none" dirty="0">
                <a:latin typeface="+mn-lt"/>
              </a:rPr>
              <a:t> </a:t>
            </a:r>
            <a:r>
              <a:rPr lang="es-MX" sz="2700" cap="none" dirty="0" err="1">
                <a:latin typeface="+mn-lt"/>
              </a:rPr>
              <a:t>analysis</a:t>
            </a:r>
            <a:r>
              <a:rPr lang="es-MX" sz="2700" cap="none" dirty="0">
                <a:latin typeface="+mn-lt"/>
              </a:rPr>
              <a:t> </a:t>
            </a:r>
            <a:r>
              <a:rPr lang="es-MX" sz="2700" cap="none" dirty="0" err="1">
                <a:latin typeface="+mn-lt"/>
              </a:rPr>
              <a:t>of</a:t>
            </a:r>
            <a:r>
              <a:rPr lang="es-MX" sz="2700" cap="none" dirty="0">
                <a:latin typeface="+mn-lt"/>
              </a:rPr>
              <a:t> AOAC </a:t>
            </a:r>
            <a:r>
              <a:rPr lang="es-MX" sz="2700" cap="none" dirty="0" err="1">
                <a:latin typeface="+mn-lt"/>
              </a:rPr>
              <a:t>international</a:t>
            </a:r>
            <a:r>
              <a:rPr lang="es-MX" sz="2700" cap="none" dirty="0">
                <a:latin typeface="+mn-lt"/>
              </a:rPr>
              <a:t>. </a:t>
            </a:r>
            <a:r>
              <a:rPr lang="es-MX" sz="2700" cap="none" dirty="0" err="1">
                <a:latin typeface="+mn-lt"/>
              </a:rPr>
              <a:t>Association</a:t>
            </a:r>
            <a:r>
              <a:rPr lang="es-MX" sz="2700" cap="none" dirty="0">
                <a:latin typeface="+mn-lt"/>
              </a:rPr>
              <a:t> </a:t>
            </a:r>
            <a:r>
              <a:rPr lang="es-MX" sz="2700" cap="none" dirty="0" err="1">
                <a:latin typeface="+mn-lt"/>
              </a:rPr>
              <a:t>of</a:t>
            </a:r>
            <a:r>
              <a:rPr lang="es-MX" sz="2700" cap="none" dirty="0">
                <a:latin typeface="+mn-lt"/>
              </a:rPr>
              <a:t> </a:t>
            </a:r>
            <a:r>
              <a:rPr lang="es-MX" sz="2700" cap="none" dirty="0" err="1">
                <a:latin typeface="+mn-lt"/>
              </a:rPr>
              <a:t>official</a:t>
            </a:r>
            <a:r>
              <a:rPr lang="es-MX" sz="2700" cap="none" dirty="0">
                <a:latin typeface="+mn-lt"/>
              </a:rPr>
              <a:t> </a:t>
            </a:r>
            <a:r>
              <a:rPr lang="es-MX" sz="2700" cap="none" dirty="0" err="1">
                <a:latin typeface="+mn-lt"/>
              </a:rPr>
              <a:t>agricultural</a:t>
            </a:r>
            <a:r>
              <a:rPr lang="es-MX" sz="2700" cap="none" dirty="0">
                <a:latin typeface="+mn-lt"/>
              </a:rPr>
              <a:t>. </a:t>
            </a:r>
            <a:br>
              <a:rPr lang="es-MX" sz="2700" cap="none" dirty="0">
                <a:latin typeface="+mn-lt"/>
              </a:rPr>
            </a:br>
            <a:br>
              <a:rPr lang="es-MX" sz="2700" cap="none" dirty="0">
                <a:latin typeface="+mn-lt"/>
              </a:rPr>
            </a:br>
            <a:r>
              <a:rPr lang="es-MX" sz="2700" cap="none" dirty="0" err="1">
                <a:latin typeface="+mn-lt"/>
              </a:rPr>
              <a:t>Avellan</a:t>
            </a:r>
            <a:r>
              <a:rPr lang="es-MX" sz="2700" cap="none" dirty="0">
                <a:latin typeface="+mn-lt"/>
              </a:rPr>
              <a:t>, M. 2016. “ELABORACIÓN DE PROPUESTA DE ALIMENTO DE DOBLE PROPOSITO PARA AVES DE CORRAL, A PARTIR DE RESIDUOS ORGÁNICOS, GRANOS DE CAUPÍ y MICROORGANISMOS EFECTIVOS.”</a:t>
            </a:r>
            <a:br>
              <a:rPr lang="es-MX" sz="9800" cap="none" dirty="0">
                <a:latin typeface="+mn-lt"/>
              </a:rPr>
            </a:br>
            <a:endParaRPr lang="es-MX" dirty="0">
              <a:latin typeface="+mn-lt"/>
            </a:endParaRPr>
          </a:p>
        </p:txBody>
      </p:sp>
    </p:spTree>
    <p:extLst>
      <p:ext uri="{BB962C8B-B14F-4D97-AF65-F5344CB8AC3E}">
        <p14:creationId xmlns:p14="http://schemas.microsoft.com/office/powerpoint/2010/main" val="28718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C4878-3067-F321-0B26-2F0FF9A05557}"/>
              </a:ext>
            </a:extLst>
          </p:cNvPr>
          <p:cNvSpPr>
            <a:spLocks noGrp="1"/>
          </p:cNvSpPr>
          <p:nvPr>
            <p:ph type="title"/>
          </p:nvPr>
        </p:nvSpPr>
        <p:spPr/>
        <p:txBody>
          <a:bodyPr/>
          <a:lstStyle/>
          <a:p>
            <a:pPr algn="ctr"/>
            <a:r>
              <a:rPr lang="es-MX" dirty="0"/>
              <a:t>Introducción</a:t>
            </a:r>
          </a:p>
        </p:txBody>
      </p:sp>
      <p:sp>
        <p:nvSpPr>
          <p:cNvPr id="3" name="Marcador de contenido 2">
            <a:extLst>
              <a:ext uri="{FF2B5EF4-FFF2-40B4-BE49-F238E27FC236}">
                <a16:creationId xmlns:a16="http://schemas.microsoft.com/office/drawing/2014/main" id="{75A7150B-D961-4995-A22F-D85706A76D72}"/>
              </a:ext>
            </a:extLst>
          </p:cNvPr>
          <p:cNvSpPr>
            <a:spLocks noGrp="1"/>
          </p:cNvSpPr>
          <p:nvPr>
            <p:ph idx="1"/>
          </p:nvPr>
        </p:nvSpPr>
        <p:spPr>
          <a:xfrm>
            <a:off x="1069847" y="1759527"/>
            <a:ext cx="10429425" cy="4412673"/>
          </a:xfrm>
        </p:spPr>
        <p:txBody>
          <a:bodyPr>
            <a:normAutofit/>
          </a:bodyPr>
          <a:lstStyle/>
          <a:p>
            <a:r>
              <a:rPr lang="es-MX" sz="3600" dirty="0"/>
              <a:t>La alimentación es un factor primordial en Avicultura.</a:t>
            </a:r>
          </a:p>
          <a:p>
            <a:pPr marL="0" indent="0">
              <a:buNone/>
            </a:pPr>
            <a:endParaRPr lang="es-MX" sz="3600" dirty="0"/>
          </a:p>
          <a:p>
            <a:r>
              <a:rPr lang="es-MX" sz="3200" dirty="0"/>
              <a:t>Un diseño de Taguchi es un experimento diseñado que permite elegir un producto o proceso que funciona con mayor consistencia</a:t>
            </a:r>
            <a:endParaRPr lang="es-MX" sz="3600" dirty="0"/>
          </a:p>
        </p:txBody>
      </p:sp>
    </p:spTree>
    <p:extLst>
      <p:ext uri="{BB962C8B-B14F-4D97-AF65-F5344CB8AC3E}">
        <p14:creationId xmlns:p14="http://schemas.microsoft.com/office/powerpoint/2010/main" val="2790395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DB749-8B6B-C448-C88A-5C750C53F249}"/>
              </a:ext>
            </a:extLst>
          </p:cNvPr>
          <p:cNvSpPr>
            <a:spLocks noGrp="1"/>
          </p:cNvSpPr>
          <p:nvPr>
            <p:ph type="title"/>
          </p:nvPr>
        </p:nvSpPr>
        <p:spPr>
          <a:xfrm>
            <a:off x="838200" y="2103437"/>
            <a:ext cx="10515600" cy="1325563"/>
          </a:xfrm>
        </p:spPr>
        <p:txBody>
          <a:bodyPr>
            <a:normAutofit fontScale="90000"/>
          </a:bodyPr>
          <a:lstStyle/>
          <a:p>
            <a:pPr algn="ctr"/>
            <a:r>
              <a:rPr lang="es-MX" dirty="0"/>
              <a:t>Objetivo General:</a:t>
            </a:r>
            <a:br>
              <a:rPr lang="es-MX" dirty="0"/>
            </a:br>
            <a:br>
              <a:rPr lang="es-MX" cap="none" dirty="0"/>
            </a:br>
            <a:r>
              <a:rPr lang="es-MX" sz="3600" cap="none" dirty="0">
                <a:latin typeface="+mn-lt"/>
              </a:rPr>
              <a:t>Realizar una </a:t>
            </a:r>
            <a:r>
              <a:rPr lang="es-MX" sz="3600" cap="none" dirty="0" err="1">
                <a:latin typeface="+mn-lt"/>
              </a:rPr>
              <a:t>funcion</a:t>
            </a:r>
            <a:r>
              <a:rPr lang="es-MX" sz="3600" cap="none" dirty="0">
                <a:latin typeface="+mn-lt"/>
              </a:rPr>
              <a:t> en R que permita formular un alimento, haciendo uso de residuos orgánicos, frijol Y microorganismos efectivos, que pueda ser suministrado a aves de corral usando el </a:t>
            </a:r>
            <a:r>
              <a:rPr lang="es-MX" sz="3600" cap="none" dirty="0" err="1">
                <a:latin typeface="+mn-lt"/>
              </a:rPr>
              <a:t>Metodo</a:t>
            </a:r>
            <a:r>
              <a:rPr lang="es-MX" sz="3600" cap="none" dirty="0">
                <a:latin typeface="+mn-lt"/>
              </a:rPr>
              <a:t> Taguchi. </a:t>
            </a:r>
            <a:endParaRPr lang="es-MX" dirty="0">
              <a:latin typeface="+mn-lt"/>
            </a:endParaRPr>
          </a:p>
        </p:txBody>
      </p:sp>
    </p:spTree>
    <p:extLst>
      <p:ext uri="{BB962C8B-B14F-4D97-AF65-F5344CB8AC3E}">
        <p14:creationId xmlns:p14="http://schemas.microsoft.com/office/powerpoint/2010/main" val="3381029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86CC461-1922-5666-AB14-D77CDBB1C804}"/>
              </a:ext>
            </a:extLst>
          </p:cNvPr>
          <p:cNvSpPr>
            <a:spLocks noGrp="1"/>
          </p:cNvSpPr>
          <p:nvPr>
            <p:ph type="subTitle" idx="1"/>
          </p:nvPr>
        </p:nvSpPr>
        <p:spPr>
          <a:xfrm>
            <a:off x="1025237" y="665018"/>
            <a:ext cx="10404764" cy="5791200"/>
          </a:xfrm>
        </p:spPr>
        <p:txBody>
          <a:bodyPr>
            <a:normAutofit/>
          </a:bodyPr>
          <a:lstStyle/>
          <a:p>
            <a:endParaRPr lang="es-MX" sz="3200" dirty="0"/>
          </a:p>
          <a:p>
            <a:endParaRPr lang="es-MX" sz="3200" dirty="0"/>
          </a:p>
          <a:p>
            <a:r>
              <a:rPr lang="es-MX" sz="3200" dirty="0"/>
              <a:t>Para la </a:t>
            </a:r>
            <a:r>
              <a:rPr lang="es-MX" sz="3200" dirty="0" err="1"/>
              <a:t>instalacion</a:t>
            </a:r>
            <a:r>
              <a:rPr lang="es-MX" sz="3200" dirty="0"/>
              <a:t> de paquete en cualquier computadora se realiza ejecutando en la consola de R lo siguiente:</a:t>
            </a:r>
          </a:p>
          <a:p>
            <a:r>
              <a:rPr lang="es-MX" sz="3200" dirty="0"/>
              <a:t> </a:t>
            </a:r>
            <a:r>
              <a:rPr lang="es-MX" sz="3200" dirty="0" err="1"/>
              <a:t>devtools</a:t>
            </a:r>
            <a:r>
              <a:rPr lang="es-MX" sz="3200" dirty="0"/>
              <a:t>::</a:t>
            </a:r>
            <a:r>
              <a:rPr lang="es-MX" sz="3200" dirty="0" err="1"/>
              <a:t>install_github</a:t>
            </a:r>
            <a:r>
              <a:rPr lang="es-MX" sz="3200" dirty="0"/>
              <a:t>("</a:t>
            </a:r>
            <a:r>
              <a:rPr lang="es-MX" sz="3200" dirty="0" err="1"/>
              <a:t>pabloperz</a:t>
            </a:r>
            <a:r>
              <a:rPr lang="es-MX" sz="3200" dirty="0"/>
              <a:t>/</a:t>
            </a:r>
            <a:r>
              <a:rPr lang="es-MX" sz="3200" dirty="0" err="1"/>
              <a:t>FAMTaguchi</a:t>
            </a:r>
            <a:r>
              <a:rPr lang="es-MX" sz="3200" dirty="0"/>
              <a:t>")</a:t>
            </a:r>
          </a:p>
        </p:txBody>
      </p:sp>
    </p:spTree>
    <p:extLst>
      <p:ext uri="{BB962C8B-B14F-4D97-AF65-F5344CB8AC3E}">
        <p14:creationId xmlns:p14="http://schemas.microsoft.com/office/powerpoint/2010/main" val="119173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52914FA1-8990-A76C-E945-F7E7BA777E5B}"/>
              </a:ext>
            </a:extLst>
          </p:cNvPr>
          <p:cNvSpPr>
            <a:spLocks noGrp="1"/>
          </p:cNvSpPr>
          <p:nvPr>
            <p:ph type="subTitle" idx="1"/>
          </p:nvPr>
        </p:nvSpPr>
        <p:spPr>
          <a:xfrm>
            <a:off x="623454" y="1440873"/>
            <a:ext cx="10681855" cy="6192982"/>
          </a:xfrm>
        </p:spPr>
        <p:txBody>
          <a:bodyPr>
            <a:normAutofit/>
          </a:bodyPr>
          <a:lstStyle/>
          <a:p>
            <a:pPr marL="457200" indent="-457200">
              <a:buFont typeface="Arial" panose="020B0604020202020204" pitchFamily="34" charset="0"/>
              <a:buChar char="•"/>
            </a:pPr>
            <a:r>
              <a:rPr lang="es-MX" sz="2800" dirty="0"/>
              <a:t>Para determinar humedad se utilizó el método 930.15 de </a:t>
            </a:r>
            <a:r>
              <a:rPr lang="es-MX" sz="2800" dirty="0" err="1"/>
              <a:t>Association</a:t>
            </a:r>
            <a:r>
              <a:rPr lang="es-MX" sz="2800" dirty="0"/>
              <a:t> </a:t>
            </a:r>
            <a:r>
              <a:rPr lang="es-MX" sz="2800" dirty="0" err="1"/>
              <a:t>of</a:t>
            </a:r>
            <a:r>
              <a:rPr lang="es-MX" sz="2800" dirty="0"/>
              <a:t> </a:t>
            </a:r>
            <a:r>
              <a:rPr lang="es-MX" sz="2800" dirty="0" err="1"/>
              <a:t>Official</a:t>
            </a:r>
            <a:r>
              <a:rPr lang="es-MX" sz="2800" dirty="0"/>
              <a:t> </a:t>
            </a:r>
            <a:r>
              <a:rPr lang="es-MX" sz="2800" dirty="0" err="1"/>
              <a:t>Agricultural</a:t>
            </a:r>
            <a:r>
              <a:rPr lang="es-MX" sz="2800" dirty="0"/>
              <a:t> </a:t>
            </a:r>
            <a:r>
              <a:rPr lang="es-MX" sz="2800" dirty="0" err="1"/>
              <a:t>Chemists</a:t>
            </a:r>
            <a:r>
              <a:rPr lang="es-MX" sz="2800" dirty="0"/>
              <a:t>. (AOAC, 2012).</a:t>
            </a:r>
          </a:p>
          <a:p>
            <a:pPr marL="457200" indent="-457200">
              <a:buFont typeface="Arial" panose="020B0604020202020204" pitchFamily="34" charset="0"/>
              <a:buChar char="•"/>
            </a:pPr>
            <a:r>
              <a:rPr lang="es-MX" sz="2800" dirty="0"/>
              <a:t>Para determinar cenizas se utilizó el método 942.05 de AOAC (2012).</a:t>
            </a:r>
          </a:p>
          <a:p>
            <a:pPr marL="457200" indent="-457200">
              <a:buFont typeface="Arial" panose="020B0604020202020204" pitchFamily="34" charset="0"/>
              <a:buChar char="•"/>
            </a:pPr>
            <a:r>
              <a:rPr lang="es-MX" sz="2800" dirty="0"/>
              <a:t>Para determinar grasa cruda se utilizó el método 2003.05 de AOAC (2012).</a:t>
            </a:r>
          </a:p>
          <a:p>
            <a:pPr marL="457200" indent="-457200">
              <a:buFont typeface="Arial" panose="020B0604020202020204" pitchFamily="34" charset="0"/>
              <a:buChar char="•"/>
            </a:pPr>
            <a:r>
              <a:rPr lang="es-MX" sz="2800" dirty="0"/>
              <a:t>Para determinar proteína cruda se utilizó el método 2001.11 de AOAC (2012). </a:t>
            </a:r>
          </a:p>
          <a:p>
            <a:pPr marL="457200" indent="-457200">
              <a:buFont typeface="Arial" panose="020B0604020202020204" pitchFamily="34" charset="0"/>
              <a:buChar char="•"/>
            </a:pPr>
            <a:r>
              <a:rPr lang="es-MX" sz="2800" dirty="0"/>
              <a:t>Para determinar proteína cruda se utilizó el método 2001.11 de AOAC (2012). </a:t>
            </a:r>
          </a:p>
        </p:txBody>
      </p:sp>
    </p:spTree>
    <p:extLst>
      <p:ext uri="{BB962C8B-B14F-4D97-AF65-F5344CB8AC3E}">
        <p14:creationId xmlns:p14="http://schemas.microsoft.com/office/powerpoint/2010/main" val="264089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DB749-8B6B-C448-C88A-5C750C53F249}"/>
              </a:ext>
            </a:extLst>
          </p:cNvPr>
          <p:cNvSpPr>
            <a:spLocks noGrp="1"/>
          </p:cNvSpPr>
          <p:nvPr>
            <p:ph type="title"/>
          </p:nvPr>
        </p:nvSpPr>
        <p:spPr>
          <a:xfrm>
            <a:off x="1115292" y="0"/>
            <a:ext cx="10515600" cy="1325563"/>
          </a:xfrm>
        </p:spPr>
        <p:txBody>
          <a:bodyPr>
            <a:noAutofit/>
          </a:bodyPr>
          <a:lstStyle/>
          <a:p>
            <a:pPr algn="ctr"/>
            <a:r>
              <a:rPr lang="es-MX" sz="3600" dirty="0"/>
              <a:t>Porcentajes de acuerdo al nivel</a:t>
            </a:r>
          </a:p>
        </p:txBody>
      </p:sp>
      <p:pic>
        <p:nvPicPr>
          <p:cNvPr id="5" name="Imagen 4">
            <a:extLst>
              <a:ext uri="{FF2B5EF4-FFF2-40B4-BE49-F238E27FC236}">
                <a16:creationId xmlns:a16="http://schemas.microsoft.com/office/drawing/2014/main" id="{09CADE6B-2ABD-58DB-52DE-AB97E7D9F57D}"/>
              </a:ext>
            </a:extLst>
          </p:cNvPr>
          <p:cNvPicPr>
            <a:picLocks noChangeAspect="1"/>
          </p:cNvPicPr>
          <p:nvPr/>
        </p:nvPicPr>
        <p:blipFill rotWithShape="1">
          <a:blip r:embed="rId2"/>
          <a:srcRect l="3755" t="37935" r="55666" b="20587"/>
          <a:stretch/>
        </p:blipFill>
        <p:spPr>
          <a:xfrm>
            <a:off x="1780310" y="1325563"/>
            <a:ext cx="8208818" cy="4717404"/>
          </a:xfrm>
          <a:prstGeom prst="rect">
            <a:avLst/>
          </a:prstGeom>
        </p:spPr>
      </p:pic>
    </p:spTree>
    <p:extLst>
      <p:ext uri="{BB962C8B-B14F-4D97-AF65-F5344CB8AC3E}">
        <p14:creationId xmlns:p14="http://schemas.microsoft.com/office/powerpoint/2010/main" val="301681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7CA272-59FF-7D46-C5A4-7BB3EAFB1BAB}"/>
              </a:ext>
            </a:extLst>
          </p:cNvPr>
          <p:cNvSpPr>
            <a:spLocks noGrp="1"/>
          </p:cNvSpPr>
          <p:nvPr>
            <p:ph type="title"/>
          </p:nvPr>
        </p:nvSpPr>
        <p:spPr/>
        <p:txBody>
          <a:bodyPr/>
          <a:lstStyle/>
          <a:p>
            <a:pPr algn="ctr"/>
            <a:r>
              <a:rPr lang="es-MX" dirty="0"/>
              <a:t>Arreglo ortogonal</a:t>
            </a:r>
          </a:p>
        </p:txBody>
      </p:sp>
      <p:pic>
        <p:nvPicPr>
          <p:cNvPr id="4" name="Imagen 3">
            <a:extLst>
              <a:ext uri="{FF2B5EF4-FFF2-40B4-BE49-F238E27FC236}">
                <a16:creationId xmlns:a16="http://schemas.microsoft.com/office/drawing/2014/main" id="{8EA3DC6D-5BD3-DD7E-070E-24D1127B84A0}"/>
              </a:ext>
            </a:extLst>
          </p:cNvPr>
          <p:cNvPicPr>
            <a:picLocks noChangeAspect="1"/>
          </p:cNvPicPr>
          <p:nvPr/>
        </p:nvPicPr>
        <p:blipFill rotWithShape="1">
          <a:blip r:embed="rId2"/>
          <a:srcRect t="32719" r="24659" b="38791"/>
          <a:stretch/>
        </p:blipFill>
        <p:spPr>
          <a:xfrm>
            <a:off x="318653" y="2202595"/>
            <a:ext cx="11470671" cy="2438678"/>
          </a:xfrm>
          <a:prstGeom prst="rect">
            <a:avLst/>
          </a:prstGeom>
        </p:spPr>
      </p:pic>
    </p:spTree>
    <p:extLst>
      <p:ext uri="{BB962C8B-B14F-4D97-AF65-F5344CB8AC3E}">
        <p14:creationId xmlns:p14="http://schemas.microsoft.com/office/powerpoint/2010/main" val="1045562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D2744-E1D0-FC63-AE89-8AAA290579DC}"/>
              </a:ext>
            </a:extLst>
          </p:cNvPr>
          <p:cNvSpPr>
            <a:spLocks noGrp="1"/>
          </p:cNvSpPr>
          <p:nvPr>
            <p:ph type="title"/>
          </p:nvPr>
        </p:nvSpPr>
        <p:spPr/>
        <p:txBody>
          <a:bodyPr/>
          <a:lstStyle/>
          <a:p>
            <a:pPr algn="ctr"/>
            <a:r>
              <a:rPr lang="es-MX" dirty="0" err="1"/>
              <a:t>DAtost</a:t>
            </a:r>
            <a:endParaRPr lang="es-MX" dirty="0"/>
          </a:p>
        </p:txBody>
      </p:sp>
      <p:pic>
        <p:nvPicPr>
          <p:cNvPr id="4" name="Imagen 3">
            <a:extLst>
              <a:ext uri="{FF2B5EF4-FFF2-40B4-BE49-F238E27FC236}">
                <a16:creationId xmlns:a16="http://schemas.microsoft.com/office/drawing/2014/main" id="{BF2D4420-818F-FF08-C80D-0B3A871DCDCD}"/>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32112" r="25227" b="40804"/>
          <a:stretch/>
        </p:blipFill>
        <p:spPr>
          <a:xfrm>
            <a:off x="145472" y="1920795"/>
            <a:ext cx="11811001" cy="4088613"/>
          </a:xfrm>
          <a:prstGeom prst="rect">
            <a:avLst/>
          </a:prstGeom>
        </p:spPr>
      </p:pic>
    </p:spTree>
    <p:extLst>
      <p:ext uri="{BB962C8B-B14F-4D97-AF65-F5344CB8AC3E}">
        <p14:creationId xmlns:p14="http://schemas.microsoft.com/office/powerpoint/2010/main" val="392855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0C6F2-3F03-DD39-B5F9-3CABA6FAC213}"/>
              </a:ext>
            </a:extLst>
          </p:cNvPr>
          <p:cNvSpPr>
            <a:spLocks noGrp="1"/>
          </p:cNvSpPr>
          <p:nvPr>
            <p:ph type="title"/>
          </p:nvPr>
        </p:nvSpPr>
        <p:spPr>
          <a:xfrm>
            <a:off x="889739" y="2624328"/>
            <a:ext cx="10058400" cy="1609344"/>
          </a:xfrm>
        </p:spPr>
        <p:txBody>
          <a:bodyPr>
            <a:noAutofit/>
          </a:bodyPr>
          <a:lstStyle/>
          <a:p>
            <a:r>
              <a:rPr lang="es-MX" sz="4400" dirty="0"/>
              <a:t>RECOMENDACIONES</a:t>
            </a:r>
            <a:r>
              <a:rPr lang="es-MX" sz="3600" dirty="0"/>
              <a:t> </a:t>
            </a:r>
            <a:br>
              <a:rPr lang="es-MX" sz="3600" dirty="0"/>
            </a:br>
            <a:br>
              <a:rPr lang="es-MX" sz="3600" dirty="0"/>
            </a:br>
            <a:r>
              <a:rPr lang="es-MX" sz="2800" cap="none" dirty="0">
                <a:latin typeface="+mn-lt"/>
              </a:rPr>
              <a:t> Evaluar el comportamiento y consumo del alimento elaborado por las aves de corral. </a:t>
            </a:r>
            <a:br>
              <a:rPr lang="es-MX" sz="2800" cap="none" dirty="0">
                <a:latin typeface="+mn-lt"/>
              </a:rPr>
            </a:br>
            <a:r>
              <a:rPr lang="es-MX" sz="2800" cap="none" dirty="0">
                <a:latin typeface="+mn-lt"/>
              </a:rPr>
              <a:t> Comparar la ganancia de peso de las aves alimentadas con el alimento elaborado y un grupo testigo. </a:t>
            </a:r>
            <a:br>
              <a:rPr lang="es-MX" sz="2800" cap="none" dirty="0">
                <a:latin typeface="+mn-lt"/>
              </a:rPr>
            </a:br>
            <a:r>
              <a:rPr lang="es-MX" sz="2800" cap="none" dirty="0">
                <a:latin typeface="+mn-lt"/>
              </a:rPr>
              <a:t> Comparar el rendimiento productivo de huevos de las aves alimentadas con el alimento elaborado y un grupo testigo. </a:t>
            </a:r>
            <a:endParaRPr lang="es-MX" sz="3600" dirty="0">
              <a:latin typeface="+mn-lt"/>
            </a:endParaRPr>
          </a:p>
        </p:txBody>
      </p:sp>
    </p:spTree>
    <p:extLst>
      <p:ext uri="{BB962C8B-B14F-4D97-AF65-F5344CB8AC3E}">
        <p14:creationId xmlns:p14="http://schemas.microsoft.com/office/powerpoint/2010/main" val="4067015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92</TotalTime>
  <Words>488</Words>
  <Application>Microsoft Office PowerPoint</Application>
  <PresentationFormat>Panorámica</PresentationFormat>
  <Paragraphs>27</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Rockwell</vt:lpstr>
      <vt:lpstr>Rockwell Condensed</vt:lpstr>
      <vt:lpstr>Wingdings</vt:lpstr>
      <vt:lpstr>Letras en madera</vt:lpstr>
      <vt:lpstr>Presentación de PowerPoint</vt:lpstr>
      <vt:lpstr>Introducción</vt:lpstr>
      <vt:lpstr>Objetivo General:  Realizar una funcion en R que permita formular un alimento, haciendo uso de residuos orgánicos, frijol Y microorganismos efectivos, que pueda ser suministrado a aves de corral usando el Metodo Taguchi. </vt:lpstr>
      <vt:lpstr>Presentación de PowerPoint</vt:lpstr>
      <vt:lpstr>Presentación de PowerPoint</vt:lpstr>
      <vt:lpstr>Porcentajes de acuerdo al nivel</vt:lpstr>
      <vt:lpstr>Arreglo ortogonal</vt:lpstr>
      <vt:lpstr>DAtost</vt:lpstr>
      <vt:lpstr>RECOMENDACIONES    Evaluar el comportamiento y consumo del alimento elaborado por las aves de corral.   Comparar la ganancia de peso de las aves alimentadas con el alimento elaborado y un grupo testigo.   Comparar el rendimiento productivo de huevos de las aves alimentadas con el alimento elaborado y un grupo testigo. </vt:lpstr>
      <vt:lpstr>Bibliografía Hernández, A. B., De la paz, M., &amp; García, L. A. (2014). La metodología de taguchi en el control estadístico de la calidad. Revista de la escuela de perfeccionamiento en investigación operativa, 23(37).  Ávila, E., Arellano, L., Calvo, C., Gil, F. P., Fuente, B., &amp; Carranco, M. E. (2003). Inclusión de la harina de cabezas de camarón penaeussp en raciones para gallinas ponedoras. Efecto sobre la concentración de pigmento rojo de yema y calidad de huevo. Interciencia, 28(6), 328-333.  Hernández, A. B., De la paz, M., &amp; García, L. A. (2014). La metodología de taguchi en el control estadístico de la calidad. Revista de la escuela de perfeccionamiento en investigación operativa, 23(37). Association of official agricultural. 2012. Official methods of analysis of AOAC international. Association of official agricultural.   Avellan, M. 2016. “ELABORACIÓN DE PROPUESTA DE ALIMENTO DE DOBLE PROPOSITO PARA AVES DE CORRAL, A PARTIR DE RESIDUOS ORGÁNICOS, GRANOS DE CAUPÍ y MICROORGANISMOS EFECTIVOS.”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PABLO PEREZ MARTINEZ</dc:creator>
  <cp:lastModifiedBy>PABLO PEREZ MARTINEZ</cp:lastModifiedBy>
  <cp:revision>5</cp:revision>
  <dcterms:created xsi:type="dcterms:W3CDTF">2023-05-08T13:36:14Z</dcterms:created>
  <dcterms:modified xsi:type="dcterms:W3CDTF">2023-06-23T06:29:21Z</dcterms:modified>
</cp:coreProperties>
</file>