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
      <p:font typeface="Arim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59" roundtripDataSignature="AMtx7mjyUNEumY9l8JmZ0iKPs829z/Ed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54C8CE-C9DC-4D14-B130-1E874F1674EB}">
  <a:tblStyle styleId="{5554C8CE-C9DC-4D14-B130-1E874F1674E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Arimo-regular.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57" Type="http://schemas.openxmlformats.org/officeDocument/2006/relationships/font" Target="fonts/Arimo-italic.fntdata"/><Relationship Id="rId12" Type="http://schemas.openxmlformats.org/officeDocument/2006/relationships/slide" Target="slides/slide6.xml"/><Relationship Id="rId56" Type="http://schemas.openxmlformats.org/officeDocument/2006/relationships/font" Target="fonts/Arimo-bold.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Arim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4b3bdcea5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74b3bdcea5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4b3bdcea5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74b3bdcea5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4f357c0c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74f357c0c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4f357c0cb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74f357c0c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4f357c0cb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74f357c0cb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2be950faf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72be950fa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2be950faf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72be950fa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2be950faf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72be950faf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2be950faf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72be950faf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2be950faf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72be950faf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888fe1d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888fe1d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2be950faf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72be950fa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2f33a36b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72f33a36b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2f33a36b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72f33a36b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2f33a36b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72f33a36b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2be950fa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72be950fa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2f33a36b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72f33a36b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3dcc421d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83dcc421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4e358c078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74e358c07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3dcc421d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83dcc421d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fe994396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7fe994396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4e358c078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74e358c07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4e358c078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74e358c07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4e358c078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74e358c078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4e358c078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74e358c07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4e358c078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74e358c07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4e358c078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74e358c078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4e358c078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74e358c07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4e358c07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74e358c07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4e358c078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74e358c07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4e358c078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74e358c078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4b3bdcea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74b3bdcea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4b3bdcea5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4b3bdcea5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flipH="1">
            <a:off x="8246400" y="4245875"/>
            <a:ext cx="897600" cy="897600"/>
          </a:xfrm>
          <a:prstGeom prst="round1Rect">
            <a:avLst>
              <a:gd fmla="val 16667" name="adj"/>
            </a:avLst>
          </a:prstGeom>
          <a:solidFill>
            <a:schemeClr val="lt1">
              <a:alpha val="6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2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2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1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1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1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2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600249" y="862930"/>
            <a:ext cx="8222100" cy="93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b="1" lang="es-AR">
                <a:solidFill>
                  <a:schemeClr val="lt1"/>
                </a:solidFill>
              </a:rPr>
              <a:t>Operaciones Aritm</a:t>
            </a:r>
            <a:r>
              <a:rPr b="1" lang="es-AR"/>
              <a:t>é</a:t>
            </a:r>
            <a:r>
              <a:rPr b="1" lang="es-AR">
                <a:solidFill>
                  <a:schemeClr val="lt1"/>
                </a:solidFill>
              </a:rPr>
              <a:t>ticas:</a:t>
            </a:r>
            <a:endParaRPr b="1">
              <a:solidFill>
                <a:schemeClr val="lt1"/>
              </a:solidFill>
            </a:endParaRPr>
          </a:p>
        </p:txBody>
      </p:sp>
      <p:sp>
        <p:nvSpPr>
          <p:cNvPr id="68" name="Google Shape;68;p1"/>
          <p:cNvSpPr txBox="1"/>
          <p:nvPr/>
        </p:nvSpPr>
        <p:spPr>
          <a:xfrm>
            <a:off x="1137145" y="3065310"/>
            <a:ext cx="504178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74b3bdcea5_2_6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SUMA OCTAL</a:t>
            </a:r>
            <a:r>
              <a:rPr lang="es-AR"/>
              <a:t> </a:t>
            </a:r>
            <a:endParaRPr/>
          </a:p>
        </p:txBody>
      </p:sp>
      <p:sp>
        <p:nvSpPr>
          <p:cNvPr id="131" name="Google Shape;131;g74b3bdcea5_2_6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b="1" lang="es-AR" u="sng"/>
              <a:t>Ejemplo:</a:t>
            </a:r>
            <a:r>
              <a:rPr lang="es-AR"/>
              <a:t>  Dado los números: </a:t>
            </a:r>
            <a:endParaRPr/>
          </a:p>
          <a:p>
            <a:pPr indent="0" lvl="0" marL="114300" rtl="0" algn="l">
              <a:lnSpc>
                <a:spcPct val="200000"/>
              </a:lnSpc>
              <a:spcBef>
                <a:spcPts val="0"/>
              </a:spcBef>
              <a:spcAft>
                <a:spcPts val="0"/>
              </a:spcAft>
              <a:buSzPts val="1800"/>
              <a:buNone/>
            </a:pPr>
            <a:r>
              <a:rPr lang="es-AR"/>
              <a:t>A.40740647 </a:t>
            </a:r>
            <a:endParaRPr/>
          </a:p>
          <a:p>
            <a:pPr indent="0" lvl="0" marL="114300" rtl="0" algn="l">
              <a:lnSpc>
                <a:spcPct val="200000"/>
              </a:lnSpc>
              <a:spcBef>
                <a:spcPts val="0"/>
              </a:spcBef>
              <a:spcAft>
                <a:spcPts val="0"/>
              </a:spcAft>
              <a:buSzPts val="1800"/>
              <a:buNone/>
            </a:pPr>
            <a:r>
              <a:rPr lang="es-AR"/>
              <a:t> B.25675300,  Obtener A+B </a:t>
            </a:r>
            <a:endParaRPr/>
          </a:p>
        </p:txBody>
      </p:sp>
      <p:pic>
        <p:nvPicPr>
          <p:cNvPr descr="https://lh5.googleusercontent.com/yYJWenerq4af4nSC6GGMUYvBYIDYgfVTB1-Uw0Wup1RfYDkPuzF6KlTV3_BhinKgOt1dyaU9pqu76f5cdN2h_MH34koejyh2s8wYg_nC60RkF1w_Rhw50bJn_i9uoJDeIiawSudfatIYYQSwcw" id="132" name="Google Shape;132;g74b3bdcea5_2_66"/>
          <p:cNvPicPr preferRelativeResize="0"/>
          <p:nvPr/>
        </p:nvPicPr>
        <p:blipFill rotWithShape="1">
          <a:blip r:embed="rId3">
            <a:alphaModFix/>
          </a:blip>
          <a:srcRect b="21838" l="0" r="0" t="45008"/>
          <a:stretch/>
        </p:blipFill>
        <p:spPr>
          <a:xfrm>
            <a:off x="1605675" y="3768550"/>
            <a:ext cx="5954550" cy="76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SUMA OCTAL</a:t>
            </a:r>
            <a:r>
              <a:rPr lang="es-AR"/>
              <a:t> </a:t>
            </a:r>
            <a:endParaRPr/>
          </a:p>
        </p:txBody>
      </p:sp>
      <p:sp>
        <p:nvSpPr>
          <p:cNvPr id="138" name="Google Shape;138;p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t/>
            </a:r>
            <a:endParaRPr/>
          </a:p>
        </p:txBody>
      </p:sp>
      <p:pic>
        <p:nvPicPr>
          <p:cNvPr descr="https://lh5.googleusercontent.com/yYJWenerq4af4nSC6GGMUYvBYIDYgfVTB1-Uw0Wup1RfYDkPuzF6KlTV3_BhinKgOt1dyaU9pqu76f5cdN2h_MH34koejyh2s8wYg_nC60RkF1w_Rhw50bJn_i9uoJDeIiawSudfatIYYQSwcw" id="139" name="Google Shape;139;p7"/>
          <p:cNvPicPr preferRelativeResize="0"/>
          <p:nvPr/>
        </p:nvPicPr>
        <p:blipFill rotWithShape="1">
          <a:blip r:embed="rId3">
            <a:alphaModFix/>
          </a:blip>
          <a:srcRect b="0" l="0" r="0" t="0"/>
          <a:stretch/>
        </p:blipFill>
        <p:spPr>
          <a:xfrm>
            <a:off x="471900" y="1855875"/>
            <a:ext cx="8222100" cy="31974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SUMA HEXADECIMAL</a:t>
            </a:r>
            <a:endParaRPr/>
          </a:p>
        </p:txBody>
      </p:sp>
      <p:sp>
        <p:nvSpPr>
          <p:cNvPr id="145" name="Google Shape;145;p8"/>
          <p:cNvSpPr txBox="1"/>
          <p:nvPr>
            <p:ph idx="1" type="body"/>
          </p:nvPr>
        </p:nvSpPr>
        <p:spPr>
          <a:xfrm>
            <a:off x="471900" y="1849740"/>
            <a:ext cx="8222100" cy="2924684"/>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s-AR"/>
              <a:t>Se debe </a:t>
            </a:r>
            <a:r>
              <a:rPr b="1" lang="es-AR" u="sng"/>
              <a:t>restar</a:t>
            </a:r>
            <a:r>
              <a:rPr lang="es-AR" u="sng"/>
              <a:t> </a:t>
            </a:r>
            <a:r>
              <a:rPr lang="es-AR"/>
              <a:t>o </a:t>
            </a:r>
            <a:r>
              <a:rPr b="1" lang="es-AR" u="sng"/>
              <a:t>dividir</a:t>
            </a:r>
            <a:r>
              <a:rPr lang="es-AR"/>
              <a:t> la semisuma de cada columna, cuando la misma exceda la base del sistema, y colocar en la columna inmediata del lado izquierdo, el valor del acarreo tantas veces se haya superado la base del sistema. Cada unidad que se acarree equivale a </a:t>
            </a:r>
            <a:r>
              <a:rPr lang="es-AR" u="sng"/>
              <a:t>dieciséis unidades</a:t>
            </a:r>
            <a:r>
              <a:rPr lang="es-AR"/>
              <a:t> de la columna anterior.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74b3bdcea5_2_79"/>
          <p:cNvSpPr txBox="1"/>
          <p:nvPr>
            <p:ph type="title"/>
          </p:nvPr>
        </p:nvSpPr>
        <p:spPr>
          <a:xfrm>
            <a:off x="460950" y="304600"/>
            <a:ext cx="8222100" cy="116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200"/>
              <a:buNone/>
            </a:pPr>
            <a:r>
              <a:rPr b="1" lang="es-AR" sz="2700">
                <a:solidFill>
                  <a:srgbClr val="FFFFFF"/>
                </a:solidFill>
                <a:latin typeface="Arial"/>
                <a:ea typeface="Arial"/>
                <a:cs typeface="Arial"/>
                <a:sym typeface="Arial"/>
              </a:rPr>
              <a:t>Ejercicios Aritméticos en HEXADECIMAL</a:t>
            </a:r>
            <a:endParaRPr sz="2400">
              <a:solidFill>
                <a:srgbClr val="FFFFFF"/>
              </a:solidFill>
              <a:latin typeface="Arial"/>
              <a:ea typeface="Arial"/>
              <a:cs typeface="Arial"/>
              <a:sym typeface="Arial"/>
            </a:endParaRPr>
          </a:p>
        </p:txBody>
      </p:sp>
      <p:graphicFrame>
        <p:nvGraphicFramePr>
          <p:cNvPr id="151" name="Google Shape;151;g74b3bdcea5_2_79"/>
          <p:cNvGraphicFramePr/>
          <p:nvPr/>
        </p:nvGraphicFramePr>
        <p:xfrm>
          <a:off x="1120175" y="2782865"/>
          <a:ext cx="3000000" cy="3000000"/>
        </p:xfrm>
        <a:graphic>
          <a:graphicData uri="http://schemas.openxmlformats.org/drawingml/2006/table">
            <a:tbl>
              <a:tblPr>
                <a:noFill/>
                <a:tableStyleId>{5554C8CE-C9DC-4D14-B130-1E874F1674EB}</a:tableStyleId>
              </a:tblPr>
              <a:tblGrid>
                <a:gridCol w="1131375"/>
                <a:gridCol w="1108525"/>
                <a:gridCol w="1108525"/>
              </a:tblGrid>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Acarreo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15(10)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8(10)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8</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23(10)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     1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r>
            </a:tbl>
          </a:graphicData>
        </a:graphic>
      </p:graphicFrame>
      <p:sp>
        <p:nvSpPr>
          <p:cNvPr id="152" name="Google Shape;152;g74b3bdcea5_2_79"/>
          <p:cNvSpPr txBox="1"/>
          <p:nvPr/>
        </p:nvSpPr>
        <p:spPr>
          <a:xfrm>
            <a:off x="235325" y="1754350"/>
            <a:ext cx="8781000" cy="102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15(10) + 8(10) = 23(10)</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 F(16)  + 8(16) = </a:t>
            </a:r>
            <a:endParaRPr b="0" i="0" sz="1400" u="none" cap="none" strike="noStrike">
              <a:solidFill>
                <a:srgbClr val="000000"/>
              </a:solidFill>
              <a:latin typeface="Arial"/>
              <a:ea typeface="Arial"/>
              <a:cs typeface="Arial"/>
              <a:sym typeface="Arial"/>
            </a:endParaRPr>
          </a:p>
        </p:txBody>
      </p:sp>
      <p:graphicFrame>
        <p:nvGraphicFramePr>
          <p:cNvPr id="153" name="Google Shape;153;g74b3bdcea5_2_79"/>
          <p:cNvGraphicFramePr/>
          <p:nvPr/>
        </p:nvGraphicFramePr>
        <p:xfrm>
          <a:off x="6228800" y="2000250"/>
          <a:ext cx="3000000" cy="3000000"/>
        </p:xfrm>
        <a:graphic>
          <a:graphicData uri="http://schemas.openxmlformats.org/drawingml/2006/table">
            <a:tbl>
              <a:tblPr>
                <a:noFill/>
                <a:tableStyleId>{5554C8CE-C9DC-4D14-B130-1E874F1674EB}</a:tableStyleId>
              </a:tblPr>
              <a:tblGrid>
                <a:gridCol w="27875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        15</a:t>
                      </a:r>
                      <a:endParaRPr sz="1400" u="none" cap="none" strike="noStrike"/>
                    </a:p>
                  </a:txBody>
                  <a:tcPr marT="91425" marB="91425" marR="91425" marL="91425"/>
                </a:tc>
              </a:tr>
              <a:tr h="381000">
                <a:tc>
                  <a:txBody>
                    <a:bodyPr/>
                    <a:lstStyle/>
                    <a:p>
                      <a:pPr indent="-317500" lvl="0" marL="457200" marR="0" rtl="0" algn="l">
                        <a:lnSpc>
                          <a:spcPct val="100000"/>
                        </a:lnSpc>
                        <a:spcBef>
                          <a:spcPts val="0"/>
                        </a:spcBef>
                        <a:spcAft>
                          <a:spcPts val="0"/>
                        </a:spcAft>
                        <a:buClr>
                          <a:srgbClr val="000000"/>
                        </a:buClr>
                        <a:buSzPts val="1400"/>
                        <a:buFont typeface="Arial"/>
                        <a:buChar char="+"/>
                      </a:pPr>
                      <a:r>
                        <a:rPr lang="es-AR" sz="1400" u="none" cap="none" strike="noStrike"/>
                        <a:t> 8</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        23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23/ 16 = 1,4375</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s-AR" sz="1400" u="none" cap="none" strike="noStrike"/>
                        <a:t>0,4375*16 =7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s-AR" sz="1400" u="none" cap="none" strike="noStrike"/>
                        <a:t> 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s-AR" sz="1400" u="none" cap="none" strike="noStrike"/>
                        <a:t> 23 - 16 = 7</a:t>
                      </a:r>
                      <a:endParaRPr sz="14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SUMA HEXADECIMAL</a:t>
            </a:r>
            <a:endParaRPr/>
          </a:p>
        </p:txBody>
      </p:sp>
      <p:sp>
        <p:nvSpPr>
          <p:cNvPr id="159" name="Google Shape;159;p9"/>
          <p:cNvSpPr txBox="1"/>
          <p:nvPr>
            <p:ph idx="1" type="body"/>
          </p:nvPr>
        </p:nvSpPr>
        <p:spPr>
          <a:xfrm>
            <a:off x="471900" y="1849740"/>
            <a:ext cx="8222100" cy="2924684"/>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s-AR"/>
              <a:t>Ejemplo: </a:t>
            </a:r>
            <a:endParaRPr/>
          </a:p>
          <a:p>
            <a:pPr indent="0" lvl="0" marL="114300" rtl="0" algn="l">
              <a:lnSpc>
                <a:spcPct val="200000"/>
              </a:lnSpc>
              <a:spcBef>
                <a:spcPts val="0"/>
              </a:spcBef>
              <a:spcAft>
                <a:spcPts val="0"/>
              </a:spcAft>
              <a:buSzPts val="1800"/>
              <a:buNone/>
            </a:pPr>
            <a:r>
              <a:rPr lang="es-AR"/>
              <a:t>Dado los números </a:t>
            </a:r>
            <a:endParaRPr/>
          </a:p>
        </p:txBody>
      </p:sp>
      <p:pic>
        <p:nvPicPr>
          <p:cNvPr descr="https://lh3.googleusercontent.com/8KDOoU77yQUgB0ulaThSfZJI3JNz7TNiZdYkRofMPhUZBZ6AOFgXWbvb5wuvC55EurIOYuWOCNFCG3I_Xn-3XkZ2up3GZjuP069FjOSvOZeCCPIdvmGBuAE585aHl9wguMrj3fHRQudq_hinbQ" id="160" name="Google Shape;160;p9"/>
          <p:cNvPicPr preferRelativeResize="0"/>
          <p:nvPr/>
        </p:nvPicPr>
        <p:blipFill rotWithShape="1">
          <a:blip r:embed="rId3">
            <a:alphaModFix/>
          </a:blip>
          <a:srcRect b="0" l="0" r="0" t="0"/>
          <a:stretch/>
        </p:blipFill>
        <p:spPr>
          <a:xfrm>
            <a:off x="2903745" y="1783000"/>
            <a:ext cx="6240256" cy="33347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166" name="Google Shape;166;p10"/>
          <p:cNvSpPr txBox="1"/>
          <p:nvPr>
            <p:ph idx="1" type="body"/>
          </p:nvPr>
        </p:nvSpPr>
        <p:spPr>
          <a:xfrm>
            <a:off x="593313" y="2114986"/>
            <a:ext cx="8201680" cy="2659438"/>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b="1" lang="es-AR"/>
              <a:t>La operación aritmética de multiplicar se realiza del mismo modo que en el sistema numérico decimal.</a:t>
            </a:r>
            <a:endParaRPr/>
          </a:p>
          <a:p>
            <a:pPr indent="-342900" lvl="0" marL="457200" rtl="0" algn="l">
              <a:lnSpc>
                <a:spcPct val="200000"/>
              </a:lnSpc>
              <a:spcBef>
                <a:spcPts val="0"/>
              </a:spcBef>
              <a:spcAft>
                <a:spcPts val="0"/>
              </a:spcAft>
              <a:buSzPts val="1800"/>
              <a:buChar char="●"/>
            </a:pPr>
            <a:r>
              <a:rPr lang="es-AR"/>
              <a:t>MULTIPLICACIÓN BINARIA: </a:t>
            </a:r>
            <a:r>
              <a:rPr lang="es-AR" sz="2000">
                <a:solidFill>
                  <a:srgbClr val="000000"/>
                </a:solidFill>
                <a:latin typeface="Arimo"/>
                <a:ea typeface="Arimo"/>
                <a:cs typeface="Arimo"/>
                <a:sym typeface="Arimo"/>
              </a:rPr>
              <a:t>Ej: Multiplicar A. 111011</a:t>
            </a:r>
            <a:r>
              <a:rPr baseline="-25000" lang="es-AR" sz="2000">
                <a:solidFill>
                  <a:srgbClr val="000000"/>
                </a:solidFill>
                <a:latin typeface="Arimo"/>
                <a:ea typeface="Arimo"/>
                <a:cs typeface="Arimo"/>
                <a:sym typeface="Arimo"/>
              </a:rPr>
              <a:t>2</a:t>
            </a:r>
            <a:r>
              <a:rPr lang="es-AR" sz="2000">
                <a:solidFill>
                  <a:srgbClr val="000000"/>
                </a:solidFill>
                <a:latin typeface="Arimo"/>
                <a:ea typeface="Arimo"/>
                <a:cs typeface="Arimo"/>
                <a:sym typeface="Arimo"/>
              </a:rPr>
              <a:t> y B. 111</a:t>
            </a:r>
            <a:r>
              <a:rPr baseline="-25000" lang="es-AR" sz="2000">
                <a:solidFill>
                  <a:srgbClr val="000000"/>
                </a:solidFill>
                <a:latin typeface="Arimo"/>
                <a:ea typeface="Arimo"/>
                <a:cs typeface="Arimo"/>
                <a:sym typeface="Arimo"/>
              </a:rPr>
              <a:t>2</a:t>
            </a:r>
            <a:r>
              <a:rPr lang="es-AR" sz="2000">
                <a:solidFill>
                  <a:srgbClr val="000000"/>
                </a:solidFill>
                <a:latin typeface="Arimo"/>
                <a:ea typeface="Arimo"/>
                <a:cs typeface="Arimo"/>
                <a:sym typeface="Arimo"/>
              </a:rPr>
              <a:t> </a:t>
            </a:r>
            <a:r>
              <a:rPr lang="es-AR"/>
              <a:t> </a:t>
            </a:r>
            <a:endParaRPr/>
          </a:p>
          <a:p>
            <a:pPr indent="-342900" lvl="0" marL="457200" rtl="0" algn="l">
              <a:lnSpc>
                <a:spcPct val="200000"/>
              </a:lnSpc>
              <a:spcBef>
                <a:spcPts val="0"/>
              </a:spcBef>
              <a:spcAft>
                <a:spcPts val="0"/>
              </a:spcAft>
              <a:buSzPts val="1800"/>
              <a:buChar char="●"/>
            </a:pPr>
            <a:r>
              <a:rPr lang="es-AR"/>
              <a:t>Equivalente en DECIMAL: </a:t>
            </a:r>
            <a:r>
              <a:rPr lang="es-AR" sz="2000">
                <a:solidFill>
                  <a:srgbClr val="000000"/>
                </a:solidFill>
                <a:latin typeface="Arimo"/>
                <a:ea typeface="Arimo"/>
                <a:cs typeface="Arimo"/>
                <a:sym typeface="Arimo"/>
              </a:rPr>
              <a:t>Ej: Multiplicar A. 59</a:t>
            </a:r>
            <a:r>
              <a:rPr baseline="-25000" lang="es-AR" sz="2000">
                <a:solidFill>
                  <a:srgbClr val="000000"/>
                </a:solidFill>
                <a:latin typeface="Arimo"/>
                <a:ea typeface="Arimo"/>
                <a:cs typeface="Arimo"/>
                <a:sym typeface="Arimo"/>
              </a:rPr>
              <a:t>10</a:t>
            </a:r>
            <a:r>
              <a:rPr lang="es-AR" sz="2000">
                <a:solidFill>
                  <a:srgbClr val="000000"/>
                </a:solidFill>
                <a:latin typeface="Arimo"/>
                <a:ea typeface="Arimo"/>
                <a:cs typeface="Arimo"/>
                <a:sym typeface="Arimo"/>
              </a:rPr>
              <a:t> y B. 7</a:t>
            </a:r>
            <a:r>
              <a:rPr baseline="-25000" lang="es-AR" sz="2000">
                <a:solidFill>
                  <a:srgbClr val="000000"/>
                </a:solidFill>
                <a:latin typeface="Arimo"/>
                <a:ea typeface="Arimo"/>
                <a:cs typeface="Arimo"/>
                <a:sym typeface="Arimo"/>
              </a:rPr>
              <a:t>10 </a:t>
            </a:r>
            <a:r>
              <a:rPr lang="es-AR" sz="2000">
                <a:solidFill>
                  <a:srgbClr val="000000"/>
                </a:solidFill>
                <a:latin typeface="Arimo"/>
                <a:ea typeface="Arimo"/>
                <a:cs typeface="Arimo"/>
                <a:sym typeface="Arimo"/>
              </a:rPr>
              <a:t>=413</a:t>
            </a:r>
            <a:r>
              <a:rPr baseline="-25000" lang="es-AR" sz="2000">
                <a:solidFill>
                  <a:srgbClr val="000000"/>
                </a:solidFill>
                <a:latin typeface="Arimo"/>
                <a:ea typeface="Arimo"/>
                <a:cs typeface="Arimo"/>
                <a:sym typeface="Arimo"/>
              </a:rPr>
              <a:t>10</a:t>
            </a:r>
            <a:r>
              <a:rPr lang="es-AR" sz="2000">
                <a:solidFill>
                  <a:srgbClr val="000000"/>
                </a:solidFill>
                <a:latin typeface="Arimo"/>
                <a:ea typeface="Arimo"/>
                <a:cs typeface="Arimo"/>
                <a:sym typeface="Arimo"/>
              </a:rPr>
              <a:t> </a:t>
            </a:r>
            <a:r>
              <a:rPr lang="es-A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74f357c0cb_1_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a:t>
            </a:r>
            <a:endParaRPr/>
          </a:p>
        </p:txBody>
      </p:sp>
      <p:graphicFrame>
        <p:nvGraphicFramePr>
          <p:cNvPr id="172" name="Google Shape;172;g74f357c0cb_1_0"/>
          <p:cNvGraphicFramePr/>
          <p:nvPr/>
        </p:nvGraphicFramePr>
        <p:xfrm>
          <a:off x="225687" y="2192600"/>
          <a:ext cx="3000000" cy="3000000"/>
        </p:xfrm>
        <a:graphic>
          <a:graphicData uri="http://schemas.openxmlformats.org/drawingml/2006/table">
            <a:tbl>
              <a:tblPr>
                <a:noFill/>
                <a:tableStyleId>{5554C8CE-C9DC-4D14-B130-1E874F1674EB}</a:tableStyleId>
              </a:tblPr>
              <a:tblGrid>
                <a:gridCol w="990925"/>
                <a:gridCol w="990925"/>
                <a:gridCol w="990925"/>
                <a:gridCol w="990925"/>
                <a:gridCol w="990925"/>
                <a:gridCol w="990925"/>
                <a:gridCol w="990925"/>
                <a:gridCol w="990925"/>
                <a:gridCol w="990925"/>
              </a:tblGrid>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r>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x</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0</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74f357c0cb_1_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a:t>
            </a:r>
            <a:endParaRPr/>
          </a:p>
        </p:txBody>
      </p:sp>
      <p:graphicFrame>
        <p:nvGraphicFramePr>
          <p:cNvPr id="178" name="Google Shape;178;g74f357c0cb_1_5"/>
          <p:cNvGraphicFramePr/>
          <p:nvPr/>
        </p:nvGraphicFramePr>
        <p:xfrm>
          <a:off x="134362" y="1727575"/>
          <a:ext cx="3000000" cy="3000000"/>
        </p:xfrm>
        <a:graphic>
          <a:graphicData uri="http://schemas.openxmlformats.org/drawingml/2006/table">
            <a:tbl>
              <a:tblPr>
                <a:noFill/>
                <a:tableStyleId>{5554C8CE-C9DC-4D14-B130-1E874F1674EB}</a:tableStyleId>
              </a:tblPr>
              <a:tblGrid>
                <a:gridCol w="990925"/>
                <a:gridCol w="990925"/>
                <a:gridCol w="990925"/>
                <a:gridCol w="990925"/>
                <a:gridCol w="990925"/>
                <a:gridCol w="990925"/>
                <a:gridCol w="990925"/>
                <a:gridCol w="990925"/>
                <a:gridCol w="990925"/>
              </a:tblGrid>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r>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x</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0</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r>
              <a:tr h="570225">
                <a:tc>
                  <a:txBody>
                    <a:bodyPr/>
                    <a:lstStyle/>
                    <a:p>
                      <a:pPr indent="0" lvl="0" marL="0" marR="0" rtl="0" algn="ctr">
                        <a:lnSpc>
                          <a:spcPct val="100000"/>
                        </a:lnSpc>
                        <a:spcBef>
                          <a:spcPts val="0"/>
                        </a:spcBef>
                        <a:spcAft>
                          <a:spcPts val="0"/>
                        </a:spcAft>
                        <a:buClr>
                          <a:srgbClr val="000000"/>
                        </a:buClr>
                        <a:buSzPts val="1900"/>
                        <a:buFont typeface="Arial"/>
                        <a:buNone/>
                      </a:pPr>
                      <a:r>
                        <a:t/>
                      </a:r>
                      <a:endParaRPr b="1" sz="19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0</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74f357c0cb_1_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a:t>
            </a:r>
            <a:endParaRPr/>
          </a:p>
        </p:txBody>
      </p:sp>
      <p:graphicFrame>
        <p:nvGraphicFramePr>
          <p:cNvPr id="184" name="Google Shape;184;g74f357c0cb_1_10"/>
          <p:cNvGraphicFramePr/>
          <p:nvPr/>
        </p:nvGraphicFramePr>
        <p:xfrm>
          <a:off x="134362" y="1727575"/>
          <a:ext cx="3000000" cy="3000000"/>
        </p:xfrm>
        <a:graphic>
          <a:graphicData uri="http://schemas.openxmlformats.org/drawingml/2006/table">
            <a:tbl>
              <a:tblPr>
                <a:noFill/>
                <a:tableStyleId>{5554C8CE-C9DC-4D14-B130-1E874F1674EB}</a:tableStyleId>
              </a:tblPr>
              <a:tblGrid>
                <a:gridCol w="990925"/>
                <a:gridCol w="990925"/>
                <a:gridCol w="990925"/>
                <a:gridCol w="990925"/>
                <a:gridCol w="990925"/>
                <a:gridCol w="990925"/>
                <a:gridCol w="990925"/>
                <a:gridCol w="990925"/>
                <a:gridCol w="990925"/>
              </a:tblGrid>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r>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x</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0</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r>
              <a:tr h="570225">
                <a:tc>
                  <a:txBody>
                    <a:bodyPr/>
                    <a:lstStyle/>
                    <a:p>
                      <a:pPr indent="0" lvl="0" marL="0" marR="0" rtl="0" algn="ctr">
                        <a:lnSpc>
                          <a:spcPct val="100000"/>
                        </a:lnSpc>
                        <a:spcBef>
                          <a:spcPts val="0"/>
                        </a:spcBef>
                        <a:spcAft>
                          <a:spcPts val="0"/>
                        </a:spcAft>
                        <a:buClr>
                          <a:srgbClr val="000000"/>
                        </a:buClr>
                        <a:buSzPts val="1900"/>
                        <a:buFont typeface="Arial"/>
                        <a:buNone/>
                      </a:pPr>
                      <a:r>
                        <a:t/>
                      </a:r>
                      <a:endParaRPr b="1" sz="19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0</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702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0</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401825" y="66000"/>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a:t>
            </a:r>
            <a:endParaRPr/>
          </a:p>
        </p:txBody>
      </p:sp>
      <p:graphicFrame>
        <p:nvGraphicFramePr>
          <p:cNvPr id="190" name="Google Shape;190;p11"/>
          <p:cNvGraphicFramePr/>
          <p:nvPr/>
        </p:nvGraphicFramePr>
        <p:xfrm>
          <a:off x="134362" y="833675"/>
          <a:ext cx="3000000" cy="3000000"/>
        </p:xfrm>
        <a:graphic>
          <a:graphicData uri="http://schemas.openxmlformats.org/drawingml/2006/table">
            <a:tbl>
              <a:tblPr>
                <a:noFill/>
                <a:tableStyleId>{5554C8CE-C9DC-4D14-B130-1E874F1674EB}</a:tableStyleId>
              </a:tblPr>
              <a:tblGrid>
                <a:gridCol w="891825"/>
                <a:gridCol w="891825"/>
                <a:gridCol w="891825"/>
                <a:gridCol w="891825"/>
                <a:gridCol w="891825"/>
                <a:gridCol w="891825"/>
                <a:gridCol w="891825"/>
                <a:gridCol w="891825"/>
                <a:gridCol w="891825"/>
                <a:gridCol w="891825"/>
              </a:tblGrid>
              <a:tr h="3796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0</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tc>
              </a:tr>
              <a:tr h="3788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rgbClr val="FFFF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x</a:t>
                      </a:r>
                      <a:endParaRPr b="1" sz="1400" u="none" cap="none" strike="noStrike">
                        <a:solidFill>
                          <a:srgbClr val="FFFF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FFFF"/>
                          </a:solidFill>
                        </a:rPr>
                        <a:t>1</a:t>
                      </a:r>
                      <a:endParaRPr b="1" sz="1400" u="none" cap="none" strike="noStrike">
                        <a:solidFill>
                          <a:srgbClr val="FFFFFF"/>
                        </a:solidFill>
                      </a:endParaRPr>
                    </a:p>
                  </a:txBody>
                  <a:tcPr marT="91425" marB="91425" marR="91425" marL="91425">
                    <a:lnB cap="flat" cmpd="sng" w="9525">
                      <a:solidFill>
                        <a:srgbClr val="000000"/>
                      </a:solidFill>
                      <a:prstDash val="solid"/>
                      <a:round/>
                      <a:headEnd len="sm" w="sm" type="none"/>
                      <a:tailEnd len="sm" w="sm" type="none"/>
                    </a:lnB>
                  </a:tcPr>
                </a:tc>
              </a:tr>
              <a:tr h="687900">
                <a:tc>
                  <a:txBody>
                    <a:bodyPr/>
                    <a:lstStyle/>
                    <a:p>
                      <a:pPr indent="0" lvl="0" marL="0" marR="0" rtl="0" algn="ctr">
                        <a:lnSpc>
                          <a:spcPct val="200000"/>
                        </a:lnSpc>
                        <a:spcBef>
                          <a:spcPts val="0"/>
                        </a:spcBef>
                        <a:spcAft>
                          <a:spcPts val="0"/>
                        </a:spcAft>
                        <a:buClr>
                          <a:srgbClr val="000000"/>
                        </a:buClr>
                        <a:buSzPts val="1400"/>
                        <a:buFont typeface="Arial"/>
                        <a:buNone/>
                      </a:pPr>
                      <a:r>
                        <a:rPr b="1" lang="es-AR" sz="1400" u="none" cap="none" strike="noStrike">
                          <a:solidFill>
                            <a:srgbClr val="FF0000"/>
                          </a:solidFill>
                        </a:rPr>
                        <a:t>Acarreo</a:t>
                      </a:r>
                      <a:endParaRPr b="1" sz="1400" u="none" cap="none" strike="noStrike">
                        <a:solidFill>
                          <a:srgbClr val="FF0000"/>
                        </a:solidFill>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2</a:t>
                      </a:r>
                      <a:endParaRPr sz="1400" u="none" cap="none" strike="noStrike"/>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1</a:t>
                      </a:r>
                      <a:endParaRPr b="1" sz="1400" u="none" cap="none" strike="noStrike">
                        <a:solidFill>
                          <a:srgbClr val="FF0000"/>
                        </a:solidFill>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79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0</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38761D"/>
                          </a:solidFill>
                        </a:rPr>
                        <a:t>1</a:t>
                      </a:r>
                      <a:endParaRPr b="1" sz="1400" u="none" cap="none" strike="noStrike">
                        <a:solidFill>
                          <a:srgbClr val="38761D"/>
                        </a:solidFill>
                      </a:endParaRPr>
                    </a:p>
                  </a:txBody>
                  <a:tcPr marT="91425" marB="91425" marR="91425" marL="91425">
                    <a:lnT cap="flat" cmpd="sng" w="9525">
                      <a:solidFill>
                        <a:srgbClr val="000000"/>
                      </a:solidFill>
                      <a:prstDash val="solid"/>
                      <a:round/>
                      <a:headEnd len="sm" w="sm" type="none"/>
                      <a:tailEnd len="sm" w="sm" type="none"/>
                    </a:lnT>
                  </a:tcPr>
                </a:tc>
              </a:tr>
              <a:tr h="687900">
                <a:tc>
                  <a:txBody>
                    <a:bodyPr/>
                    <a:lstStyle/>
                    <a:p>
                      <a:pPr indent="0" lvl="0" marL="0" marR="0" rtl="0" algn="ctr">
                        <a:lnSpc>
                          <a:spcPct val="100000"/>
                        </a:lnSpc>
                        <a:spcBef>
                          <a:spcPts val="0"/>
                        </a:spcBef>
                        <a:spcAft>
                          <a:spcPts val="0"/>
                        </a:spcAft>
                        <a:buClr>
                          <a:srgbClr val="000000"/>
                        </a:buClr>
                        <a:buSzPts val="1900"/>
                        <a:buFont typeface="Arial"/>
                        <a:buNone/>
                      </a:pPr>
                      <a:r>
                        <a:t/>
                      </a:r>
                      <a:endParaRPr b="1" sz="19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b="1" lang="es-AR" sz="1900" u="none" cap="none" strike="noStrike">
                          <a:solidFill>
                            <a:srgbClr val="FF0000"/>
                          </a:solidFill>
                        </a:rPr>
                        <a:t>+</a:t>
                      </a:r>
                      <a:endParaRPr b="1" sz="19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0</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FF"/>
                          </a:solidFill>
                        </a:rPr>
                        <a:t>1</a:t>
                      </a:r>
                      <a:endParaRPr b="1" sz="1400" u="none" cap="none" strike="noStrike">
                        <a:solidFill>
                          <a:srgbClr val="FF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6879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0</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1155CC"/>
                          </a:solidFill>
                        </a:rPr>
                        <a:t>1</a:t>
                      </a:r>
                      <a:endParaRPr b="1" sz="1400" u="none" cap="none" strike="noStrike">
                        <a:solidFill>
                          <a:srgbClr val="1155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6812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OCTAL Y HEXADECIMAL </a:t>
            </a:r>
            <a:endParaRPr/>
          </a:p>
        </p:txBody>
      </p:sp>
      <p:sp>
        <p:nvSpPr>
          <p:cNvPr id="74" name="Google Shape;74;p2"/>
          <p:cNvSpPr txBox="1"/>
          <p:nvPr>
            <p:ph idx="1" type="body"/>
          </p:nvPr>
        </p:nvSpPr>
        <p:spPr>
          <a:xfrm>
            <a:off x="471900" y="1811225"/>
            <a:ext cx="8222100" cy="398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s-AR" u="sng"/>
              <a:t>Por definición las sumas en todas las bases se realizan de la siguiente manera:</a:t>
            </a:r>
            <a:endParaRPr u="sng"/>
          </a:p>
          <a:p>
            <a:pPr indent="0" lvl="0" marL="0" rtl="0" algn="l">
              <a:lnSpc>
                <a:spcPct val="200000"/>
              </a:lnSpc>
              <a:spcBef>
                <a:spcPts val="0"/>
              </a:spcBef>
              <a:spcAft>
                <a:spcPts val="0"/>
              </a:spcAft>
              <a:buSzPts val="1800"/>
              <a:buNone/>
            </a:pPr>
            <a:r>
              <a:t/>
            </a:r>
            <a:endParaRPr u="sng"/>
          </a:p>
        </p:txBody>
      </p:sp>
      <p:graphicFrame>
        <p:nvGraphicFramePr>
          <p:cNvPr id="75" name="Google Shape;75;p2"/>
          <p:cNvGraphicFramePr/>
          <p:nvPr/>
        </p:nvGraphicFramePr>
        <p:xfrm>
          <a:off x="508975" y="2420388"/>
          <a:ext cx="3000000" cy="3000000"/>
        </p:xfrm>
        <a:graphic>
          <a:graphicData uri="http://schemas.openxmlformats.org/drawingml/2006/table">
            <a:tbl>
              <a:tblPr>
                <a:noFill/>
                <a:tableStyleId>{5554C8CE-C9DC-4D14-B130-1E874F1674EB}</a:tableStyleId>
              </a:tblPr>
              <a:tblGrid>
                <a:gridCol w="1135475"/>
                <a:gridCol w="1135475"/>
                <a:gridCol w="1135475"/>
                <a:gridCol w="1135475"/>
                <a:gridCol w="1135475"/>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a:t>
                      </a:r>
                      <a:r>
                        <a:rPr baseline="-25000" lang="es-AR" sz="1200" u="none" cap="none" strike="noStrike">
                          <a:solidFill>
                            <a:schemeClr val="lt2"/>
                          </a:solidFill>
                        </a:rPr>
                        <a:t>n</a:t>
                      </a:r>
                      <a:endParaRPr baseline="-25000" sz="1200" u="none" cap="none" strike="noStrike">
                        <a:solidFill>
                          <a:schemeClr val="lt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a:t>
                      </a:r>
                      <a:r>
                        <a:rPr baseline="-25000" lang="es-AR" sz="1200" u="none" cap="none" strike="noStrike">
                          <a:solidFill>
                            <a:schemeClr val="lt2"/>
                          </a:solidFill>
                        </a:rPr>
                        <a:t>n-1</a:t>
                      </a:r>
                      <a:endParaRPr baseline="-25000" sz="1200" u="none" cap="none" strike="noStrike">
                        <a:solidFill>
                          <a:schemeClr val="lt2"/>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t>
                      </a:r>
                      <a:endParaRPr sz="1200" u="none" cap="none" strike="noStrike">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a:t>
                      </a:r>
                      <a:r>
                        <a:rPr baseline="-25000" lang="es-AR" sz="1200" u="none" cap="none" strike="noStrike">
                          <a:solidFill>
                            <a:schemeClr val="lt2"/>
                          </a:solidFill>
                        </a:rPr>
                        <a:t>1</a:t>
                      </a:r>
                      <a:endParaRPr baseline="-25000" sz="1200" u="none" cap="none" strike="noStrike">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a:t>
                      </a:r>
                      <a:r>
                        <a:rPr baseline="-25000" lang="es-AR" sz="1200" u="none" cap="none" strike="noStrike">
                          <a:solidFill>
                            <a:schemeClr val="lt2"/>
                          </a:solidFill>
                        </a:rPr>
                        <a:t>0</a:t>
                      </a:r>
                      <a:endParaRPr baseline="-25000" sz="1200" u="none" cap="none" strike="noStrike">
                        <a:solidFill>
                          <a:schemeClr val="lt2"/>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b</a:t>
                      </a:r>
                      <a:r>
                        <a:rPr baseline="-25000" lang="es-AR" sz="1200" u="none" cap="none" strike="noStrike">
                          <a:solidFill>
                            <a:schemeClr val="lt2"/>
                          </a:solidFill>
                        </a:rPr>
                        <a:t>n</a:t>
                      </a:r>
                      <a:endParaRPr baseline="-25000" sz="1200" u="none" cap="none" strike="noStrike">
                        <a:solidFill>
                          <a:schemeClr val="lt2"/>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b</a:t>
                      </a:r>
                      <a:r>
                        <a:rPr baseline="-25000" lang="es-AR" sz="1200" u="none" cap="none" strike="noStrike">
                          <a:solidFill>
                            <a:schemeClr val="lt2"/>
                          </a:solidFill>
                        </a:rPr>
                        <a:t>n-1</a:t>
                      </a:r>
                      <a:endParaRPr baseline="-25000" sz="1200" u="none" cap="none" strike="noStrike">
                        <a:solidFill>
                          <a:schemeClr val="lt2"/>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t>
                      </a:r>
                      <a:endParaRPr sz="1200" u="none" cap="none" strike="noStrike">
                        <a:solidFill>
                          <a:schemeClr val="lt2"/>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b</a:t>
                      </a:r>
                      <a:r>
                        <a:rPr baseline="-25000" lang="es-AR" sz="1200" u="none" cap="none" strike="noStrike">
                          <a:solidFill>
                            <a:schemeClr val="lt2"/>
                          </a:solidFill>
                        </a:rPr>
                        <a:t>1</a:t>
                      </a:r>
                      <a:endParaRPr baseline="-25000" sz="1200" u="none" cap="none" strike="noStrike">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b</a:t>
                      </a:r>
                      <a:r>
                        <a:rPr baseline="-25000" lang="es-AR" sz="1200" u="none" cap="none" strike="noStrike">
                          <a:solidFill>
                            <a:schemeClr val="lt2"/>
                          </a:solidFill>
                        </a:rPr>
                        <a:t>0</a:t>
                      </a:r>
                      <a:endParaRPr baseline="-25000" sz="1200" u="none" cap="none" strike="noStrike">
                        <a:solidFill>
                          <a:schemeClr val="lt2"/>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a:t>
                      </a:r>
                      <a:r>
                        <a:rPr baseline="-25000" lang="es-AR" sz="1200" u="none" cap="none" strike="noStrike">
                          <a:solidFill>
                            <a:schemeClr val="lt2"/>
                          </a:solidFill>
                        </a:rPr>
                        <a:t>n</a:t>
                      </a:r>
                      <a:r>
                        <a:rPr lang="es-AR" sz="1200" u="none" cap="none" strike="noStrike">
                          <a:solidFill>
                            <a:schemeClr val="lt2"/>
                          </a:solidFill>
                        </a:rPr>
                        <a:t>+b</a:t>
                      </a:r>
                      <a:r>
                        <a:rPr baseline="-25000" lang="es-AR" sz="1200" u="none" cap="none" strike="noStrike">
                          <a:solidFill>
                            <a:schemeClr val="lt2"/>
                          </a:solidFill>
                        </a:rPr>
                        <a:t>n</a:t>
                      </a:r>
                      <a:r>
                        <a:rPr lang="es-AR" sz="1200" u="none" cap="none" strike="noStrike">
                          <a:solidFill>
                            <a:schemeClr val="lt2"/>
                          </a:solidFill>
                        </a:rPr>
                        <a:t>+c</a:t>
                      </a:r>
                      <a:r>
                        <a:rPr baseline="-25000" lang="es-AR" sz="1200" u="none" cap="none" strike="noStrike">
                          <a:solidFill>
                            <a:schemeClr val="lt2"/>
                          </a:solidFill>
                        </a:rPr>
                        <a:t>n-1</a:t>
                      </a:r>
                      <a:r>
                        <a:rPr lang="es-AR" sz="1200" u="none" cap="none" strike="noStrike">
                          <a:solidFill>
                            <a:schemeClr val="lt2"/>
                          </a:solidFill>
                        </a:rPr>
                        <a:t>)</a:t>
                      </a:r>
                      <a:endParaRPr sz="1200" u="none" cap="none" strike="noStrike">
                        <a:solidFill>
                          <a:schemeClr val="lt2"/>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a:t>
                      </a:r>
                      <a:r>
                        <a:rPr baseline="-25000" lang="es-AR" sz="1200" u="none" cap="none" strike="noStrike">
                          <a:solidFill>
                            <a:schemeClr val="lt2"/>
                          </a:solidFill>
                        </a:rPr>
                        <a:t>n-1</a:t>
                      </a:r>
                      <a:r>
                        <a:rPr lang="es-AR" sz="1200" u="none" cap="none" strike="noStrike">
                          <a:solidFill>
                            <a:schemeClr val="lt2"/>
                          </a:solidFill>
                        </a:rPr>
                        <a:t>+b</a:t>
                      </a:r>
                      <a:r>
                        <a:rPr baseline="-25000" lang="es-AR" sz="1200" u="none" cap="none" strike="noStrike">
                          <a:solidFill>
                            <a:schemeClr val="lt2"/>
                          </a:solidFill>
                        </a:rPr>
                        <a:t>n-1</a:t>
                      </a:r>
                      <a:r>
                        <a:rPr lang="es-AR" sz="1200" u="none" cap="none" strike="noStrike">
                          <a:solidFill>
                            <a:schemeClr val="lt2"/>
                          </a:solidFill>
                        </a:rPr>
                        <a:t>+c</a:t>
                      </a:r>
                      <a:r>
                        <a:rPr baseline="-25000" lang="es-AR" sz="1200" u="none" cap="none" strike="noStrike">
                          <a:solidFill>
                            <a:schemeClr val="lt2"/>
                          </a:solidFill>
                        </a:rPr>
                        <a:t>n-2</a:t>
                      </a:r>
                      <a:r>
                        <a:rPr lang="es-AR" sz="1200" u="none" cap="none" strike="noStrike">
                          <a:solidFill>
                            <a:schemeClr val="lt2"/>
                          </a:solidFill>
                        </a:rPr>
                        <a:t>)</a:t>
                      </a:r>
                      <a:endParaRPr sz="1200" u="none" cap="none" strike="noStrike">
                        <a:solidFill>
                          <a:schemeClr val="lt2"/>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t>
                      </a:r>
                      <a:endParaRPr sz="1200" u="none" cap="none" strike="noStrike">
                        <a:solidFill>
                          <a:schemeClr val="lt2"/>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(a</a:t>
                      </a:r>
                      <a:r>
                        <a:rPr baseline="-25000" lang="es-AR" sz="1200" u="none" cap="none" strike="noStrike">
                          <a:solidFill>
                            <a:schemeClr val="lt2"/>
                          </a:solidFill>
                        </a:rPr>
                        <a:t>1</a:t>
                      </a:r>
                      <a:r>
                        <a:rPr lang="es-AR" sz="1200" u="none" cap="none" strike="noStrike">
                          <a:solidFill>
                            <a:schemeClr val="lt2"/>
                          </a:solidFill>
                        </a:rPr>
                        <a:t>+b</a:t>
                      </a:r>
                      <a:r>
                        <a:rPr baseline="-25000" lang="es-AR" sz="1200" u="none" cap="none" strike="noStrike">
                          <a:solidFill>
                            <a:schemeClr val="lt2"/>
                          </a:solidFill>
                        </a:rPr>
                        <a:t>1</a:t>
                      </a:r>
                      <a:r>
                        <a:rPr lang="es-AR" sz="1200" u="none" cap="none" strike="noStrike">
                          <a:solidFill>
                            <a:schemeClr val="lt2"/>
                          </a:solidFill>
                        </a:rPr>
                        <a:t>+c</a:t>
                      </a:r>
                      <a:r>
                        <a:rPr baseline="-25000" lang="es-AR" sz="1200" u="none" cap="none" strike="noStrike">
                          <a:solidFill>
                            <a:schemeClr val="lt2"/>
                          </a:solidFill>
                        </a:rPr>
                        <a:t>0</a:t>
                      </a:r>
                      <a:r>
                        <a:rPr lang="es-AR" sz="1200" u="none" cap="none" strike="noStrike">
                          <a:solidFill>
                            <a:schemeClr val="lt2"/>
                          </a:solidFill>
                        </a:rPr>
                        <a:t>)</a:t>
                      </a:r>
                      <a:endParaRPr sz="1200" u="none" cap="none" strike="noStrike">
                        <a:solidFill>
                          <a:schemeClr val="lt2"/>
                        </a:solidFill>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solidFill>
                            <a:schemeClr val="lt2"/>
                          </a:solidFill>
                        </a:rPr>
                        <a:t>(b</a:t>
                      </a:r>
                      <a:r>
                        <a:rPr baseline="-25000" lang="es-AR" sz="1200" u="none" cap="none" strike="noStrike">
                          <a:solidFill>
                            <a:schemeClr val="lt2"/>
                          </a:solidFill>
                        </a:rPr>
                        <a:t>0</a:t>
                      </a:r>
                      <a:r>
                        <a:rPr lang="es-AR" sz="1200" u="none" cap="none" strike="noStrike">
                          <a:solidFill>
                            <a:schemeClr val="lt2"/>
                          </a:solidFill>
                        </a:rPr>
                        <a:t>+a</a:t>
                      </a:r>
                      <a:r>
                        <a:rPr baseline="-25000" lang="es-AR" sz="1200" u="none" cap="none" strike="noStrike">
                          <a:solidFill>
                            <a:schemeClr val="lt2"/>
                          </a:solidFill>
                        </a:rPr>
                        <a:t>0</a:t>
                      </a:r>
                      <a:r>
                        <a:rPr lang="es-AR" sz="1200" u="none" cap="none" strike="noStrike">
                          <a:solidFill>
                            <a:schemeClr val="lt2"/>
                          </a:solidFill>
                        </a:rPr>
                        <a:t>)</a:t>
                      </a:r>
                      <a:endParaRPr sz="1200" u="none" cap="none" strike="noStrike">
                        <a:solidFill>
                          <a:schemeClr val="lt2"/>
                        </a:solidFill>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sp>
        <p:nvSpPr>
          <p:cNvPr id="76" name="Google Shape;76;p2"/>
          <p:cNvSpPr txBox="1"/>
          <p:nvPr>
            <p:ph idx="1" type="body"/>
          </p:nvPr>
        </p:nvSpPr>
        <p:spPr>
          <a:xfrm>
            <a:off x="471900" y="3789350"/>
            <a:ext cx="8222100" cy="1200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s-AR" sz="1200">
                <a:solidFill>
                  <a:srgbClr val="666666"/>
                </a:solidFill>
              </a:rPr>
              <a:t>Siendo</a:t>
            </a:r>
            <a:r>
              <a:rPr lang="es-AR" sz="1200"/>
              <a:t>  </a:t>
            </a:r>
            <a:r>
              <a:rPr lang="es-AR" sz="1100"/>
              <a:t> </a:t>
            </a:r>
            <a:r>
              <a:rPr i="1" lang="es-AR" sz="1100" u="sng"/>
              <a:t> </a:t>
            </a:r>
            <a:r>
              <a:rPr b="1" i="1" lang="es-AR" sz="1200">
                <a:latin typeface="Arial"/>
                <a:ea typeface="Arial"/>
                <a:cs typeface="Arial"/>
                <a:sym typeface="Arial"/>
              </a:rPr>
              <a:t>a</a:t>
            </a:r>
            <a:r>
              <a:rPr b="1" baseline="-25000" i="1" lang="es-AR" sz="1200">
                <a:latin typeface="Arial"/>
                <a:ea typeface="Arial"/>
                <a:cs typeface="Arial"/>
                <a:sym typeface="Arial"/>
              </a:rPr>
              <a:t>n</a:t>
            </a:r>
            <a:r>
              <a:rPr b="1" i="1" lang="es-AR" sz="1200">
                <a:latin typeface="Arial"/>
                <a:ea typeface="Arial"/>
                <a:cs typeface="Arial"/>
                <a:sym typeface="Arial"/>
              </a:rPr>
              <a:t>a</a:t>
            </a:r>
            <a:r>
              <a:rPr b="1" baseline="-25000" i="1" lang="es-AR" sz="1200">
                <a:latin typeface="Arial"/>
                <a:ea typeface="Arial"/>
                <a:cs typeface="Arial"/>
                <a:sym typeface="Arial"/>
              </a:rPr>
              <a:t>n-1</a:t>
            </a:r>
            <a:r>
              <a:rPr b="1" i="1" lang="es-AR" sz="1200">
                <a:latin typeface="Arial"/>
                <a:ea typeface="Arial"/>
                <a:cs typeface="Arial"/>
                <a:sym typeface="Arial"/>
              </a:rPr>
              <a:t>...a</a:t>
            </a:r>
            <a:r>
              <a:rPr b="1" baseline="-25000" i="1" lang="es-AR" sz="1200">
                <a:latin typeface="Arial"/>
                <a:ea typeface="Arial"/>
                <a:cs typeface="Arial"/>
                <a:sym typeface="Arial"/>
              </a:rPr>
              <a:t>1</a:t>
            </a:r>
            <a:r>
              <a:rPr b="1" i="1" lang="es-AR" sz="1200">
                <a:latin typeface="Arial"/>
                <a:ea typeface="Arial"/>
                <a:cs typeface="Arial"/>
                <a:sym typeface="Arial"/>
              </a:rPr>
              <a:t>a</a:t>
            </a:r>
            <a:r>
              <a:rPr b="1" baseline="-25000" i="1" lang="es-AR" sz="1200">
                <a:latin typeface="Arial"/>
                <a:ea typeface="Arial"/>
                <a:cs typeface="Arial"/>
                <a:sym typeface="Arial"/>
              </a:rPr>
              <a:t>0</a:t>
            </a:r>
            <a:r>
              <a:rPr b="1" baseline="-25000" lang="es-AR" sz="1200">
                <a:latin typeface="Arial"/>
                <a:ea typeface="Arial"/>
                <a:cs typeface="Arial"/>
                <a:sym typeface="Arial"/>
              </a:rPr>
              <a:t> </a:t>
            </a:r>
            <a:r>
              <a:rPr lang="es-AR" sz="1200">
                <a:latin typeface="Arial"/>
                <a:ea typeface="Arial"/>
                <a:cs typeface="Arial"/>
                <a:sym typeface="Arial"/>
              </a:rPr>
              <a:t> y  </a:t>
            </a:r>
            <a:r>
              <a:rPr b="1" i="1" lang="es-AR" sz="1200">
                <a:latin typeface="Arial"/>
                <a:ea typeface="Arial"/>
                <a:cs typeface="Arial"/>
                <a:sym typeface="Arial"/>
              </a:rPr>
              <a:t>b</a:t>
            </a:r>
            <a:r>
              <a:rPr b="1" baseline="-25000" i="1" lang="es-AR" sz="1200">
                <a:latin typeface="Arial"/>
                <a:ea typeface="Arial"/>
                <a:cs typeface="Arial"/>
                <a:sym typeface="Arial"/>
              </a:rPr>
              <a:t>n</a:t>
            </a:r>
            <a:r>
              <a:rPr b="1" i="1" lang="es-AR" sz="1200">
                <a:latin typeface="Arial"/>
                <a:ea typeface="Arial"/>
                <a:cs typeface="Arial"/>
                <a:sym typeface="Arial"/>
              </a:rPr>
              <a:t>b</a:t>
            </a:r>
            <a:r>
              <a:rPr b="1" baseline="-25000" i="1" lang="es-AR" sz="1200">
                <a:latin typeface="Arial"/>
                <a:ea typeface="Arial"/>
                <a:cs typeface="Arial"/>
                <a:sym typeface="Arial"/>
              </a:rPr>
              <a:t>n-1</a:t>
            </a:r>
            <a:r>
              <a:rPr b="1" i="1" lang="es-AR" sz="1200">
                <a:latin typeface="Arial"/>
                <a:ea typeface="Arial"/>
                <a:cs typeface="Arial"/>
                <a:sym typeface="Arial"/>
              </a:rPr>
              <a:t>...b</a:t>
            </a:r>
            <a:r>
              <a:rPr b="1" baseline="-25000" i="1" lang="es-AR" sz="1200">
                <a:latin typeface="Arial"/>
                <a:ea typeface="Arial"/>
                <a:cs typeface="Arial"/>
                <a:sym typeface="Arial"/>
              </a:rPr>
              <a:t>1</a:t>
            </a:r>
            <a:r>
              <a:rPr b="1" i="1" lang="es-AR" sz="1200">
                <a:latin typeface="Arial"/>
                <a:ea typeface="Arial"/>
                <a:cs typeface="Arial"/>
                <a:sym typeface="Arial"/>
              </a:rPr>
              <a:t>b</a:t>
            </a:r>
            <a:r>
              <a:rPr b="1" baseline="-25000" i="1" lang="es-AR" sz="1200">
                <a:latin typeface="Arial"/>
                <a:ea typeface="Arial"/>
                <a:cs typeface="Arial"/>
                <a:sym typeface="Arial"/>
              </a:rPr>
              <a:t>0</a:t>
            </a:r>
            <a:r>
              <a:rPr b="1" baseline="-25000" lang="es-AR" sz="1200">
                <a:latin typeface="Arial"/>
                <a:ea typeface="Arial"/>
                <a:cs typeface="Arial"/>
                <a:sym typeface="Arial"/>
              </a:rPr>
              <a:t> </a:t>
            </a:r>
            <a:r>
              <a:rPr lang="es-AR" sz="1200">
                <a:solidFill>
                  <a:srgbClr val="666666"/>
                </a:solidFill>
                <a:latin typeface="Arial"/>
                <a:ea typeface="Arial"/>
                <a:cs typeface="Arial"/>
                <a:sym typeface="Arial"/>
              </a:rPr>
              <a:t>dos números de la misma base, resultado se forman sumando los dígitos de cada columna de los cosumandos, más el acarreo </a:t>
            </a:r>
            <a:r>
              <a:rPr b="1" i="1" lang="es-AR" sz="1200">
                <a:solidFill>
                  <a:srgbClr val="000000"/>
                </a:solidFill>
                <a:latin typeface="Arial"/>
                <a:ea typeface="Arial"/>
                <a:cs typeface="Arial"/>
                <a:sym typeface="Arial"/>
              </a:rPr>
              <a:t>c</a:t>
            </a:r>
            <a:r>
              <a:rPr b="1" baseline="-25000" i="1" lang="es-AR" sz="1200">
                <a:solidFill>
                  <a:srgbClr val="000000"/>
                </a:solidFill>
                <a:latin typeface="Arial"/>
                <a:ea typeface="Arial"/>
                <a:cs typeface="Arial"/>
                <a:sym typeface="Arial"/>
              </a:rPr>
              <a:t>i</a:t>
            </a:r>
            <a:r>
              <a:rPr lang="es-AR" sz="1200">
                <a:solidFill>
                  <a:srgbClr val="666666"/>
                </a:solidFill>
                <a:latin typeface="Arial"/>
                <a:ea typeface="Arial"/>
                <a:cs typeface="Arial"/>
                <a:sym typeface="Arial"/>
              </a:rPr>
              <a:t> que viene de la columna anterior. Cada unidad de acarreo tiene el mismo valor de la base del sistema.</a:t>
            </a:r>
            <a:endParaRPr sz="1200">
              <a:solidFill>
                <a:srgbClr val="666666"/>
              </a:solidFill>
              <a:latin typeface="Arial"/>
              <a:ea typeface="Arial"/>
              <a:cs typeface="Arial"/>
              <a:sym typeface="Arial"/>
            </a:endParaRPr>
          </a:p>
          <a:p>
            <a:pPr indent="0" lvl="0" marL="0" rtl="0" algn="l">
              <a:lnSpc>
                <a:spcPct val="200000"/>
              </a:lnSpc>
              <a:spcBef>
                <a:spcPts val="0"/>
              </a:spcBef>
              <a:spcAft>
                <a:spcPts val="0"/>
              </a:spcAft>
              <a:buSzPts val="1800"/>
              <a:buNone/>
            </a:pPr>
            <a:r>
              <a:rPr lang="es-AR" sz="1100" u="sng"/>
              <a:t> </a:t>
            </a:r>
            <a:endParaRPr baseline="-25000" sz="11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72be950faf_0_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OCTAL</a:t>
            </a:r>
            <a:endParaRPr/>
          </a:p>
        </p:txBody>
      </p:sp>
      <p:sp>
        <p:nvSpPr>
          <p:cNvPr id="196" name="Google Shape;196;g72be950faf_0_19"/>
          <p:cNvSpPr txBox="1"/>
          <p:nvPr>
            <p:ph idx="1" type="body"/>
          </p:nvPr>
        </p:nvSpPr>
        <p:spPr>
          <a:xfrm>
            <a:off x="593313" y="2114986"/>
            <a:ext cx="8201700" cy="2659500"/>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b="1" lang="es-AR"/>
              <a:t>La operación aritmética de multiplicar se realiza del mismo modo que en el sistema numérico decimal.</a:t>
            </a:r>
            <a:endParaRPr/>
          </a:p>
          <a:p>
            <a:pPr indent="-342900" lvl="0" marL="457200" rtl="0" algn="l">
              <a:lnSpc>
                <a:spcPct val="200000"/>
              </a:lnSpc>
              <a:spcBef>
                <a:spcPts val="0"/>
              </a:spcBef>
              <a:spcAft>
                <a:spcPts val="0"/>
              </a:spcAft>
              <a:buSzPts val="1800"/>
              <a:buChar char="●"/>
            </a:pPr>
            <a:r>
              <a:rPr lang="es-AR"/>
              <a:t>MULTIPLICACIÓN OCTAL: </a:t>
            </a:r>
            <a:r>
              <a:rPr lang="es-AR" sz="2000">
                <a:solidFill>
                  <a:srgbClr val="000000"/>
                </a:solidFill>
                <a:latin typeface="Arimo"/>
                <a:ea typeface="Arimo"/>
                <a:cs typeface="Arimo"/>
                <a:sym typeface="Arimo"/>
              </a:rPr>
              <a:t>Ej: Multiplicar A. 476</a:t>
            </a:r>
            <a:r>
              <a:rPr baseline="-25000" lang="es-AR" sz="2000">
                <a:solidFill>
                  <a:srgbClr val="000000"/>
                </a:solidFill>
                <a:latin typeface="Arimo"/>
                <a:ea typeface="Arimo"/>
                <a:cs typeface="Arimo"/>
                <a:sym typeface="Arimo"/>
              </a:rPr>
              <a:t>8</a:t>
            </a:r>
            <a:r>
              <a:rPr lang="es-AR" sz="2000">
                <a:solidFill>
                  <a:srgbClr val="000000"/>
                </a:solidFill>
                <a:latin typeface="Arimo"/>
                <a:ea typeface="Arimo"/>
                <a:cs typeface="Arimo"/>
                <a:sym typeface="Arimo"/>
              </a:rPr>
              <a:t> y B. 27</a:t>
            </a:r>
            <a:r>
              <a:rPr baseline="-25000" lang="es-AR" sz="2000">
                <a:solidFill>
                  <a:srgbClr val="000000"/>
                </a:solidFill>
                <a:latin typeface="Arimo"/>
                <a:ea typeface="Arimo"/>
                <a:cs typeface="Arimo"/>
                <a:sym typeface="Arimo"/>
              </a:rPr>
              <a:t>8</a:t>
            </a:r>
            <a:r>
              <a:rPr lang="es-AR"/>
              <a:t> </a:t>
            </a:r>
            <a:endParaRPr/>
          </a:p>
          <a:p>
            <a:pPr indent="-342900" lvl="0" marL="457200" rtl="0" algn="l">
              <a:lnSpc>
                <a:spcPct val="200000"/>
              </a:lnSpc>
              <a:spcBef>
                <a:spcPts val="0"/>
              </a:spcBef>
              <a:spcAft>
                <a:spcPts val="0"/>
              </a:spcAft>
              <a:buSzPts val="1800"/>
              <a:buChar char="●"/>
            </a:pPr>
            <a:r>
              <a:rPr lang="es-AR"/>
              <a:t>Equivalente en DECIMAL: </a:t>
            </a:r>
            <a:r>
              <a:rPr lang="es-AR" sz="2000">
                <a:solidFill>
                  <a:srgbClr val="000000"/>
                </a:solidFill>
                <a:latin typeface="Arimo"/>
                <a:ea typeface="Arimo"/>
                <a:cs typeface="Arimo"/>
                <a:sym typeface="Arimo"/>
              </a:rPr>
              <a:t>Ej: Multiplicar A. 318</a:t>
            </a:r>
            <a:r>
              <a:rPr baseline="-25000" lang="es-AR" sz="2000">
                <a:solidFill>
                  <a:srgbClr val="000000"/>
                </a:solidFill>
                <a:latin typeface="Arimo"/>
                <a:ea typeface="Arimo"/>
                <a:cs typeface="Arimo"/>
                <a:sym typeface="Arimo"/>
              </a:rPr>
              <a:t>10</a:t>
            </a:r>
            <a:r>
              <a:rPr lang="es-AR" sz="2000">
                <a:solidFill>
                  <a:srgbClr val="000000"/>
                </a:solidFill>
                <a:latin typeface="Arimo"/>
                <a:ea typeface="Arimo"/>
                <a:cs typeface="Arimo"/>
                <a:sym typeface="Arimo"/>
              </a:rPr>
              <a:t> y B. 23</a:t>
            </a:r>
            <a:r>
              <a:rPr baseline="-25000" lang="es-AR" sz="2000">
                <a:solidFill>
                  <a:srgbClr val="000000"/>
                </a:solidFill>
                <a:latin typeface="Arimo"/>
                <a:ea typeface="Arimo"/>
                <a:cs typeface="Arimo"/>
                <a:sym typeface="Arimo"/>
              </a:rPr>
              <a:t>10 </a:t>
            </a:r>
            <a:r>
              <a:rPr lang="es-AR" sz="2000">
                <a:solidFill>
                  <a:srgbClr val="000000"/>
                </a:solidFill>
                <a:latin typeface="Arimo"/>
                <a:ea typeface="Arimo"/>
                <a:cs typeface="Arimo"/>
                <a:sym typeface="Arimo"/>
              </a:rPr>
              <a:t>=7314</a:t>
            </a:r>
            <a:r>
              <a:rPr baseline="-25000" lang="es-AR" sz="2000">
                <a:solidFill>
                  <a:srgbClr val="000000"/>
                </a:solidFill>
                <a:latin typeface="Arimo"/>
                <a:ea typeface="Arimo"/>
                <a:cs typeface="Arimo"/>
                <a:sym typeface="Arimo"/>
              </a:rPr>
              <a:t>10</a:t>
            </a:r>
            <a:r>
              <a:rPr lang="es-AR" sz="2000">
                <a:solidFill>
                  <a:srgbClr val="000000"/>
                </a:solidFill>
                <a:latin typeface="Arimo"/>
                <a:ea typeface="Arimo"/>
                <a:cs typeface="Arimo"/>
                <a:sym typeface="Arimo"/>
              </a:rPr>
              <a:t> </a:t>
            </a:r>
            <a:r>
              <a:rPr lang="es-AR"/>
              <a:t> </a:t>
            </a:r>
            <a:endParaRPr/>
          </a:p>
          <a:p>
            <a:pPr indent="0" lvl="0" marL="457200" rtl="0" algn="l">
              <a:lnSpc>
                <a:spcPct val="200000"/>
              </a:lnSpc>
              <a:spcBef>
                <a:spcPts val="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72be950faf_0_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202" name="Google Shape;202;g72be950faf_0_7"/>
          <p:cNvSpPr txBox="1"/>
          <p:nvPr>
            <p:ph idx="1" type="body"/>
          </p:nvPr>
        </p:nvSpPr>
        <p:spPr>
          <a:xfrm>
            <a:off x="556325" y="1692723"/>
            <a:ext cx="8201700" cy="3090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s-AR"/>
              <a:t>MULTIPLICACIÓN </a:t>
            </a:r>
            <a:r>
              <a:rPr b="1" lang="es-AR"/>
              <a:t>OCTAL</a:t>
            </a:r>
            <a:r>
              <a:rPr lang="es-AR"/>
              <a:t>: </a:t>
            </a:r>
            <a:r>
              <a:rPr lang="es-AR" sz="2000">
                <a:solidFill>
                  <a:srgbClr val="000000"/>
                </a:solidFill>
                <a:latin typeface="Arimo"/>
                <a:ea typeface="Arimo"/>
                <a:cs typeface="Arimo"/>
                <a:sym typeface="Arimo"/>
              </a:rPr>
              <a:t>Ej: Multiplicar A. 476</a:t>
            </a:r>
            <a:r>
              <a:rPr baseline="-25000" lang="es-AR" sz="2000">
                <a:solidFill>
                  <a:srgbClr val="000000"/>
                </a:solidFill>
                <a:latin typeface="Arimo"/>
                <a:ea typeface="Arimo"/>
                <a:cs typeface="Arimo"/>
                <a:sym typeface="Arimo"/>
              </a:rPr>
              <a:t>8</a:t>
            </a:r>
            <a:r>
              <a:rPr lang="es-AR" sz="2000">
                <a:solidFill>
                  <a:srgbClr val="000000"/>
                </a:solidFill>
                <a:latin typeface="Arimo"/>
                <a:ea typeface="Arimo"/>
                <a:cs typeface="Arimo"/>
                <a:sym typeface="Arimo"/>
              </a:rPr>
              <a:t> y B. 27</a:t>
            </a:r>
            <a:r>
              <a:rPr baseline="-25000" lang="es-AR" sz="2000">
                <a:solidFill>
                  <a:srgbClr val="000000"/>
                </a:solidFill>
                <a:latin typeface="Arimo"/>
                <a:ea typeface="Arimo"/>
                <a:cs typeface="Arimo"/>
                <a:sym typeface="Arimo"/>
              </a:rPr>
              <a:t>8</a:t>
            </a:r>
            <a:r>
              <a:rPr lang="es-AR" sz="2000">
                <a:solidFill>
                  <a:srgbClr val="000000"/>
                </a:solidFill>
                <a:latin typeface="Arimo"/>
                <a:ea typeface="Arimo"/>
                <a:cs typeface="Arimo"/>
                <a:sym typeface="Arimo"/>
              </a:rPr>
              <a:t> </a:t>
            </a:r>
            <a:r>
              <a:rPr lang="es-AR"/>
              <a:t> </a:t>
            </a:r>
            <a:endParaRPr/>
          </a:p>
        </p:txBody>
      </p:sp>
      <p:graphicFrame>
        <p:nvGraphicFramePr>
          <p:cNvPr id="203" name="Google Shape;203;g72be950faf_0_7"/>
          <p:cNvGraphicFramePr/>
          <p:nvPr/>
        </p:nvGraphicFramePr>
        <p:xfrm>
          <a:off x="2572149" y="2397125"/>
          <a:ext cx="3000000" cy="3000000"/>
        </p:xfrm>
        <a:graphic>
          <a:graphicData uri="http://schemas.openxmlformats.org/drawingml/2006/table">
            <a:tbl>
              <a:tblPr>
                <a:noFill/>
                <a:tableStyleId>{5554C8CE-C9DC-4D14-B130-1E874F1674EB}</a:tableStyleId>
              </a:tblPr>
              <a:tblGrid>
                <a:gridCol w="804325"/>
                <a:gridCol w="804325"/>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x</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72be950faf_0_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OCTAL</a:t>
            </a:r>
            <a:endParaRPr/>
          </a:p>
        </p:txBody>
      </p:sp>
      <p:sp>
        <p:nvSpPr>
          <p:cNvPr id="209" name="Google Shape;209;g72be950faf_0_33"/>
          <p:cNvSpPr txBox="1"/>
          <p:nvPr>
            <p:ph idx="1" type="body"/>
          </p:nvPr>
        </p:nvSpPr>
        <p:spPr>
          <a:xfrm>
            <a:off x="621063" y="2038786"/>
            <a:ext cx="8201700" cy="265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s-AR"/>
              <a:t>Comenzamos multiplicando 7x6 42</a:t>
            </a:r>
            <a:r>
              <a:rPr baseline="-25000" lang="es-AR"/>
              <a:t>10</a:t>
            </a:r>
            <a:r>
              <a:rPr lang="es-AR"/>
              <a:t> </a:t>
            </a:r>
            <a:br>
              <a:rPr lang="es-AR"/>
            </a:br>
            <a:r>
              <a:rPr lang="es-AR"/>
              <a:t>pero 42</a:t>
            </a:r>
            <a:r>
              <a:rPr baseline="-25000" lang="es-AR"/>
              <a:t>10</a:t>
            </a:r>
            <a:r>
              <a:rPr lang="es-AR"/>
              <a:t> = 52</a:t>
            </a:r>
            <a:r>
              <a:rPr baseline="-25000" lang="es-AR"/>
              <a:t>8</a:t>
            </a:r>
            <a:r>
              <a:rPr lang="es-AR"/>
              <a:t> pongo 2 y acarreo 5</a:t>
            </a:r>
            <a:endParaRPr/>
          </a:p>
          <a:p>
            <a:pPr indent="0" lvl="0" marL="0" rtl="0" algn="l">
              <a:lnSpc>
                <a:spcPct val="150000"/>
              </a:lnSpc>
              <a:spcBef>
                <a:spcPts val="0"/>
              </a:spcBef>
              <a:spcAft>
                <a:spcPts val="0"/>
              </a:spcAft>
              <a:buSzPts val="1800"/>
              <a:buNone/>
            </a:pPr>
            <a:r>
              <a:rPr lang="es-AR"/>
              <a:t>7x7 = 49</a:t>
            </a:r>
            <a:r>
              <a:rPr baseline="-25000" lang="es-AR"/>
              <a:t>10 </a:t>
            </a:r>
            <a:r>
              <a:rPr lang="es-AR"/>
              <a:t> = 61</a:t>
            </a:r>
            <a:r>
              <a:rPr baseline="-25000" lang="es-AR"/>
              <a:t>8</a:t>
            </a:r>
            <a:r>
              <a:rPr lang="es-AR"/>
              <a:t> </a:t>
            </a:r>
            <a:endParaRPr/>
          </a:p>
          <a:p>
            <a:pPr indent="0" lvl="0" marL="0" rtl="0" algn="l">
              <a:lnSpc>
                <a:spcPct val="150000"/>
              </a:lnSpc>
              <a:spcBef>
                <a:spcPts val="0"/>
              </a:spcBef>
              <a:spcAft>
                <a:spcPts val="0"/>
              </a:spcAft>
              <a:buSzPts val="1800"/>
              <a:buNone/>
            </a:pPr>
            <a:r>
              <a:rPr lang="es-AR"/>
              <a:t>61 + 5 del acarreo = 66 pongo 6 y acarreo 6</a:t>
            </a:r>
            <a:endParaRPr/>
          </a:p>
          <a:p>
            <a:pPr indent="0" lvl="0" marL="0" rtl="0" algn="l">
              <a:lnSpc>
                <a:spcPct val="150000"/>
              </a:lnSpc>
              <a:spcBef>
                <a:spcPts val="0"/>
              </a:spcBef>
              <a:spcAft>
                <a:spcPts val="0"/>
              </a:spcAft>
              <a:buSzPts val="1800"/>
              <a:buNone/>
            </a:pPr>
            <a:r>
              <a:rPr lang="es-AR"/>
              <a:t>7x4 = 28</a:t>
            </a:r>
            <a:r>
              <a:rPr baseline="-25000" lang="es-AR"/>
              <a:t>10 </a:t>
            </a:r>
            <a:r>
              <a:rPr lang="es-AR"/>
              <a:t>= 34</a:t>
            </a:r>
            <a:r>
              <a:rPr baseline="-25000" lang="es-AR"/>
              <a:t>8</a:t>
            </a:r>
            <a:endParaRPr baseline="-25000"/>
          </a:p>
          <a:p>
            <a:pPr indent="0" lvl="0" marL="0" rtl="0" algn="l">
              <a:lnSpc>
                <a:spcPct val="150000"/>
              </a:lnSpc>
              <a:spcBef>
                <a:spcPts val="0"/>
              </a:spcBef>
              <a:spcAft>
                <a:spcPts val="0"/>
              </a:spcAft>
              <a:buSzPts val="1800"/>
              <a:buNone/>
            </a:pPr>
            <a:r>
              <a:rPr baseline="-25000" lang="es-AR"/>
              <a:t> </a:t>
            </a:r>
            <a:r>
              <a:rPr lang="es-AR"/>
              <a:t>34</a:t>
            </a:r>
            <a:r>
              <a:rPr baseline="-25000" lang="es-AR"/>
              <a:t>8</a:t>
            </a:r>
            <a:r>
              <a:rPr lang="es-AR"/>
              <a:t>+ 6</a:t>
            </a:r>
            <a:r>
              <a:rPr baseline="-25000" lang="es-AR"/>
              <a:t>8</a:t>
            </a:r>
            <a:r>
              <a:rPr lang="es-AR"/>
              <a:t>(del acarreo)</a:t>
            </a:r>
            <a:r>
              <a:rPr baseline="-25000" lang="es-AR"/>
              <a:t> </a:t>
            </a:r>
            <a:r>
              <a:rPr lang="es-AR"/>
              <a:t>= 42</a:t>
            </a:r>
            <a:r>
              <a:rPr baseline="-25000" lang="es-AR"/>
              <a:t>8</a:t>
            </a:r>
            <a:endParaRPr baseline="-25000"/>
          </a:p>
        </p:txBody>
      </p:sp>
      <p:graphicFrame>
        <p:nvGraphicFramePr>
          <p:cNvPr id="210" name="Google Shape;210;g72be950faf_0_33"/>
          <p:cNvGraphicFramePr/>
          <p:nvPr/>
        </p:nvGraphicFramePr>
        <p:xfrm>
          <a:off x="5633450" y="2038775"/>
          <a:ext cx="3000000" cy="3000000"/>
        </p:xfrm>
        <a:graphic>
          <a:graphicData uri="http://schemas.openxmlformats.org/drawingml/2006/table">
            <a:tbl>
              <a:tblPr>
                <a:noFill/>
                <a:tableStyleId>{5554C8CE-C9DC-4D14-B130-1E874F1674EB}</a:tableStyleId>
              </a:tblPr>
              <a:tblGrid>
                <a:gridCol w="812975"/>
                <a:gridCol w="812975"/>
                <a:gridCol w="812975"/>
                <a:gridCol w="81297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x</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CCCCCC"/>
                          </a:solidFill>
                        </a:rPr>
                        <a:t>2</a:t>
                      </a:r>
                      <a:endParaRPr sz="1400" u="none" cap="none" strike="noStrike">
                        <a:solidFill>
                          <a:srgbClr val="CCCCCC"/>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t>7</a:t>
                      </a:r>
                      <a:endParaRPr b="1" sz="1400" u="none" cap="none" strike="noStrike"/>
                    </a:p>
                  </a:txBody>
                  <a:tcPr marT="91425" marB="91425" marR="91425" marL="91425">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bl>
          </a:graphicData>
        </a:graphic>
      </p:graphicFrame>
      <p:sp>
        <p:nvSpPr>
          <p:cNvPr id="211" name="Google Shape;211;g72be950faf_0_33"/>
          <p:cNvSpPr/>
          <p:nvPr/>
        </p:nvSpPr>
        <p:spPr>
          <a:xfrm>
            <a:off x="3052800" y="2341196"/>
            <a:ext cx="5245250" cy="619100"/>
          </a:xfrm>
          <a:custGeom>
            <a:rect b="b" l="l" r="r" t="t"/>
            <a:pathLst>
              <a:path extrusionOk="0" h="24764" w="209810">
                <a:moveTo>
                  <a:pt x="0" y="11442"/>
                </a:moveTo>
                <a:cubicBezTo>
                  <a:pt x="21215" y="9592"/>
                  <a:pt x="92324" y="-1879"/>
                  <a:pt x="127292" y="341"/>
                </a:cubicBezTo>
                <a:cubicBezTo>
                  <a:pt x="162260" y="2561"/>
                  <a:pt x="196057" y="20694"/>
                  <a:pt x="209810" y="24764"/>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72be950faf_0_33"/>
          <p:cNvSpPr/>
          <p:nvPr/>
        </p:nvSpPr>
        <p:spPr>
          <a:xfrm>
            <a:off x="3913125" y="2697493"/>
            <a:ext cx="3589350" cy="734575"/>
          </a:xfrm>
          <a:custGeom>
            <a:rect b="b" l="l" r="r" t="t"/>
            <a:pathLst>
              <a:path extrusionOk="0" h="29383" w="143574">
                <a:moveTo>
                  <a:pt x="0" y="29383"/>
                </a:moveTo>
                <a:cubicBezTo>
                  <a:pt x="13260" y="24573"/>
                  <a:pt x="55629" y="3543"/>
                  <a:pt x="79558" y="521"/>
                </a:cubicBezTo>
                <a:cubicBezTo>
                  <a:pt x="103487" y="-2501"/>
                  <a:pt x="132905" y="9464"/>
                  <a:pt x="143574" y="11252"/>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72be950faf_0_33"/>
          <p:cNvSpPr/>
          <p:nvPr/>
        </p:nvSpPr>
        <p:spPr>
          <a:xfrm>
            <a:off x="3441325" y="3413575"/>
            <a:ext cx="2960300" cy="962100"/>
          </a:xfrm>
          <a:custGeom>
            <a:rect b="b" l="l" r="r" t="t"/>
            <a:pathLst>
              <a:path extrusionOk="0" h="38484" w="118412">
                <a:moveTo>
                  <a:pt x="0" y="38484"/>
                </a:moveTo>
                <a:cubicBezTo>
                  <a:pt x="14123" y="37374"/>
                  <a:pt x="65004" y="38237"/>
                  <a:pt x="84739" y="31823"/>
                </a:cubicBezTo>
                <a:cubicBezTo>
                  <a:pt x="104474" y="25409"/>
                  <a:pt x="112800" y="5304"/>
                  <a:pt x="118412" y="0"/>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72be950faf_0_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219" name="Google Shape;219;g72be950faf_0_39"/>
          <p:cNvSpPr txBox="1"/>
          <p:nvPr>
            <p:ph idx="1" type="body"/>
          </p:nvPr>
        </p:nvSpPr>
        <p:spPr>
          <a:xfrm>
            <a:off x="471900" y="1683475"/>
            <a:ext cx="8323200" cy="30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s-AR"/>
              <a:t>En el siguiente paso multiplicamos con la segunda posición:</a:t>
            </a:r>
            <a:endParaRPr/>
          </a:p>
          <a:p>
            <a:pPr indent="0" lvl="0" marL="0" rtl="0" algn="l">
              <a:lnSpc>
                <a:spcPct val="200000"/>
              </a:lnSpc>
              <a:spcBef>
                <a:spcPts val="0"/>
              </a:spcBef>
              <a:spcAft>
                <a:spcPts val="0"/>
              </a:spcAft>
              <a:buSzPts val="1800"/>
              <a:buNone/>
            </a:pPr>
            <a:r>
              <a:rPr lang="es-AR"/>
              <a:t>2x6 = 12</a:t>
            </a:r>
            <a:r>
              <a:rPr baseline="-25000" lang="es-AR"/>
              <a:t>10</a:t>
            </a:r>
            <a:r>
              <a:rPr lang="es-AR"/>
              <a:t> = 14</a:t>
            </a:r>
            <a:r>
              <a:rPr baseline="-25000" lang="es-AR"/>
              <a:t>8</a:t>
            </a:r>
            <a:r>
              <a:rPr lang="es-AR"/>
              <a:t> pongo el 4 y acarreo el 1</a:t>
            </a:r>
            <a:endParaRPr/>
          </a:p>
          <a:p>
            <a:pPr indent="0" lvl="0" marL="0" rtl="0" algn="l">
              <a:lnSpc>
                <a:spcPct val="200000"/>
              </a:lnSpc>
              <a:spcBef>
                <a:spcPts val="0"/>
              </a:spcBef>
              <a:spcAft>
                <a:spcPts val="0"/>
              </a:spcAft>
              <a:buSzPts val="1800"/>
              <a:buNone/>
            </a:pPr>
            <a:r>
              <a:rPr lang="es-AR"/>
              <a:t>2x7 = 14</a:t>
            </a:r>
            <a:r>
              <a:rPr baseline="-25000" lang="es-AR"/>
              <a:t>10</a:t>
            </a:r>
            <a:r>
              <a:rPr lang="es-AR"/>
              <a:t> = 16</a:t>
            </a:r>
            <a:r>
              <a:rPr baseline="-25000" lang="es-AR"/>
              <a:t>8</a:t>
            </a:r>
            <a:r>
              <a:rPr lang="es-AR"/>
              <a:t> </a:t>
            </a:r>
            <a:endParaRPr/>
          </a:p>
          <a:p>
            <a:pPr indent="0" lvl="0" marL="0" rtl="0" algn="l">
              <a:lnSpc>
                <a:spcPct val="200000"/>
              </a:lnSpc>
              <a:spcBef>
                <a:spcPts val="0"/>
              </a:spcBef>
              <a:spcAft>
                <a:spcPts val="0"/>
              </a:spcAft>
              <a:buSzPts val="1800"/>
              <a:buNone/>
            </a:pPr>
            <a:r>
              <a:rPr lang="es-AR"/>
              <a:t>16</a:t>
            </a:r>
            <a:r>
              <a:rPr baseline="-25000" lang="es-AR"/>
              <a:t>8</a:t>
            </a:r>
            <a:r>
              <a:rPr lang="es-AR"/>
              <a:t> + 1</a:t>
            </a:r>
            <a:r>
              <a:rPr baseline="-25000" lang="es-AR"/>
              <a:t>8</a:t>
            </a:r>
            <a:r>
              <a:rPr lang="es-AR"/>
              <a:t> = 17</a:t>
            </a:r>
            <a:r>
              <a:rPr baseline="-25000" lang="es-AR"/>
              <a:t>8</a:t>
            </a:r>
            <a:r>
              <a:rPr lang="es-AR"/>
              <a:t> pongo el 7 y acarreo el 1</a:t>
            </a:r>
            <a:endParaRPr/>
          </a:p>
          <a:p>
            <a:pPr indent="0" lvl="0" marL="0" rtl="0" algn="l">
              <a:lnSpc>
                <a:spcPct val="200000"/>
              </a:lnSpc>
              <a:spcBef>
                <a:spcPts val="0"/>
              </a:spcBef>
              <a:spcAft>
                <a:spcPts val="0"/>
              </a:spcAft>
              <a:buSzPts val="1800"/>
              <a:buNone/>
            </a:pPr>
            <a:r>
              <a:rPr lang="es-AR"/>
              <a:t>2x4 = 8</a:t>
            </a:r>
            <a:r>
              <a:rPr baseline="-25000" lang="es-AR"/>
              <a:t>10</a:t>
            </a:r>
            <a:r>
              <a:rPr lang="es-AR"/>
              <a:t> = 10</a:t>
            </a:r>
            <a:r>
              <a:rPr baseline="-25000" lang="es-AR"/>
              <a:t>8</a:t>
            </a:r>
            <a:endParaRPr/>
          </a:p>
          <a:p>
            <a:pPr indent="0" lvl="0" marL="0" rtl="0" algn="l">
              <a:lnSpc>
                <a:spcPct val="200000"/>
              </a:lnSpc>
              <a:spcBef>
                <a:spcPts val="0"/>
              </a:spcBef>
              <a:spcAft>
                <a:spcPts val="0"/>
              </a:spcAft>
              <a:buSzPts val="1800"/>
              <a:buNone/>
            </a:pPr>
            <a:r>
              <a:rPr lang="es-AR"/>
              <a:t>10</a:t>
            </a:r>
            <a:r>
              <a:rPr baseline="-25000" lang="es-AR"/>
              <a:t>8 </a:t>
            </a:r>
            <a:r>
              <a:rPr lang="es-AR"/>
              <a:t>+ 1</a:t>
            </a:r>
            <a:r>
              <a:rPr baseline="-25000" lang="es-AR"/>
              <a:t>8 </a:t>
            </a:r>
            <a:r>
              <a:rPr lang="es-AR"/>
              <a:t>= 11</a:t>
            </a:r>
            <a:r>
              <a:rPr baseline="-25000" lang="es-AR"/>
              <a:t>8</a:t>
            </a:r>
            <a:endParaRPr baseline="-25000"/>
          </a:p>
        </p:txBody>
      </p:sp>
      <p:graphicFrame>
        <p:nvGraphicFramePr>
          <p:cNvPr id="220" name="Google Shape;220;g72be950faf_0_39"/>
          <p:cNvGraphicFramePr/>
          <p:nvPr/>
        </p:nvGraphicFramePr>
        <p:xfrm>
          <a:off x="4880887" y="2168825"/>
          <a:ext cx="3000000" cy="3000000"/>
        </p:xfrm>
        <a:graphic>
          <a:graphicData uri="http://schemas.openxmlformats.org/drawingml/2006/table">
            <a:tbl>
              <a:tblPr>
                <a:noFill/>
                <a:tableStyleId>{5554C8CE-C9DC-4D14-B130-1E874F1674EB}</a:tableStyleId>
              </a:tblPr>
              <a:tblGrid>
                <a:gridCol w="762625"/>
                <a:gridCol w="762625"/>
                <a:gridCol w="762625"/>
                <a:gridCol w="762625"/>
                <a:gridCol w="76262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x</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t>2</a:t>
                      </a:r>
                      <a:endParaRPr b="1"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CCCCCC"/>
                          </a:solidFill>
                        </a:rPr>
                        <a:t>7</a:t>
                      </a:r>
                      <a:endParaRPr sz="1400" u="none" cap="none" strike="noStrike">
                        <a:solidFill>
                          <a:srgbClr val="CCCCCC"/>
                        </a:solidFill>
                      </a:endParaRPr>
                    </a:p>
                  </a:txBody>
                  <a:tcPr marT="91425" marB="91425" marR="91425" marL="91425">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221" name="Google Shape;221;g72be950faf_0_39"/>
          <p:cNvSpPr/>
          <p:nvPr/>
        </p:nvSpPr>
        <p:spPr>
          <a:xfrm>
            <a:off x="3234375" y="2450700"/>
            <a:ext cx="4077725" cy="1121375"/>
          </a:xfrm>
          <a:custGeom>
            <a:rect b="b" l="l" r="r" t="t"/>
            <a:pathLst>
              <a:path extrusionOk="0" h="44855" w="163109">
                <a:moveTo>
                  <a:pt x="0" y="0"/>
                </a:moveTo>
                <a:cubicBezTo>
                  <a:pt x="16867" y="5931"/>
                  <a:pt x="74017" y="28111"/>
                  <a:pt x="101202" y="35587"/>
                </a:cubicBezTo>
                <a:cubicBezTo>
                  <a:pt x="128387" y="43063"/>
                  <a:pt x="152791" y="43310"/>
                  <a:pt x="163109" y="44855"/>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72be950faf_0_39"/>
          <p:cNvSpPr/>
          <p:nvPr/>
        </p:nvSpPr>
        <p:spPr>
          <a:xfrm>
            <a:off x="3049025" y="3568025"/>
            <a:ext cx="3614350" cy="492025"/>
          </a:xfrm>
          <a:custGeom>
            <a:rect b="b" l="l" r="r" t="t"/>
            <a:pathLst>
              <a:path extrusionOk="0" h="19681" w="144574">
                <a:moveTo>
                  <a:pt x="0" y="0"/>
                </a:moveTo>
                <a:cubicBezTo>
                  <a:pt x="17052" y="3275"/>
                  <a:pt x="78218" y="18852"/>
                  <a:pt x="102314" y="19647"/>
                </a:cubicBezTo>
                <a:cubicBezTo>
                  <a:pt x="126410" y="20442"/>
                  <a:pt x="137531" y="7248"/>
                  <a:pt x="144574" y="4768"/>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72be950faf_0_39"/>
          <p:cNvSpPr/>
          <p:nvPr/>
        </p:nvSpPr>
        <p:spPr>
          <a:xfrm>
            <a:off x="1881325" y="3697750"/>
            <a:ext cx="3716275" cy="947925"/>
          </a:xfrm>
          <a:custGeom>
            <a:rect b="b" l="l" r="r" t="t"/>
            <a:pathLst>
              <a:path extrusionOk="0" h="37917" w="148651">
                <a:moveTo>
                  <a:pt x="0" y="34476"/>
                </a:moveTo>
                <a:cubicBezTo>
                  <a:pt x="14890" y="34661"/>
                  <a:pt x="64564" y="41334"/>
                  <a:pt x="89339" y="35588"/>
                </a:cubicBezTo>
                <a:cubicBezTo>
                  <a:pt x="114114" y="29842"/>
                  <a:pt x="138766" y="5931"/>
                  <a:pt x="148651" y="0"/>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72be950faf_0_5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229" name="Google Shape;229;g72be950faf_0_57"/>
          <p:cNvSpPr txBox="1"/>
          <p:nvPr>
            <p:ph idx="1" type="body"/>
          </p:nvPr>
        </p:nvSpPr>
        <p:spPr>
          <a:xfrm>
            <a:off x="471900" y="1840925"/>
            <a:ext cx="8323200" cy="2933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s-AR"/>
              <a:t>Y ahora solo queda sumar en base 8</a:t>
            </a:r>
            <a:endParaRPr baseline="-25000"/>
          </a:p>
        </p:txBody>
      </p:sp>
      <p:graphicFrame>
        <p:nvGraphicFramePr>
          <p:cNvPr id="230" name="Google Shape;230;g72be950faf_0_57"/>
          <p:cNvGraphicFramePr/>
          <p:nvPr/>
        </p:nvGraphicFramePr>
        <p:xfrm>
          <a:off x="4880887" y="2245025"/>
          <a:ext cx="3000000" cy="3000000"/>
        </p:xfrm>
        <a:graphic>
          <a:graphicData uri="http://schemas.openxmlformats.org/drawingml/2006/table">
            <a:tbl>
              <a:tblPr>
                <a:noFill/>
                <a:tableStyleId>{5554C8CE-C9DC-4D14-B130-1E874F1674EB}</a:tableStyleId>
              </a:tblPr>
              <a:tblGrid>
                <a:gridCol w="635525"/>
                <a:gridCol w="635525"/>
                <a:gridCol w="635525"/>
                <a:gridCol w="635525"/>
                <a:gridCol w="635525"/>
                <a:gridCol w="63552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x</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6</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5888fe1d90_1_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5888fe1d90_1_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72be950faf_0_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242" name="Google Shape;242;g72be950faf_0_24"/>
          <p:cNvSpPr txBox="1"/>
          <p:nvPr>
            <p:ph idx="1" type="body"/>
          </p:nvPr>
        </p:nvSpPr>
        <p:spPr>
          <a:xfrm>
            <a:off x="593313" y="2114986"/>
            <a:ext cx="8201700" cy="2659500"/>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b="1" lang="es-AR"/>
              <a:t>La operación aritmética de multiplicar se realiza del mismo modo que en el sistema numérico decimal.</a:t>
            </a:r>
            <a:endParaRPr/>
          </a:p>
          <a:p>
            <a:pPr indent="0" lvl="0" marL="114300" rtl="0" algn="l">
              <a:lnSpc>
                <a:spcPct val="200000"/>
              </a:lnSpc>
              <a:spcBef>
                <a:spcPts val="0"/>
              </a:spcBef>
              <a:spcAft>
                <a:spcPts val="0"/>
              </a:spcAft>
              <a:buSzPts val="1800"/>
              <a:buNone/>
            </a:pPr>
            <a:r>
              <a:t/>
            </a:r>
            <a:endParaRPr/>
          </a:p>
          <a:p>
            <a:pPr indent="-342900" lvl="0" marL="457200" rtl="0" algn="l">
              <a:lnSpc>
                <a:spcPct val="200000"/>
              </a:lnSpc>
              <a:spcBef>
                <a:spcPts val="0"/>
              </a:spcBef>
              <a:spcAft>
                <a:spcPts val="0"/>
              </a:spcAft>
              <a:buSzPts val="1800"/>
              <a:buChar char="●"/>
            </a:pPr>
            <a:r>
              <a:rPr lang="es-AR"/>
              <a:t>MULTIPLICACIÓN HEXADECIMAL: </a:t>
            </a:r>
            <a:r>
              <a:rPr lang="es-AR" sz="2000">
                <a:solidFill>
                  <a:srgbClr val="000000"/>
                </a:solidFill>
                <a:latin typeface="Arimo"/>
                <a:ea typeface="Arimo"/>
                <a:cs typeface="Arimo"/>
                <a:sym typeface="Arimo"/>
              </a:rPr>
              <a:t>Ej: Multiplicar A. 7FA</a:t>
            </a:r>
            <a:r>
              <a:rPr baseline="-25000" lang="es-AR" sz="2000">
                <a:solidFill>
                  <a:srgbClr val="000000"/>
                </a:solidFill>
                <a:latin typeface="Arimo"/>
                <a:ea typeface="Arimo"/>
                <a:cs typeface="Arimo"/>
                <a:sym typeface="Arimo"/>
              </a:rPr>
              <a:t>16</a:t>
            </a:r>
            <a:r>
              <a:rPr lang="es-AR" sz="2000">
                <a:solidFill>
                  <a:srgbClr val="000000"/>
                </a:solidFill>
                <a:latin typeface="Arimo"/>
                <a:ea typeface="Arimo"/>
                <a:cs typeface="Arimo"/>
                <a:sym typeface="Arimo"/>
              </a:rPr>
              <a:t> y B. 2C</a:t>
            </a:r>
            <a:r>
              <a:rPr baseline="-25000" lang="es-AR" sz="2000">
                <a:solidFill>
                  <a:srgbClr val="000000"/>
                </a:solidFill>
                <a:latin typeface="Arimo"/>
                <a:ea typeface="Arimo"/>
                <a:cs typeface="Arimo"/>
                <a:sym typeface="Arimo"/>
              </a:rPr>
              <a:t>16</a:t>
            </a:r>
            <a:r>
              <a:rPr lang="es-AR" sz="2000">
                <a:solidFill>
                  <a:srgbClr val="000000"/>
                </a:solidFill>
                <a:latin typeface="Arimo"/>
                <a:ea typeface="Arimo"/>
                <a:cs typeface="Arimo"/>
                <a:sym typeface="Arimo"/>
              </a:rPr>
              <a:t> </a:t>
            </a:r>
            <a:r>
              <a:rPr lang="es-A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72f33a36b1_0_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248" name="Google Shape;248;g72f33a36b1_0_0"/>
          <p:cNvSpPr txBox="1"/>
          <p:nvPr>
            <p:ph idx="1" type="body"/>
          </p:nvPr>
        </p:nvSpPr>
        <p:spPr>
          <a:xfrm>
            <a:off x="556325" y="1692723"/>
            <a:ext cx="8201700" cy="3090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s-AR"/>
              <a:t>MULTIPLICACIÓN </a:t>
            </a:r>
            <a:r>
              <a:rPr b="1" lang="es-AR"/>
              <a:t>HEXADECIMAL</a:t>
            </a:r>
            <a:r>
              <a:rPr lang="es-AR"/>
              <a:t>: </a:t>
            </a:r>
            <a:r>
              <a:rPr lang="es-AR" sz="2000">
                <a:solidFill>
                  <a:srgbClr val="000000"/>
                </a:solidFill>
                <a:latin typeface="Arimo"/>
                <a:ea typeface="Arimo"/>
                <a:cs typeface="Arimo"/>
                <a:sym typeface="Arimo"/>
              </a:rPr>
              <a:t>Ej: Multiplicar A. 7FA</a:t>
            </a:r>
            <a:r>
              <a:rPr baseline="-25000" lang="es-AR" sz="2000">
                <a:solidFill>
                  <a:srgbClr val="000000"/>
                </a:solidFill>
                <a:latin typeface="Arimo"/>
                <a:ea typeface="Arimo"/>
                <a:cs typeface="Arimo"/>
                <a:sym typeface="Arimo"/>
              </a:rPr>
              <a:t>16</a:t>
            </a:r>
            <a:r>
              <a:rPr lang="es-AR" sz="2000">
                <a:solidFill>
                  <a:srgbClr val="000000"/>
                </a:solidFill>
                <a:latin typeface="Arimo"/>
                <a:ea typeface="Arimo"/>
                <a:cs typeface="Arimo"/>
                <a:sym typeface="Arimo"/>
              </a:rPr>
              <a:t> y B. 2C</a:t>
            </a:r>
            <a:r>
              <a:rPr baseline="-25000" lang="es-AR" sz="2000">
                <a:solidFill>
                  <a:srgbClr val="000000"/>
                </a:solidFill>
                <a:latin typeface="Arimo"/>
                <a:ea typeface="Arimo"/>
                <a:cs typeface="Arimo"/>
                <a:sym typeface="Arimo"/>
              </a:rPr>
              <a:t>16</a:t>
            </a:r>
            <a:r>
              <a:rPr lang="es-AR" sz="2000">
                <a:solidFill>
                  <a:srgbClr val="000000"/>
                </a:solidFill>
                <a:latin typeface="Arimo"/>
                <a:ea typeface="Arimo"/>
                <a:cs typeface="Arimo"/>
                <a:sym typeface="Arimo"/>
              </a:rPr>
              <a:t>  </a:t>
            </a:r>
            <a:r>
              <a:rPr lang="es-AR"/>
              <a:t> </a:t>
            </a:r>
            <a:endParaRPr/>
          </a:p>
          <a:p>
            <a:pPr indent="0" lvl="0" marL="0" rtl="0" algn="l">
              <a:lnSpc>
                <a:spcPct val="200000"/>
              </a:lnSpc>
              <a:spcBef>
                <a:spcPts val="0"/>
              </a:spcBef>
              <a:spcAft>
                <a:spcPts val="0"/>
              </a:spcAft>
              <a:buSzPts val="1800"/>
              <a:buNone/>
            </a:pPr>
            <a:r>
              <a:t/>
            </a:r>
            <a:endParaRPr/>
          </a:p>
        </p:txBody>
      </p:sp>
      <p:graphicFrame>
        <p:nvGraphicFramePr>
          <p:cNvPr id="249" name="Google Shape;249;g72f33a36b1_0_0"/>
          <p:cNvGraphicFramePr/>
          <p:nvPr/>
        </p:nvGraphicFramePr>
        <p:xfrm>
          <a:off x="2572149" y="2397125"/>
          <a:ext cx="3000000" cy="3000000"/>
        </p:xfrm>
        <a:graphic>
          <a:graphicData uri="http://schemas.openxmlformats.org/drawingml/2006/table">
            <a:tbl>
              <a:tblPr>
                <a:noFill/>
                <a:tableStyleId>{5554C8CE-C9DC-4D14-B130-1E874F1674EB}</a:tableStyleId>
              </a:tblPr>
              <a:tblGrid>
                <a:gridCol w="804325"/>
                <a:gridCol w="804325"/>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x</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C</a:t>
                      </a:r>
                      <a:endParaRPr sz="1400" u="none" cap="none" strike="noStrike"/>
                    </a:p>
                  </a:txBody>
                  <a:tcPr marT="91425" marB="91425" marR="91425" marL="91425">
                    <a:lnB cap="flat" cmpd="sng" w="9525">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72f33a36b1_0_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255" name="Google Shape;255;g72f33a36b1_0_6"/>
          <p:cNvSpPr txBox="1"/>
          <p:nvPr>
            <p:ph idx="1" type="body"/>
          </p:nvPr>
        </p:nvSpPr>
        <p:spPr>
          <a:xfrm>
            <a:off x="621063" y="2038786"/>
            <a:ext cx="8201700" cy="265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s-AR"/>
              <a:t>Comenzamos multiplicando CxA = 120</a:t>
            </a:r>
            <a:r>
              <a:rPr baseline="-25000" lang="es-AR"/>
              <a:t>10</a:t>
            </a:r>
            <a:r>
              <a:rPr lang="es-AR"/>
              <a:t> </a:t>
            </a:r>
            <a:br>
              <a:rPr lang="es-AR"/>
            </a:br>
            <a:r>
              <a:rPr lang="es-AR"/>
              <a:t>pero 120</a:t>
            </a:r>
            <a:r>
              <a:rPr baseline="-25000" lang="es-AR"/>
              <a:t>10</a:t>
            </a:r>
            <a:r>
              <a:rPr lang="es-AR"/>
              <a:t> = 78</a:t>
            </a:r>
            <a:r>
              <a:rPr baseline="-25000" lang="es-AR"/>
              <a:t>16</a:t>
            </a:r>
            <a:r>
              <a:rPr lang="es-AR"/>
              <a:t> pongo 8 y acarreo 7</a:t>
            </a:r>
            <a:endParaRPr/>
          </a:p>
          <a:p>
            <a:pPr indent="0" lvl="0" marL="0" rtl="0" algn="l">
              <a:lnSpc>
                <a:spcPct val="150000"/>
              </a:lnSpc>
              <a:spcBef>
                <a:spcPts val="0"/>
              </a:spcBef>
              <a:spcAft>
                <a:spcPts val="0"/>
              </a:spcAft>
              <a:buSzPts val="1800"/>
              <a:buNone/>
            </a:pPr>
            <a:r>
              <a:rPr lang="es-AR"/>
              <a:t>CxF = 180</a:t>
            </a:r>
            <a:r>
              <a:rPr baseline="-25000" lang="es-AR"/>
              <a:t>10 </a:t>
            </a:r>
            <a:r>
              <a:rPr lang="es-AR"/>
              <a:t> = B4</a:t>
            </a:r>
            <a:r>
              <a:rPr baseline="-25000" lang="es-AR"/>
              <a:t>16</a:t>
            </a:r>
            <a:r>
              <a:rPr lang="es-AR"/>
              <a:t> </a:t>
            </a:r>
            <a:endParaRPr/>
          </a:p>
          <a:p>
            <a:pPr indent="0" lvl="0" marL="0" rtl="0" algn="l">
              <a:lnSpc>
                <a:spcPct val="150000"/>
              </a:lnSpc>
              <a:spcBef>
                <a:spcPts val="0"/>
              </a:spcBef>
              <a:spcAft>
                <a:spcPts val="0"/>
              </a:spcAft>
              <a:buSzPts val="1800"/>
              <a:buNone/>
            </a:pPr>
            <a:r>
              <a:rPr lang="es-AR"/>
              <a:t>B4</a:t>
            </a:r>
            <a:r>
              <a:rPr baseline="-25000" lang="es-AR"/>
              <a:t>16</a:t>
            </a:r>
            <a:r>
              <a:rPr lang="es-AR"/>
              <a:t> + 7</a:t>
            </a:r>
            <a:r>
              <a:rPr baseline="-25000" lang="es-AR"/>
              <a:t>16</a:t>
            </a:r>
            <a:r>
              <a:rPr lang="es-AR"/>
              <a:t> del acarreo = BB pongo B y acarreo B</a:t>
            </a:r>
            <a:endParaRPr/>
          </a:p>
          <a:p>
            <a:pPr indent="0" lvl="0" marL="0" rtl="0" algn="l">
              <a:lnSpc>
                <a:spcPct val="150000"/>
              </a:lnSpc>
              <a:spcBef>
                <a:spcPts val="0"/>
              </a:spcBef>
              <a:spcAft>
                <a:spcPts val="0"/>
              </a:spcAft>
              <a:buSzPts val="1800"/>
              <a:buNone/>
            </a:pPr>
            <a:r>
              <a:rPr lang="es-AR"/>
              <a:t>Cx7 = 84</a:t>
            </a:r>
            <a:r>
              <a:rPr baseline="-25000" lang="es-AR"/>
              <a:t>10 </a:t>
            </a:r>
            <a:r>
              <a:rPr lang="es-AR"/>
              <a:t>= 54</a:t>
            </a:r>
            <a:r>
              <a:rPr baseline="-25000" lang="es-AR"/>
              <a:t>16</a:t>
            </a:r>
            <a:endParaRPr baseline="-25000"/>
          </a:p>
          <a:p>
            <a:pPr indent="0" lvl="0" marL="0" rtl="0" algn="l">
              <a:lnSpc>
                <a:spcPct val="150000"/>
              </a:lnSpc>
              <a:spcBef>
                <a:spcPts val="0"/>
              </a:spcBef>
              <a:spcAft>
                <a:spcPts val="0"/>
              </a:spcAft>
              <a:buSzPts val="1800"/>
              <a:buNone/>
            </a:pPr>
            <a:r>
              <a:rPr baseline="-25000" lang="es-AR"/>
              <a:t> </a:t>
            </a:r>
            <a:r>
              <a:rPr lang="es-AR"/>
              <a:t>54</a:t>
            </a:r>
            <a:r>
              <a:rPr baseline="-25000" lang="es-AR"/>
              <a:t>16</a:t>
            </a:r>
            <a:r>
              <a:rPr lang="es-AR"/>
              <a:t>+ B</a:t>
            </a:r>
            <a:r>
              <a:rPr baseline="-25000" lang="es-AR"/>
              <a:t>16</a:t>
            </a:r>
            <a:r>
              <a:rPr lang="es-AR"/>
              <a:t>(del acarreo)</a:t>
            </a:r>
            <a:r>
              <a:rPr baseline="-25000" lang="es-AR"/>
              <a:t> </a:t>
            </a:r>
            <a:r>
              <a:rPr lang="es-AR"/>
              <a:t>= 5F</a:t>
            </a:r>
            <a:r>
              <a:rPr baseline="-25000" lang="es-AR"/>
              <a:t>16</a:t>
            </a:r>
            <a:endParaRPr baseline="-25000"/>
          </a:p>
        </p:txBody>
      </p:sp>
      <p:graphicFrame>
        <p:nvGraphicFramePr>
          <p:cNvPr id="256" name="Google Shape;256;g72f33a36b1_0_6"/>
          <p:cNvGraphicFramePr/>
          <p:nvPr/>
        </p:nvGraphicFramePr>
        <p:xfrm>
          <a:off x="5633450" y="2038775"/>
          <a:ext cx="3000000" cy="3000000"/>
        </p:xfrm>
        <a:graphic>
          <a:graphicData uri="http://schemas.openxmlformats.org/drawingml/2006/table">
            <a:tbl>
              <a:tblPr>
                <a:noFill/>
                <a:tableStyleId>{5554C8CE-C9DC-4D14-B130-1E874F1674EB}</a:tableStyleId>
              </a:tblPr>
              <a:tblGrid>
                <a:gridCol w="812975"/>
                <a:gridCol w="812975"/>
                <a:gridCol w="812975"/>
                <a:gridCol w="81297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x</a:t>
                      </a:r>
                      <a:endParaRPr sz="14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999999"/>
                          </a:solidFill>
                        </a:rPr>
                        <a:t>2</a:t>
                      </a:r>
                      <a:endParaRPr sz="1400" u="none" cap="none" strike="noStrike">
                        <a:solidFill>
                          <a:srgbClr val="999999"/>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t>C</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5</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B</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8</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bl>
          </a:graphicData>
        </a:graphic>
      </p:graphicFrame>
      <p:sp>
        <p:nvSpPr>
          <p:cNvPr id="257" name="Google Shape;257;g72f33a36b1_0_6"/>
          <p:cNvSpPr/>
          <p:nvPr/>
        </p:nvSpPr>
        <p:spPr>
          <a:xfrm>
            <a:off x="3385825" y="2323525"/>
            <a:ext cx="5078976" cy="619100"/>
          </a:xfrm>
          <a:custGeom>
            <a:rect b="b" l="l" r="r" t="t"/>
            <a:pathLst>
              <a:path extrusionOk="0" h="24764" w="209810">
                <a:moveTo>
                  <a:pt x="0" y="11442"/>
                </a:moveTo>
                <a:cubicBezTo>
                  <a:pt x="21215" y="9592"/>
                  <a:pt x="92324" y="-1879"/>
                  <a:pt x="127292" y="341"/>
                </a:cubicBezTo>
                <a:cubicBezTo>
                  <a:pt x="162260" y="2561"/>
                  <a:pt x="196057" y="20694"/>
                  <a:pt x="209810" y="24764"/>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72f33a36b1_0_6"/>
          <p:cNvSpPr/>
          <p:nvPr/>
        </p:nvSpPr>
        <p:spPr>
          <a:xfrm>
            <a:off x="4250575" y="2697500"/>
            <a:ext cx="3251951" cy="734575"/>
          </a:xfrm>
          <a:custGeom>
            <a:rect b="b" l="l" r="r" t="t"/>
            <a:pathLst>
              <a:path extrusionOk="0" h="29383" w="143574">
                <a:moveTo>
                  <a:pt x="0" y="29383"/>
                </a:moveTo>
                <a:cubicBezTo>
                  <a:pt x="13260" y="24573"/>
                  <a:pt x="55629" y="3543"/>
                  <a:pt x="79558" y="521"/>
                </a:cubicBezTo>
                <a:cubicBezTo>
                  <a:pt x="103487" y="-2501"/>
                  <a:pt x="132905" y="9464"/>
                  <a:pt x="143574" y="11252"/>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72f33a36b1_0_6"/>
          <p:cNvSpPr/>
          <p:nvPr/>
        </p:nvSpPr>
        <p:spPr>
          <a:xfrm>
            <a:off x="3441325" y="3227400"/>
            <a:ext cx="2960300" cy="1148266"/>
          </a:xfrm>
          <a:custGeom>
            <a:rect b="b" l="l" r="r" t="t"/>
            <a:pathLst>
              <a:path extrusionOk="0" h="38484" w="118412">
                <a:moveTo>
                  <a:pt x="0" y="38484"/>
                </a:moveTo>
                <a:cubicBezTo>
                  <a:pt x="14123" y="37374"/>
                  <a:pt x="65004" y="38237"/>
                  <a:pt x="84739" y="31823"/>
                </a:cubicBezTo>
                <a:cubicBezTo>
                  <a:pt x="104474" y="25409"/>
                  <a:pt x="112800" y="5304"/>
                  <a:pt x="118412" y="0"/>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72f33a36b1_0_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HEXADECIMAL</a:t>
            </a:r>
            <a:r>
              <a:rPr lang="es-AR"/>
              <a:t> </a:t>
            </a:r>
            <a:endParaRPr/>
          </a:p>
        </p:txBody>
      </p:sp>
      <p:sp>
        <p:nvSpPr>
          <p:cNvPr id="265" name="Google Shape;265;g72f33a36b1_0_15"/>
          <p:cNvSpPr txBox="1"/>
          <p:nvPr>
            <p:ph idx="1" type="body"/>
          </p:nvPr>
        </p:nvSpPr>
        <p:spPr>
          <a:xfrm>
            <a:off x="471900" y="1683475"/>
            <a:ext cx="8323200" cy="309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s-AR"/>
              <a:t>En el siguiente paso multiplicamos con la segunda posición:</a:t>
            </a:r>
            <a:endParaRPr/>
          </a:p>
          <a:p>
            <a:pPr indent="0" lvl="0" marL="0" rtl="0" algn="l">
              <a:lnSpc>
                <a:spcPct val="200000"/>
              </a:lnSpc>
              <a:spcBef>
                <a:spcPts val="0"/>
              </a:spcBef>
              <a:spcAft>
                <a:spcPts val="0"/>
              </a:spcAft>
              <a:buSzPts val="1800"/>
              <a:buNone/>
            </a:pPr>
            <a:r>
              <a:rPr lang="es-AR"/>
              <a:t>2xA = 20</a:t>
            </a:r>
            <a:r>
              <a:rPr baseline="-25000" lang="es-AR"/>
              <a:t>10</a:t>
            </a:r>
            <a:r>
              <a:rPr lang="es-AR"/>
              <a:t> = 14</a:t>
            </a:r>
            <a:r>
              <a:rPr baseline="-25000" lang="es-AR"/>
              <a:t>16</a:t>
            </a:r>
            <a:r>
              <a:rPr lang="es-AR"/>
              <a:t> pongo el 4 y acarreo el 1</a:t>
            </a:r>
            <a:endParaRPr/>
          </a:p>
          <a:p>
            <a:pPr indent="0" lvl="0" marL="0" rtl="0" algn="l">
              <a:lnSpc>
                <a:spcPct val="200000"/>
              </a:lnSpc>
              <a:spcBef>
                <a:spcPts val="0"/>
              </a:spcBef>
              <a:spcAft>
                <a:spcPts val="0"/>
              </a:spcAft>
              <a:buSzPts val="1800"/>
              <a:buNone/>
            </a:pPr>
            <a:r>
              <a:rPr lang="es-AR"/>
              <a:t>2xF = 30</a:t>
            </a:r>
            <a:r>
              <a:rPr baseline="-25000" lang="es-AR"/>
              <a:t>10</a:t>
            </a:r>
            <a:r>
              <a:rPr lang="es-AR"/>
              <a:t> = 1E</a:t>
            </a:r>
            <a:r>
              <a:rPr baseline="-25000" lang="es-AR"/>
              <a:t>16</a:t>
            </a:r>
            <a:r>
              <a:rPr lang="es-AR"/>
              <a:t> </a:t>
            </a:r>
            <a:endParaRPr/>
          </a:p>
          <a:p>
            <a:pPr indent="0" lvl="0" marL="0" rtl="0" algn="l">
              <a:lnSpc>
                <a:spcPct val="200000"/>
              </a:lnSpc>
              <a:spcBef>
                <a:spcPts val="0"/>
              </a:spcBef>
              <a:spcAft>
                <a:spcPts val="0"/>
              </a:spcAft>
              <a:buSzPts val="1800"/>
              <a:buNone/>
            </a:pPr>
            <a:r>
              <a:rPr lang="es-AR"/>
              <a:t>1E</a:t>
            </a:r>
            <a:r>
              <a:rPr baseline="-25000" lang="es-AR"/>
              <a:t>16</a:t>
            </a:r>
            <a:r>
              <a:rPr lang="es-AR"/>
              <a:t> + 1</a:t>
            </a:r>
            <a:r>
              <a:rPr baseline="-25000" lang="es-AR"/>
              <a:t>16</a:t>
            </a:r>
            <a:r>
              <a:rPr lang="es-AR"/>
              <a:t> = 1F</a:t>
            </a:r>
            <a:r>
              <a:rPr baseline="-25000" lang="es-AR"/>
              <a:t>16</a:t>
            </a:r>
            <a:r>
              <a:rPr lang="es-AR"/>
              <a:t> pongo el F y acarreo el 1</a:t>
            </a:r>
            <a:endParaRPr/>
          </a:p>
          <a:p>
            <a:pPr indent="0" lvl="0" marL="0" rtl="0" algn="l">
              <a:lnSpc>
                <a:spcPct val="200000"/>
              </a:lnSpc>
              <a:spcBef>
                <a:spcPts val="0"/>
              </a:spcBef>
              <a:spcAft>
                <a:spcPts val="0"/>
              </a:spcAft>
              <a:buSzPts val="1800"/>
              <a:buNone/>
            </a:pPr>
            <a:r>
              <a:rPr lang="es-AR"/>
              <a:t>2x7 = 14</a:t>
            </a:r>
            <a:r>
              <a:rPr baseline="-25000" lang="es-AR"/>
              <a:t>10</a:t>
            </a:r>
            <a:r>
              <a:rPr lang="es-AR"/>
              <a:t> = E</a:t>
            </a:r>
            <a:r>
              <a:rPr baseline="-25000" lang="es-AR"/>
              <a:t>16</a:t>
            </a:r>
            <a:endParaRPr/>
          </a:p>
          <a:p>
            <a:pPr indent="0" lvl="0" marL="0" rtl="0" algn="l">
              <a:lnSpc>
                <a:spcPct val="200000"/>
              </a:lnSpc>
              <a:spcBef>
                <a:spcPts val="0"/>
              </a:spcBef>
              <a:spcAft>
                <a:spcPts val="0"/>
              </a:spcAft>
              <a:buSzPts val="1800"/>
              <a:buNone/>
            </a:pPr>
            <a:r>
              <a:rPr lang="es-AR"/>
              <a:t>E</a:t>
            </a:r>
            <a:r>
              <a:rPr baseline="-25000" lang="es-AR"/>
              <a:t>16 </a:t>
            </a:r>
            <a:r>
              <a:rPr lang="es-AR"/>
              <a:t>+ 1</a:t>
            </a:r>
            <a:r>
              <a:rPr baseline="-25000" lang="es-AR"/>
              <a:t>16 </a:t>
            </a:r>
            <a:r>
              <a:rPr lang="es-AR"/>
              <a:t>= F</a:t>
            </a:r>
            <a:r>
              <a:rPr baseline="-25000" lang="es-AR"/>
              <a:t>16</a:t>
            </a:r>
            <a:endParaRPr baseline="-25000"/>
          </a:p>
        </p:txBody>
      </p:sp>
      <p:graphicFrame>
        <p:nvGraphicFramePr>
          <p:cNvPr id="266" name="Google Shape;266;g72f33a36b1_0_15"/>
          <p:cNvGraphicFramePr/>
          <p:nvPr/>
        </p:nvGraphicFramePr>
        <p:xfrm>
          <a:off x="4880887" y="2168825"/>
          <a:ext cx="3000000" cy="3000000"/>
        </p:xfrm>
        <a:graphic>
          <a:graphicData uri="http://schemas.openxmlformats.org/drawingml/2006/table">
            <a:tbl>
              <a:tblPr>
                <a:noFill/>
                <a:tableStyleId>{5554C8CE-C9DC-4D14-B130-1E874F1674EB}</a:tableStyleId>
              </a:tblPr>
              <a:tblGrid>
                <a:gridCol w="762625"/>
                <a:gridCol w="762625"/>
                <a:gridCol w="762625"/>
                <a:gridCol w="762625"/>
                <a:gridCol w="76262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x</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t>2</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999999"/>
                          </a:solidFill>
                        </a:rPr>
                        <a:t>C</a:t>
                      </a:r>
                      <a:endParaRPr sz="1400" u="none" cap="none" strike="noStrike">
                        <a:solidFill>
                          <a:srgbClr val="999999"/>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B</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67" name="Google Shape;267;g72f33a36b1_0_15"/>
          <p:cNvSpPr/>
          <p:nvPr/>
        </p:nvSpPr>
        <p:spPr>
          <a:xfrm>
            <a:off x="3367325" y="2450700"/>
            <a:ext cx="3944791" cy="1121375"/>
          </a:xfrm>
          <a:custGeom>
            <a:rect b="b" l="l" r="r" t="t"/>
            <a:pathLst>
              <a:path extrusionOk="0" h="44855" w="163109">
                <a:moveTo>
                  <a:pt x="0" y="0"/>
                </a:moveTo>
                <a:cubicBezTo>
                  <a:pt x="16867" y="5931"/>
                  <a:pt x="74017" y="28111"/>
                  <a:pt x="101202" y="35587"/>
                </a:cubicBezTo>
                <a:cubicBezTo>
                  <a:pt x="128387" y="43063"/>
                  <a:pt x="152791" y="43310"/>
                  <a:pt x="163109" y="44855"/>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72f33a36b1_0_15"/>
          <p:cNvSpPr/>
          <p:nvPr/>
        </p:nvSpPr>
        <p:spPr>
          <a:xfrm>
            <a:off x="3228575" y="3568025"/>
            <a:ext cx="3434717" cy="492025"/>
          </a:xfrm>
          <a:custGeom>
            <a:rect b="b" l="l" r="r" t="t"/>
            <a:pathLst>
              <a:path extrusionOk="0" h="19681" w="144574">
                <a:moveTo>
                  <a:pt x="0" y="0"/>
                </a:moveTo>
                <a:cubicBezTo>
                  <a:pt x="17052" y="3275"/>
                  <a:pt x="78218" y="18852"/>
                  <a:pt x="102314" y="19647"/>
                </a:cubicBezTo>
                <a:cubicBezTo>
                  <a:pt x="126410" y="20442"/>
                  <a:pt x="137531" y="7248"/>
                  <a:pt x="144574" y="4768"/>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72f33a36b1_0_15"/>
          <p:cNvSpPr/>
          <p:nvPr/>
        </p:nvSpPr>
        <p:spPr>
          <a:xfrm>
            <a:off x="1881325" y="3697750"/>
            <a:ext cx="3944826" cy="947925"/>
          </a:xfrm>
          <a:custGeom>
            <a:rect b="b" l="l" r="r" t="t"/>
            <a:pathLst>
              <a:path extrusionOk="0" h="37917" w="148651">
                <a:moveTo>
                  <a:pt x="0" y="34476"/>
                </a:moveTo>
                <a:cubicBezTo>
                  <a:pt x="14890" y="34661"/>
                  <a:pt x="64564" y="41334"/>
                  <a:pt x="89339" y="35588"/>
                </a:cubicBezTo>
                <a:cubicBezTo>
                  <a:pt x="114114" y="29842"/>
                  <a:pt x="138766" y="5931"/>
                  <a:pt x="148651" y="0"/>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72be950faf_0_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OCTAL Y HEXADECIMAL </a:t>
            </a:r>
            <a:endParaRPr/>
          </a:p>
        </p:txBody>
      </p:sp>
      <p:sp>
        <p:nvSpPr>
          <p:cNvPr id="82" name="Google Shape;82;g72be950faf_0_0"/>
          <p:cNvSpPr txBox="1"/>
          <p:nvPr>
            <p:ph idx="1" type="body"/>
          </p:nvPr>
        </p:nvSpPr>
        <p:spPr>
          <a:xfrm>
            <a:off x="151900" y="1861700"/>
            <a:ext cx="8222100" cy="2710200"/>
          </a:xfrm>
          <a:prstGeom prst="rect">
            <a:avLst/>
          </a:prstGeom>
          <a:noFill/>
          <a:ln>
            <a:noFill/>
          </a:ln>
        </p:spPr>
        <p:txBody>
          <a:bodyPr anchorCtr="0" anchor="t" bIns="91425" lIns="91425" spcFirstLastPara="1" rIns="91425" wrap="square" tIns="91425">
            <a:noAutofit/>
          </a:bodyPr>
          <a:lstStyle/>
          <a:p>
            <a:pPr indent="0" lvl="0" marL="114300" rtl="0" algn="l">
              <a:lnSpc>
                <a:spcPct val="250000"/>
              </a:lnSpc>
              <a:spcBef>
                <a:spcPts val="0"/>
              </a:spcBef>
              <a:spcAft>
                <a:spcPts val="0"/>
              </a:spcAft>
              <a:buSzPts val="1800"/>
              <a:buNone/>
            </a:pPr>
            <a:r>
              <a:rPr lang="es-AR" u="sng"/>
              <a:t>Cada unidad de  acarreo tiene el mismo valor de la base del sistema</a:t>
            </a:r>
            <a:r>
              <a:rPr lang="es-AR"/>
              <a:t>, </a:t>
            </a:r>
            <a:endParaRPr/>
          </a:p>
          <a:p>
            <a:pPr indent="-342900" lvl="0" marL="457200" rtl="0" algn="l">
              <a:lnSpc>
                <a:spcPct val="200000"/>
              </a:lnSpc>
              <a:spcBef>
                <a:spcPts val="0"/>
              </a:spcBef>
              <a:spcAft>
                <a:spcPts val="0"/>
              </a:spcAft>
              <a:buSzPts val="1800"/>
              <a:buChar char="●"/>
            </a:pPr>
            <a:r>
              <a:rPr lang="es-AR"/>
              <a:t>En la </a:t>
            </a:r>
            <a:r>
              <a:rPr lang="es-AR" u="sng"/>
              <a:t>suma binaria</a:t>
            </a:r>
            <a:r>
              <a:rPr lang="es-AR"/>
              <a:t> es </a:t>
            </a:r>
            <a:r>
              <a:rPr b="1" lang="es-AR"/>
              <a:t>dos</a:t>
            </a:r>
            <a:endParaRPr/>
          </a:p>
          <a:p>
            <a:pPr indent="-342900" lvl="0" marL="457200" rtl="0" algn="l">
              <a:lnSpc>
                <a:spcPct val="200000"/>
              </a:lnSpc>
              <a:spcBef>
                <a:spcPts val="0"/>
              </a:spcBef>
              <a:spcAft>
                <a:spcPts val="0"/>
              </a:spcAft>
              <a:buSzPts val="1800"/>
              <a:buChar char="●"/>
            </a:pPr>
            <a:r>
              <a:rPr lang="es-AR"/>
              <a:t>En la suma en </a:t>
            </a:r>
            <a:r>
              <a:rPr lang="es-AR" u="sng"/>
              <a:t>octal</a:t>
            </a:r>
            <a:r>
              <a:rPr lang="es-AR"/>
              <a:t> </a:t>
            </a:r>
            <a:r>
              <a:rPr b="1" lang="es-AR"/>
              <a:t>ocho</a:t>
            </a:r>
            <a:r>
              <a:rPr lang="es-AR"/>
              <a:t> </a:t>
            </a:r>
            <a:endParaRPr/>
          </a:p>
          <a:p>
            <a:pPr indent="-342900" lvl="0" marL="457200" rtl="0" algn="l">
              <a:lnSpc>
                <a:spcPct val="200000"/>
              </a:lnSpc>
              <a:spcBef>
                <a:spcPts val="0"/>
              </a:spcBef>
              <a:spcAft>
                <a:spcPts val="0"/>
              </a:spcAft>
              <a:buSzPts val="1800"/>
              <a:buChar char="●"/>
            </a:pPr>
            <a:r>
              <a:rPr lang="es-AR"/>
              <a:t>En la suma en </a:t>
            </a:r>
            <a:r>
              <a:rPr lang="es-AR" u="sng"/>
              <a:t>hexadecimal</a:t>
            </a:r>
            <a:r>
              <a:rPr lang="es-AR"/>
              <a:t> </a:t>
            </a:r>
            <a:r>
              <a:rPr b="1" lang="es-AR"/>
              <a:t>dieciséis</a:t>
            </a:r>
            <a:r>
              <a:rPr lang="es-A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72f33a36b1_0_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MULTIPLICACIÓN BINARIA, OCTAL Y HEXADECIMAL</a:t>
            </a:r>
            <a:r>
              <a:rPr lang="es-AR"/>
              <a:t> </a:t>
            </a:r>
            <a:endParaRPr/>
          </a:p>
        </p:txBody>
      </p:sp>
      <p:sp>
        <p:nvSpPr>
          <p:cNvPr id="275" name="Google Shape;275;g72f33a36b1_0_24"/>
          <p:cNvSpPr txBox="1"/>
          <p:nvPr>
            <p:ph idx="1" type="body"/>
          </p:nvPr>
        </p:nvSpPr>
        <p:spPr>
          <a:xfrm>
            <a:off x="471900" y="1840925"/>
            <a:ext cx="8323200" cy="2933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800"/>
              <a:buNone/>
            </a:pPr>
            <a:r>
              <a:rPr lang="es-AR"/>
              <a:t>Y ahora solo queda sumar en base 16</a:t>
            </a:r>
            <a:endParaRPr baseline="-25000"/>
          </a:p>
        </p:txBody>
      </p:sp>
      <p:graphicFrame>
        <p:nvGraphicFramePr>
          <p:cNvPr id="276" name="Google Shape;276;g72f33a36b1_0_24"/>
          <p:cNvGraphicFramePr/>
          <p:nvPr/>
        </p:nvGraphicFramePr>
        <p:xfrm>
          <a:off x="4880887" y="2245025"/>
          <a:ext cx="3000000" cy="3000000"/>
        </p:xfrm>
        <a:graphic>
          <a:graphicData uri="http://schemas.openxmlformats.org/drawingml/2006/table">
            <a:tbl>
              <a:tblPr>
                <a:noFill/>
                <a:tableStyleId>{5554C8CE-C9DC-4D14-B130-1E874F1674EB}</a:tableStyleId>
              </a:tblPr>
              <a:tblGrid>
                <a:gridCol w="635525"/>
                <a:gridCol w="635525"/>
                <a:gridCol w="635525"/>
                <a:gridCol w="635525"/>
                <a:gridCol w="635525"/>
                <a:gridCol w="63552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x</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C</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B</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a:t>
                      </a:r>
                      <a:endParaRPr sz="1400" u="none" cap="none" strike="noStrike">
                        <a:solidFill>
                          <a:srgbClr val="FF0000"/>
                        </a:solidFill>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5</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E</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F</a:t>
                      </a:r>
                      <a:endParaRPr sz="1400" u="none" cap="none" strike="noStrike"/>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8</a:t>
                      </a:r>
                      <a:endParaRPr sz="1400" u="none" cap="none" strike="noStrike"/>
                    </a:p>
                  </a:txBody>
                  <a:tcPr marT="91425" marB="91425" marR="91425" marL="91425">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83dcc421d9_0_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282" name="Google Shape;282;g83dcc421d9_0_0"/>
          <p:cNvSpPr txBox="1"/>
          <p:nvPr>
            <p:ph idx="1" type="body"/>
          </p:nvPr>
        </p:nvSpPr>
        <p:spPr>
          <a:xfrm>
            <a:off x="460950" y="1970475"/>
            <a:ext cx="8222100" cy="24792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s-AR"/>
              <a:t>En la suma binaria en complemento a 2 existen 4 posibles escenarios:</a:t>
            </a:r>
            <a:br>
              <a:rPr lang="es-AR"/>
            </a:br>
            <a:endParaRPr/>
          </a:p>
          <a:p>
            <a:pPr indent="457200" lvl="0" marL="0" rtl="0" algn="l">
              <a:lnSpc>
                <a:spcPct val="115000"/>
              </a:lnSpc>
              <a:spcBef>
                <a:spcPts val="0"/>
              </a:spcBef>
              <a:spcAft>
                <a:spcPts val="0"/>
              </a:spcAft>
              <a:buSzPts val="1800"/>
              <a:buNone/>
            </a:pPr>
            <a:r>
              <a:rPr b="1" lang="es-AR"/>
              <a:t>CASO 1: </a:t>
            </a:r>
            <a:r>
              <a:rPr lang="es-AR"/>
              <a:t> Sumar 2 números positivos.</a:t>
            </a:r>
            <a:br>
              <a:rPr lang="es-AR"/>
            </a:br>
            <a:endParaRPr/>
          </a:p>
          <a:p>
            <a:pPr indent="0" lvl="0" marL="0" rtl="0" algn="l">
              <a:lnSpc>
                <a:spcPct val="115000"/>
              </a:lnSpc>
              <a:spcBef>
                <a:spcPts val="0"/>
              </a:spcBef>
              <a:spcAft>
                <a:spcPts val="0"/>
              </a:spcAft>
              <a:buSzPts val="1800"/>
              <a:buNone/>
            </a:pPr>
            <a:r>
              <a:rPr b="1" lang="es-AR"/>
              <a:t>       CASO 2 y 3: </a:t>
            </a:r>
            <a:r>
              <a:rPr lang="es-AR"/>
              <a:t>Sumar un positivo y un negativo o de un negativo y un positivo.</a:t>
            </a:r>
            <a:br>
              <a:rPr lang="es-AR"/>
            </a:br>
            <a:endParaRPr/>
          </a:p>
          <a:p>
            <a:pPr indent="0" lvl="0" marL="0" rtl="0" algn="l">
              <a:lnSpc>
                <a:spcPct val="115000"/>
              </a:lnSpc>
              <a:spcBef>
                <a:spcPts val="0"/>
              </a:spcBef>
              <a:spcAft>
                <a:spcPts val="0"/>
              </a:spcAft>
              <a:buSzPts val="1800"/>
              <a:buNone/>
            </a:pPr>
            <a:r>
              <a:rPr b="1" lang="es-AR"/>
              <a:t>        CASO 4: </a:t>
            </a:r>
            <a:r>
              <a:rPr lang="es-AR"/>
              <a:t>Sumar 2 números negativos.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74e358c078_0_7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288" name="Google Shape;288;g74e358c078_0_72"/>
          <p:cNvSpPr txBox="1"/>
          <p:nvPr>
            <p:ph idx="1" type="body"/>
          </p:nvPr>
        </p:nvSpPr>
        <p:spPr>
          <a:xfrm>
            <a:off x="471900" y="1674425"/>
            <a:ext cx="8222100" cy="32973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u="sng"/>
              <a:t>CASO 1: SUMA DE 2 NÚMEROS POSITIVOS:</a:t>
            </a:r>
            <a:endParaRPr b="1" u="sng"/>
          </a:p>
          <a:p>
            <a:pPr indent="0" lvl="0" marL="114300" rtl="0" algn="l">
              <a:lnSpc>
                <a:spcPct val="115000"/>
              </a:lnSpc>
              <a:spcBef>
                <a:spcPts val="0"/>
              </a:spcBef>
              <a:spcAft>
                <a:spcPts val="0"/>
              </a:spcAft>
              <a:buSzPts val="1800"/>
              <a:buNone/>
            </a:pPr>
            <a:r>
              <a:t/>
            </a:r>
            <a:endParaRPr b="1" u="sng"/>
          </a:p>
          <a:p>
            <a:pPr indent="-342900" lvl="0" marL="457200" rtl="0" algn="l">
              <a:lnSpc>
                <a:spcPct val="115000"/>
              </a:lnSpc>
              <a:spcBef>
                <a:spcPts val="0"/>
              </a:spcBef>
              <a:spcAft>
                <a:spcPts val="0"/>
              </a:spcAft>
              <a:buSzPts val="1800"/>
              <a:buChar char="●"/>
            </a:pPr>
            <a:r>
              <a:rPr lang="es-AR"/>
              <a:t>El resultado debe ser siempre un número positivo por lo que el MSB debe ser siempre 0.</a:t>
            </a:r>
            <a:br>
              <a:rPr lang="es-AR"/>
            </a:br>
            <a:endParaRPr/>
          </a:p>
          <a:p>
            <a:pPr indent="-342900" lvl="0" marL="457200" rtl="0" algn="l">
              <a:lnSpc>
                <a:spcPct val="115000"/>
              </a:lnSpc>
              <a:spcBef>
                <a:spcPts val="0"/>
              </a:spcBef>
              <a:spcAft>
                <a:spcPts val="0"/>
              </a:spcAft>
              <a:buSzPts val="1800"/>
              <a:buChar char="●"/>
            </a:pPr>
            <a:r>
              <a:rPr lang="es-AR"/>
              <a:t>Es importante saber el rango de números (decimales) que admite la cantidad de bits que estamos utilizando.</a:t>
            </a:r>
            <a:br>
              <a:rPr lang="es-AR"/>
            </a:br>
            <a:endParaRPr/>
          </a:p>
          <a:p>
            <a:pPr indent="-342900" lvl="0" marL="457200" rtl="0" algn="l">
              <a:lnSpc>
                <a:spcPct val="115000"/>
              </a:lnSpc>
              <a:spcBef>
                <a:spcPts val="0"/>
              </a:spcBef>
              <a:spcAft>
                <a:spcPts val="0"/>
              </a:spcAft>
              <a:buSzPts val="1800"/>
              <a:buChar char="●"/>
            </a:pPr>
            <a:r>
              <a:rPr lang="es-AR"/>
              <a:t>Si el número alcanzado estuviera fuera del rango permitido se producirá un OVERFLOW que derivará en un resultado erróneo por sobrecarga de datos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83dcc421d9_0_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294" name="Google Shape;294;g83dcc421d9_0_7"/>
          <p:cNvSpPr txBox="1"/>
          <p:nvPr>
            <p:ph idx="1" type="body"/>
          </p:nvPr>
        </p:nvSpPr>
        <p:spPr>
          <a:xfrm>
            <a:off x="471900" y="1672500"/>
            <a:ext cx="8222100" cy="9918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sz="1600" u="sng"/>
              <a:t>Ejemplo 1</a:t>
            </a:r>
            <a:r>
              <a:rPr b="1" lang="es-AR" sz="1600"/>
              <a:t> Suma de 2 números positivos</a:t>
            </a:r>
            <a:r>
              <a:rPr b="1" lang="es-AR" sz="1600" u="sng"/>
              <a:t>:</a:t>
            </a:r>
            <a:r>
              <a:rPr lang="es-AR" sz="1600" u="sng"/>
              <a:t> </a:t>
            </a:r>
            <a:endParaRPr sz="1600" u="sng"/>
          </a:p>
          <a:p>
            <a:pPr indent="0" lvl="0" marL="114300" rtl="0" algn="l">
              <a:lnSpc>
                <a:spcPct val="115000"/>
              </a:lnSpc>
              <a:spcBef>
                <a:spcPts val="0"/>
              </a:spcBef>
              <a:spcAft>
                <a:spcPts val="0"/>
              </a:spcAft>
              <a:buSzPts val="1800"/>
              <a:buNone/>
            </a:pPr>
            <a:r>
              <a:rPr b="1" lang="es-AR" sz="1600"/>
              <a:t>Dado los números binarios:  W=00010001</a:t>
            </a:r>
            <a:r>
              <a:rPr b="1" baseline="-25000" lang="es-AR" sz="1600"/>
              <a:t>2</a:t>
            </a:r>
            <a:r>
              <a:rPr b="1" lang="es-AR" sz="1600"/>
              <a:t>; T=00010101</a:t>
            </a:r>
            <a:r>
              <a:rPr b="1" baseline="-25000" lang="es-AR" sz="1600"/>
              <a:t>2</a:t>
            </a:r>
            <a:r>
              <a:rPr b="1" lang="es-AR" sz="1600"/>
              <a:t>;</a:t>
            </a:r>
            <a:r>
              <a:rPr lang="es-AR" sz="1600"/>
              <a:t>   </a:t>
            </a:r>
            <a:endParaRPr sz="1600"/>
          </a:p>
          <a:p>
            <a:pPr indent="0" lvl="0" marL="114300" rtl="0" algn="l">
              <a:lnSpc>
                <a:spcPct val="115000"/>
              </a:lnSpc>
              <a:spcBef>
                <a:spcPts val="0"/>
              </a:spcBef>
              <a:spcAft>
                <a:spcPts val="0"/>
              </a:spcAft>
              <a:buSzPts val="1800"/>
              <a:buNone/>
            </a:pPr>
            <a:r>
              <a:rPr b="1" lang="es-AR" sz="1600" u="sng"/>
              <a:t>Obtener W+T</a:t>
            </a:r>
            <a:r>
              <a:rPr b="1" lang="es-AR" sz="1600"/>
              <a:t>  </a:t>
            </a:r>
            <a:r>
              <a:rPr lang="es-AR" sz="1600"/>
              <a:t>(Trabajamos con 8 bits por lo que el 8vo bit debe ser 0) </a:t>
            </a:r>
            <a:endParaRPr sz="1600"/>
          </a:p>
        </p:txBody>
      </p:sp>
      <p:graphicFrame>
        <p:nvGraphicFramePr>
          <p:cNvPr id="295" name="Google Shape;295;g83dcc421d9_0_7"/>
          <p:cNvGraphicFramePr/>
          <p:nvPr/>
        </p:nvGraphicFramePr>
        <p:xfrm>
          <a:off x="702750" y="2712888"/>
          <a:ext cx="3000000" cy="3000000"/>
        </p:xfrm>
        <a:graphic>
          <a:graphicData uri="http://schemas.openxmlformats.org/drawingml/2006/table">
            <a:tbl>
              <a:tblPr>
                <a:noFill/>
                <a:tableStyleId>{5554C8CE-C9DC-4D14-B130-1E874F1674EB}</a:tableStyleId>
              </a:tblPr>
              <a:tblGrid>
                <a:gridCol w="804325"/>
                <a:gridCol w="804325"/>
                <a:gridCol w="804325"/>
                <a:gridCol w="804325"/>
                <a:gridCol w="796100"/>
                <a:gridCol w="812550"/>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695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t>
                      </a:r>
                      <a:endParaRPr sz="1400" u="none" cap="none" strike="noStrike"/>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r>
            </a:tbl>
          </a:graphicData>
        </a:graphic>
      </p:graphicFrame>
      <p:cxnSp>
        <p:nvCxnSpPr>
          <p:cNvPr id="296" name="Google Shape;296;g83dcc421d9_0_7"/>
          <p:cNvCxnSpPr/>
          <p:nvPr/>
        </p:nvCxnSpPr>
        <p:spPr>
          <a:xfrm rot="10800000">
            <a:off x="2053550" y="4292300"/>
            <a:ext cx="481200" cy="305400"/>
          </a:xfrm>
          <a:prstGeom prst="straightConnector1">
            <a:avLst/>
          </a:prstGeom>
          <a:noFill/>
          <a:ln cap="flat" cmpd="sng" w="9525">
            <a:solidFill>
              <a:schemeClr val="dk2"/>
            </a:solidFill>
            <a:prstDash val="solid"/>
            <a:round/>
            <a:headEnd len="sm" w="sm" type="none"/>
            <a:tailEnd len="med" w="med" type="stealth"/>
          </a:ln>
        </p:spPr>
      </p:cxnSp>
      <p:sp>
        <p:nvSpPr>
          <p:cNvPr id="297" name="Google Shape;297;g83dcc421d9_0_7"/>
          <p:cNvSpPr txBox="1"/>
          <p:nvPr/>
        </p:nvSpPr>
        <p:spPr>
          <a:xfrm>
            <a:off x="2534750" y="4416525"/>
            <a:ext cx="53286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Roboto"/>
                <a:ea typeface="Roboto"/>
                <a:cs typeface="Roboto"/>
                <a:sym typeface="Roboto"/>
              </a:rPr>
              <a:t>8vo bit en 0</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7fe994396c_0_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03" name="Google Shape;303;g7fe994396c_0_2"/>
          <p:cNvSpPr txBox="1"/>
          <p:nvPr>
            <p:ph idx="1" type="body"/>
          </p:nvPr>
        </p:nvSpPr>
        <p:spPr>
          <a:xfrm>
            <a:off x="471900" y="1674425"/>
            <a:ext cx="8222100" cy="32973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u="sng"/>
              <a:t>CASO 2 y 3: SUMA DE 1 NÚMERO POSITIVO Y 1 NÚMERO NEGATIVO:</a:t>
            </a:r>
            <a:endParaRPr b="1" u="sng"/>
          </a:p>
          <a:p>
            <a:pPr indent="0" lvl="0" marL="114300" rtl="0" algn="l">
              <a:lnSpc>
                <a:spcPct val="115000"/>
              </a:lnSpc>
              <a:spcBef>
                <a:spcPts val="0"/>
              </a:spcBef>
              <a:spcAft>
                <a:spcPts val="0"/>
              </a:spcAft>
              <a:buSzPts val="1800"/>
              <a:buNone/>
            </a:pPr>
            <a:r>
              <a:t/>
            </a:r>
            <a:endParaRPr b="1" u="sng"/>
          </a:p>
          <a:p>
            <a:pPr indent="-342900" lvl="0" marL="457200" rtl="0" algn="l">
              <a:lnSpc>
                <a:spcPct val="115000"/>
              </a:lnSpc>
              <a:spcBef>
                <a:spcPts val="0"/>
              </a:spcBef>
              <a:spcAft>
                <a:spcPts val="0"/>
              </a:spcAft>
              <a:buSzPts val="1800"/>
              <a:buChar char="●"/>
            </a:pPr>
            <a:r>
              <a:rPr lang="es-AR"/>
              <a:t>El resultado debe poseer el signo del que tenga mayor valor absoluto.</a:t>
            </a:r>
            <a:br>
              <a:rPr lang="es-AR"/>
            </a:br>
            <a:br>
              <a:rPr lang="es-AR"/>
            </a:br>
            <a:endParaRPr/>
          </a:p>
          <a:p>
            <a:pPr indent="-342900" lvl="0" marL="457200" rtl="0" algn="l">
              <a:lnSpc>
                <a:spcPct val="115000"/>
              </a:lnSpc>
              <a:spcBef>
                <a:spcPts val="0"/>
              </a:spcBef>
              <a:spcAft>
                <a:spcPts val="0"/>
              </a:spcAft>
              <a:buSzPts val="1800"/>
              <a:buChar char="●"/>
            </a:pPr>
            <a:r>
              <a:rPr lang="es-AR"/>
              <a:t>Veremos 2 ejemplos uno que nos dará un resultado positivo y uno de valor negativo.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74e358c078_0_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09" name="Google Shape;309;g74e358c078_0_3"/>
          <p:cNvSpPr txBox="1"/>
          <p:nvPr>
            <p:ph idx="1" type="body"/>
          </p:nvPr>
        </p:nvSpPr>
        <p:spPr>
          <a:xfrm>
            <a:off x="471900" y="2033275"/>
            <a:ext cx="8222100" cy="27441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sz="1600" u="sng"/>
              <a:t>Caso 2</a:t>
            </a:r>
            <a:r>
              <a:rPr b="1" lang="es-AR" sz="1600"/>
              <a:t> Suma de un número positivo y un número negativo</a:t>
            </a:r>
            <a:r>
              <a:rPr b="1" lang="es-AR" sz="1600" u="sng"/>
              <a:t>:</a:t>
            </a:r>
            <a:r>
              <a:rPr lang="es-AR" sz="1600" u="sng"/>
              <a:t> </a:t>
            </a:r>
            <a:endParaRPr sz="1600" u="sng"/>
          </a:p>
          <a:p>
            <a:pPr indent="0" lvl="0" marL="114300" rtl="0" algn="l">
              <a:lnSpc>
                <a:spcPct val="115000"/>
              </a:lnSpc>
              <a:spcBef>
                <a:spcPts val="0"/>
              </a:spcBef>
              <a:spcAft>
                <a:spcPts val="0"/>
              </a:spcAft>
              <a:buSzPts val="1800"/>
              <a:buNone/>
            </a:pPr>
            <a:r>
              <a:rPr b="1" lang="es-AR" sz="1600"/>
              <a:t>Dado los números:</a:t>
            </a:r>
            <a:endParaRPr b="1" sz="1600"/>
          </a:p>
          <a:p>
            <a:pPr indent="-330200" lvl="0" marL="457200" rtl="0" algn="l">
              <a:lnSpc>
                <a:spcPct val="115000"/>
              </a:lnSpc>
              <a:spcBef>
                <a:spcPts val="0"/>
              </a:spcBef>
              <a:spcAft>
                <a:spcPts val="0"/>
              </a:spcAft>
              <a:buSzPts val="1600"/>
              <a:buChar char="●"/>
            </a:pPr>
            <a:r>
              <a:rPr b="1" lang="es-AR" sz="1600"/>
              <a:t>A.  88</a:t>
            </a:r>
            <a:r>
              <a:rPr b="1" baseline="-25000" lang="es-AR" sz="1600"/>
              <a:t>10</a:t>
            </a:r>
            <a:r>
              <a:rPr b="1" lang="es-AR" sz="1600"/>
              <a:t>    =    01011000 </a:t>
            </a:r>
            <a:r>
              <a:rPr b="1" baseline="-25000" lang="es-AR" sz="1600"/>
              <a:t>c-2</a:t>
            </a:r>
            <a:endParaRPr b="1" sz="1600"/>
          </a:p>
          <a:p>
            <a:pPr indent="-330200" lvl="0" marL="457200" rtl="0" algn="l">
              <a:lnSpc>
                <a:spcPct val="115000"/>
              </a:lnSpc>
              <a:spcBef>
                <a:spcPts val="0"/>
              </a:spcBef>
              <a:spcAft>
                <a:spcPts val="0"/>
              </a:spcAft>
              <a:buSzPts val="1600"/>
              <a:buChar char="●"/>
            </a:pPr>
            <a:r>
              <a:rPr b="1" lang="es-AR" sz="1600"/>
              <a:t>B. -10</a:t>
            </a:r>
            <a:r>
              <a:rPr b="1" baseline="-25000" lang="es-AR" sz="1600"/>
              <a:t>10</a:t>
            </a:r>
            <a:r>
              <a:rPr b="1" lang="es-AR" sz="1600"/>
              <a:t>    =    11110110</a:t>
            </a:r>
            <a:r>
              <a:rPr b="1" baseline="-25000" lang="es-AR" sz="1600"/>
              <a:t>c-2</a:t>
            </a:r>
            <a:r>
              <a:rPr lang="es-AR" sz="1600"/>
              <a:t>  </a:t>
            </a:r>
            <a:br>
              <a:rPr lang="es-AR" sz="1600"/>
            </a:br>
            <a:endParaRPr sz="1600"/>
          </a:p>
          <a:p>
            <a:pPr indent="0" lvl="0" marL="114300" rtl="0" algn="l">
              <a:lnSpc>
                <a:spcPct val="115000"/>
              </a:lnSpc>
              <a:spcBef>
                <a:spcPts val="0"/>
              </a:spcBef>
              <a:spcAft>
                <a:spcPts val="0"/>
              </a:spcAft>
              <a:buSzPts val="1800"/>
              <a:buNone/>
            </a:pPr>
            <a:r>
              <a:rPr b="1" lang="es-AR" sz="1600" u="sng"/>
              <a:t>Obtener A+B</a:t>
            </a:r>
            <a:endParaRPr b="1" sz="1600"/>
          </a:p>
          <a:p>
            <a:pPr indent="0" lvl="0" marL="114300" rtl="0" algn="l">
              <a:lnSpc>
                <a:spcPct val="115000"/>
              </a:lnSpc>
              <a:spcBef>
                <a:spcPts val="0"/>
              </a:spcBef>
              <a:spcAft>
                <a:spcPts val="0"/>
              </a:spcAft>
              <a:buSzPts val="1800"/>
              <a:buNone/>
            </a:pPr>
            <a:r>
              <a:rPr lang="es-AR" sz="1600"/>
              <a:t>Como el valor absoluto de 88 es 88 y el valor absoluto de -10 es 10 esperamos que el resultado de esta suma arroje un valor </a:t>
            </a:r>
            <a:r>
              <a:rPr b="1" lang="es-AR" sz="1600"/>
              <a:t>POSITIVO</a:t>
            </a:r>
            <a:r>
              <a:rPr lang="es-AR" sz="1600"/>
              <a:t>. ( &gt;0 )</a:t>
            </a:r>
            <a:br>
              <a:rPr lang="es-AR" sz="1600"/>
            </a:br>
            <a:r>
              <a:rPr lang="es-AR" sz="1600"/>
              <a:t>Resolvemos: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74e358c078_0_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15" name="Google Shape;315;g74e358c078_0_12"/>
          <p:cNvSpPr txBox="1"/>
          <p:nvPr>
            <p:ph idx="1" type="body"/>
          </p:nvPr>
        </p:nvSpPr>
        <p:spPr>
          <a:xfrm>
            <a:off x="384750" y="1673600"/>
            <a:ext cx="8222100" cy="675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s-AR" sz="1500"/>
              <a:t>A.  88</a:t>
            </a:r>
            <a:r>
              <a:rPr b="1" baseline="-25000" lang="es-AR" sz="1500"/>
              <a:t>10</a:t>
            </a:r>
            <a:r>
              <a:rPr b="1" lang="es-AR" sz="1500"/>
              <a:t>    =    01011000</a:t>
            </a:r>
            <a:r>
              <a:rPr b="1" baseline="-25000" lang="es-AR" sz="1500"/>
              <a:t>c-2</a:t>
            </a:r>
            <a:endParaRPr b="1" sz="1500"/>
          </a:p>
          <a:p>
            <a:pPr indent="-330200" lvl="0" marL="457200" rtl="0" algn="l">
              <a:lnSpc>
                <a:spcPct val="115000"/>
              </a:lnSpc>
              <a:spcBef>
                <a:spcPts val="0"/>
              </a:spcBef>
              <a:spcAft>
                <a:spcPts val="0"/>
              </a:spcAft>
              <a:buSzPts val="1600"/>
              <a:buChar char="●"/>
            </a:pPr>
            <a:r>
              <a:rPr b="1" lang="es-AR" sz="1500"/>
              <a:t>B. -10</a:t>
            </a:r>
            <a:r>
              <a:rPr b="1" baseline="-25000" lang="es-AR" sz="1500"/>
              <a:t>10</a:t>
            </a:r>
            <a:r>
              <a:rPr b="1" lang="es-AR" sz="1500"/>
              <a:t>    =    11110110</a:t>
            </a:r>
            <a:r>
              <a:rPr b="1" baseline="-25000" lang="es-AR" sz="1500"/>
              <a:t>c-2</a:t>
            </a:r>
            <a:r>
              <a:rPr lang="es-AR" sz="1500"/>
              <a:t>  </a:t>
            </a:r>
            <a:br>
              <a:rPr lang="es-AR" sz="1600"/>
            </a:br>
            <a:endParaRPr sz="1600"/>
          </a:p>
        </p:txBody>
      </p:sp>
      <p:graphicFrame>
        <p:nvGraphicFramePr>
          <p:cNvPr id="316" name="Google Shape;316;g74e358c078_0_12"/>
          <p:cNvGraphicFramePr/>
          <p:nvPr/>
        </p:nvGraphicFramePr>
        <p:xfrm>
          <a:off x="818688" y="2348888"/>
          <a:ext cx="3000000" cy="3000000"/>
        </p:xfrm>
        <a:graphic>
          <a:graphicData uri="http://schemas.openxmlformats.org/drawingml/2006/table">
            <a:tbl>
              <a:tblPr>
                <a:noFill/>
                <a:tableStyleId>{5554C8CE-C9DC-4D14-B130-1E874F1674EB}</a:tableStyleId>
              </a:tblPr>
              <a:tblGrid>
                <a:gridCol w="804325"/>
                <a:gridCol w="804325"/>
                <a:gridCol w="804325"/>
                <a:gridCol w="804325"/>
                <a:gridCol w="796100"/>
                <a:gridCol w="812550"/>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1</a:t>
                      </a:r>
                      <a:endParaRPr sz="14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695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t>
                      </a:r>
                      <a:endParaRPr sz="1400" u="none" cap="none" strike="noStrike"/>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0000"/>
                        </a:solidFill>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r>
            </a:tbl>
          </a:graphicData>
        </a:graphic>
      </p:graphicFrame>
      <p:cxnSp>
        <p:nvCxnSpPr>
          <p:cNvPr id="317" name="Google Shape;317;g74e358c078_0_12"/>
          <p:cNvCxnSpPr/>
          <p:nvPr/>
        </p:nvCxnSpPr>
        <p:spPr>
          <a:xfrm rot="10800000">
            <a:off x="2229325" y="3876150"/>
            <a:ext cx="305400" cy="388500"/>
          </a:xfrm>
          <a:prstGeom prst="straightConnector1">
            <a:avLst/>
          </a:prstGeom>
          <a:noFill/>
          <a:ln cap="flat" cmpd="sng" w="9525">
            <a:solidFill>
              <a:schemeClr val="dk2"/>
            </a:solidFill>
            <a:prstDash val="solid"/>
            <a:round/>
            <a:headEnd len="sm" w="sm" type="none"/>
            <a:tailEnd len="med" w="med" type="stealth"/>
          </a:ln>
        </p:spPr>
      </p:cxnSp>
      <p:sp>
        <p:nvSpPr>
          <p:cNvPr id="318" name="Google Shape;318;g74e358c078_0_12"/>
          <p:cNvSpPr txBox="1"/>
          <p:nvPr/>
        </p:nvSpPr>
        <p:spPr>
          <a:xfrm>
            <a:off x="2636500" y="3967850"/>
            <a:ext cx="53286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Roboto"/>
                <a:ea typeface="Roboto"/>
                <a:cs typeface="Roboto"/>
                <a:sym typeface="Roboto"/>
              </a:rPr>
              <a:t>El 8vo bit da 0 como era de esperarse ya que el valor absoluto del número positivo era mayor al del número negativo</a:t>
            </a:r>
            <a:endParaRPr b="0" i="0" sz="1400" u="none" cap="none" strike="noStrike">
              <a:solidFill>
                <a:srgbClr val="000000"/>
              </a:solidFill>
              <a:latin typeface="Roboto"/>
              <a:ea typeface="Roboto"/>
              <a:cs typeface="Roboto"/>
              <a:sym typeface="Roboto"/>
            </a:endParaRPr>
          </a:p>
        </p:txBody>
      </p:sp>
      <p:sp>
        <p:nvSpPr>
          <p:cNvPr id="319" name="Google Shape;319;g74e358c078_0_12"/>
          <p:cNvSpPr txBox="1"/>
          <p:nvPr/>
        </p:nvSpPr>
        <p:spPr>
          <a:xfrm>
            <a:off x="159450" y="4534875"/>
            <a:ext cx="8825100" cy="7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00000"/>
                </a:solidFill>
                <a:latin typeface="Roboto"/>
                <a:ea typeface="Roboto"/>
                <a:cs typeface="Roboto"/>
                <a:sym typeface="Roboto"/>
              </a:rPr>
              <a:t>NOTA:</a:t>
            </a:r>
            <a:r>
              <a:rPr b="0" i="0" lang="es-AR" sz="1200" u="none" cap="none" strike="noStrike">
                <a:solidFill>
                  <a:srgbClr val="000000"/>
                </a:solidFill>
                <a:latin typeface="Roboto"/>
                <a:ea typeface="Roboto"/>
                <a:cs typeface="Roboto"/>
                <a:sym typeface="Roboto"/>
              </a:rPr>
              <a:t> Si quisiéramos agregar bits para resolver el acarreo seguiríamos llevándonos uno hasta q nos quedáramos sin bits</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74e358c078_0_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25" name="Google Shape;325;g74e358c078_0_23"/>
          <p:cNvSpPr txBox="1"/>
          <p:nvPr>
            <p:ph idx="1" type="body"/>
          </p:nvPr>
        </p:nvSpPr>
        <p:spPr>
          <a:xfrm>
            <a:off x="471900" y="1866725"/>
            <a:ext cx="8222100" cy="27441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sz="1600" u="sng"/>
              <a:t>Caso 3</a:t>
            </a:r>
            <a:r>
              <a:rPr b="1" lang="es-AR" sz="1600"/>
              <a:t> Suma de un número negativo y uno positivo</a:t>
            </a:r>
            <a:r>
              <a:rPr b="1" lang="es-AR" sz="1600" u="sng"/>
              <a:t>:</a:t>
            </a:r>
            <a:r>
              <a:rPr lang="es-AR" sz="1600" u="sng"/>
              <a:t> </a:t>
            </a:r>
            <a:endParaRPr sz="1600" u="sng"/>
          </a:p>
          <a:p>
            <a:pPr indent="0" lvl="0" marL="114300" rtl="0" algn="l">
              <a:lnSpc>
                <a:spcPct val="115000"/>
              </a:lnSpc>
              <a:spcBef>
                <a:spcPts val="0"/>
              </a:spcBef>
              <a:spcAft>
                <a:spcPts val="0"/>
              </a:spcAft>
              <a:buSzPts val="1800"/>
              <a:buNone/>
            </a:pPr>
            <a:r>
              <a:rPr b="1" lang="es-AR" sz="1600"/>
              <a:t>Dado los números:</a:t>
            </a:r>
            <a:endParaRPr b="1" sz="1600"/>
          </a:p>
          <a:p>
            <a:pPr indent="-330200" lvl="0" marL="457200" rtl="0" algn="l">
              <a:lnSpc>
                <a:spcPct val="115000"/>
              </a:lnSpc>
              <a:spcBef>
                <a:spcPts val="0"/>
              </a:spcBef>
              <a:spcAft>
                <a:spcPts val="0"/>
              </a:spcAft>
              <a:buSzPts val="1600"/>
              <a:buChar char="●"/>
            </a:pPr>
            <a:r>
              <a:rPr b="1" lang="es-AR" sz="1600"/>
              <a:t>A. -88</a:t>
            </a:r>
            <a:r>
              <a:rPr b="1" baseline="-25000" lang="es-AR" sz="1600"/>
              <a:t>10</a:t>
            </a:r>
            <a:r>
              <a:rPr b="1" lang="es-AR" sz="1600"/>
              <a:t>    =    10101000</a:t>
            </a:r>
            <a:r>
              <a:rPr b="1" baseline="-25000" lang="es-AR" sz="1600"/>
              <a:t>c-2</a:t>
            </a:r>
            <a:endParaRPr b="1" sz="1600"/>
          </a:p>
          <a:p>
            <a:pPr indent="-330200" lvl="0" marL="457200" rtl="0" algn="l">
              <a:lnSpc>
                <a:spcPct val="115000"/>
              </a:lnSpc>
              <a:spcBef>
                <a:spcPts val="0"/>
              </a:spcBef>
              <a:spcAft>
                <a:spcPts val="0"/>
              </a:spcAft>
              <a:buSzPts val="1600"/>
              <a:buChar char="●"/>
            </a:pPr>
            <a:r>
              <a:rPr b="1" lang="es-AR" sz="1600"/>
              <a:t>B.  10</a:t>
            </a:r>
            <a:r>
              <a:rPr b="1" baseline="-25000" lang="es-AR" sz="1600"/>
              <a:t>10</a:t>
            </a:r>
            <a:r>
              <a:rPr b="1" lang="es-AR" sz="1600"/>
              <a:t>    =    00001010</a:t>
            </a:r>
            <a:r>
              <a:rPr b="1" baseline="-25000" lang="es-AR" sz="1600"/>
              <a:t>c-2</a:t>
            </a:r>
            <a:r>
              <a:rPr lang="es-AR" sz="1600"/>
              <a:t>  </a:t>
            </a:r>
            <a:br>
              <a:rPr lang="es-AR" sz="1600"/>
            </a:br>
            <a:endParaRPr sz="1600"/>
          </a:p>
          <a:p>
            <a:pPr indent="0" lvl="0" marL="114300" rtl="0" algn="l">
              <a:lnSpc>
                <a:spcPct val="115000"/>
              </a:lnSpc>
              <a:spcBef>
                <a:spcPts val="0"/>
              </a:spcBef>
              <a:spcAft>
                <a:spcPts val="0"/>
              </a:spcAft>
              <a:buSzPts val="1800"/>
              <a:buNone/>
            </a:pPr>
            <a:r>
              <a:rPr b="1" lang="es-AR" sz="1600" u="sng"/>
              <a:t>Obtener A+B</a:t>
            </a:r>
            <a:endParaRPr b="1" sz="1600"/>
          </a:p>
          <a:p>
            <a:pPr indent="0" lvl="0" marL="114300" rtl="0" algn="l">
              <a:lnSpc>
                <a:spcPct val="115000"/>
              </a:lnSpc>
              <a:spcBef>
                <a:spcPts val="0"/>
              </a:spcBef>
              <a:spcAft>
                <a:spcPts val="0"/>
              </a:spcAft>
              <a:buSzPts val="1800"/>
              <a:buNone/>
            </a:pPr>
            <a:r>
              <a:rPr lang="es-AR" sz="1600"/>
              <a:t>Como el valor absoluto de -88 es 88 y el valor absoluto de 10 es 10 esperamos que el resultado de esta suma arroje un valor </a:t>
            </a:r>
            <a:r>
              <a:rPr b="1" lang="es-AR" sz="1600"/>
              <a:t>NEGATIVO</a:t>
            </a:r>
            <a:r>
              <a:rPr lang="es-AR" sz="1600"/>
              <a:t>. ( &lt; 0 )</a:t>
            </a:r>
            <a:br>
              <a:rPr lang="es-AR" sz="1600"/>
            </a:br>
            <a:r>
              <a:rPr lang="es-AR" sz="1600"/>
              <a:t>Resolvemos: </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74e358c078_0_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31" name="Google Shape;331;g74e358c078_0_28"/>
          <p:cNvSpPr txBox="1"/>
          <p:nvPr>
            <p:ph idx="1" type="body"/>
          </p:nvPr>
        </p:nvSpPr>
        <p:spPr>
          <a:xfrm>
            <a:off x="384750" y="1673600"/>
            <a:ext cx="8222100" cy="67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s-AR" sz="1600"/>
              <a:t>A. -88</a:t>
            </a:r>
            <a:r>
              <a:rPr b="1" baseline="-25000" lang="es-AR" sz="1600"/>
              <a:t>10</a:t>
            </a:r>
            <a:r>
              <a:rPr b="1" lang="es-AR" sz="1600"/>
              <a:t>    =    10101000</a:t>
            </a:r>
            <a:r>
              <a:rPr b="1" baseline="-25000" lang="es-AR" sz="1600"/>
              <a:t>c-2</a:t>
            </a:r>
            <a:endParaRPr b="1" sz="1600"/>
          </a:p>
          <a:p>
            <a:pPr indent="-330200" lvl="0" marL="457200" rtl="0" algn="l">
              <a:lnSpc>
                <a:spcPct val="115000"/>
              </a:lnSpc>
              <a:spcBef>
                <a:spcPts val="0"/>
              </a:spcBef>
              <a:spcAft>
                <a:spcPts val="0"/>
              </a:spcAft>
              <a:buSzPts val="1600"/>
              <a:buChar char="●"/>
            </a:pPr>
            <a:r>
              <a:rPr b="1" lang="es-AR" sz="1600"/>
              <a:t>B.  10</a:t>
            </a:r>
            <a:r>
              <a:rPr b="1" baseline="-25000" lang="es-AR" sz="1600"/>
              <a:t>10</a:t>
            </a:r>
            <a:r>
              <a:rPr b="1" lang="es-AR" sz="1600"/>
              <a:t>    =    00001010</a:t>
            </a:r>
            <a:r>
              <a:rPr b="1" baseline="-25000" lang="es-AR" sz="1600"/>
              <a:t>c-2</a:t>
            </a:r>
            <a:r>
              <a:rPr lang="es-AR" sz="1600"/>
              <a:t>  </a:t>
            </a:r>
            <a:br>
              <a:rPr lang="es-AR" sz="1600"/>
            </a:br>
            <a:endParaRPr sz="1600"/>
          </a:p>
        </p:txBody>
      </p:sp>
      <p:graphicFrame>
        <p:nvGraphicFramePr>
          <p:cNvPr id="332" name="Google Shape;332;g74e358c078_0_28"/>
          <p:cNvGraphicFramePr/>
          <p:nvPr/>
        </p:nvGraphicFramePr>
        <p:xfrm>
          <a:off x="818688" y="2348888"/>
          <a:ext cx="3000000" cy="3000000"/>
        </p:xfrm>
        <a:graphic>
          <a:graphicData uri="http://schemas.openxmlformats.org/drawingml/2006/table">
            <a:tbl>
              <a:tblPr>
                <a:noFill/>
                <a:tableStyleId>{5554C8CE-C9DC-4D14-B130-1E874F1674EB}</a:tableStyleId>
              </a:tblPr>
              <a:tblGrid>
                <a:gridCol w="804325"/>
                <a:gridCol w="804325"/>
                <a:gridCol w="804325"/>
                <a:gridCol w="804325"/>
                <a:gridCol w="796100"/>
                <a:gridCol w="812550"/>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695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t>
                      </a:r>
                      <a:endParaRPr sz="1400" u="none" cap="none" strike="noStrike"/>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0000"/>
                        </a:solidFill>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r>
            </a:tbl>
          </a:graphicData>
        </a:graphic>
      </p:graphicFrame>
      <p:cxnSp>
        <p:nvCxnSpPr>
          <p:cNvPr id="333" name="Google Shape;333;g74e358c078_0_28"/>
          <p:cNvCxnSpPr/>
          <p:nvPr/>
        </p:nvCxnSpPr>
        <p:spPr>
          <a:xfrm rot="10800000">
            <a:off x="2229325" y="3876150"/>
            <a:ext cx="305400" cy="388500"/>
          </a:xfrm>
          <a:prstGeom prst="straightConnector1">
            <a:avLst/>
          </a:prstGeom>
          <a:noFill/>
          <a:ln cap="flat" cmpd="sng" w="9525">
            <a:solidFill>
              <a:schemeClr val="dk2"/>
            </a:solidFill>
            <a:prstDash val="solid"/>
            <a:round/>
            <a:headEnd len="sm" w="sm" type="none"/>
            <a:tailEnd len="med" w="med" type="stealth"/>
          </a:ln>
        </p:spPr>
      </p:cxnSp>
      <p:sp>
        <p:nvSpPr>
          <p:cNvPr id="334" name="Google Shape;334;g74e358c078_0_28"/>
          <p:cNvSpPr txBox="1"/>
          <p:nvPr/>
        </p:nvSpPr>
        <p:spPr>
          <a:xfrm>
            <a:off x="2636500" y="3967850"/>
            <a:ext cx="53286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Roboto"/>
                <a:ea typeface="Roboto"/>
                <a:cs typeface="Roboto"/>
                <a:sym typeface="Roboto"/>
              </a:rPr>
              <a:t>El 8vo bit da 1 como era de esperarse ya que el valor absoluto del número negativo era mayor al del número positivo</a:t>
            </a:r>
            <a:endParaRPr b="0" i="0" sz="1400" u="none" cap="none" strike="noStrike">
              <a:solidFill>
                <a:srgbClr val="000000"/>
              </a:solidFill>
              <a:latin typeface="Roboto"/>
              <a:ea typeface="Roboto"/>
              <a:cs typeface="Roboto"/>
              <a:sym typeface="Roboto"/>
            </a:endParaRPr>
          </a:p>
        </p:txBody>
      </p:sp>
      <p:sp>
        <p:nvSpPr>
          <p:cNvPr id="335" name="Google Shape;335;g74e358c078_0_28"/>
          <p:cNvSpPr txBox="1"/>
          <p:nvPr/>
        </p:nvSpPr>
        <p:spPr>
          <a:xfrm>
            <a:off x="159450" y="4534875"/>
            <a:ext cx="8825100" cy="7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00000"/>
                </a:solidFill>
                <a:latin typeface="Roboto"/>
                <a:ea typeface="Roboto"/>
                <a:cs typeface="Roboto"/>
                <a:sym typeface="Roboto"/>
              </a:rPr>
              <a:t>NOTA:</a:t>
            </a:r>
            <a:r>
              <a:rPr b="0" i="0" lang="es-AR" sz="1200" u="none" cap="none" strike="noStrike">
                <a:solidFill>
                  <a:srgbClr val="000000"/>
                </a:solidFill>
                <a:latin typeface="Roboto"/>
                <a:ea typeface="Roboto"/>
                <a:cs typeface="Roboto"/>
                <a:sym typeface="Roboto"/>
              </a:rPr>
              <a:t> Si quisiéramos agregar bits para resolver el acarreo seguiríamos llevándonos uno hasta q nos quedáramos sin bits</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74e358c078_0_6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41" name="Google Shape;341;g74e358c078_0_66"/>
          <p:cNvSpPr txBox="1"/>
          <p:nvPr>
            <p:ph idx="1" type="body"/>
          </p:nvPr>
        </p:nvSpPr>
        <p:spPr>
          <a:xfrm>
            <a:off x="471900" y="1674425"/>
            <a:ext cx="8222100" cy="32973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u="sng"/>
              <a:t>CASO 4: SUMA DE 2 NÚMEROS NEGATIVOS:</a:t>
            </a:r>
            <a:endParaRPr b="1" u="sng"/>
          </a:p>
          <a:p>
            <a:pPr indent="0" lvl="0" marL="114300" rtl="0" algn="l">
              <a:lnSpc>
                <a:spcPct val="115000"/>
              </a:lnSpc>
              <a:spcBef>
                <a:spcPts val="0"/>
              </a:spcBef>
              <a:spcAft>
                <a:spcPts val="0"/>
              </a:spcAft>
              <a:buSzPts val="1800"/>
              <a:buNone/>
            </a:pPr>
            <a:r>
              <a:t/>
            </a:r>
            <a:endParaRPr b="1" u="sng"/>
          </a:p>
          <a:p>
            <a:pPr indent="-336550" lvl="0" marL="457200" rtl="0" algn="l">
              <a:lnSpc>
                <a:spcPct val="115000"/>
              </a:lnSpc>
              <a:spcBef>
                <a:spcPts val="0"/>
              </a:spcBef>
              <a:spcAft>
                <a:spcPts val="0"/>
              </a:spcAft>
              <a:buSzPts val="1700"/>
              <a:buChar char="●"/>
            </a:pPr>
            <a:r>
              <a:rPr lang="es-AR" sz="1700"/>
              <a:t>El resultado debe ser siempre un número negativo por lo que el MSB debe ser siempre 1.</a:t>
            </a:r>
            <a:br>
              <a:rPr lang="es-AR" sz="1700"/>
            </a:br>
            <a:endParaRPr sz="1700"/>
          </a:p>
          <a:p>
            <a:pPr indent="-336550" lvl="0" marL="457200" rtl="0" algn="l">
              <a:lnSpc>
                <a:spcPct val="115000"/>
              </a:lnSpc>
              <a:spcBef>
                <a:spcPts val="0"/>
              </a:spcBef>
              <a:spcAft>
                <a:spcPts val="0"/>
              </a:spcAft>
              <a:buSzPts val="1700"/>
              <a:buChar char="●"/>
            </a:pPr>
            <a:r>
              <a:rPr lang="es-AR" sz="1700"/>
              <a:t>Es importante saber el rango de números (decimales) que admite la cantidad de bits que estamos utilizando.</a:t>
            </a:r>
            <a:br>
              <a:rPr lang="es-AR" sz="1700"/>
            </a:br>
            <a:endParaRPr sz="1700"/>
          </a:p>
          <a:p>
            <a:pPr indent="-336550" lvl="0" marL="457200" rtl="0" algn="l">
              <a:lnSpc>
                <a:spcPct val="115000"/>
              </a:lnSpc>
              <a:spcBef>
                <a:spcPts val="0"/>
              </a:spcBef>
              <a:spcAft>
                <a:spcPts val="0"/>
              </a:spcAft>
              <a:buSzPts val="1700"/>
              <a:buChar char="●"/>
            </a:pPr>
            <a:r>
              <a:rPr lang="es-AR" sz="1700"/>
              <a:t>Si el número alcanzado estuviera fuera del rango permitido se producirá un OVERFLOW que derivará en un resultado erróneo por sobrecarga de dato</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OCTAL Y HEXADECIMAL </a:t>
            </a:r>
            <a:endParaRPr/>
          </a:p>
        </p:txBody>
      </p:sp>
      <p:sp>
        <p:nvSpPr>
          <p:cNvPr id="88" name="Google Shape;88;p3"/>
          <p:cNvSpPr txBox="1"/>
          <p:nvPr>
            <p:ph idx="1" type="body"/>
          </p:nvPr>
        </p:nvSpPr>
        <p:spPr>
          <a:xfrm>
            <a:off x="114732" y="1965682"/>
            <a:ext cx="8222100" cy="2710200"/>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i="1" lang="es-AR"/>
              <a:t>Por ejemplo:</a:t>
            </a:r>
            <a:r>
              <a:rPr lang="es-AR"/>
              <a:t> </a:t>
            </a:r>
            <a:endParaRPr/>
          </a:p>
          <a:p>
            <a:pPr indent="0" lvl="0" marL="114300" rtl="0" algn="l">
              <a:lnSpc>
                <a:spcPct val="150000"/>
              </a:lnSpc>
              <a:spcBef>
                <a:spcPts val="0"/>
              </a:spcBef>
              <a:spcAft>
                <a:spcPts val="0"/>
              </a:spcAft>
              <a:buSzPts val="1800"/>
              <a:buNone/>
            </a:pPr>
            <a:r>
              <a:rPr lang="es-AR"/>
              <a:t>llevar 2 en hexadecimal significa que el acarreo es el doble de la base y vale exactamente 32; de este mismo modo, en binario equivale a 4 veces y 16 en octal. </a:t>
            </a:r>
            <a:endParaRPr/>
          </a:p>
          <a:p>
            <a:pPr indent="-342900" lvl="0" marL="457200" rtl="0" algn="l">
              <a:lnSpc>
                <a:spcPct val="150000"/>
              </a:lnSpc>
              <a:spcBef>
                <a:spcPts val="0"/>
              </a:spcBef>
              <a:spcAft>
                <a:spcPts val="0"/>
              </a:spcAft>
              <a:buSzPts val="1800"/>
              <a:buChar char="●"/>
            </a:pPr>
            <a:r>
              <a:rPr lang="es-AR"/>
              <a:t>Los acarreos aparecen cuando las semisumas de las columnas superan la base del sistema numérico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74e358c078_0_5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47" name="Google Shape;347;g74e358c078_0_51"/>
          <p:cNvSpPr txBox="1"/>
          <p:nvPr>
            <p:ph idx="1" type="body"/>
          </p:nvPr>
        </p:nvSpPr>
        <p:spPr>
          <a:xfrm>
            <a:off x="471900" y="1866725"/>
            <a:ext cx="8222100" cy="27441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sz="1600" u="sng"/>
              <a:t>Ejemplo  </a:t>
            </a:r>
            <a:r>
              <a:rPr b="1" lang="es-AR" sz="1600"/>
              <a:t>Suma de dos números negativos</a:t>
            </a:r>
            <a:r>
              <a:rPr b="1" lang="es-AR" sz="1600" u="sng"/>
              <a:t>:</a:t>
            </a:r>
            <a:r>
              <a:rPr lang="es-AR" sz="1600" u="sng"/>
              <a:t> </a:t>
            </a:r>
            <a:endParaRPr sz="1600" u="sng"/>
          </a:p>
          <a:p>
            <a:pPr indent="0" lvl="0" marL="114300" rtl="0" algn="l">
              <a:lnSpc>
                <a:spcPct val="115000"/>
              </a:lnSpc>
              <a:spcBef>
                <a:spcPts val="0"/>
              </a:spcBef>
              <a:spcAft>
                <a:spcPts val="0"/>
              </a:spcAft>
              <a:buSzPts val="1800"/>
              <a:buNone/>
            </a:pPr>
            <a:r>
              <a:rPr b="1" lang="es-AR" sz="1600"/>
              <a:t>Dado los números:</a:t>
            </a:r>
            <a:endParaRPr b="1" sz="1600"/>
          </a:p>
          <a:p>
            <a:pPr indent="-330200" lvl="0" marL="457200" rtl="0" algn="l">
              <a:lnSpc>
                <a:spcPct val="115000"/>
              </a:lnSpc>
              <a:spcBef>
                <a:spcPts val="0"/>
              </a:spcBef>
              <a:spcAft>
                <a:spcPts val="0"/>
              </a:spcAft>
              <a:buSzPts val="1600"/>
              <a:buChar char="●"/>
            </a:pPr>
            <a:r>
              <a:rPr b="1" lang="es-AR" sz="1600"/>
              <a:t>A. -88</a:t>
            </a:r>
            <a:r>
              <a:rPr b="1" baseline="-25000" lang="es-AR" sz="1600"/>
              <a:t>10</a:t>
            </a:r>
            <a:r>
              <a:rPr b="1" lang="es-AR" sz="1600"/>
              <a:t>    =    10101000</a:t>
            </a:r>
            <a:r>
              <a:rPr b="1" baseline="-25000" lang="es-AR" sz="1600"/>
              <a:t>c-2</a:t>
            </a:r>
            <a:endParaRPr b="1" sz="1600"/>
          </a:p>
          <a:p>
            <a:pPr indent="-330200" lvl="0" marL="457200" rtl="0" algn="l">
              <a:lnSpc>
                <a:spcPct val="115000"/>
              </a:lnSpc>
              <a:spcBef>
                <a:spcPts val="0"/>
              </a:spcBef>
              <a:spcAft>
                <a:spcPts val="0"/>
              </a:spcAft>
              <a:buSzPts val="1600"/>
              <a:buChar char="●"/>
            </a:pPr>
            <a:r>
              <a:rPr b="1" lang="es-AR" sz="1600"/>
              <a:t>B. -10</a:t>
            </a:r>
            <a:r>
              <a:rPr b="1" baseline="-25000" lang="es-AR" sz="1600"/>
              <a:t>10</a:t>
            </a:r>
            <a:r>
              <a:rPr b="1" lang="es-AR" sz="1600"/>
              <a:t>    =    11110110</a:t>
            </a:r>
            <a:r>
              <a:rPr b="1" baseline="-25000" lang="es-AR" sz="1600"/>
              <a:t>c-2</a:t>
            </a:r>
            <a:r>
              <a:rPr lang="es-AR" sz="1600"/>
              <a:t>  </a:t>
            </a:r>
            <a:br>
              <a:rPr lang="es-AR" sz="1600"/>
            </a:br>
            <a:endParaRPr sz="1600"/>
          </a:p>
          <a:p>
            <a:pPr indent="0" lvl="0" marL="114300" rtl="0" algn="l">
              <a:lnSpc>
                <a:spcPct val="115000"/>
              </a:lnSpc>
              <a:spcBef>
                <a:spcPts val="0"/>
              </a:spcBef>
              <a:spcAft>
                <a:spcPts val="0"/>
              </a:spcAft>
              <a:buSzPts val="1800"/>
              <a:buNone/>
            </a:pPr>
            <a:r>
              <a:rPr b="1" lang="es-AR" sz="1600" u="sng"/>
              <a:t>Obtener A+B</a:t>
            </a:r>
            <a:endParaRPr b="1" sz="1600"/>
          </a:p>
          <a:p>
            <a:pPr indent="0" lvl="0" marL="114300" rtl="0" algn="l">
              <a:lnSpc>
                <a:spcPct val="115000"/>
              </a:lnSpc>
              <a:spcBef>
                <a:spcPts val="0"/>
              </a:spcBef>
              <a:spcAft>
                <a:spcPts val="0"/>
              </a:spcAft>
              <a:buSzPts val="1800"/>
              <a:buNone/>
            </a:pPr>
            <a:br>
              <a:rPr lang="es-AR" sz="1600"/>
            </a:br>
            <a:r>
              <a:rPr lang="es-AR" sz="1600"/>
              <a:t>Resolvemos: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74e358c078_0_5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 COMPLEMENTO A 2</a:t>
            </a:r>
            <a:endParaRPr/>
          </a:p>
        </p:txBody>
      </p:sp>
      <p:sp>
        <p:nvSpPr>
          <p:cNvPr id="353" name="Google Shape;353;g74e358c078_0_56"/>
          <p:cNvSpPr txBox="1"/>
          <p:nvPr>
            <p:ph idx="1" type="body"/>
          </p:nvPr>
        </p:nvSpPr>
        <p:spPr>
          <a:xfrm>
            <a:off x="384750" y="1673600"/>
            <a:ext cx="8222100" cy="67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s-AR" sz="1600"/>
              <a:t>A. -88</a:t>
            </a:r>
            <a:r>
              <a:rPr b="1" baseline="-25000" lang="es-AR" sz="1600"/>
              <a:t>10</a:t>
            </a:r>
            <a:r>
              <a:rPr b="1" lang="es-AR" sz="1600"/>
              <a:t>    =    10101000 </a:t>
            </a:r>
            <a:r>
              <a:rPr b="1" baseline="-25000" lang="es-AR" sz="1600"/>
              <a:t>c-2</a:t>
            </a:r>
            <a:endParaRPr b="1" sz="1600"/>
          </a:p>
          <a:p>
            <a:pPr indent="-330200" lvl="0" marL="457200" rtl="0" algn="l">
              <a:lnSpc>
                <a:spcPct val="115000"/>
              </a:lnSpc>
              <a:spcBef>
                <a:spcPts val="0"/>
              </a:spcBef>
              <a:spcAft>
                <a:spcPts val="0"/>
              </a:spcAft>
              <a:buSzPts val="1600"/>
              <a:buChar char="●"/>
            </a:pPr>
            <a:r>
              <a:rPr b="1" lang="es-AR" sz="1600"/>
              <a:t>B. -10</a:t>
            </a:r>
            <a:r>
              <a:rPr b="1" baseline="-25000" lang="es-AR" sz="1600"/>
              <a:t>10</a:t>
            </a:r>
            <a:r>
              <a:rPr b="1" lang="es-AR" sz="1600"/>
              <a:t>    =    11110110 </a:t>
            </a:r>
            <a:r>
              <a:rPr b="1" baseline="-25000" lang="es-AR" sz="1600"/>
              <a:t>c-2</a:t>
            </a:r>
            <a:r>
              <a:rPr lang="es-AR" sz="1600"/>
              <a:t>  </a:t>
            </a:r>
            <a:br>
              <a:rPr lang="es-AR" sz="1600"/>
            </a:br>
            <a:br>
              <a:rPr lang="es-AR" sz="1600"/>
            </a:br>
            <a:endParaRPr sz="1600"/>
          </a:p>
        </p:txBody>
      </p:sp>
      <p:graphicFrame>
        <p:nvGraphicFramePr>
          <p:cNvPr id="354" name="Google Shape;354;g74e358c078_0_56"/>
          <p:cNvGraphicFramePr/>
          <p:nvPr/>
        </p:nvGraphicFramePr>
        <p:xfrm>
          <a:off x="818688" y="2348888"/>
          <a:ext cx="3000000" cy="3000000"/>
        </p:xfrm>
        <a:graphic>
          <a:graphicData uri="http://schemas.openxmlformats.org/drawingml/2006/table">
            <a:tbl>
              <a:tblPr>
                <a:noFill/>
                <a:tableStyleId>{5554C8CE-C9DC-4D14-B130-1E874F1674EB}</a:tableStyleId>
              </a:tblPr>
              <a:tblGrid>
                <a:gridCol w="804325"/>
                <a:gridCol w="804325"/>
                <a:gridCol w="804325"/>
                <a:gridCol w="804325"/>
                <a:gridCol w="796100"/>
                <a:gridCol w="812550"/>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1</a:t>
                      </a:r>
                      <a:endParaRPr sz="14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695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t>
                      </a:r>
                      <a:endParaRPr sz="1400" u="none" cap="none" strike="noStrike"/>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1 </a:t>
                      </a:r>
                      <a:endParaRPr b="1" sz="1400" u="none" cap="none" strike="noStrike">
                        <a:solidFill>
                          <a:srgbClr val="FF0000"/>
                        </a:solidFill>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r>
            </a:tbl>
          </a:graphicData>
        </a:graphic>
      </p:graphicFrame>
      <p:cxnSp>
        <p:nvCxnSpPr>
          <p:cNvPr id="355" name="Google Shape;355;g74e358c078_0_56"/>
          <p:cNvCxnSpPr/>
          <p:nvPr/>
        </p:nvCxnSpPr>
        <p:spPr>
          <a:xfrm rot="10800000">
            <a:off x="2229325" y="3876150"/>
            <a:ext cx="305400" cy="388500"/>
          </a:xfrm>
          <a:prstGeom prst="straightConnector1">
            <a:avLst/>
          </a:prstGeom>
          <a:noFill/>
          <a:ln cap="flat" cmpd="sng" w="9525">
            <a:solidFill>
              <a:schemeClr val="dk2"/>
            </a:solidFill>
            <a:prstDash val="solid"/>
            <a:round/>
            <a:headEnd len="sm" w="sm" type="none"/>
            <a:tailEnd len="med" w="med" type="stealth"/>
          </a:ln>
        </p:spPr>
      </p:cxnSp>
      <p:sp>
        <p:nvSpPr>
          <p:cNvPr id="356" name="Google Shape;356;g74e358c078_0_56"/>
          <p:cNvSpPr txBox="1"/>
          <p:nvPr/>
        </p:nvSpPr>
        <p:spPr>
          <a:xfrm>
            <a:off x="2079150" y="4089450"/>
            <a:ext cx="5978400" cy="5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Roboto"/>
                <a:ea typeface="Roboto"/>
                <a:cs typeface="Roboto"/>
                <a:sym typeface="Roboto"/>
              </a:rPr>
              <a:t>El 8vo bit da 1 como era de esperarse ya que al sumar un negativo con otro negativo el resultado debe ser negativo también</a:t>
            </a:r>
            <a:endParaRPr b="0" i="0" sz="1400" u="none" cap="none" strike="noStrike">
              <a:solidFill>
                <a:srgbClr val="000000"/>
              </a:solidFill>
              <a:latin typeface="Roboto"/>
              <a:ea typeface="Roboto"/>
              <a:cs typeface="Roboto"/>
              <a:sym typeface="Roboto"/>
            </a:endParaRPr>
          </a:p>
        </p:txBody>
      </p:sp>
      <p:sp>
        <p:nvSpPr>
          <p:cNvPr id="357" name="Google Shape;357;g74e358c078_0_56"/>
          <p:cNvSpPr txBox="1"/>
          <p:nvPr/>
        </p:nvSpPr>
        <p:spPr>
          <a:xfrm>
            <a:off x="159450" y="4534875"/>
            <a:ext cx="8825100" cy="7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00000"/>
                </a:solidFill>
                <a:latin typeface="Roboto"/>
                <a:ea typeface="Roboto"/>
                <a:cs typeface="Roboto"/>
                <a:sym typeface="Roboto"/>
              </a:rPr>
              <a:t>NOTA:</a:t>
            </a:r>
            <a:r>
              <a:rPr b="0" i="0" lang="es-AR" sz="1200" u="none" cap="none" strike="noStrike">
                <a:solidFill>
                  <a:srgbClr val="000000"/>
                </a:solidFill>
                <a:latin typeface="Roboto"/>
                <a:ea typeface="Roboto"/>
                <a:cs typeface="Roboto"/>
                <a:sym typeface="Roboto"/>
              </a:rPr>
              <a:t> Si quisiéramos agregar bits para resolver el acarreo seguiríamos llevándonos uno hasta q nos quedáramos sin bits</a:t>
            </a:r>
            <a:endParaRPr b="0" i="0" sz="1200" u="none" cap="none" strike="noStrike">
              <a:solidFill>
                <a:srgbClr val="000000"/>
              </a:solidFill>
              <a:latin typeface="Roboto"/>
              <a:ea typeface="Roboto"/>
              <a:cs typeface="Roboto"/>
              <a:sym typeface="Roboto"/>
            </a:endParaRPr>
          </a:p>
        </p:txBody>
      </p:sp>
      <p:sp>
        <p:nvSpPr>
          <p:cNvPr id="358" name="Google Shape;358;g74e358c078_0_56"/>
          <p:cNvSpPr txBox="1"/>
          <p:nvPr/>
        </p:nvSpPr>
        <p:spPr>
          <a:xfrm>
            <a:off x="471900" y="4089338"/>
            <a:ext cx="1421700" cy="5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Roboto"/>
                <a:ea typeface="Roboto"/>
                <a:cs typeface="Roboto"/>
                <a:sym typeface="Roboto"/>
              </a:rPr>
              <a:t>Acarreo que se descarta</a:t>
            </a:r>
            <a:endParaRPr b="0" i="0" sz="1400" u="none" cap="none" strike="noStrike">
              <a:solidFill>
                <a:srgbClr val="000000"/>
              </a:solidFill>
              <a:latin typeface="Roboto"/>
              <a:ea typeface="Roboto"/>
              <a:cs typeface="Roboto"/>
              <a:sym typeface="Roboto"/>
            </a:endParaRPr>
          </a:p>
        </p:txBody>
      </p:sp>
      <p:cxnSp>
        <p:nvCxnSpPr>
          <p:cNvPr id="359" name="Google Shape;359;g74e358c078_0_56"/>
          <p:cNvCxnSpPr/>
          <p:nvPr/>
        </p:nvCxnSpPr>
        <p:spPr>
          <a:xfrm flipH="1" rot="10800000">
            <a:off x="764175" y="3817800"/>
            <a:ext cx="367500" cy="351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74e358c078_0_37"/>
          <p:cNvSpPr txBox="1"/>
          <p:nvPr>
            <p:ph type="title"/>
          </p:nvPr>
        </p:nvSpPr>
        <p:spPr>
          <a:xfrm>
            <a:off x="460950" y="4633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ARITHMETIC OVERFLOW </a:t>
            </a:r>
            <a:endParaRPr/>
          </a:p>
        </p:txBody>
      </p:sp>
      <p:sp>
        <p:nvSpPr>
          <p:cNvPr id="365" name="Google Shape;365;g74e358c078_0_37"/>
          <p:cNvSpPr txBox="1"/>
          <p:nvPr>
            <p:ph idx="1" type="body"/>
          </p:nvPr>
        </p:nvSpPr>
        <p:spPr>
          <a:xfrm>
            <a:off x="460950" y="1820475"/>
            <a:ext cx="8222100" cy="2888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s-AR" sz="1600"/>
              <a:t>Hasta ahora en las sumas que hemos hecho no hemos tenido problemas con los acarreos ya que siempre tuvimos cuidado de que los resultados estuvieran dentro de los límites que nos impone la cantidad de bits que disponemos.</a:t>
            </a:r>
            <a:br>
              <a:rPr lang="es-AR" sz="1600"/>
            </a:br>
            <a:endParaRPr sz="1600"/>
          </a:p>
          <a:p>
            <a:pPr indent="-330200" lvl="0" marL="457200" rtl="0" algn="l">
              <a:lnSpc>
                <a:spcPct val="115000"/>
              </a:lnSpc>
              <a:spcBef>
                <a:spcPts val="0"/>
              </a:spcBef>
              <a:spcAft>
                <a:spcPts val="0"/>
              </a:spcAft>
              <a:buSzPts val="1600"/>
              <a:buChar char="●"/>
            </a:pPr>
            <a:r>
              <a:rPr lang="es-AR" sz="1600"/>
              <a:t>Cuando esto no se cumple nos encontramos con una sobrecarga aritmética o un </a:t>
            </a:r>
            <a:r>
              <a:rPr b="1" lang="es-AR" sz="1600"/>
              <a:t>ARITHMETIC OVERFLOW</a:t>
            </a:r>
            <a:br>
              <a:rPr b="1" lang="es-AR" sz="1600"/>
            </a:br>
            <a:endParaRPr b="1" sz="1600"/>
          </a:p>
          <a:p>
            <a:pPr indent="-330200" lvl="0" marL="457200" rtl="0" algn="l">
              <a:lnSpc>
                <a:spcPct val="115000"/>
              </a:lnSpc>
              <a:spcBef>
                <a:spcPts val="0"/>
              </a:spcBef>
              <a:spcAft>
                <a:spcPts val="0"/>
              </a:spcAft>
              <a:buSzPts val="1600"/>
              <a:buChar char="●"/>
            </a:pPr>
            <a:r>
              <a:rPr lang="es-AR" sz="1600"/>
              <a:t>A continuación veremos 2 ejemplos en donde el acarreo cambia el resultado o incluso el signo de la operación por estar trabajando en la cantidad incorrecta de bits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74e358c078_0_42"/>
          <p:cNvSpPr txBox="1"/>
          <p:nvPr>
            <p:ph type="title"/>
          </p:nvPr>
        </p:nvSpPr>
        <p:spPr>
          <a:xfrm>
            <a:off x="460950" y="109675"/>
            <a:ext cx="8222100" cy="135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ARITHMETIC OVERFLOW </a:t>
            </a:r>
            <a:br>
              <a:rPr lang="es-AR"/>
            </a:br>
            <a:r>
              <a:rPr lang="es-AR"/>
              <a:t>Suma de números binarios sin signo</a:t>
            </a:r>
            <a:endParaRPr/>
          </a:p>
        </p:txBody>
      </p:sp>
      <p:sp>
        <p:nvSpPr>
          <p:cNvPr id="371" name="Google Shape;371;g74e358c078_0_42"/>
          <p:cNvSpPr txBox="1"/>
          <p:nvPr>
            <p:ph idx="1" type="body"/>
          </p:nvPr>
        </p:nvSpPr>
        <p:spPr>
          <a:xfrm>
            <a:off x="384750" y="1673600"/>
            <a:ext cx="8222100" cy="67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s-AR" sz="1600"/>
              <a:t>A. 200</a:t>
            </a:r>
            <a:r>
              <a:rPr b="1" baseline="-25000" lang="es-AR" sz="1600"/>
              <a:t>10</a:t>
            </a:r>
            <a:r>
              <a:rPr b="1" lang="es-AR" sz="1600"/>
              <a:t>    =    11001000</a:t>
            </a:r>
            <a:r>
              <a:rPr b="1" baseline="-25000" lang="es-AR" sz="1600"/>
              <a:t>2</a:t>
            </a:r>
            <a:endParaRPr b="1" sz="1600"/>
          </a:p>
          <a:p>
            <a:pPr indent="-330200" lvl="0" marL="457200" rtl="0" algn="l">
              <a:lnSpc>
                <a:spcPct val="115000"/>
              </a:lnSpc>
              <a:spcBef>
                <a:spcPts val="0"/>
              </a:spcBef>
              <a:spcAft>
                <a:spcPts val="0"/>
              </a:spcAft>
              <a:buSzPts val="1600"/>
              <a:buChar char="●"/>
            </a:pPr>
            <a:r>
              <a:rPr b="1" lang="es-AR" sz="1600"/>
              <a:t>B. 175</a:t>
            </a:r>
            <a:r>
              <a:rPr b="1" baseline="-25000" lang="es-AR" sz="1600"/>
              <a:t>10</a:t>
            </a:r>
            <a:r>
              <a:rPr b="1" lang="es-AR" sz="1600"/>
              <a:t>    =    10101111</a:t>
            </a:r>
            <a:r>
              <a:rPr b="1" baseline="-25000" lang="es-AR" sz="1600"/>
              <a:t>2</a:t>
            </a:r>
            <a:r>
              <a:rPr lang="es-AR" sz="1600"/>
              <a:t>  </a:t>
            </a:r>
            <a:br>
              <a:rPr lang="es-AR" sz="1600"/>
            </a:br>
            <a:endParaRPr sz="1600"/>
          </a:p>
        </p:txBody>
      </p:sp>
      <p:graphicFrame>
        <p:nvGraphicFramePr>
          <p:cNvPr id="372" name="Google Shape;372;g74e358c078_0_42"/>
          <p:cNvGraphicFramePr/>
          <p:nvPr/>
        </p:nvGraphicFramePr>
        <p:xfrm>
          <a:off x="818688" y="2348888"/>
          <a:ext cx="3000000" cy="3000000"/>
        </p:xfrm>
        <a:graphic>
          <a:graphicData uri="http://schemas.openxmlformats.org/drawingml/2006/table">
            <a:tbl>
              <a:tblPr>
                <a:noFill/>
                <a:tableStyleId>{5554C8CE-C9DC-4D14-B130-1E874F1674EB}</a:tableStyleId>
              </a:tblPr>
              <a:tblGrid>
                <a:gridCol w="804325"/>
                <a:gridCol w="804325"/>
                <a:gridCol w="804325"/>
                <a:gridCol w="804325"/>
                <a:gridCol w="796100"/>
                <a:gridCol w="812550"/>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0000"/>
                          </a:solidFill>
                        </a:rPr>
                        <a:t>1</a:t>
                      </a:r>
                      <a:endParaRPr sz="14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695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t>
                      </a:r>
                      <a:endParaRPr sz="1400" u="none" cap="none" strike="noStrike"/>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0000"/>
                        </a:solidFill>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r>
            </a:tbl>
          </a:graphicData>
        </a:graphic>
      </p:graphicFrame>
      <p:sp>
        <p:nvSpPr>
          <p:cNvPr id="373" name="Google Shape;373;g74e358c078_0_42"/>
          <p:cNvSpPr txBox="1"/>
          <p:nvPr/>
        </p:nvSpPr>
        <p:spPr>
          <a:xfrm>
            <a:off x="818700" y="3967850"/>
            <a:ext cx="7146300" cy="9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Roboto"/>
                <a:ea typeface="Roboto"/>
                <a:cs typeface="Roboto"/>
                <a:sym typeface="Roboto"/>
              </a:rPr>
              <a:t>El resultado de 200 + 175 es 375. Este último no puede ser representado en 8 bits en binario sin signo y por este error el resultado ha sido:</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Roboto"/>
                <a:ea typeface="Roboto"/>
                <a:cs typeface="Roboto"/>
                <a:sym typeface="Roboto"/>
              </a:rPr>
              <a:t>01110111</a:t>
            </a:r>
            <a:r>
              <a:rPr b="1" baseline="-25000" i="0" lang="es-AR" sz="1400" u="none" cap="none" strike="noStrike">
                <a:solidFill>
                  <a:srgbClr val="000000"/>
                </a:solidFill>
                <a:latin typeface="Roboto"/>
                <a:ea typeface="Roboto"/>
                <a:cs typeface="Roboto"/>
                <a:sym typeface="Roboto"/>
              </a:rPr>
              <a:t>2 </a:t>
            </a:r>
            <a:r>
              <a:rPr b="1" i="0" lang="es-AR" sz="1400" u="none" cap="none" strike="noStrike">
                <a:solidFill>
                  <a:srgbClr val="000000"/>
                </a:solidFill>
                <a:latin typeface="Roboto"/>
                <a:ea typeface="Roboto"/>
                <a:cs typeface="Roboto"/>
                <a:sym typeface="Roboto"/>
              </a:rPr>
              <a:t> =  119</a:t>
            </a:r>
            <a:r>
              <a:rPr b="1" baseline="-25000" i="0" lang="es-AR" sz="1400" u="none" cap="none" strike="noStrike">
                <a:solidFill>
                  <a:srgbClr val="000000"/>
                </a:solidFill>
                <a:latin typeface="Roboto"/>
                <a:ea typeface="Roboto"/>
                <a:cs typeface="Roboto"/>
                <a:sym typeface="Roboto"/>
              </a:rPr>
              <a:t>10</a:t>
            </a:r>
            <a:endParaRPr b="1" baseline="-25000" i="0" sz="1400" u="none" cap="none" strike="noStrike">
              <a:solidFill>
                <a:srgbClr val="000000"/>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74e358c078_0_77"/>
          <p:cNvSpPr txBox="1"/>
          <p:nvPr>
            <p:ph type="title"/>
          </p:nvPr>
        </p:nvSpPr>
        <p:spPr>
          <a:xfrm>
            <a:off x="460950" y="109675"/>
            <a:ext cx="8222100" cy="135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ARITHMETIC OVERFLOW </a:t>
            </a:r>
            <a:br>
              <a:rPr lang="es-AR"/>
            </a:br>
            <a:r>
              <a:rPr lang="es-AR"/>
              <a:t>Suma de números binarios en C-2</a:t>
            </a:r>
            <a:endParaRPr/>
          </a:p>
        </p:txBody>
      </p:sp>
      <p:sp>
        <p:nvSpPr>
          <p:cNvPr id="379" name="Google Shape;379;g74e358c078_0_77"/>
          <p:cNvSpPr txBox="1"/>
          <p:nvPr>
            <p:ph idx="1" type="body"/>
          </p:nvPr>
        </p:nvSpPr>
        <p:spPr>
          <a:xfrm>
            <a:off x="384750" y="1673600"/>
            <a:ext cx="8222100" cy="67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s-AR" sz="1600"/>
              <a:t>A. 99</a:t>
            </a:r>
            <a:r>
              <a:rPr b="1" baseline="-25000" lang="es-AR" sz="1600"/>
              <a:t>10</a:t>
            </a:r>
            <a:r>
              <a:rPr b="1" lang="es-AR" sz="1600"/>
              <a:t>    =    01100011 </a:t>
            </a:r>
            <a:r>
              <a:rPr b="1" baseline="-25000" lang="es-AR" sz="1600"/>
              <a:t>C-2</a:t>
            </a:r>
            <a:endParaRPr b="1" sz="1600"/>
          </a:p>
          <a:p>
            <a:pPr indent="-330200" lvl="0" marL="457200" rtl="0" algn="l">
              <a:lnSpc>
                <a:spcPct val="115000"/>
              </a:lnSpc>
              <a:spcBef>
                <a:spcPts val="0"/>
              </a:spcBef>
              <a:spcAft>
                <a:spcPts val="0"/>
              </a:spcAft>
              <a:buSzPts val="1600"/>
              <a:buChar char="●"/>
            </a:pPr>
            <a:r>
              <a:rPr b="1" lang="es-AR" sz="1600"/>
              <a:t>B. 53</a:t>
            </a:r>
            <a:r>
              <a:rPr b="1" baseline="-25000" lang="es-AR" sz="1600"/>
              <a:t>10</a:t>
            </a:r>
            <a:r>
              <a:rPr b="1" lang="es-AR" sz="1600"/>
              <a:t>    =    00110101 </a:t>
            </a:r>
            <a:r>
              <a:rPr b="1" baseline="-25000" lang="es-AR" sz="1600"/>
              <a:t>C-2</a:t>
            </a:r>
            <a:r>
              <a:rPr lang="es-AR" sz="1600"/>
              <a:t>  </a:t>
            </a:r>
            <a:br>
              <a:rPr lang="es-AR" sz="1600"/>
            </a:br>
            <a:endParaRPr sz="1600"/>
          </a:p>
        </p:txBody>
      </p:sp>
      <p:graphicFrame>
        <p:nvGraphicFramePr>
          <p:cNvPr id="380" name="Google Shape;380;g74e358c078_0_77"/>
          <p:cNvGraphicFramePr/>
          <p:nvPr/>
        </p:nvGraphicFramePr>
        <p:xfrm>
          <a:off x="818688" y="2348888"/>
          <a:ext cx="3000000" cy="3000000"/>
        </p:xfrm>
        <a:graphic>
          <a:graphicData uri="http://schemas.openxmlformats.org/drawingml/2006/table">
            <a:tbl>
              <a:tblPr>
                <a:noFill/>
                <a:tableStyleId>{5554C8CE-C9DC-4D14-B130-1E874F1674EB}</a:tableStyleId>
              </a:tblPr>
              <a:tblGrid>
                <a:gridCol w="804325"/>
                <a:gridCol w="804325"/>
                <a:gridCol w="804325"/>
                <a:gridCol w="804325"/>
                <a:gridCol w="796100"/>
                <a:gridCol w="812550"/>
                <a:gridCol w="804325"/>
                <a:gridCol w="804325"/>
                <a:gridCol w="804325"/>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solidFill>
                            <a:srgbClr val="FF9900"/>
                          </a:solidFill>
                        </a:rPr>
                        <a:t>1</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rgbClr val="FF9900"/>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695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a:t>
                      </a:r>
                      <a:endParaRPr sz="1400" u="none" cap="none" strike="noStrike"/>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solidFill>
                          <a:srgbClr val="FF0000"/>
                        </a:solidFill>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b="1" lang="es-AR" sz="1400" u="none" cap="none" strike="noStrike">
                          <a:solidFill>
                            <a:srgbClr val="FF0000"/>
                          </a:solidFill>
                        </a:rPr>
                        <a:t>1</a:t>
                      </a:r>
                      <a:endParaRPr b="1" sz="1400" u="none" cap="none" strike="noStrike">
                        <a:solidFill>
                          <a:srgbClr val="FF0000"/>
                        </a:solidFill>
                      </a:endParaRPr>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lnT cap="flat" cmpd="sng" w="19050">
                      <a:solidFill>
                        <a:srgbClr val="000000"/>
                      </a:solidFill>
                      <a:prstDash val="solid"/>
                      <a:round/>
                      <a:headEnd len="sm" w="sm" type="none"/>
                      <a:tailEnd len="sm" w="sm" type="none"/>
                    </a:lnT>
                  </a:tcPr>
                </a:tc>
              </a:tr>
            </a:tbl>
          </a:graphicData>
        </a:graphic>
      </p:graphicFrame>
      <p:sp>
        <p:nvSpPr>
          <p:cNvPr id="381" name="Google Shape;381;g74e358c078_0_77"/>
          <p:cNvSpPr txBox="1"/>
          <p:nvPr/>
        </p:nvSpPr>
        <p:spPr>
          <a:xfrm>
            <a:off x="818700" y="3967850"/>
            <a:ext cx="7146300" cy="9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Roboto"/>
                <a:ea typeface="Roboto"/>
                <a:cs typeface="Roboto"/>
                <a:sym typeface="Roboto"/>
              </a:rPr>
              <a:t>El resultado de 99 + 53 es 152. Este último no puede ser representado con 8 bits en complemento a 2 y por este error el resultado ha sido:</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Roboto"/>
                <a:ea typeface="Roboto"/>
                <a:cs typeface="Roboto"/>
                <a:sym typeface="Roboto"/>
              </a:rPr>
              <a:t>10011000</a:t>
            </a:r>
            <a:r>
              <a:rPr b="1" baseline="-25000" i="0" lang="es-AR" sz="1400" u="none" cap="none" strike="noStrike">
                <a:solidFill>
                  <a:srgbClr val="000000"/>
                </a:solidFill>
                <a:latin typeface="Roboto"/>
                <a:ea typeface="Roboto"/>
                <a:cs typeface="Roboto"/>
                <a:sym typeface="Roboto"/>
              </a:rPr>
              <a:t>C-2 </a:t>
            </a:r>
            <a:r>
              <a:rPr b="1" i="0" lang="es-AR" sz="1400" u="none" cap="none" strike="noStrike">
                <a:solidFill>
                  <a:srgbClr val="000000"/>
                </a:solidFill>
                <a:latin typeface="Roboto"/>
                <a:ea typeface="Roboto"/>
                <a:cs typeface="Roboto"/>
                <a:sym typeface="Roboto"/>
              </a:rPr>
              <a:t> =  -104</a:t>
            </a:r>
            <a:r>
              <a:rPr b="1" baseline="-25000" i="0" lang="es-AR" sz="1400" u="none" cap="none" strike="noStrike">
                <a:solidFill>
                  <a:srgbClr val="000000"/>
                </a:solidFill>
                <a:latin typeface="Roboto"/>
                <a:ea typeface="Roboto"/>
                <a:cs typeface="Roboto"/>
                <a:sym typeface="Roboto"/>
              </a:rPr>
              <a:t>10</a:t>
            </a:r>
            <a:endParaRPr b="1" baseline="-2500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a:t>
            </a:r>
            <a:endParaRPr/>
          </a:p>
        </p:txBody>
      </p:sp>
      <p:sp>
        <p:nvSpPr>
          <p:cNvPr id="94" name="Google Shape;94;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b="1" lang="es-AR"/>
              <a:t>SUMA BINARIA: </a:t>
            </a:r>
            <a:r>
              <a:rPr lang="es-AR"/>
              <a:t> Las operaciones de suma binaria se realizan de la siguiente forma:</a:t>
            </a:r>
            <a:endParaRPr/>
          </a:p>
        </p:txBody>
      </p:sp>
      <p:pic>
        <p:nvPicPr>
          <p:cNvPr id="95" name="Google Shape;95;p4"/>
          <p:cNvPicPr preferRelativeResize="0"/>
          <p:nvPr/>
        </p:nvPicPr>
        <p:blipFill rotWithShape="1">
          <a:blip r:embed="rId3">
            <a:alphaModFix/>
          </a:blip>
          <a:srcRect b="0" l="0" r="0" t="0"/>
          <a:stretch/>
        </p:blipFill>
        <p:spPr>
          <a:xfrm>
            <a:off x="12" y="2982039"/>
            <a:ext cx="7542276" cy="23569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74b3bdcea5_2_0"/>
          <p:cNvSpPr txBox="1"/>
          <p:nvPr>
            <p:ph type="title"/>
          </p:nvPr>
        </p:nvSpPr>
        <p:spPr>
          <a:xfrm>
            <a:off x="460950" y="304600"/>
            <a:ext cx="8222100" cy="116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200"/>
              <a:buNone/>
            </a:pPr>
            <a:r>
              <a:rPr b="1" lang="es-AR" sz="2700">
                <a:solidFill>
                  <a:srgbClr val="FFFFFF"/>
                </a:solidFill>
                <a:latin typeface="Arial"/>
                <a:ea typeface="Arial"/>
                <a:cs typeface="Arial"/>
                <a:sym typeface="Arial"/>
              </a:rPr>
              <a:t>Ejercicios </a:t>
            </a:r>
            <a:br>
              <a:rPr b="1" lang="es-AR" sz="2700">
                <a:solidFill>
                  <a:srgbClr val="FFFFFF"/>
                </a:solidFill>
                <a:latin typeface="Arial"/>
                <a:ea typeface="Arial"/>
                <a:cs typeface="Arial"/>
                <a:sym typeface="Arial"/>
              </a:rPr>
            </a:br>
            <a:r>
              <a:rPr b="1" lang="es-AR" sz="2700">
                <a:solidFill>
                  <a:srgbClr val="FFFFFF"/>
                </a:solidFill>
                <a:latin typeface="Arial"/>
                <a:ea typeface="Arial"/>
                <a:cs typeface="Arial"/>
                <a:sym typeface="Arial"/>
              </a:rPr>
              <a:t>Aritméticos en </a:t>
            </a:r>
            <a:endParaRPr b="1" sz="2700">
              <a:solidFill>
                <a:srgbClr val="FFFFFF"/>
              </a:solidFill>
              <a:latin typeface="Arial"/>
              <a:ea typeface="Arial"/>
              <a:cs typeface="Arial"/>
              <a:sym typeface="Arial"/>
            </a:endParaRPr>
          </a:p>
          <a:p>
            <a:pPr indent="0" lvl="0" marL="0" rtl="0" algn="l">
              <a:lnSpc>
                <a:spcPct val="115000"/>
              </a:lnSpc>
              <a:spcBef>
                <a:spcPts val="0"/>
              </a:spcBef>
              <a:spcAft>
                <a:spcPts val="0"/>
              </a:spcAft>
              <a:buSzPts val="3200"/>
              <a:buNone/>
            </a:pPr>
            <a:r>
              <a:rPr b="1" lang="es-AR" sz="2700">
                <a:solidFill>
                  <a:srgbClr val="FFFFFF"/>
                </a:solidFill>
                <a:latin typeface="Arial"/>
                <a:ea typeface="Arial"/>
                <a:cs typeface="Arial"/>
                <a:sym typeface="Arial"/>
              </a:rPr>
              <a:t>Binario</a:t>
            </a:r>
            <a:endParaRPr sz="2400">
              <a:solidFill>
                <a:srgbClr val="FFFFFF"/>
              </a:solidFill>
              <a:latin typeface="Arial"/>
              <a:ea typeface="Arial"/>
              <a:cs typeface="Arial"/>
              <a:sym typeface="Arial"/>
            </a:endParaRPr>
          </a:p>
        </p:txBody>
      </p:sp>
      <p:graphicFrame>
        <p:nvGraphicFramePr>
          <p:cNvPr id="101" name="Google Shape;101;g74b3bdcea5_2_0"/>
          <p:cNvGraphicFramePr/>
          <p:nvPr/>
        </p:nvGraphicFramePr>
        <p:xfrm>
          <a:off x="1143025" y="2782865"/>
          <a:ext cx="3000000" cy="3000000"/>
        </p:xfrm>
        <a:graphic>
          <a:graphicData uri="http://schemas.openxmlformats.org/drawingml/2006/table">
            <a:tbl>
              <a:tblPr>
                <a:noFill/>
                <a:tableStyleId>{5554C8CE-C9DC-4D14-B130-1E874F1674EB}</a:tableStyleId>
              </a:tblPr>
              <a:tblGrid>
                <a:gridCol w="1108525"/>
                <a:gridCol w="1108525"/>
                <a:gridCol w="1108525"/>
                <a:gridCol w="1108525"/>
                <a:gridCol w="1108525"/>
                <a:gridCol w="1108525"/>
              </a:tblGrid>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Acarreo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15(10)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8(10)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23(10)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102" name="Google Shape;102;g74b3bdcea5_2_0"/>
          <p:cNvPicPr preferRelativeResize="0"/>
          <p:nvPr/>
        </p:nvPicPr>
        <p:blipFill rotWithShape="1">
          <a:blip r:embed="rId3">
            <a:alphaModFix/>
          </a:blip>
          <a:srcRect b="8505" l="2874" r="22256" t="9230"/>
          <a:stretch/>
        </p:blipFill>
        <p:spPr>
          <a:xfrm>
            <a:off x="3973600" y="23050"/>
            <a:ext cx="5042650" cy="1731300"/>
          </a:xfrm>
          <a:prstGeom prst="rect">
            <a:avLst/>
          </a:prstGeom>
          <a:noFill/>
          <a:ln>
            <a:noFill/>
          </a:ln>
        </p:spPr>
      </p:pic>
      <p:sp>
        <p:nvSpPr>
          <p:cNvPr id="103" name="Google Shape;103;g74b3bdcea5_2_0"/>
          <p:cNvSpPr txBox="1"/>
          <p:nvPr/>
        </p:nvSpPr>
        <p:spPr>
          <a:xfrm>
            <a:off x="306700" y="1905100"/>
            <a:ext cx="8781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15(10) + 8(10) = 23(10)</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1111(2) + 1000(2) =</a:t>
            </a:r>
            <a:r>
              <a:rPr lang="es-AR" sz="2400"/>
              <a:t>      </a:t>
            </a:r>
            <a:endParaRPr b="0" i="0" sz="1400" u="none" cap="none" strike="noStrike">
              <a:solidFill>
                <a:srgbClr val="000000"/>
              </a:solidFill>
              <a:latin typeface="Arial"/>
              <a:ea typeface="Arial"/>
              <a:cs typeface="Arial"/>
              <a:sym typeface="Arial"/>
            </a:endParaRPr>
          </a:p>
        </p:txBody>
      </p:sp>
      <p:sp>
        <p:nvSpPr>
          <p:cNvPr id="104" name="Google Shape;104;g74b3bdcea5_2_0"/>
          <p:cNvSpPr txBox="1"/>
          <p:nvPr/>
        </p:nvSpPr>
        <p:spPr>
          <a:xfrm>
            <a:off x="2245750" y="4334550"/>
            <a:ext cx="55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Roboto"/>
                <a:ea typeface="Roboto"/>
                <a:cs typeface="Roboto"/>
                <a:sym typeface="Roboto"/>
              </a:rPr>
              <a:t>	1		0		1			1		1</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AR"/>
              <a:t>SUMA BINARIA</a:t>
            </a:r>
            <a:endParaRPr/>
          </a:p>
        </p:txBody>
      </p:sp>
      <p:sp>
        <p:nvSpPr>
          <p:cNvPr id="110" name="Google Shape;110;p5"/>
          <p:cNvSpPr txBox="1"/>
          <p:nvPr>
            <p:ph idx="1" type="body"/>
          </p:nvPr>
        </p:nvSpPr>
        <p:spPr>
          <a:xfrm>
            <a:off x="0" y="1888825"/>
            <a:ext cx="9144000" cy="27102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s-AR" sz="2000"/>
              <a:t>Dado los números binarios:  W=1111100001</a:t>
            </a:r>
            <a:r>
              <a:rPr b="1" baseline="-25000" lang="es-AR" sz="2000"/>
              <a:t>2</a:t>
            </a:r>
            <a:r>
              <a:rPr b="1" lang="es-AR" sz="2000"/>
              <a:t>; T=1101110101</a:t>
            </a:r>
            <a:r>
              <a:rPr b="1" baseline="-25000" lang="es-AR" sz="2000"/>
              <a:t>2</a:t>
            </a:r>
            <a:r>
              <a:rPr b="1" lang="es-AR" sz="2000"/>
              <a:t>;</a:t>
            </a:r>
            <a:r>
              <a:rPr lang="es-AR" sz="2000"/>
              <a:t> </a:t>
            </a:r>
            <a:r>
              <a:rPr b="1" lang="es-AR" sz="2000" u="sng"/>
              <a:t>Obtener W+T</a:t>
            </a:r>
            <a:endParaRPr sz="2000"/>
          </a:p>
        </p:txBody>
      </p:sp>
      <p:pic>
        <p:nvPicPr>
          <p:cNvPr id="111" name="Google Shape;111;p5"/>
          <p:cNvPicPr preferRelativeResize="0"/>
          <p:nvPr/>
        </p:nvPicPr>
        <p:blipFill rotWithShape="1">
          <a:blip r:embed="rId3">
            <a:alphaModFix/>
          </a:blip>
          <a:srcRect b="0" l="0" r="0" t="0"/>
          <a:stretch/>
        </p:blipFill>
        <p:spPr>
          <a:xfrm>
            <a:off x="1298308" y="2545594"/>
            <a:ext cx="6596245" cy="2597906"/>
          </a:xfrm>
          <a:prstGeom prst="rect">
            <a:avLst/>
          </a:prstGeom>
          <a:noFill/>
          <a:ln>
            <a:noFill/>
          </a:ln>
        </p:spPr>
      </p:pic>
      <p:pic>
        <p:nvPicPr>
          <p:cNvPr id="112" name="Google Shape;112;p5"/>
          <p:cNvPicPr preferRelativeResize="0"/>
          <p:nvPr/>
        </p:nvPicPr>
        <p:blipFill rotWithShape="1">
          <a:blip r:embed="rId4">
            <a:alphaModFix/>
          </a:blip>
          <a:srcRect b="8505" l="2874" r="22256" t="9230"/>
          <a:stretch/>
        </p:blipFill>
        <p:spPr>
          <a:xfrm>
            <a:off x="3973600" y="23050"/>
            <a:ext cx="5042650" cy="173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s-AR"/>
              <a:t>SUMA OCTAL</a:t>
            </a:r>
            <a:r>
              <a:rPr lang="es-AR"/>
              <a:t> </a:t>
            </a:r>
            <a:endParaRPr/>
          </a:p>
        </p:txBody>
      </p:sp>
      <p:sp>
        <p:nvSpPr>
          <p:cNvPr id="118" name="Google Shape;118;p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SzPts val="1800"/>
              <a:buNone/>
            </a:pPr>
            <a:r>
              <a:rPr lang="es-AR"/>
              <a:t>Se debe</a:t>
            </a:r>
            <a:r>
              <a:rPr b="1" lang="es-AR"/>
              <a:t> </a:t>
            </a:r>
            <a:r>
              <a:rPr b="1" lang="es-AR" u="sng"/>
              <a:t>restar</a:t>
            </a:r>
            <a:r>
              <a:rPr lang="es-AR"/>
              <a:t> o</a:t>
            </a:r>
            <a:r>
              <a:rPr b="1" lang="es-AR"/>
              <a:t> </a:t>
            </a:r>
            <a:r>
              <a:rPr b="1" lang="es-AR" u="sng"/>
              <a:t>dividir</a:t>
            </a:r>
            <a:r>
              <a:rPr lang="es-AR"/>
              <a:t> la semisuma de cada columna, cuando la misma exceda la base del sistema, y colocar en la columna inmediata del lado izquierdo, el valor del acarreo tantas veces se haya superado la base del sistema. De esta misma forma cada unidad que se acarree equivale a ocho unidades de la columna anterior.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74b3bdcea5_2_72"/>
          <p:cNvSpPr txBox="1"/>
          <p:nvPr>
            <p:ph type="title"/>
          </p:nvPr>
        </p:nvSpPr>
        <p:spPr>
          <a:xfrm>
            <a:off x="460950" y="304600"/>
            <a:ext cx="8222100" cy="116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200"/>
              <a:buNone/>
            </a:pPr>
            <a:r>
              <a:rPr b="1" lang="es-AR" sz="2700">
                <a:solidFill>
                  <a:srgbClr val="FFFFFF"/>
                </a:solidFill>
                <a:latin typeface="Arial"/>
                <a:ea typeface="Arial"/>
                <a:cs typeface="Arial"/>
                <a:sym typeface="Arial"/>
              </a:rPr>
              <a:t>Ejercicios </a:t>
            </a:r>
            <a:br>
              <a:rPr b="1" lang="es-AR" sz="2700">
                <a:solidFill>
                  <a:srgbClr val="FFFFFF"/>
                </a:solidFill>
                <a:latin typeface="Arial"/>
                <a:ea typeface="Arial"/>
                <a:cs typeface="Arial"/>
                <a:sym typeface="Arial"/>
              </a:rPr>
            </a:br>
            <a:r>
              <a:rPr b="1" lang="es-AR" sz="2700">
                <a:solidFill>
                  <a:srgbClr val="FFFFFF"/>
                </a:solidFill>
                <a:latin typeface="Arial"/>
                <a:ea typeface="Arial"/>
                <a:cs typeface="Arial"/>
                <a:sym typeface="Arial"/>
              </a:rPr>
              <a:t>Aritméticos en </a:t>
            </a:r>
            <a:endParaRPr b="1" sz="2700">
              <a:solidFill>
                <a:srgbClr val="FFFFFF"/>
              </a:solidFill>
              <a:latin typeface="Arial"/>
              <a:ea typeface="Arial"/>
              <a:cs typeface="Arial"/>
              <a:sym typeface="Arial"/>
            </a:endParaRPr>
          </a:p>
          <a:p>
            <a:pPr indent="0" lvl="0" marL="0" rtl="0" algn="l">
              <a:lnSpc>
                <a:spcPct val="115000"/>
              </a:lnSpc>
              <a:spcBef>
                <a:spcPts val="0"/>
              </a:spcBef>
              <a:spcAft>
                <a:spcPts val="0"/>
              </a:spcAft>
              <a:buSzPts val="3200"/>
              <a:buNone/>
            </a:pPr>
            <a:r>
              <a:rPr b="1" lang="es-AR" sz="2700">
                <a:solidFill>
                  <a:srgbClr val="FFFFFF"/>
                </a:solidFill>
                <a:latin typeface="Arial"/>
                <a:ea typeface="Arial"/>
                <a:cs typeface="Arial"/>
                <a:sym typeface="Arial"/>
              </a:rPr>
              <a:t>OCTAL</a:t>
            </a:r>
            <a:endParaRPr sz="2400">
              <a:solidFill>
                <a:srgbClr val="FFFFFF"/>
              </a:solidFill>
              <a:latin typeface="Arial"/>
              <a:ea typeface="Arial"/>
              <a:cs typeface="Arial"/>
              <a:sym typeface="Arial"/>
            </a:endParaRPr>
          </a:p>
        </p:txBody>
      </p:sp>
      <p:graphicFrame>
        <p:nvGraphicFramePr>
          <p:cNvPr id="124" name="Google Shape;124;g74b3bdcea5_2_72"/>
          <p:cNvGraphicFramePr/>
          <p:nvPr/>
        </p:nvGraphicFramePr>
        <p:xfrm>
          <a:off x="1143025" y="2782865"/>
          <a:ext cx="3000000" cy="3000000"/>
        </p:xfrm>
        <a:graphic>
          <a:graphicData uri="http://schemas.openxmlformats.org/drawingml/2006/table">
            <a:tbl>
              <a:tblPr>
                <a:noFill/>
                <a:tableStyleId>{5554C8CE-C9DC-4D14-B130-1E874F1674EB}</a:tableStyleId>
              </a:tblPr>
              <a:tblGrid>
                <a:gridCol w="1108525"/>
                <a:gridCol w="1108525"/>
                <a:gridCol w="1108525"/>
                <a:gridCol w="1108525"/>
              </a:tblGrid>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Acarreo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15(10)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8(10)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0</a:t>
                      </a:r>
                      <a:endParaRPr sz="1400" u="none" cap="none" strike="noStrike"/>
                    </a:p>
                  </a:txBody>
                  <a:tcPr marT="91425" marB="91425" marR="91425" marL="91425"/>
                </a:tc>
              </a:tr>
              <a:tr h="512400">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23(10)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AR" sz="1400" u="none" cap="none" strike="noStrike"/>
                        <a:t>7</a:t>
                      </a:r>
                      <a:endParaRPr sz="1400" u="none" cap="none" strike="noStrike"/>
                    </a:p>
                  </a:txBody>
                  <a:tcPr marT="91425" marB="91425" marR="91425" marL="91425"/>
                </a:tc>
              </a:tr>
            </a:tbl>
          </a:graphicData>
        </a:graphic>
      </p:graphicFrame>
      <p:sp>
        <p:nvSpPr>
          <p:cNvPr id="125" name="Google Shape;125;g74b3bdcea5_2_72"/>
          <p:cNvSpPr txBox="1"/>
          <p:nvPr/>
        </p:nvSpPr>
        <p:spPr>
          <a:xfrm>
            <a:off x="235325" y="1754350"/>
            <a:ext cx="8781000" cy="1028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15(10) + 8(10) = 23(10)</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 17(8)  + 10(8)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