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Open Sauce" panose="020B0604020202020204" charset="0"/>
      <p:regular r:id="rId9"/>
    </p:embeddedFont>
    <p:embeddedFont>
      <p:font typeface="Open Sauce Semi-Bold" panose="020B0604020202020204" charset="0"/>
      <p:regular r:id="rId10"/>
    </p:embeddedFont>
    <p:embeddedFont>
      <p:font typeface="Calibri" panose="020F0502020204030204" pitchFamily="34"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5994400" y="3682940"/>
            <a:ext cx="8722754" cy="2920557"/>
            <a:chOff x="0" y="0"/>
            <a:chExt cx="11630338" cy="3894076"/>
          </a:xfrm>
        </p:grpSpPr>
        <p:sp>
          <p:nvSpPr>
            <p:cNvPr id="3" name="TextBox 3"/>
            <p:cNvSpPr txBox="1"/>
            <p:nvPr/>
          </p:nvSpPr>
          <p:spPr>
            <a:xfrm>
              <a:off x="0" y="3398776"/>
              <a:ext cx="11630338" cy="495300"/>
            </a:xfrm>
            <a:prstGeom prst="rect">
              <a:avLst/>
            </a:prstGeom>
          </p:spPr>
          <p:txBody>
            <a:bodyPr lIns="0" tIns="0" rIns="0" bIns="0" rtlCol="0" anchor="t">
              <a:spAutoFit/>
            </a:bodyPr>
            <a:lstStyle/>
            <a:p>
              <a:pPr marL="0" lvl="0" indent="0" algn="l">
                <a:lnSpc>
                  <a:spcPts val="2999"/>
                </a:lnSpc>
              </a:pPr>
              <a:r>
                <a:rPr lang="en-US" sz="2499" spc="-187" dirty="0" smtClean="0">
                  <a:solidFill>
                    <a:srgbClr val="FFFFFF"/>
                  </a:solidFill>
                  <a:latin typeface="Open Sauce"/>
                </a:rPr>
                <a:t>Pablo Rodríguez</a:t>
              </a:r>
              <a:endParaRPr lang="en-US" sz="2499" spc="-187" dirty="0">
                <a:solidFill>
                  <a:srgbClr val="FFFFFF"/>
                </a:solidFill>
                <a:latin typeface="Open Sauce"/>
              </a:endParaRPr>
            </a:p>
          </p:txBody>
        </p:sp>
        <p:sp>
          <p:nvSpPr>
            <p:cNvPr id="4" name="TextBox 4"/>
            <p:cNvSpPr txBox="1"/>
            <p:nvPr/>
          </p:nvSpPr>
          <p:spPr>
            <a:xfrm>
              <a:off x="0" y="238125"/>
              <a:ext cx="7330910" cy="2759074"/>
            </a:xfrm>
            <a:prstGeom prst="rect">
              <a:avLst/>
            </a:prstGeom>
          </p:spPr>
          <p:txBody>
            <a:bodyPr lIns="0" tIns="0" rIns="0" bIns="0" rtlCol="0" anchor="t">
              <a:spAutoFit/>
            </a:bodyPr>
            <a:lstStyle/>
            <a:p>
              <a:pPr marL="0" lvl="0" indent="0" algn="l">
                <a:lnSpc>
                  <a:spcPts val="7649"/>
                </a:lnSpc>
              </a:pPr>
              <a:r>
                <a:rPr lang="en-US" sz="8499" u="none" strike="noStrike" spc="-637">
                  <a:solidFill>
                    <a:srgbClr val="FFFFFF"/>
                  </a:solidFill>
                  <a:latin typeface="Open Sauce Semi-Bold"/>
                </a:rPr>
                <a:t>Servidor Correo</a:t>
              </a:r>
            </a:p>
          </p:txBody>
        </p:sp>
      </p:grpSp>
      <p:sp>
        <p:nvSpPr>
          <p:cNvPr id="5" name="AutoShape 5"/>
          <p:cNvSpPr/>
          <p:nvPr/>
        </p:nvSpPr>
        <p:spPr>
          <a:xfrm>
            <a:off x="0" y="704643"/>
            <a:ext cx="18288049" cy="9525"/>
          </a:xfrm>
          <a:prstGeom prst="line">
            <a:avLst/>
          </a:prstGeom>
          <a:ln w="19050" cap="flat">
            <a:solidFill>
              <a:srgbClr val="FFFFFF"/>
            </a:solidFill>
            <a:prstDash val="solid"/>
            <a:headEnd type="none" w="sm" len="sm"/>
            <a:tailEnd type="none" w="sm" len="sm"/>
          </a:ln>
        </p:spPr>
      </p:sp>
      <p:sp>
        <p:nvSpPr>
          <p:cNvPr id="6" name="AutoShape 6"/>
          <p:cNvSpPr/>
          <p:nvPr/>
        </p:nvSpPr>
        <p:spPr>
          <a:xfrm flipV="1">
            <a:off x="4619625" y="-54003"/>
            <a:ext cx="0" cy="10395005"/>
          </a:xfrm>
          <a:prstGeom prst="line">
            <a:avLst/>
          </a:prstGeom>
          <a:ln w="19050" cap="flat">
            <a:solidFill>
              <a:srgbClr val="FFFFFF"/>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5818B"/>
        </a:solidFill>
        <a:effectLst/>
      </p:bgPr>
    </p:bg>
    <p:spTree>
      <p:nvGrpSpPr>
        <p:cNvPr id="1" name=""/>
        <p:cNvGrpSpPr/>
        <p:nvPr/>
      </p:nvGrpSpPr>
      <p:grpSpPr>
        <a:xfrm>
          <a:off x="0" y="0"/>
          <a:ext cx="0" cy="0"/>
          <a:chOff x="0" y="0"/>
          <a:chExt cx="0" cy="0"/>
        </a:xfrm>
      </p:grpSpPr>
      <p:sp>
        <p:nvSpPr>
          <p:cNvPr id="2" name="AutoShape 2"/>
          <p:cNvSpPr/>
          <p:nvPr/>
        </p:nvSpPr>
        <p:spPr>
          <a:xfrm flipH="1">
            <a:off x="2921000" y="8030208"/>
            <a:ext cx="4892534" cy="0"/>
          </a:xfrm>
          <a:prstGeom prst="line">
            <a:avLst/>
          </a:prstGeom>
          <a:ln w="19050" cap="flat">
            <a:solidFill>
              <a:srgbClr val="FFFFFF"/>
            </a:solidFill>
            <a:prstDash val="solid"/>
            <a:headEnd type="none" w="sm" len="sm"/>
            <a:tailEnd type="none" w="sm" len="sm"/>
          </a:ln>
        </p:spPr>
      </p:sp>
      <p:sp>
        <p:nvSpPr>
          <p:cNvPr id="3" name="AutoShape 3"/>
          <p:cNvSpPr/>
          <p:nvPr/>
        </p:nvSpPr>
        <p:spPr>
          <a:xfrm flipH="1">
            <a:off x="10604500" y="8049258"/>
            <a:ext cx="4892534" cy="0"/>
          </a:xfrm>
          <a:prstGeom prst="line">
            <a:avLst/>
          </a:prstGeom>
          <a:ln w="19050" cap="flat">
            <a:solidFill>
              <a:srgbClr val="FFFFFF"/>
            </a:solidFill>
            <a:prstDash val="solid"/>
            <a:headEnd type="none" w="sm" len="sm"/>
            <a:tailEnd type="none" w="sm" len="sm"/>
          </a:ln>
        </p:spPr>
      </p:sp>
      <p:sp>
        <p:nvSpPr>
          <p:cNvPr id="4" name="Freeform 4"/>
          <p:cNvSpPr/>
          <p:nvPr/>
        </p:nvSpPr>
        <p:spPr>
          <a:xfrm>
            <a:off x="9474801" y="1811375"/>
            <a:ext cx="6780797" cy="5085598"/>
          </a:xfrm>
          <a:custGeom>
            <a:avLst/>
            <a:gdLst/>
            <a:ahLst/>
            <a:cxnLst/>
            <a:rect l="l" t="t" r="r" b="b"/>
            <a:pathLst>
              <a:path w="6780797" h="5085598">
                <a:moveTo>
                  <a:pt x="0" y="0"/>
                </a:moveTo>
                <a:lnTo>
                  <a:pt x="6780797" y="0"/>
                </a:lnTo>
                <a:lnTo>
                  <a:pt x="6780797" y="5085598"/>
                </a:lnTo>
                <a:lnTo>
                  <a:pt x="0" y="5085598"/>
                </a:lnTo>
                <a:lnTo>
                  <a:pt x="0" y="0"/>
                </a:lnTo>
                <a:close/>
              </a:path>
            </a:pathLst>
          </a:custGeom>
          <a:blipFill>
            <a:blip r:embed="rId2"/>
            <a:stretch>
              <a:fillRect/>
            </a:stretch>
          </a:blipFill>
        </p:spPr>
      </p:sp>
      <p:sp>
        <p:nvSpPr>
          <p:cNvPr id="5" name="TextBox 5"/>
          <p:cNvSpPr txBox="1"/>
          <p:nvPr/>
        </p:nvSpPr>
        <p:spPr>
          <a:xfrm>
            <a:off x="2921000" y="1981254"/>
            <a:ext cx="4892534" cy="4812515"/>
          </a:xfrm>
          <a:prstGeom prst="rect">
            <a:avLst/>
          </a:prstGeom>
        </p:spPr>
        <p:txBody>
          <a:bodyPr lIns="0" tIns="0" rIns="0" bIns="0" rtlCol="0" anchor="t">
            <a:spAutoFit/>
          </a:bodyPr>
          <a:lstStyle/>
          <a:p>
            <a:pPr algn="l">
              <a:lnSpc>
                <a:spcPts val="2512"/>
              </a:lnSpc>
            </a:pPr>
            <a:r>
              <a:rPr lang="en-US" sz="2791" spc="-209">
                <a:solidFill>
                  <a:srgbClr val="FFFFFF"/>
                </a:solidFill>
                <a:latin typeface="Open Sauce Semi-Bold"/>
              </a:rPr>
              <a:t>El servicio de correo electrónico es uno de los métodos de comunicación más usados del mundo. Lo usamos en nuestras computadoras de escritorio, notebooks, móviles, tablets e incluso desde nuestros relojes inteligentes.</a:t>
            </a:r>
          </a:p>
          <a:p>
            <a:pPr algn="l">
              <a:lnSpc>
                <a:spcPts val="2512"/>
              </a:lnSpc>
            </a:pPr>
            <a:r>
              <a:rPr lang="en-US" sz="2791" spc="-209">
                <a:solidFill>
                  <a:srgbClr val="FFFFFF"/>
                </a:solidFill>
                <a:latin typeface="Open Sauce Semi-Bold"/>
              </a:rPr>
              <a:t>Gracias a él podemos comunicarnos con personas de todo el mundo, en cuestión de segundos. Es sin duda alguna una de las mejores herramientas creadas que existen en Internet.</a:t>
            </a:r>
          </a:p>
          <a:p>
            <a:pPr marL="0" lvl="0" indent="0" algn="l">
              <a:lnSpc>
                <a:spcPts val="2512"/>
              </a:lnSpc>
              <a:spcBef>
                <a:spcPct val="0"/>
              </a:spcBef>
            </a:pPr>
            <a:endParaRPr lang="en-US" sz="2791" spc="-209">
              <a:solidFill>
                <a:srgbClr val="FFFFFF"/>
              </a:solidFill>
              <a:latin typeface="Open Sauce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0" y="9502690"/>
            <a:ext cx="18288000" cy="94268"/>
          </a:xfrm>
          <a:prstGeom prst="line">
            <a:avLst/>
          </a:prstGeom>
          <a:ln w="19050" cap="flat">
            <a:solidFill>
              <a:srgbClr val="000001"/>
            </a:solidFill>
            <a:prstDash val="solid"/>
            <a:headEnd type="none" w="sm" len="sm"/>
            <a:tailEnd type="none" w="sm" len="sm"/>
          </a:ln>
        </p:spPr>
      </p:sp>
      <p:sp>
        <p:nvSpPr>
          <p:cNvPr id="3" name="TextBox 3"/>
          <p:cNvSpPr txBox="1"/>
          <p:nvPr/>
        </p:nvSpPr>
        <p:spPr>
          <a:xfrm>
            <a:off x="1028700" y="2858356"/>
            <a:ext cx="5953702" cy="4513139"/>
          </a:xfrm>
          <a:prstGeom prst="rect">
            <a:avLst/>
          </a:prstGeom>
        </p:spPr>
        <p:txBody>
          <a:bodyPr lIns="0" tIns="0" rIns="0" bIns="0" rtlCol="0" anchor="t">
            <a:spAutoFit/>
          </a:bodyPr>
          <a:lstStyle/>
          <a:p>
            <a:pPr algn="ctr">
              <a:lnSpc>
                <a:spcPts val="3978"/>
              </a:lnSpc>
              <a:spcBef>
                <a:spcPct val="0"/>
              </a:spcBef>
            </a:pPr>
            <a:r>
              <a:rPr lang="en-US" sz="2841" spc="-113">
                <a:solidFill>
                  <a:srgbClr val="323232"/>
                </a:solidFill>
                <a:latin typeface="Open Sauce Semi-Bold"/>
              </a:rPr>
              <a:t>En primer lugar, vamos a crear la red, para ello vamos a colocar 2 dispositivos, un Pc y un portátil, ambos estarán conectados a un switch que a si vez tendrá conectados 2 servidores, el primero es el que tiene un servicio de CORREO y el otro es un servidor WEB.</a:t>
            </a:r>
          </a:p>
        </p:txBody>
      </p:sp>
      <p:sp>
        <p:nvSpPr>
          <p:cNvPr id="4" name="Freeform 4"/>
          <p:cNvSpPr/>
          <p:nvPr/>
        </p:nvSpPr>
        <p:spPr>
          <a:xfrm>
            <a:off x="8020957" y="2801385"/>
            <a:ext cx="9238343" cy="4684230"/>
          </a:xfrm>
          <a:custGeom>
            <a:avLst/>
            <a:gdLst/>
            <a:ahLst/>
            <a:cxnLst/>
            <a:rect l="l" t="t" r="r" b="b"/>
            <a:pathLst>
              <a:path w="9238343" h="4684230">
                <a:moveTo>
                  <a:pt x="0" y="0"/>
                </a:moveTo>
                <a:lnTo>
                  <a:pt x="9238343" y="0"/>
                </a:lnTo>
                <a:lnTo>
                  <a:pt x="9238343" y="4684230"/>
                </a:lnTo>
                <a:lnTo>
                  <a:pt x="0" y="4684230"/>
                </a:lnTo>
                <a:lnTo>
                  <a:pt x="0" y="0"/>
                </a:lnTo>
                <a:close/>
              </a:path>
            </a:pathLst>
          </a:custGeom>
          <a:blipFill>
            <a:blip r:embed="rId2"/>
            <a:stretch>
              <a:fillRect t="-10380" b="-10406"/>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5818B"/>
        </a:solidFill>
        <a:effectLst/>
      </p:bgPr>
    </p:bg>
    <p:spTree>
      <p:nvGrpSpPr>
        <p:cNvPr id="1" name=""/>
        <p:cNvGrpSpPr/>
        <p:nvPr/>
      </p:nvGrpSpPr>
      <p:grpSpPr>
        <a:xfrm>
          <a:off x="0" y="0"/>
          <a:ext cx="0" cy="0"/>
          <a:chOff x="0" y="0"/>
          <a:chExt cx="0" cy="0"/>
        </a:xfrm>
      </p:grpSpPr>
      <p:sp>
        <p:nvSpPr>
          <p:cNvPr id="2" name="TextBox 2"/>
          <p:cNvSpPr txBox="1"/>
          <p:nvPr/>
        </p:nvSpPr>
        <p:spPr>
          <a:xfrm>
            <a:off x="2921000" y="1159859"/>
            <a:ext cx="5815934" cy="6541029"/>
          </a:xfrm>
          <a:prstGeom prst="rect">
            <a:avLst/>
          </a:prstGeom>
        </p:spPr>
        <p:txBody>
          <a:bodyPr lIns="0" tIns="0" rIns="0" bIns="0" rtlCol="0" anchor="t">
            <a:spAutoFit/>
          </a:bodyPr>
          <a:lstStyle/>
          <a:p>
            <a:pPr marL="0" lvl="0" indent="0" algn="l">
              <a:lnSpc>
                <a:spcPts val="4662"/>
              </a:lnSpc>
              <a:spcBef>
                <a:spcPct val="0"/>
              </a:spcBef>
            </a:pPr>
            <a:r>
              <a:rPr lang="en-US" sz="5180" u="none" strike="noStrike" spc="-388">
                <a:solidFill>
                  <a:srgbClr val="FFFFFF"/>
                </a:solidFill>
                <a:latin typeface="Open Sauce Semi-Bold"/>
              </a:rPr>
              <a:t>Lo siguiente es configurar las direcciones ip, para ello esta red tendrá una dirección ip de 192.168.20.0, y tenemos que dejar 2 direcciones libres, una para el DNS y la otra con la dirección de Gateway.</a:t>
            </a:r>
          </a:p>
        </p:txBody>
      </p:sp>
      <p:sp>
        <p:nvSpPr>
          <p:cNvPr id="3" name="AutoShape 3"/>
          <p:cNvSpPr/>
          <p:nvPr/>
        </p:nvSpPr>
        <p:spPr>
          <a:xfrm flipH="1">
            <a:off x="2921000" y="8030208"/>
            <a:ext cx="4892534" cy="0"/>
          </a:xfrm>
          <a:prstGeom prst="line">
            <a:avLst/>
          </a:prstGeom>
          <a:ln w="19050" cap="flat">
            <a:solidFill>
              <a:srgbClr val="FFFFFF"/>
            </a:solidFill>
            <a:prstDash val="solid"/>
            <a:headEnd type="none" w="sm" len="sm"/>
            <a:tailEnd type="none" w="sm" len="sm"/>
          </a:ln>
        </p:spPr>
      </p:sp>
      <p:sp>
        <p:nvSpPr>
          <p:cNvPr id="4" name="AutoShape 4"/>
          <p:cNvSpPr/>
          <p:nvPr/>
        </p:nvSpPr>
        <p:spPr>
          <a:xfrm flipH="1">
            <a:off x="10604500" y="8049258"/>
            <a:ext cx="4892534" cy="0"/>
          </a:xfrm>
          <a:prstGeom prst="line">
            <a:avLst/>
          </a:prstGeom>
          <a:ln w="19050" cap="flat">
            <a:solidFill>
              <a:srgbClr val="FFFFFF"/>
            </a:solidFill>
            <a:prstDash val="solid"/>
            <a:headEnd type="none" w="sm" len="sm"/>
            <a:tailEnd type="none" w="sm" len="sm"/>
          </a:ln>
        </p:spPr>
      </p:sp>
      <p:sp>
        <p:nvSpPr>
          <p:cNvPr id="5" name="Freeform 5"/>
          <p:cNvSpPr/>
          <p:nvPr/>
        </p:nvSpPr>
        <p:spPr>
          <a:xfrm>
            <a:off x="9144000" y="1007459"/>
            <a:ext cx="4420324" cy="2241291"/>
          </a:xfrm>
          <a:custGeom>
            <a:avLst/>
            <a:gdLst/>
            <a:ahLst/>
            <a:cxnLst/>
            <a:rect l="l" t="t" r="r" b="b"/>
            <a:pathLst>
              <a:path w="4420324" h="2241291">
                <a:moveTo>
                  <a:pt x="0" y="0"/>
                </a:moveTo>
                <a:lnTo>
                  <a:pt x="4420324" y="0"/>
                </a:lnTo>
                <a:lnTo>
                  <a:pt x="4420324" y="2241291"/>
                </a:lnTo>
                <a:lnTo>
                  <a:pt x="0" y="2241291"/>
                </a:lnTo>
                <a:lnTo>
                  <a:pt x="0" y="0"/>
                </a:lnTo>
                <a:close/>
              </a:path>
            </a:pathLst>
          </a:custGeom>
          <a:blipFill>
            <a:blip r:embed="rId2"/>
            <a:stretch>
              <a:fillRect l="-71085" r="-38193"/>
            </a:stretch>
          </a:blipFill>
        </p:spPr>
      </p:sp>
      <p:sp>
        <p:nvSpPr>
          <p:cNvPr id="6" name="Freeform 6"/>
          <p:cNvSpPr/>
          <p:nvPr/>
        </p:nvSpPr>
        <p:spPr>
          <a:xfrm>
            <a:off x="13564324" y="1007459"/>
            <a:ext cx="4420324" cy="2241291"/>
          </a:xfrm>
          <a:custGeom>
            <a:avLst/>
            <a:gdLst/>
            <a:ahLst/>
            <a:cxnLst/>
            <a:rect l="l" t="t" r="r" b="b"/>
            <a:pathLst>
              <a:path w="4420324" h="2241291">
                <a:moveTo>
                  <a:pt x="0" y="0"/>
                </a:moveTo>
                <a:lnTo>
                  <a:pt x="4420323" y="0"/>
                </a:lnTo>
                <a:lnTo>
                  <a:pt x="4420323" y="2241291"/>
                </a:lnTo>
                <a:lnTo>
                  <a:pt x="0" y="2241291"/>
                </a:lnTo>
                <a:lnTo>
                  <a:pt x="0" y="0"/>
                </a:lnTo>
                <a:close/>
              </a:path>
            </a:pathLst>
          </a:custGeom>
          <a:blipFill>
            <a:blip r:embed="rId3"/>
            <a:stretch>
              <a:fillRect l="-69594" r="-34217"/>
            </a:stretch>
          </a:blipFill>
        </p:spPr>
      </p:sp>
      <p:sp>
        <p:nvSpPr>
          <p:cNvPr id="7" name="Freeform 7"/>
          <p:cNvSpPr/>
          <p:nvPr/>
        </p:nvSpPr>
        <p:spPr>
          <a:xfrm>
            <a:off x="9144000" y="3664627"/>
            <a:ext cx="5543299" cy="1109026"/>
          </a:xfrm>
          <a:custGeom>
            <a:avLst/>
            <a:gdLst/>
            <a:ahLst/>
            <a:cxnLst/>
            <a:rect l="l" t="t" r="r" b="b"/>
            <a:pathLst>
              <a:path w="5543299" h="1109026">
                <a:moveTo>
                  <a:pt x="0" y="0"/>
                </a:moveTo>
                <a:lnTo>
                  <a:pt x="5543299" y="0"/>
                </a:lnTo>
                <a:lnTo>
                  <a:pt x="5543299" y="1109026"/>
                </a:lnTo>
                <a:lnTo>
                  <a:pt x="0" y="1109026"/>
                </a:lnTo>
                <a:lnTo>
                  <a:pt x="0" y="0"/>
                </a:lnTo>
                <a:close/>
              </a:path>
            </a:pathLst>
          </a:custGeom>
          <a:blipFill>
            <a:blip r:embed="rId4"/>
            <a:stretch>
              <a:fillRect l="-96691" t="-105018" b="-385"/>
            </a:stretch>
          </a:blipFill>
        </p:spPr>
      </p:sp>
      <p:sp>
        <p:nvSpPr>
          <p:cNvPr id="8" name="Freeform 8"/>
          <p:cNvSpPr/>
          <p:nvPr/>
        </p:nvSpPr>
        <p:spPr>
          <a:xfrm>
            <a:off x="9144000" y="5143500"/>
            <a:ext cx="5543299" cy="1164352"/>
          </a:xfrm>
          <a:custGeom>
            <a:avLst/>
            <a:gdLst/>
            <a:ahLst/>
            <a:cxnLst/>
            <a:rect l="l" t="t" r="r" b="b"/>
            <a:pathLst>
              <a:path w="5543299" h="1164352">
                <a:moveTo>
                  <a:pt x="0" y="0"/>
                </a:moveTo>
                <a:lnTo>
                  <a:pt x="5543299" y="0"/>
                </a:lnTo>
                <a:lnTo>
                  <a:pt x="5543299" y="1164352"/>
                </a:lnTo>
                <a:lnTo>
                  <a:pt x="0" y="1164352"/>
                </a:lnTo>
                <a:lnTo>
                  <a:pt x="0" y="0"/>
                </a:lnTo>
                <a:close/>
              </a:path>
            </a:pathLst>
          </a:custGeom>
          <a:blipFill>
            <a:blip r:embed="rId5"/>
            <a:stretch>
              <a:fillRect l="-92643" t="-88743" b="-2125"/>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04500" y="1787798"/>
            <a:ext cx="5904343" cy="7171262"/>
          </a:xfrm>
          <a:prstGeom prst="rect">
            <a:avLst/>
          </a:prstGeom>
        </p:spPr>
        <p:txBody>
          <a:bodyPr lIns="0" tIns="0" rIns="0" bIns="0" rtlCol="0" anchor="t">
            <a:spAutoFit/>
          </a:bodyPr>
          <a:lstStyle/>
          <a:p>
            <a:pPr marL="0" lvl="0" indent="0" algn="l">
              <a:lnSpc>
                <a:spcPts val="3799"/>
              </a:lnSpc>
              <a:spcBef>
                <a:spcPct val="0"/>
              </a:spcBef>
            </a:pPr>
            <a:r>
              <a:rPr lang="en-US" sz="4222" u="none" strike="noStrike" spc="-168">
                <a:solidFill>
                  <a:srgbClr val="323232"/>
                </a:solidFill>
                <a:latin typeface="Open Sauce Semi-Bold"/>
              </a:rPr>
              <a:t>Una vez configuradas la ip de los equipos deberemos tener en cuenta varios factores, para que la tarea funcione correctamente simplemente tenemos que tener en cuenta que los dominios de la web y la de los correos tienen que ser idénticas ya que es caso contrario no funcionaría correctamente.</a:t>
            </a:r>
          </a:p>
        </p:txBody>
      </p:sp>
      <p:sp>
        <p:nvSpPr>
          <p:cNvPr id="3" name="AutoShape 3"/>
          <p:cNvSpPr/>
          <p:nvPr/>
        </p:nvSpPr>
        <p:spPr>
          <a:xfrm flipV="1">
            <a:off x="0" y="9502690"/>
            <a:ext cx="18288000" cy="94268"/>
          </a:xfrm>
          <a:prstGeom prst="line">
            <a:avLst/>
          </a:prstGeom>
          <a:ln w="19050" cap="flat">
            <a:solidFill>
              <a:srgbClr val="000001"/>
            </a:solidFill>
            <a:prstDash val="solid"/>
            <a:headEnd type="none" w="sm" len="sm"/>
            <a:tailEnd type="none" w="sm" len="sm"/>
          </a:ln>
        </p:spPr>
      </p:sp>
      <p:sp>
        <p:nvSpPr>
          <p:cNvPr id="4" name="Freeform 4"/>
          <p:cNvSpPr/>
          <p:nvPr/>
        </p:nvSpPr>
        <p:spPr>
          <a:xfrm>
            <a:off x="1028700" y="1028700"/>
            <a:ext cx="8115300" cy="4114800"/>
          </a:xfrm>
          <a:custGeom>
            <a:avLst/>
            <a:gdLst/>
            <a:ahLst/>
            <a:cxnLst/>
            <a:rect l="l" t="t" r="r" b="b"/>
            <a:pathLst>
              <a:path w="8115300" h="4114800">
                <a:moveTo>
                  <a:pt x="0" y="0"/>
                </a:moveTo>
                <a:lnTo>
                  <a:pt x="8115300" y="0"/>
                </a:lnTo>
                <a:lnTo>
                  <a:pt x="8115300" y="4114800"/>
                </a:lnTo>
                <a:lnTo>
                  <a:pt x="0" y="4114800"/>
                </a:lnTo>
                <a:lnTo>
                  <a:pt x="0" y="0"/>
                </a:lnTo>
                <a:close/>
              </a:path>
            </a:pathLst>
          </a:custGeom>
          <a:blipFill>
            <a:blip r:embed="rId2"/>
            <a:stretch>
              <a:fillRect r="-7581"/>
            </a:stretch>
          </a:blipFill>
        </p:spPr>
      </p:sp>
      <p:sp>
        <p:nvSpPr>
          <p:cNvPr id="5" name="Freeform 5"/>
          <p:cNvSpPr/>
          <p:nvPr/>
        </p:nvSpPr>
        <p:spPr>
          <a:xfrm>
            <a:off x="1028700" y="5143500"/>
            <a:ext cx="8115300" cy="4114800"/>
          </a:xfrm>
          <a:custGeom>
            <a:avLst/>
            <a:gdLst/>
            <a:ahLst/>
            <a:cxnLst/>
            <a:rect l="l" t="t" r="r" b="b"/>
            <a:pathLst>
              <a:path w="8115300" h="4114800">
                <a:moveTo>
                  <a:pt x="0" y="0"/>
                </a:moveTo>
                <a:lnTo>
                  <a:pt x="8115300" y="0"/>
                </a:lnTo>
                <a:lnTo>
                  <a:pt x="8115300" y="4114800"/>
                </a:lnTo>
                <a:lnTo>
                  <a:pt x="0" y="4114800"/>
                </a:lnTo>
                <a:lnTo>
                  <a:pt x="0" y="0"/>
                </a:lnTo>
                <a:close/>
              </a:path>
            </a:pathLst>
          </a:custGeom>
          <a:blipFill>
            <a:blip r:embed="rId3"/>
            <a:stretch>
              <a:fillRect t="-1369" b="-38329"/>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04500" y="1778273"/>
            <a:ext cx="5904343" cy="7113594"/>
          </a:xfrm>
          <a:prstGeom prst="rect">
            <a:avLst/>
          </a:prstGeom>
        </p:spPr>
        <p:txBody>
          <a:bodyPr lIns="0" tIns="0" rIns="0" bIns="0" rtlCol="0" anchor="t">
            <a:spAutoFit/>
          </a:bodyPr>
          <a:lstStyle/>
          <a:p>
            <a:pPr marL="0" lvl="0" indent="0" algn="l">
              <a:lnSpc>
                <a:spcPts val="4012"/>
              </a:lnSpc>
              <a:spcBef>
                <a:spcPct val="0"/>
              </a:spcBef>
            </a:pPr>
            <a:r>
              <a:rPr lang="en-US" sz="4458" u="none" strike="noStrike" spc="-178">
                <a:solidFill>
                  <a:srgbClr val="323232"/>
                </a:solidFill>
                <a:latin typeface="Open Sauce Semi-Bold"/>
              </a:rPr>
              <a:t>Ahora debemos iniciar la configuración de correo de cada dispositivo, para ello debemos configurar el nombre de la persona junto a su email, ip del servidor de correo y la misma dirección tanto para la salida como para la entrada, por último debemos añadir el correo y la contraseña.</a:t>
            </a:r>
          </a:p>
        </p:txBody>
      </p:sp>
      <p:sp>
        <p:nvSpPr>
          <p:cNvPr id="3" name="AutoShape 3"/>
          <p:cNvSpPr/>
          <p:nvPr/>
        </p:nvSpPr>
        <p:spPr>
          <a:xfrm flipV="1">
            <a:off x="0" y="9502690"/>
            <a:ext cx="18288000" cy="94268"/>
          </a:xfrm>
          <a:prstGeom prst="line">
            <a:avLst/>
          </a:prstGeom>
          <a:ln w="19050" cap="flat">
            <a:solidFill>
              <a:srgbClr val="000001"/>
            </a:solidFill>
            <a:prstDash val="solid"/>
            <a:headEnd type="none" w="sm" len="sm"/>
            <a:tailEnd type="none" w="sm" len="sm"/>
          </a:ln>
        </p:spPr>
      </p:sp>
      <p:sp>
        <p:nvSpPr>
          <p:cNvPr id="4" name="Freeform 4"/>
          <p:cNvSpPr/>
          <p:nvPr/>
        </p:nvSpPr>
        <p:spPr>
          <a:xfrm>
            <a:off x="1028700" y="1028700"/>
            <a:ext cx="8115300" cy="4114800"/>
          </a:xfrm>
          <a:custGeom>
            <a:avLst/>
            <a:gdLst/>
            <a:ahLst/>
            <a:cxnLst/>
            <a:rect l="l" t="t" r="r" b="b"/>
            <a:pathLst>
              <a:path w="8115300" h="4114800">
                <a:moveTo>
                  <a:pt x="0" y="0"/>
                </a:moveTo>
                <a:lnTo>
                  <a:pt x="8115300" y="0"/>
                </a:lnTo>
                <a:lnTo>
                  <a:pt x="8115300" y="4114800"/>
                </a:lnTo>
                <a:lnTo>
                  <a:pt x="0" y="4114800"/>
                </a:lnTo>
                <a:lnTo>
                  <a:pt x="0" y="0"/>
                </a:lnTo>
                <a:close/>
              </a:path>
            </a:pathLst>
          </a:custGeom>
          <a:blipFill>
            <a:blip r:embed="rId2"/>
            <a:stretch>
              <a:fillRect l="-1491" r="-14830"/>
            </a:stretch>
          </a:blipFill>
        </p:spPr>
      </p:sp>
      <p:sp>
        <p:nvSpPr>
          <p:cNvPr id="5" name="Freeform 5"/>
          <p:cNvSpPr/>
          <p:nvPr/>
        </p:nvSpPr>
        <p:spPr>
          <a:xfrm>
            <a:off x="1028700" y="5143500"/>
            <a:ext cx="8115300" cy="4114800"/>
          </a:xfrm>
          <a:custGeom>
            <a:avLst/>
            <a:gdLst/>
            <a:ahLst/>
            <a:cxnLst/>
            <a:rect l="l" t="t" r="r" b="b"/>
            <a:pathLst>
              <a:path w="8115300" h="4114800">
                <a:moveTo>
                  <a:pt x="0" y="0"/>
                </a:moveTo>
                <a:lnTo>
                  <a:pt x="8115300" y="0"/>
                </a:lnTo>
                <a:lnTo>
                  <a:pt x="8115300" y="4114800"/>
                </a:lnTo>
                <a:lnTo>
                  <a:pt x="0" y="4114800"/>
                </a:lnTo>
                <a:lnTo>
                  <a:pt x="0" y="0"/>
                </a:lnTo>
                <a:close/>
              </a:path>
            </a:pathLst>
          </a:custGeom>
          <a:blipFill>
            <a:blip r:embed="rId3"/>
            <a:stretch>
              <a:fillRect l="-1491" r="-16321"/>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04500" y="1787798"/>
            <a:ext cx="5904343" cy="6853649"/>
          </a:xfrm>
          <a:prstGeom prst="rect">
            <a:avLst/>
          </a:prstGeom>
        </p:spPr>
        <p:txBody>
          <a:bodyPr lIns="0" tIns="0" rIns="0" bIns="0" rtlCol="0" anchor="t">
            <a:spAutoFit/>
          </a:bodyPr>
          <a:lstStyle/>
          <a:p>
            <a:pPr marL="0" lvl="0" indent="0" algn="l">
              <a:lnSpc>
                <a:spcPts val="4172"/>
              </a:lnSpc>
              <a:spcBef>
                <a:spcPct val="0"/>
              </a:spcBef>
            </a:pPr>
            <a:r>
              <a:rPr lang="en-US" sz="4635" u="none" strike="noStrike" spc="-185">
                <a:solidFill>
                  <a:srgbClr val="323232"/>
                </a:solidFill>
                <a:latin typeface="Open Sauce Semi-Bold"/>
              </a:rPr>
              <a:t>Por último, deberemos enviar un correo electrónico de un equipo a otro para ver la conectividad de la red, para ello hacemos click en compose y deberemos añadir la dirección de correo al que queramos enviar, el asunto y el mensaje.</a:t>
            </a:r>
          </a:p>
        </p:txBody>
      </p:sp>
      <p:sp>
        <p:nvSpPr>
          <p:cNvPr id="3" name="AutoShape 3"/>
          <p:cNvSpPr/>
          <p:nvPr/>
        </p:nvSpPr>
        <p:spPr>
          <a:xfrm flipV="1">
            <a:off x="0" y="9502690"/>
            <a:ext cx="18288000" cy="94268"/>
          </a:xfrm>
          <a:prstGeom prst="line">
            <a:avLst/>
          </a:prstGeom>
          <a:ln w="19050" cap="flat">
            <a:solidFill>
              <a:srgbClr val="000001"/>
            </a:solidFill>
            <a:prstDash val="solid"/>
            <a:headEnd type="none" w="sm" len="sm"/>
            <a:tailEnd type="none" w="sm" len="sm"/>
          </a:ln>
        </p:spPr>
      </p:sp>
      <p:sp>
        <p:nvSpPr>
          <p:cNvPr id="4" name="Freeform 4"/>
          <p:cNvSpPr/>
          <p:nvPr/>
        </p:nvSpPr>
        <p:spPr>
          <a:xfrm>
            <a:off x="1028700" y="1028700"/>
            <a:ext cx="7261921" cy="4119248"/>
          </a:xfrm>
          <a:custGeom>
            <a:avLst/>
            <a:gdLst/>
            <a:ahLst/>
            <a:cxnLst/>
            <a:rect l="l" t="t" r="r" b="b"/>
            <a:pathLst>
              <a:path w="7261921" h="4119248">
                <a:moveTo>
                  <a:pt x="0" y="0"/>
                </a:moveTo>
                <a:lnTo>
                  <a:pt x="7261921" y="0"/>
                </a:lnTo>
                <a:lnTo>
                  <a:pt x="7261921" y="4119248"/>
                </a:lnTo>
                <a:lnTo>
                  <a:pt x="0" y="4119248"/>
                </a:lnTo>
                <a:lnTo>
                  <a:pt x="0" y="0"/>
                </a:lnTo>
                <a:close/>
              </a:path>
            </a:pathLst>
          </a:custGeom>
          <a:blipFill>
            <a:blip r:embed="rId2"/>
            <a:stretch>
              <a:fillRect t="-166" r="-123189" b="-166"/>
            </a:stretch>
          </a:blipFill>
        </p:spPr>
      </p:sp>
      <p:sp>
        <p:nvSpPr>
          <p:cNvPr id="5" name="Freeform 5"/>
          <p:cNvSpPr/>
          <p:nvPr/>
        </p:nvSpPr>
        <p:spPr>
          <a:xfrm>
            <a:off x="1028700" y="5436555"/>
            <a:ext cx="8612456" cy="1508283"/>
          </a:xfrm>
          <a:custGeom>
            <a:avLst/>
            <a:gdLst/>
            <a:ahLst/>
            <a:cxnLst/>
            <a:rect l="l" t="t" r="r" b="b"/>
            <a:pathLst>
              <a:path w="8612456" h="1508283">
                <a:moveTo>
                  <a:pt x="0" y="0"/>
                </a:moveTo>
                <a:lnTo>
                  <a:pt x="8612456" y="0"/>
                </a:lnTo>
                <a:lnTo>
                  <a:pt x="8612456" y="1508283"/>
                </a:lnTo>
                <a:lnTo>
                  <a:pt x="0" y="1508283"/>
                </a:lnTo>
                <a:lnTo>
                  <a:pt x="0" y="0"/>
                </a:lnTo>
                <a:close/>
              </a:path>
            </a:pathLst>
          </a:custGeom>
          <a:blipFill>
            <a:blip r:embed="rId3"/>
            <a:stretch>
              <a:fillRect t="-88" r="-5435" b="-88"/>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Words>
  <Application>Microsoft Office PowerPoint</Application>
  <PresentationFormat>Personalizado</PresentationFormat>
  <Paragraphs>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Open Sauce</vt:lpstr>
      <vt:lpstr>Open Sauce Semi-Bold</vt:lpstr>
      <vt:lpstr>Arial</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Servidor de CORREOS - Presentación</dc:title>
  <cp:lastModifiedBy>usuario</cp:lastModifiedBy>
  <cp:revision>2</cp:revision>
  <dcterms:created xsi:type="dcterms:W3CDTF">2006-08-16T00:00:00Z</dcterms:created>
  <dcterms:modified xsi:type="dcterms:W3CDTF">2024-06-11T17:44:51Z</dcterms:modified>
  <dc:identifier>DAGF9iJfylg</dc:identifier>
</cp:coreProperties>
</file>