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66" r:id="rId2"/>
  </p:sldMasterIdLst>
  <p:notesMasterIdLst>
    <p:notesMasterId r:id="rId35"/>
  </p:notesMasterIdLst>
  <p:handoutMasterIdLst>
    <p:handoutMasterId r:id="rId36"/>
  </p:handoutMasterIdLst>
  <p:sldIdLst>
    <p:sldId id="445" r:id="rId3"/>
    <p:sldId id="374" r:id="rId4"/>
    <p:sldId id="541" r:id="rId5"/>
    <p:sldId id="558" r:id="rId6"/>
    <p:sldId id="511" r:id="rId7"/>
    <p:sldId id="560" r:id="rId8"/>
    <p:sldId id="561" r:id="rId9"/>
    <p:sldId id="512" r:id="rId10"/>
    <p:sldId id="562" r:id="rId11"/>
    <p:sldId id="514" r:id="rId12"/>
    <p:sldId id="563" r:id="rId13"/>
    <p:sldId id="515" r:id="rId14"/>
    <p:sldId id="564" r:id="rId15"/>
    <p:sldId id="565" r:id="rId16"/>
    <p:sldId id="566" r:id="rId17"/>
    <p:sldId id="516" r:id="rId18"/>
    <p:sldId id="568" r:id="rId19"/>
    <p:sldId id="569" r:id="rId20"/>
    <p:sldId id="570" r:id="rId21"/>
    <p:sldId id="571" r:id="rId22"/>
    <p:sldId id="579" r:id="rId23"/>
    <p:sldId id="572" r:id="rId24"/>
    <p:sldId id="580" r:id="rId25"/>
    <p:sldId id="573" r:id="rId26"/>
    <p:sldId id="574" r:id="rId27"/>
    <p:sldId id="581" r:id="rId28"/>
    <p:sldId id="575" r:id="rId29"/>
    <p:sldId id="576" r:id="rId30"/>
    <p:sldId id="577" r:id="rId31"/>
    <p:sldId id="582" r:id="rId32"/>
    <p:sldId id="578" r:id="rId33"/>
    <p:sldId id="567" r:id="rId34"/>
  </p:sldIdLst>
  <p:sldSz cx="9144000" cy="6858000" type="screen4x3"/>
  <p:notesSz cx="7065963" cy="10198100"/>
  <p:defaultTextStyle>
    <a:defPPr>
      <a:defRPr lang="en-US"/>
    </a:defPPr>
    <a:lvl1pPr algn="l" rtl="0" fontAlgn="base">
      <a:spcBef>
        <a:spcPct val="0"/>
      </a:spcBef>
      <a:spcAft>
        <a:spcPct val="0"/>
      </a:spcAft>
      <a:defRPr sz="3200" b="1" kern="1200">
        <a:solidFill>
          <a:schemeClr val="tx1"/>
        </a:solidFill>
        <a:latin typeface="Arial" charset="0"/>
        <a:ea typeface="+mn-ea"/>
        <a:cs typeface="+mn-cs"/>
      </a:defRPr>
    </a:lvl1pPr>
    <a:lvl2pPr marL="457200" algn="l" rtl="0" fontAlgn="base">
      <a:spcBef>
        <a:spcPct val="0"/>
      </a:spcBef>
      <a:spcAft>
        <a:spcPct val="0"/>
      </a:spcAft>
      <a:defRPr sz="3200" b="1" kern="1200">
        <a:solidFill>
          <a:schemeClr val="tx1"/>
        </a:solidFill>
        <a:latin typeface="Arial" charset="0"/>
        <a:ea typeface="+mn-ea"/>
        <a:cs typeface="+mn-cs"/>
      </a:defRPr>
    </a:lvl2pPr>
    <a:lvl3pPr marL="914400" algn="l" rtl="0" fontAlgn="base">
      <a:spcBef>
        <a:spcPct val="0"/>
      </a:spcBef>
      <a:spcAft>
        <a:spcPct val="0"/>
      </a:spcAft>
      <a:defRPr sz="3200" b="1" kern="1200">
        <a:solidFill>
          <a:schemeClr val="tx1"/>
        </a:solidFill>
        <a:latin typeface="Arial" charset="0"/>
        <a:ea typeface="+mn-ea"/>
        <a:cs typeface="+mn-cs"/>
      </a:defRPr>
    </a:lvl3pPr>
    <a:lvl4pPr marL="1371600" algn="l" rtl="0" fontAlgn="base">
      <a:spcBef>
        <a:spcPct val="0"/>
      </a:spcBef>
      <a:spcAft>
        <a:spcPct val="0"/>
      </a:spcAft>
      <a:defRPr sz="3200" b="1" kern="1200">
        <a:solidFill>
          <a:schemeClr val="tx1"/>
        </a:solidFill>
        <a:latin typeface="Arial" charset="0"/>
        <a:ea typeface="+mn-ea"/>
        <a:cs typeface="+mn-cs"/>
      </a:defRPr>
    </a:lvl4pPr>
    <a:lvl5pPr marL="1828800" algn="l" rtl="0" fontAlgn="base">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FF"/>
    <a:srgbClr val="FFFF00"/>
    <a:srgbClr val="FFCC00"/>
    <a:srgbClr val="B287D3"/>
    <a:srgbClr val="8AAFD3"/>
    <a:srgbClr val="5E9EFF"/>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90123" autoAdjust="0"/>
  </p:normalViewPr>
  <p:slideViewPr>
    <p:cSldViewPr>
      <p:cViewPr varScale="1">
        <p:scale>
          <a:sx n="33" d="100"/>
          <a:sy n="33" d="100"/>
        </p:scale>
        <p:origin x="-82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8" d="100"/>
          <a:sy n="48" d="100"/>
        </p:scale>
        <p:origin x="-1920" y="-90"/>
      </p:cViewPr>
      <p:guideLst>
        <p:guide orient="horz" pos="3212"/>
        <p:guide pos="222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01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1" name="Rectangle 3"/>
          <p:cNvSpPr>
            <a:spLocks noGrp="1" noChangeArrowheads="1"/>
          </p:cNvSpPr>
          <p:nvPr>
            <p:ph type="dt" sz="quarter" idx="1"/>
          </p:nvPr>
        </p:nvSpPr>
        <p:spPr bwMode="auto">
          <a:xfrm>
            <a:off x="4002088" y="0"/>
            <a:ext cx="3062287" cy="509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defRPr>
            </a:lvl1pPr>
          </a:lstStyle>
          <a:p>
            <a:pPr>
              <a:defRPr/>
            </a:pPr>
            <a:endParaRPr lang="en-US"/>
          </a:p>
        </p:txBody>
      </p:sp>
      <p:sp>
        <p:nvSpPr>
          <p:cNvPr id="427012" name="Rectangle 4"/>
          <p:cNvSpPr>
            <a:spLocks noGrp="1" noChangeArrowheads="1"/>
          </p:cNvSpPr>
          <p:nvPr>
            <p:ph type="ftr" sz="quarter" idx="2"/>
          </p:nvPr>
        </p:nvSpPr>
        <p:spPr bwMode="auto">
          <a:xfrm>
            <a:off x="0" y="9686925"/>
            <a:ext cx="3062288"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Times New Roman" pitchFamily="18" charset="0"/>
              </a:defRPr>
            </a:lvl1pPr>
          </a:lstStyle>
          <a:p>
            <a:pPr>
              <a:defRPr/>
            </a:pPr>
            <a:endParaRPr lang="en-US"/>
          </a:p>
        </p:txBody>
      </p:sp>
      <p:sp>
        <p:nvSpPr>
          <p:cNvPr id="427013" name="Rectangle 5"/>
          <p:cNvSpPr>
            <a:spLocks noGrp="1" noChangeArrowheads="1"/>
          </p:cNvSpPr>
          <p:nvPr>
            <p:ph type="sldNum" sz="quarter" idx="3"/>
          </p:nvPr>
        </p:nvSpPr>
        <p:spPr bwMode="auto">
          <a:xfrm>
            <a:off x="4002088" y="9686925"/>
            <a:ext cx="3062287" cy="5095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defRPr>
            </a:lvl1pPr>
          </a:lstStyle>
          <a:p>
            <a:pPr>
              <a:defRPr/>
            </a:pPr>
            <a:fld id="{ECEE01CA-F867-4C13-B2EA-BD4BDB45AAB6}" type="slidenum">
              <a:rPr lang="en-US"/>
              <a:pPr>
                <a:defRPr/>
              </a:pPr>
              <a:t>‹Nº›</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defTabSz="985838">
              <a:defRPr sz="1300">
                <a:effectLst>
                  <a:outerShdw blurRad="38100" dist="38100" dir="2700000" algn="tl">
                    <a:srgbClr val="C0C0C0"/>
                  </a:outerShdw>
                </a:effectLst>
              </a:defRPr>
            </a:lvl1pPr>
          </a:lstStyle>
          <a:p>
            <a:pPr>
              <a:defRPr/>
            </a:pPr>
            <a:endParaRPr lang="en-US"/>
          </a:p>
        </p:txBody>
      </p:sp>
      <p:sp>
        <p:nvSpPr>
          <p:cNvPr id="7171" name="Rectangle 3"/>
          <p:cNvSpPr>
            <a:spLocks noGrp="1" noChangeArrowheads="1"/>
          </p:cNvSpPr>
          <p:nvPr>
            <p:ph type="dt" idx="1"/>
          </p:nvPr>
        </p:nvSpPr>
        <p:spPr bwMode="auto">
          <a:xfrm>
            <a:off x="4003675" y="0"/>
            <a:ext cx="3062288" cy="509588"/>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lvl1pPr algn="r" defTabSz="985838">
              <a:defRPr sz="1300">
                <a:effectLst>
                  <a:outerShdw blurRad="38100" dist="38100" dir="2700000" algn="tl">
                    <a:srgbClr val="C0C0C0"/>
                  </a:outerShdw>
                </a:effectLst>
              </a:defRPr>
            </a:lvl1pPr>
          </a:lstStyle>
          <a:p>
            <a:pPr>
              <a:defRPr/>
            </a:pPr>
            <a:endParaRPr lang="en-US"/>
          </a:p>
        </p:txBody>
      </p:sp>
      <p:sp>
        <p:nvSpPr>
          <p:cNvPr id="35844" name="Rectangle 4"/>
          <p:cNvSpPr>
            <a:spLocks noGrp="1" noRot="1" noChangeAspect="1" noChangeArrowheads="1" noTextEdit="1"/>
          </p:cNvSpPr>
          <p:nvPr>
            <p:ph type="sldImg" idx="2"/>
          </p:nvPr>
        </p:nvSpPr>
        <p:spPr bwMode="auto">
          <a:xfrm>
            <a:off x="984250" y="765175"/>
            <a:ext cx="5099050" cy="38242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41388" y="4843463"/>
            <a:ext cx="5183187" cy="4589462"/>
          </a:xfrm>
          <a:prstGeom prst="rect">
            <a:avLst/>
          </a:prstGeom>
          <a:noFill/>
          <a:ln w="9525">
            <a:noFill/>
            <a:miter lim="800000"/>
            <a:headEnd/>
            <a:tailEnd/>
          </a:ln>
          <a:effectLst/>
        </p:spPr>
        <p:txBody>
          <a:bodyPr vert="horz" wrap="square" lIns="98645" tIns="49323" rIns="98645" bIns="493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defTabSz="985838">
              <a:defRPr sz="1300">
                <a:effectLst>
                  <a:outerShdw blurRad="38100" dist="38100" dir="2700000" algn="tl">
                    <a:srgbClr val="C0C0C0"/>
                  </a:outerShdw>
                </a:effectLst>
              </a:defRPr>
            </a:lvl1pPr>
          </a:lstStyle>
          <a:p>
            <a:pPr>
              <a:defRPr/>
            </a:pPr>
            <a:endParaRPr lang="en-US"/>
          </a:p>
        </p:txBody>
      </p:sp>
      <p:sp>
        <p:nvSpPr>
          <p:cNvPr id="7175" name="Rectangle 7"/>
          <p:cNvSpPr>
            <a:spLocks noGrp="1" noChangeArrowheads="1"/>
          </p:cNvSpPr>
          <p:nvPr>
            <p:ph type="sldNum" sz="quarter" idx="5"/>
          </p:nvPr>
        </p:nvSpPr>
        <p:spPr bwMode="auto">
          <a:xfrm>
            <a:off x="4003675" y="9688513"/>
            <a:ext cx="3062288" cy="509587"/>
          </a:xfrm>
          <a:prstGeom prst="rect">
            <a:avLst/>
          </a:prstGeom>
          <a:noFill/>
          <a:ln w="9525">
            <a:noFill/>
            <a:miter lim="800000"/>
            <a:headEnd/>
            <a:tailEnd/>
          </a:ln>
          <a:effectLst/>
        </p:spPr>
        <p:txBody>
          <a:bodyPr vert="horz" wrap="square" lIns="98645" tIns="49323" rIns="98645" bIns="49323" numCol="1" anchor="b" anchorCtr="0" compatLnSpc="1">
            <a:prstTxWarp prst="textNoShape">
              <a:avLst/>
            </a:prstTxWarp>
          </a:bodyPr>
          <a:lstStyle>
            <a:lvl1pPr algn="r" defTabSz="985838">
              <a:defRPr sz="1300">
                <a:effectLst>
                  <a:outerShdw blurRad="38100" dist="38100" dir="2700000" algn="tl">
                    <a:srgbClr val="C0C0C0"/>
                  </a:outerShdw>
                </a:effectLst>
              </a:defRPr>
            </a:lvl1pPr>
          </a:lstStyle>
          <a:p>
            <a:pPr>
              <a:defRPr/>
            </a:pPr>
            <a:fld id="{00200A9F-15D0-4F32-B5B3-0E6D0B50E2B8}" type="slidenum">
              <a:rPr lang="en-US"/>
              <a:pPr>
                <a:defRPr/>
              </a:pPr>
              <a:t>‹Nº›</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0E58A32-FE2E-4207-B393-CE19AA11C7A1}" type="slidenum">
              <a:rPr lang="en-US"/>
              <a:pPr>
                <a:defRPr/>
              </a:pPr>
              <a:t>1</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E94D9DE-1325-46D5-B0EF-A9F926A418ED}" type="slidenum">
              <a:rPr lang="en-US"/>
              <a:pPr>
                <a:defRPr/>
              </a:pPr>
              <a:t>11</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F57FC089-7DDD-407B-9F90-6503EA6D14F8}" type="slidenum">
              <a:rPr lang="en-US"/>
              <a:pPr>
                <a:defRPr/>
              </a:pPr>
              <a:t>12</a:t>
            </a:fld>
            <a:endParaRPr lang="en-US"/>
          </a:p>
        </p:txBody>
      </p:sp>
      <p:sp>
        <p:nvSpPr>
          <p:cNvPr id="61443" name="Rectangle 2"/>
          <p:cNvSpPr>
            <a:spLocks noGrp="1" noRot="1" noChangeAspect="1" noChangeArrowheads="1" noTextEdit="1"/>
          </p:cNvSpPr>
          <p:nvPr>
            <p:ph type="sldImg"/>
          </p:nvPr>
        </p:nvSpPr>
        <p:spP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A5E41DB-E600-4298-88C9-3EE5ADAFA675}" type="slidenum">
              <a:rPr lang="en-US"/>
              <a:pPr>
                <a:defRPr/>
              </a:pPr>
              <a:t>13</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235339F1-5E9E-4D32-A429-82B682F5DDA5}" type="slidenum">
              <a:rPr lang="en-US"/>
              <a:pPr>
                <a:defRPr/>
              </a:pPr>
              <a:t>14</a:t>
            </a:fld>
            <a:endParaRPr lang="en-US"/>
          </a:p>
        </p:txBody>
      </p:sp>
      <p:sp>
        <p:nvSpPr>
          <p:cNvPr id="63491" name="Rectangle 2"/>
          <p:cNvSpPr>
            <a:spLocks noGrp="1" noRot="1" noChangeAspect="1" noChangeArrowheads="1" noTextEdit="1"/>
          </p:cNvSpPr>
          <p:nvPr>
            <p:ph type="sldImg"/>
          </p:nvPr>
        </p:nvSpPr>
        <p:spPr>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EDF5A13-830E-4B35-863E-DF059E365DD8}" type="slidenum">
              <a:rPr lang="en-US"/>
              <a:pPr>
                <a:defRPr/>
              </a:pPr>
              <a:t>15</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61FBE39F-DD20-4554-A997-DE72713D88E2}" type="slidenum">
              <a:rPr lang="en-US"/>
              <a:pPr>
                <a:defRPr/>
              </a:pPr>
              <a:t>16</a:t>
            </a:fld>
            <a:endParaRPr lang="en-US"/>
          </a:p>
        </p:txBody>
      </p:sp>
      <p:sp>
        <p:nvSpPr>
          <p:cNvPr id="65539" name="Rectangle 2"/>
          <p:cNvSpPr>
            <a:spLocks noGrp="1" noRot="1" noChangeAspect="1" noChangeArrowheads="1" noTextEdit="1"/>
          </p:cNvSpPr>
          <p:nvPr>
            <p:ph type="sldImg"/>
          </p:nvPr>
        </p:nvSpPr>
        <p:spPr>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18</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19</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 ¿Qué es el diseño web </a:t>
            </a:r>
            <a:r>
              <a:rPr lang="es-ES" dirty="0" err="1" smtClean="0"/>
              <a:t>Responsive</a:t>
            </a:r>
            <a:r>
              <a:rPr lang="es-ES" dirty="0" smtClean="0"/>
              <a:t>? El diseño web sensible es sobre la creación de sitios web que se ajustan automáticamente para verse bien en todos los dispositivos, desde teléfonos pequeños hasta grandes escritorios.</a:t>
            </a:r>
            <a:endParaRPr lang="es-AR" dirty="0"/>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21</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2</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Una ventaja de usar el </a:t>
            </a:r>
            <a:r>
              <a:rPr lang="es-ES" dirty="0" err="1" smtClean="0"/>
              <a:t>Bootstrap</a:t>
            </a:r>
            <a:r>
              <a:rPr lang="es-ES" dirty="0" smtClean="0"/>
              <a:t> CDN: Muchos usuarios ya han descargado </a:t>
            </a:r>
            <a:r>
              <a:rPr lang="es-ES" dirty="0" err="1" smtClean="0"/>
              <a:t>Bootstrap</a:t>
            </a:r>
            <a:r>
              <a:rPr lang="es-ES" dirty="0" smtClean="0"/>
              <a:t> de </a:t>
            </a:r>
            <a:r>
              <a:rPr lang="es-ES" dirty="0" err="1" smtClean="0"/>
              <a:t>MaxCDN</a:t>
            </a:r>
            <a:r>
              <a:rPr lang="es-ES" dirty="0" smtClean="0"/>
              <a:t> cuando visitan otro sitio. Como resultado, se cargará desde la caché cuando visitan su sitio, lo que lleva a un tiempo de carga más rápido. Además, la mayoría de CDN se asegurará de que una vez que un usuario solicite un archivo de él, se servirá desde el servidor más cercano a ellos, lo que también conduce a un tiempo de carga más rápido.</a:t>
            </a:r>
            <a:endParaRPr lang="es-AR" dirty="0"/>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23</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Nota: Los contenedores no se pueden anidar (no se puede colocar un contenedor dentro de otro contenedor).</a:t>
            </a:r>
            <a:endParaRPr lang="es-AR" dirty="0"/>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26</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AR" dirty="0" smtClean="0"/>
              <a:t>Las clases</a:t>
            </a:r>
            <a:r>
              <a:rPr lang="es-AR" baseline="0" dirty="0" smtClean="0"/>
              <a:t> pueden ser combinadas para crear grillas más flexibles y dinámicas.</a:t>
            </a:r>
          </a:p>
          <a:p>
            <a:r>
              <a:rPr lang="es-AR" baseline="0" dirty="0" smtClean="0"/>
              <a:t>SISTEMA de REGLAS de las CUADRICULAS:</a:t>
            </a:r>
          </a:p>
          <a:p>
            <a:r>
              <a:rPr lang="es-AR" baseline="0" dirty="0" smtClean="0"/>
              <a:t>* Las filas deben estar ubicadas dentro de un contenedor (.</a:t>
            </a:r>
            <a:r>
              <a:rPr lang="es-AR" baseline="0" dirty="0" err="1" smtClean="0"/>
              <a:t>container</a:t>
            </a:r>
            <a:r>
              <a:rPr lang="es-AR" baseline="0" dirty="0" smtClean="0"/>
              <a:t>/.</a:t>
            </a:r>
            <a:r>
              <a:rPr lang="es-AR" baseline="0" dirty="0" err="1" smtClean="0"/>
              <a:t>container</a:t>
            </a:r>
            <a:r>
              <a:rPr lang="es-AR" baseline="0" dirty="0" smtClean="0"/>
              <a:t>-fluid) para un adecuado alineamiento.</a:t>
            </a:r>
          </a:p>
          <a:p>
            <a:r>
              <a:rPr lang="es-AR" baseline="0" dirty="0" smtClean="0"/>
              <a:t>*Usar filas para crear grupos horizontales de columnas.</a:t>
            </a:r>
          </a:p>
          <a:p>
            <a:r>
              <a:rPr lang="es-AR" baseline="0" dirty="0" smtClean="0"/>
              <a:t>*El contenido debe estar ubicado dentro de columnas y solo las columnas deben ser hijos inmediatos de las filas.</a:t>
            </a:r>
          </a:p>
          <a:p>
            <a:r>
              <a:rPr lang="es-AR" baseline="0" dirty="0" smtClean="0"/>
              <a:t>*Existen clases predefinidas como </a:t>
            </a:r>
            <a:r>
              <a:rPr lang="es-AR" b="1" i="1" baseline="0" dirty="0" smtClean="0"/>
              <a:t>.</a:t>
            </a:r>
            <a:r>
              <a:rPr lang="es-AR" b="1" i="1" baseline="0" dirty="0" err="1" smtClean="0"/>
              <a:t>row</a:t>
            </a:r>
            <a:r>
              <a:rPr lang="es-AR" b="1" i="1" baseline="0" dirty="0" smtClean="0"/>
              <a:t> </a:t>
            </a:r>
            <a:r>
              <a:rPr lang="es-AR" baseline="0" dirty="0" smtClean="0"/>
              <a:t>o </a:t>
            </a:r>
            <a:r>
              <a:rPr lang="es-AR" b="1" i="1" baseline="0" dirty="0" smtClean="0"/>
              <a:t>.cols-sm-4</a:t>
            </a:r>
            <a:r>
              <a:rPr lang="es-AR" baseline="0" dirty="0" smtClean="0"/>
              <a:t> para armar grillas fácilmente.</a:t>
            </a:r>
          </a:p>
          <a:p>
            <a:r>
              <a:rPr lang="es-AR" baseline="0" dirty="0" smtClean="0"/>
              <a:t>*</a:t>
            </a:r>
            <a:r>
              <a:rPr lang="es-ES" sz="1600" b="0" i="0" kern="1200" dirty="0" smtClean="0">
                <a:solidFill>
                  <a:schemeClr val="tx1"/>
                </a:solidFill>
                <a:latin typeface="Times New Roman" pitchFamily="18" charset="0"/>
                <a:ea typeface="+mn-ea"/>
                <a:cs typeface="+mn-cs"/>
              </a:rPr>
              <a:t>Las columnas crean canales (espacios entre el contenido de la columna) a través de relleno. Ese relleno se desplaza en filas para la primera y la última columna a través del margen negativo en </a:t>
            </a:r>
            <a:r>
              <a:rPr lang="es-ES" sz="1600" b="1" i="1" kern="1200" dirty="0" smtClean="0">
                <a:solidFill>
                  <a:schemeClr val="tx1"/>
                </a:solidFill>
                <a:latin typeface="Times New Roman" pitchFamily="18" charset="0"/>
                <a:ea typeface="+mn-ea"/>
                <a:cs typeface="+mn-cs"/>
              </a:rPr>
              <a:t>.</a:t>
            </a:r>
            <a:r>
              <a:rPr lang="es-ES" sz="1600" b="1" i="1" kern="1200" dirty="0" err="1" smtClean="0">
                <a:solidFill>
                  <a:schemeClr val="tx1"/>
                </a:solidFill>
                <a:latin typeface="Times New Roman" pitchFamily="18" charset="0"/>
                <a:ea typeface="+mn-ea"/>
                <a:cs typeface="+mn-cs"/>
              </a:rPr>
              <a:t>rows</a:t>
            </a:r>
            <a:endParaRPr lang="es-ES" sz="1600" b="1" i="1" kern="1200" dirty="0" smtClean="0">
              <a:solidFill>
                <a:schemeClr val="tx1"/>
              </a:solidFill>
              <a:latin typeface="Times New Roman" pitchFamily="18" charset="0"/>
              <a:ea typeface="+mn-ea"/>
              <a:cs typeface="+mn-cs"/>
            </a:endParaRPr>
          </a:p>
          <a:p>
            <a:r>
              <a:rPr lang="es-AR" dirty="0" smtClean="0"/>
              <a:t>*</a:t>
            </a:r>
            <a:r>
              <a:rPr lang="es-ES" sz="1600" b="0" i="0" kern="1200" dirty="0" smtClean="0">
                <a:solidFill>
                  <a:schemeClr val="tx1"/>
                </a:solidFill>
                <a:latin typeface="Times New Roman" pitchFamily="18" charset="0"/>
                <a:ea typeface="+mn-ea"/>
                <a:cs typeface="+mn-cs"/>
              </a:rPr>
              <a:t>Las columnas de cuadrícula se crean especificando el número de 12 columnas disponibles que desea extender. Por ejemplo, tres columnas iguales usarían tres </a:t>
            </a:r>
            <a:r>
              <a:rPr lang="es-ES" sz="1600" b="1" i="1" kern="1200" dirty="0" smtClean="0">
                <a:solidFill>
                  <a:schemeClr val="tx1"/>
                </a:solidFill>
                <a:latin typeface="Times New Roman" pitchFamily="18" charset="0"/>
                <a:ea typeface="+mn-ea"/>
                <a:cs typeface="+mn-cs"/>
              </a:rPr>
              <a:t>.col-sm-4</a:t>
            </a:r>
            <a:endParaRPr lang="es-AR" b="1" i="1" dirty="0"/>
          </a:p>
        </p:txBody>
      </p:sp>
      <p:sp>
        <p:nvSpPr>
          <p:cNvPr id="4" name="3 Marcador de número de diapositiva"/>
          <p:cNvSpPr>
            <a:spLocks noGrp="1"/>
          </p:cNvSpPr>
          <p:nvPr>
            <p:ph type="sldNum" sz="quarter" idx="10"/>
          </p:nvPr>
        </p:nvSpPr>
        <p:spPr/>
        <p:txBody>
          <a:bodyPr/>
          <a:lstStyle/>
          <a:p>
            <a:pPr>
              <a:defRPr/>
            </a:pPr>
            <a:fld id="{00200A9F-15D0-4F32-B5B3-0E6D0B50E2B8}" type="slidenum">
              <a:rPr lang="en-US" smtClean="0"/>
              <a:pPr>
                <a:defRPr/>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8FCFEF-199D-41DB-9434-30A6D31858C2}" type="slidenum">
              <a:rPr lang="en-US"/>
              <a:pPr>
                <a:defRPr/>
              </a:pPr>
              <a:t>30</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D433F92-BEDD-4601-A909-7D0AB8F82F85}" type="slidenum">
              <a:rPr lang="en-US"/>
              <a:pPr>
                <a:defRPr/>
              </a:pPr>
              <a:t>3</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8011C55-96C1-4B82-B0C2-6D8B82690FC2}" type="slidenum">
              <a:rPr lang="en-US"/>
              <a:pPr>
                <a:defRPr/>
              </a:pPr>
              <a:t>4</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B8C79C42-DC6A-4B26-8F8B-A9341FB3D078}" type="slidenum">
              <a:rPr lang="en-US"/>
              <a:pPr>
                <a:defRPr/>
              </a:pPr>
              <a:t>5</a:t>
            </a:fld>
            <a:endParaRPr lang="en-US"/>
          </a:p>
        </p:txBody>
      </p:sp>
      <p:sp>
        <p:nvSpPr>
          <p:cNvPr id="55299" name="Rectangle 2"/>
          <p:cNvSpPr>
            <a:spLocks noGrp="1" noRot="1" noChangeAspect="1" noChangeArrowheads="1" noTextEdit="1"/>
          </p:cNvSpPr>
          <p:nvPr>
            <p:ph type="sldImg"/>
          </p:nvPr>
        </p:nvSpPr>
        <p:spP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79EC561-7D67-41F3-A8B2-70775FC53FCD}" type="slidenum">
              <a:rPr lang="en-US"/>
              <a:pPr>
                <a:defRPr/>
              </a:pPr>
              <a:t>7</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93C310F5-981A-4D7A-A168-250C7D678255}" type="slidenum">
              <a:rPr lang="en-US"/>
              <a:pPr>
                <a:defRPr/>
              </a:pPr>
              <a:t>8</a:t>
            </a:fld>
            <a:endParaRPr lang="en-US"/>
          </a:p>
        </p:txBody>
      </p:sp>
      <p:sp>
        <p:nvSpPr>
          <p:cNvPr id="57347" name="Rectangle 2"/>
          <p:cNvSpPr>
            <a:spLocks noGrp="1" noRot="1" noChangeAspect="1" noChangeArrowheads="1" noTextEdit="1"/>
          </p:cNvSpPr>
          <p:nvPr>
            <p:ph type="sldImg"/>
          </p:nvPr>
        </p:nvSpPr>
        <p:spPr>
          <a:ln/>
        </p:spPr>
      </p:sp>
      <p:sp>
        <p:nvSpPr>
          <p:cNvPr id="57348" name="3 Marcador de notas"/>
          <p:cNvSpPr>
            <a:spLocks noGrp="1"/>
          </p:cNvSpPr>
          <p:nvPr>
            <p:ph type="body" idx="1"/>
          </p:nvPr>
        </p:nvSpPr>
        <p:spPr>
          <a:noFill/>
          <a:ln/>
        </p:spPr>
        <p:txBody>
          <a:bodyPr/>
          <a:lstStyle/>
          <a:p>
            <a:r>
              <a:rPr lang="es-ES" dirty="0" smtClean="0"/>
              <a:t>Los elementos de HTML son llamados selectores para la nomenclatura de este lenguaje. Lo que hace una hoja de estilo, es asociar una declaración a cada selector, formando lo que se conoce como regla.</a:t>
            </a:r>
          </a:p>
          <a:p>
            <a:r>
              <a:rPr lang="es-ES" dirty="0" smtClean="0"/>
              <a:t>Una declaración, a su vez, esta compuesta por una propiedad a la cual se le asigna un valor.</a:t>
            </a:r>
          </a:p>
          <a:p>
            <a:r>
              <a:rPr lang="es-ES" dirty="0" smtClean="0"/>
              <a:t>Para ver el listado de propiedades con sus posibles valores, visitar:</a:t>
            </a:r>
          </a:p>
          <a:p>
            <a:r>
              <a:rPr lang="es-ES" dirty="0" smtClean="0"/>
              <a:t>http://www.webtutoriales.com/images/tutoriales/css_cheat_sheet.png</a:t>
            </a:r>
          </a:p>
          <a:p>
            <a:endParaRPr lang="es-AR"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A2EF8A4-48A8-4E8A-9F30-5C50FB6C7075}" type="slidenum">
              <a:rPr lang="en-US"/>
              <a:pPr>
                <a:defRPr/>
              </a:pPr>
              <a:t>9</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s-A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pPr>
              <a:defRPr/>
            </a:pPr>
            <a:fld id="{911593FB-2AA7-46C2-90ED-841CCE93887B}" type="slidenum">
              <a:rPr lang="en-US"/>
              <a:pPr>
                <a:defRPr/>
              </a:pPr>
              <a:t>10</a:t>
            </a:fld>
            <a:endParaRPr lang="en-US"/>
          </a:p>
        </p:txBody>
      </p:sp>
      <p:sp>
        <p:nvSpPr>
          <p:cNvPr id="59395" name="Rectangle 2"/>
          <p:cNvSpPr>
            <a:spLocks noGrp="1" noRot="1" noChangeAspect="1" noChangeArrowheads="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647700" y="2233613"/>
            <a:ext cx="7772400" cy="750887"/>
          </a:xfrm>
        </p:spPr>
        <p:txBody>
          <a:bodyPr anchor="ctr"/>
          <a:lstStyle>
            <a:lvl1pPr>
              <a:defRPr/>
            </a:lvl1pPr>
          </a:lstStyle>
          <a:p>
            <a:r>
              <a:rPr lang="es-ES" smtClean="0"/>
              <a:t>Haga clic para modificar el estilo de título del patrón</a:t>
            </a:r>
            <a:endParaRPr lang="en-US"/>
          </a:p>
        </p:txBody>
      </p:sp>
      <p:sp>
        <p:nvSpPr>
          <p:cNvPr id="184323"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s-ES" smtClean="0"/>
              <a:t>Haga clic para modificar el estilo de subtítulo del patrón</a:t>
            </a:r>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56418" name="Rectangle 2"/>
          <p:cNvSpPr>
            <a:spLocks noGrp="1" noChangeArrowheads="1"/>
          </p:cNvSpPr>
          <p:nvPr>
            <p:ph type="ctrTitle"/>
          </p:nvPr>
        </p:nvSpPr>
        <p:spPr>
          <a:xfrm>
            <a:off x="647700" y="2233613"/>
            <a:ext cx="7772400" cy="750887"/>
          </a:xfrm>
        </p:spPr>
        <p:txBody>
          <a:bodyPr anchor="ctr"/>
          <a:lstStyle>
            <a:lvl1pPr>
              <a:defRPr/>
            </a:lvl1pPr>
          </a:lstStyle>
          <a:p>
            <a:r>
              <a:rPr lang="en-US"/>
              <a:t>Click to edit Master title style</a:t>
            </a:r>
          </a:p>
        </p:txBody>
      </p:sp>
      <p:sp>
        <p:nvSpPr>
          <p:cNvPr id="956419" name="Rectangle 3"/>
          <p:cNvSpPr>
            <a:spLocks noGrp="1" noChangeArrowheads="1"/>
          </p:cNvSpPr>
          <p:nvPr>
            <p:ph type="subTitle" idx="1"/>
          </p:nvPr>
        </p:nvSpPr>
        <p:spPr>
          <a:xfrm>
            <a:off x="647700" y="4927600"/>
            <a:ext cx="7861300" cy="585788"/>
          </a:xfrm>
        </p:spPr>
        <p:txBody>
          <a:bodyPr anchor="ctr"/>
          <a:lstStyle>
            <a:lvl1pPr marL="0" indent="0">
              <a:spcBef>
                <a:spcPct val="0"/>
              </a:spcBef>
              <a:buFont typeface="Wingdings" pitchFamily="2" charset="2"/>
              <a:buNone/>
              <a:defRPr sz="3600">
                <a:solidFill>
                  <a:schemeClr val="accent1"/>
                </a:solidFill>
              </a:defRPr>
            </a:lvl1pPr>
          </a:lstStyle>
          <a:p>
            <a:r>
              <a:rPr lang="en-US"/>
              <a:t>Click to edit Master subtitle style</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77025" y="228600"/>
            <a:ext cx="2097088" cy="269875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381000" y="228600"/>
            <a:ext cx="6143625" cy="26987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381000" y="1416050"/>
            <a:ext cx="8388350" cy="1511300"/>
          </a:xfrm>
        </p:spPr>
        <p:txBody>
          <a:bodyPr/>
          <a:lstStyle/>
          <a:p>
            <a:pPr lvl="0"/>
            <a:endParaRPr lang="es-AR" noProof="0" smtClean="0"/>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ítulo y objetos encima del texto">
    <p:spTree>
      <p:nvGrpSpPr>
        <p:cNvPr id="1" name=""/>
        <p:cNvGrpSpPr/>
        <p:nvPr/>
      </p:nvGrpSpPr>
      <p:grpSpPr>
        <a:xfrm>
          <a:off x="0" y="0"/>
          <a:ext cx="0" cy="0"/>
          <a:chOff x="0" y="0"/>
          <a:chExt cx="0" cy="0"/>
        </a:xfrm>
      </p:grpSpPr>
      <p:sp>
        <p:nvSpPr>
          <p:cNvPr id="2" name="1 Título"/>
          <p:cNvSpPr>
            <a:spLocks noGrp="1"/>
          </p:cNvSpPr>
          <p:nvPr>
            <p:ph type="title"/>
          </p:nvPr>
        </p:nvSpPr>
        <p:spPr>
          <a:xfrm>
            <a:off x="381000" y="228600"/>
            <a:ext cx="8393113" cy="750888"/>
          </a:xfrm>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381000" y="2247900"/>
            <a:ext cx="8388350" cy="67945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381000"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51375" y="1416050"/>
            <a:ext cx="4117975" cy="1511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183299"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eaLnBrk="1" fontAlgn="base" hangingPunct="1">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eaLnBrk="1" fontAlgn="base" hangingPunct="1">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955395" name="Rectangle 3"/>
          <p:cNvSpPr>
            <a:spLocks noGrp="1" noChangeArrowheads="1"/>
          </p:cNvSpPr>
          <p:nvPr>
            <p:ph type="body" idx="1"/>
          </p:nvPr>
        </p:nvSpPr>
        <p:spPr bwMode="auto">
          <a:xfrm>
            <a:off x="381000" y="1416050"/>
            <a:ext cx="8388350" cy="151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p:txBody>
      </p:sp>
    </p:spTree>
  </p:cSld>
  <p:clrMap bg1="dk2" tx1="lt1" bg2="dk1"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ransition>
    <p:zoom/>
  </p:transition>
  <p:txStyles>
    <p:titleStyle>
      <a:lvl1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2pPr>
      <a:lvl3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3pPr>
      <a:lvl4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4pPr>
      <a:lvl5pPr algn="l" rtl="0" eaLnBrk="0" fontAlgn="base" hangingPunct="0">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5pPr>
      <a:lvl6pPr marL="4572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6pPr>
      <a:lvl7pPr marL="9144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7pPr>
      <a:lvl8pPr marL="13716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8pPr>
      <a:lvl9pPr marL="1828800" algn="l" rtl="0" fontAlgn="base">
        <a:lnSpc>
          <a:spcPct val="90000"/>
        </a:lnSpc>
        <a:spcBef>
          <a:spcPct val="0"/>
        </a:spcBef>
        <a:spcAft>
          <a:spcPct val="0"/>
        </a:spcAft>
        <a:defRPr sz="4800">
          <a:solidFill>
            <a:schemeClr val="tx2"/>
          </a:solidFill>
          <a:effectLst>
            <a:outerShdw blurRad="38100" dist="38100" dir="2700000" algn="tl">
              <a:srgbClr val="000000"/>
            </a:outerShdw>
          </a:effectLst>
          <a:latin typeface="Franklin Gothic Medium" pitchFamily="34" charset="0"/>
        </a:defRPr>
      </a:lvl9pPr>
    </p:titleStyle>
    <p:bodyStyle>
      <a:lvl1pPr marL="558800" indent="-558800" algn="l" rtl="0" eaLnBrk="0" fontAlgn="base" hangingPunct="0">
        <a:lnSpc>
          <a:spcPct val="90000"/>
        </a:lnSpc>
        <a:spcBef>
          <a:spcPct val="25000"/>
        </a:spcBef>
        <a:spcAft>
          <a:spcPct val="0"/>
        </a:spcAft>
        <a:buClr>
          <a:schemeClr val="tx2"/>
        </a:buClr>
        <a:buSzPct val="75000"/>
        <a:buFont typeface="Wingdings"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977900" indent="-417513" algn="l" rtl="0" eaLnBrk="0" fontAlgn="base" hangingPunct="0">
        <a:lnSpc>
          <a:spcPct val="90000"/>
        </a:lnSpc>
        <a:spcBef>
          <a:spcPct val="25000"/>
        </a:spcBef>
        <a:spcAft>
          <a:spcPct val="0"/>
        </a:spcAft>
        <a:buClr>
          <a:schemeClr val="tx2"/>
        </a:buClr>
        <a:buSzPct val="60000"/>
        <a:buFont typeface="Wingdings" pitchFamily="2" charset="2"/>
        <a:buChar char="l"/>
        <a:defRPr sz="2800">
          <a:solidFill>
            <a:schemeClr val="tx1"/>
          </a:solidFill>
          <a:effectLst>
            <a:outerShdw blurRad="38100" dist="38100" dir="2700000" algn="tl">
              <a:srgbClr val="000000"/>
            </a:outerShdw>
          </a:effectLst>
          <a:latin typeface="+mn-lt"/>
        </a:defRPr>
      </a:lvl2pPr>
      <a:lvl3pPr marL="1333500" indent="-354013" algn="l" rtl="0" eaLnBrk="0" fontAlgn="base" hangingPunct="0">
        <a:lnSpc>
          <a:spcPct val="90000"/>
        </a:lnSpc>
        <a:spcBef>
          <a:spcPct val="25000"/>
        </a:spcBef>
        <a:spcAft>
          <a:spcPct val="0"/>
        </a:spcAft>
        <a:buClr>
          <a:schemeClr val="tx2"/>
        </a:buClr>
        <a:buSzPct val="65000"/>
        <a:buFont typeface="Wingdings" pitchFamily="2" charset="2"/>
        <a:buChar char="l"/>
        <a:defRPr sz="2800">
          <a:solidFill>
            <a:schemeClr val="tx1"/>
          </a:solidFill>
          <a:effectLst>
            <a:outerShdw blurRad="38100" dist="38100" dir="2700000" algn="tl">
              <a:srgbClr val="000000"/>
            </a:outerShdw>
          </a:effectLst>
          <a:latin typeface="+mn-lt"/>
        </a:defRPr>
      </a:lvl3pPr>
      <a:lvl4pPr marL="1665288" indent="-330200"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4pPr>
      <a:lvl5pPr marL="1981200" indent="-314325" algn="l" rtl="0" eaLnBrk="0" fontAlgn="base" hangingPunct="0">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5pPr>
      <a:lvl6pPr marL="24384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6pPr>
      <a:lvl7pPr marL="28956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7pPr>
      <a:lvl8pPr marL="33528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8pPr>
      <a:lvl9pPr marL="3810000" indent="-314325" algn="l" rtl="0" fontAlgn="base">
        <a:lnSpc>
          <a:spcPct val="90000"/>
        </a:lnSpc>
        <a:spcBef>
          <a:spcPct val="25000"/>
        </a:spcBef>
        <a:spcAft>
          <a:spcPct val="0"/>
        </a:spcAft>
        <a:buClr>
          <a:schemeClr val="tx2"/>
        </a:buClr>
        <a:buSzPct val="65000"/>
        <a:buFont typeface="Wingdings" pitchFamily="2" charset="2"/>
        <a:buChar char="l"/>
        <a:defRPr sz="2800" b="1">
          <a:solidFill>
            <a:schemeClr val="tx1"/>
          </a:solidFill>
          <a:effectLst>
            <a:outerShdw blurRad="38100" dist="38100" dir="2700000" algn="tl">
              <a:srgbClr val="000000"/>
            </a:outerShdw>
          </a:effectLst>
          <a:latin typeface="Franklin Gothic Book" pitchFamily="34" charset="0"/>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ctrTitle"/>
          </p:nvPr>
        </p:nvSpPr>
        <p:spPr>
          <a:xfrm>
            <a:off x="228600" y="3643313"/>
            <a:ext cx="8697913" cy="757237"/>
          </a:xfrm>
        </p:spPr>
        <p:txBody>
          <a:bodyPr/>
          <a:lstStyle/>
          <a:p>
            <a:pPr algn="ctr" eaLnBrk="1" hangingPunct="1">
              <a:defRPr/>
            </a:pPr>
            <a:r>
              <a:rPr lang="es-AR" dirty="0" smtClean="0"/>
              <a:t>Maximiliano </a:t>
            </a:r>
            <a:r>
              <a:rPr lang="es-AR" dirty="0" err="1" smtClean="0"/>
              <a:t>Neiner</a:t>
            </a:r>
            <a:endParaRPr lang="es-AR" dirty="0" smtClean="0"/>
          </a:p>
        </p:txBody>
      </p:sp>
      <p:sp>
        <p:nvSpPr>
          <p:cNvPr id="960516" name="Rectangle 4"/>
          <p:cNvSpPr>
            <a:spLocks noChangeArrowheads="1"/>
          </p:cNvSpPr>
          <p:nvPr/>
        </p:nvSpPr>
        <p:spPr bwMode="auto">
          <a:xfrm>
            <a:off x="328613" y="320675"/>
            <a:ext cx="8588375" cy="2751138"/>
          </a:xfrm>
          <a:prstGeom prst="rect">
            <a:avLst/>
          </a:prstGeom>
          <a:noFill/>
          <a:ln w="9525" algn="ctr">
            <a:noFill/>
            <a:miter lim="800000"/>
            <a:headEnd/>
            <a:tailEnd/>
          </a:ln>
          <a:effectLst>
            <a:outerShdw dist="17961" dir="2700000" algn="ctr" rotWithShape="0">
              <a:schemeClr val="bg2">
                <a:alpha val="74001"/>
              </a:schemeClr>
            </a:outerShdw>
          </a:effectLst>
        </p:spPr>
        <p:txBody>
          <a:bodyPr anchor="ctr">
            <a:spAutoFit/>
          </a:bodyPr>
          <a:lstStyle/>
          <a:p>
            <a:pPr algn="ctr">
              <a:lnSpc>
                <a:spcPct val="90000"/>
              </a:lnSpc>
              <a:defRPr/>
            </a:pPr>
            <a:r>
              <a:rPr lang="es-AR" sz="4800" dirty="0" smtClean="0">
                <a:solidFill>
                  <a:schemeClr val="tx2"/>
                </a:solidFill>
                <a:effectLst>
                  <a:outerShdw blurRad="38100" dist="38100" dir="2700000" algn="tl">
                    <a:srgbClr val="000000"/>
                  </a:outerShdw>
                </a:effectLst>
                <a:latin typeface="Franklin Gothic Medium" pitchFamily="34" charset="0"/>
              </a:rPr>
              <a:t>Laboratorio III</a:t>
            </a:r>
            <a:endParaRPr lang="es-AR"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smtClean="0">
                <a:solidFill>
                  <a:schemeClr val="tx2"/>
                </a:solidFill>
                <a:effectLst>
                  <a:outerShdw blurRad="38100" dist="38100" dir="2700000" algn="tl">
                    <a:srgbClr val="000000"/>
                  </a:outerShdw>
                </a:effectLst>
                <a:latin typeface="Franklin Gothic Medium" pitchFamily="34" charset="0"/>
              </a:rPr>
              <a:t>CSS</a:t>
            </a: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endParaRPr lang="es-ES" sz="4800" dirty="0">
              <a:solidFill>
                <a:schemeClr val="tx2"/>
              </a:solidFill>
              <a:effectLst>
                <a:outerShdw blurRad="38100" dist="38100" dir="2700000" algn="tl">
                  <a:srgbClr val="000000"/>
                </a:outerShdw>
              </a:effectLst>
              <a:latin typeface="Franklin Gothic Medium" pitchFamily="34" charset="0"/>
            </a:endParaRPr>
          </a:p>
          <a:p>
            <a:pPr algn="ctr">
              <a:lnSpc>
                <a:spcPct val="90000"/>
              </a:lnSpc>
              <a:defRPr/>
            </a:pPr>
            <a:r>
              <a:rPr lang="es-ES" sz="4800" dirty="0">
                <a:solidFill>
                  <a:schemeClr val="tx2"/>
                </a:solidFill>
                <a:effectLst>
                  <a:outerShdw blurRad="38100" dist="38100" dir="2700000" algn="tl">
                    <a:srgbClr val="000000"/>
                  </a:outerShdw>
                </a:effectLst>
                <a:latin typeface="Franklin Gothic Medium" pitchFamily="34" charset="0"/>
              </a:rPr>
              <a:t>Clase </a:t>
            </a:r>
            <a:r>
              <a:rPr lang="es-ES" sz="4800" dirty="0" smtClean="0">
                <a:solidFill>
                  <a:schemeClr val="tx2"/>
                </a:solidFill>
                <a:effectLst>
                  <a:outerShdw blurRad="38100" dist="38100" dir="2700000" algn="tl">
                    <a:srgbClr val="000000"/>
                  </a:outerShdw>
                </a:effectLst>
                <a:latin typeface="Franklin Gothic Medium" pitchFamily="34" charset="0"/>
              </a:rPr>
              <a:t>3</a:t>
            </a:r>
            <a:endParaRPr lang="es-AR" sz="4800" dirty="0">
              <a:solidFill>
                <a:schemeClr val="tx2"/>
              </a:solidFill>
              <a:effectLst>
                <a:outerShdw blurRad="38100" dist="38100" dir="2700000" algn="tl">
                  <a:srgbClr val="000000"/>
                </a:outerShdw>
              </a:effectLst>
              <a:latin typeface="Franklin Gothic Medium" pitchFamily="34" charset="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Rectangle 2"/>
          <p:cNvSpPr>
            <a:spLocks noGrp="1" noChangeArrowheads="1"/>
          </p:cNvSpPr>
          <p:nvPr>
            <p:ph type="title"/>
          </p:nvPr>
        </p:nvSpPr>
        <p:spPr>
          <a:xfrm>
            <a:off x="304800" y="233363"/>
            <a:ext cx="8763000" cy="757237"/>
          </a:xfrm>
        </p:spPr>
        <p:txBody>
          <a:bodyPr/>
          <a:lstStyle/>
          <a:p>
            <a:pPr eaLnBrk="1" hangingPunct="1">
              <a:defRPr/>
            </a:pPr>
            <a:r>
              <a:rPr lang="en-US" dirty="0" smtClean="0"/>
              <a:t> </a:t>
            </a:r>
            <a:r>
              <a:rPr lang="es-AR" dirty="0" smtClean="0"/>
              <a:t>Agrupación de Reglas</a:t>
            </a:r>
          </a:p>
        </p:txBody>
      </p:sp>
      <p:sp>
        <p:nvSpPr>
          <p:cNvPr id="1107971" name="Rectangle 3"/>
          <p:cNvSpPr>
            <a:spLocks noGrp="1" noChangeArrowheads="1"/>
          </p:cNvSpPr>
          <p:nvPr>
            <p:ph type="body" idx="1"/>
          </p:nvPr>
        </p:nvSpPr>
        <p:spPr>
          <a:xfrm>
            <a:off x="374650" y="1295400"/>
            <a:ext cx="8388350" cy="479425"/>
          </a:xfrm>
          <a:effectLst>
            <a:outerShdw dist="12700" algn="ctr" rotWithShape="0">
              <a:schemeClr val="bg2">
                <a:alpha val="50000"/>
              </a:schemeClr>
            </a:outerShdw>
          </a:effectLst>
        </p:spPr>
        <p:txBody>
          <a:bodyPr lIns="91354" tIns="45678" rIns="91354" bIns="45678"/>
          <a:lstStyle/>
          <a:p>
            <a:pPr eaLnBrk="1" hangingPunct="1">
              <a:spcBef>
                <a:spcPct val="0"/>
              </a:spcBef>
              <a:spcAft>
                <a:spcPct val="50000"/>
              </a:spcAft>
              <a:defRPr/>
            </a:pPr>
            <a:r>
              <a:rPr lang="es-ES" sz="2800" dirty="0" smtClean="0"/>
              <a:t>Una misma declaración a varios selectores</a:t>
            </a:r>
            <a:endParaRPr lang="es-AR" sz="2800" dirty="0" smtClean="0">
              <a:solidFill>
                <a:schemeClr val="hlink"/>
              </a:solidFill>
            </a:endParaRPr>
          </a:p>
        </p:txBody>
      </p:sp>
      <p:sp>
        <p:nvSpPr>
          <p:cNvPr id="26628" name="Rectangle 5"/>
          <p:cNvSpPr>
            <a:spLocks noChangeArrowheads="1"/>
          </p:cNvSpPr>
          <p:nvPr/>
        </p:nvSpPr>
        <p:spPr bwMode="auto">
          <a:xfrm>
            <a:off x="1000125" y="2000250"/>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H1,H2,H3,H4 { color : black; }</a:t>
            </a:r>
            <a:endParaRPr lang="en-US" sz="2800">
              <a:solidFill>
                <a:srgbClr val="0000FF"/>
              </a:solidFill>
              <a:latin typeface="Courier New" pitchFamily="49" charset="0"/>
              <a:ea typeface="Times New Roman" pitchFamily="18" charset="0"/>
              <a:cs typeface="Courier New" pitchFamily="49" charset="0"/>
            </a:endParaRPr>
          </a:p>
        </p:txBody>
      </p:sp>
      <p:sp>
        <p:nvSpPr>
          <p:cNvPr id="5" name="Rectangle 3"/>
          <p:cNvSpPr txBox="1">
            <a:spLocks noChangeArrowheads="1"/>
          </p:cNvSpPr>
          <p:nvPr/>
        </p:nvSpPr>
        <p:spPr bwMode="auto">
          <a:xfrm>
            <a:off x="357188" y="2878138"/>
            <a:ext cx="8388350" cy="479425"/>
          </a:xfrm>
          <a:prstGeom prst="rect">
            <a:avLst/>
          </a:prstGeom>
          <a:noFill/>
          <a:ln w="9525">
            <a:noFill/>
            <a:miter lim="800000"/>
            <a:headEnd/>
            <a:tailEnd/>
          </a:ln>
          <a:effectLst>
            <a:outerShdw dist="12700" algn="ctr" rotWithShape="0">
              <a:schemeClr val="bg2">
                <a:alpha val="50000"/>
              </a:schemeClr>
            </a:outerShdw>
          </a:effectLst>
        </p:spPr>
        <p:txBody>
          <a:bodyPr lIns="91354" tIns="45678" rIns="91354" bIns="45678">
            <a:spAutoFit/>
          </a:bodyPr>
          <a:lstStyle/>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Varias declaraciones a un solo selector</a:t>
            </a:r>
            <a:endParaRPr lang="es-AR" sz="2800" b="0" kern="0" dirty="0">
              <a:solidFill>
                <a:schemeClr val="hlink"/>
              </a:solidFill>
              <a:effectLst>
                <a:outerShdw blurRad="38100" dist="38100" dir="2700000" algn="tl">
                  <a:srgbClr val="000000"/>
                </a:outerShdw>
              </a:effectLst>
              <a:latin typeface="+mn-lt"/>
            </a:endParaRPr>
          </a:p>
        </p:txBody>
      </p:sp>
      <p:sp>
        <p:nvSpPr>
          <p:cNvPr id="26630" name="Rectangle 5"/>
          <p:cNvSpPr>
            <a:spLocks noChangeArrowheads="1"/>
          </p:cNvSpPr>
          <p:nvPr/>
        </p:nvSpPr>
        <p:spPr bwMode="auto">
          <a:xfrm>
            <a:off x="982663" y="3571875"/>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H1 {color:black; font-size:6pt;}</a:t>
            </a:r>
            <a:endParaRPr lang="en-US" sz="2800">
              <a:solidFill>
                <a:srgbClr val="0000FF"/>
              </a:solidFill>
              <a:latin typeface="Courier New" pitchFamily="49" charset="0"/>
              <a:ea typeface="Times New Roman" pitchFamily="18" charset="0"/>
              <a:cs typeface="Courier New" pitchFamily="49" charset="0"/>
            </a:endParaRPr>
          </a:p>
        </p:txBody>
      </p:sp>
      <p:sp>
        <p:nvSpPr>
          <p:cNvPr id="7" name="Rectangle 3"/>
          <p:cNvSpPr txBox="1">
            <a:spLocks noChangeArrowheads="1"/>
          </p:cNvSpPr>
          <p:nvPr/>
        </p:nvSpPr>
        <p:spPr bwMode="auto">
          <a:xfrm>
            <a:off x="357188" y="4449763"/>
            <a:ext cx="8388350" cy="479425"/>
          </a:xfrm>
          <a:prstGeom prst="rect">
            <a:avLst/>
          </a:prstGeom>
          <a:noFill/>
          <a:ln w="9525">
            <a:noFill/>
            <a:miter lim="800000"/>
            <a:headEnd/>
            <a:tailEnd/>
          </a:ln>
          <a:effectLst>
            <a:outerShdw dist="12700" algn="ctr" rotWithShape="0">
              <a:schemeClr val="bg2">
                <a:alpha val="50000"/>
              </a:schemeClr>
            </a:outerShdw>
          </a:effectLst>
        </p:spPr>
        <p:txBody>
          <a:bodyPr lIns="91354" tIns="45678" rIns="91354" bIns="45678">
            <a:spAutoFit/>
          </a:bodyPr>
          <a:lstStyle/>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Varias declaraciones a varios selectores</a:t>
            </a:r>
            <a:endParaRPr lang="es-AR" sz="2800" b="0" kern="0" dirty="0">
              <a:solidFill>
                <a:schemeClr val="hlink"/>
              </a:solidFill>
              <a:effectLst>
                <a:outerShdw blurRad="38100" dist="38100" dir="2700000" algn="tl">
                  <a:srgbClr val="000000"/>
                </a:outerShdw>
              </a:effectLst>
              <a:latin typeface="+mn-lt"/>
            </a:endParaRPr>
          </a:p>
        </p:txBody>
      </p:sp>
      <p:sp>
        <p:nvSpPr>
          <p:cNvPr id="26632" name="Rectangle 5"/>
          <p:cNvSpPr>
            <a:spLocks noChangeArrowheads="1"/>
          </p:cNvSpPr>
          <p:nvPr/>
        </p:nvSpPr>
        <p:spPr bwMode="auto">
          <a:xfrm>
            <a:off x="982663" y="5143500"/>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H1,H2 {color:black; font-size:6pt;}</a:t>
            </a:r>
            <a:endParaRPr lang="en-US" sz="280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968707" name="Rectangle 3"/>
          <p:cNvSpPr>
            <a:spLocks noGrp="1" noChangeArrowheads="1"/>
          </p:cNvSpPr>
          <p:nvPr>
            <p:ph type="body" idx="1"/>
          </p:nvPr>
        </p:nvSpPr>
        <p:spPr>
          <a:xfrm>
            <a:off x="384175" y="1487488"/>
            <a:ext cx="8410575" cy="4130361"/>
          </a:xfrm>
        </p:spPr>
        <p:txBody>
          <a:bodyPr/>
          <a:lstStyle/>
          <a:p>
            <a:pPr eaLnBrk="1" hangingPunct="1">
              <a:defRPr/>
            </a:pPr>
            <a:r>
              <a:rPr lang="es-AR" sz="3600" dirty="0" smtClean="0"/>
              <a:t>Hojas de Estilo CSS</a:t>
            </a:r>
          </a:p>
          <a:p>
            <a:pPr lvl="1" eaLnBrk="1" hangingPunct="1">
              <a:defRPr/>
            </a:pPr>
            <a:r>
              <a:rPr lang="es-ES" dirty="0" smtClean="0"/>
              <a:t>Generalidades</a:t>
            </a:r>
          </a:p>
          <a:p>
            <a:pPr lvl="1" eaLnBrk="1" hangingPunct="1">
              <a:defRPr/>
            </a:pPr>
            <a:r>
              <a:rPr lang="es-ES" dirty="0" smtClean="0"/>
              <a:t>Sintaxis</a:t>
            </a:r>
          </a:p>
          <a:p>
            <a:pPr lvl="1" eaLnBrk="1" hangingPunct="1">
              <a:defRPr/>
            </a:pPr>
            <a:r>
              <a:rPr lang="es-ES" dirty="0" smtClean="0"/>
              <a:t>Agrupación de Reglas</a:t>
            </a:r>
          </a:p>
          <a:p>
            <a:pPr lvl="1" eaLnBrk="1" hangingPunct="1">
              <a:defRPr/>
            </a:pPr>
            <a:r>
              <a:rPr lang="es-ES" dirty="0" smtClean="0">
                <a:solidFill>
                  <a:schemeClr val="accent1"/>
                </a:solidFill>
              </a:rPr>
              <a:t>Clases</a:t>
            </a:r>
          </a:p>
          <a:p>
            <a:pPr lvl="1" eaLnBrk="1" hangingPunct="1">
              <a:defRPr/>
            </a:pPr>
            <a:r>
              <a:rPr lang="es-ES" dirty="0" smtClean="0"/>
              <a:t>Identificadores Únicos</a:t>
            </a:r>
          </a:p>
          <a:p>
            <a:pPr lvl="1" eaLnBrk="1" hangingPunct="1">
              <a:defRPr/>
            </a:pPr>
            <a:r>
              <a:rPr lang="es-ES" dirty="0" err="1" smtClean="0"/>
              <a:t>Pseudo</a:t>
            </a:r>
            <a:r>
              <a:rPr lang="es-ES" dirty="0" smtClean="0"/>
              <a:t> – Elementos</a:t>
            </a:r>
          </a:p>
          <a:p>
            <a:pPr eaLnBrk="1" hangingPunct="1">
              <a:defRPr/>
            </a:pPr>
            <a:r>
              <a:rPr lang="es-ES"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Rectangle 2"/>
          <p:cNvSpPr>
            <a:spLocks noGrp="1" noChangeArrowheads="1"/>
          </p:cNvSpPr>
          <p:nvPr>
            <p:ph type="title"/>
          </p:nvPr>
        </p:nvSpPr>
        <p:spPr>
          <a:xfrm>
            <a:off x="304800" y="228600"/>
            <a:ext cx="8763000" cy="757238"/>
          </a:xfrm>
        </p:spPr>
        <p:txBody>
          <a:bodyPr/>
          <a:lstStyle/>
          <a:p>
            <a:pPr eaLnBrk="1" hangingPunct="1">
              <a:defRPr/>
            </a:pPr>
            <a:r>
              <a:rPr lang="en-US" dirty="0" smtClean="0"/>
              <a:t> </a:t>
            </a:r>
            <a:r>
              <a:rPr lang="es-AR" dirty="0" smtClean="0"/>
              <a:t>Clases</a:t>
            </a:r>
          </a:p>
        </p:txBody>
      </p:sp>
      <p:sp>
        <p:nvSpPr>
          <p:cNvPr id="1110019" name="Rectangle 3"/>
          <p:cNvSpPr>
            <a:spLocks noGrp="1" noChangeArrowheads="1"/>
          </p:cNvSpPr>
          <p:nvPr>
            <p:ph type="body" idx="1"/>
          </p:nvPr>
        </p:nvSpPr>
        <p:spPr>
          <a:xfrm>
            <a:off x="374650" y="1295400"/>
            <a:ext cx="8769350" cy="868363"/>
          </a:xfrm>
          <a:effectLst>
            <a:outerShdw dist="12700" algn="ctr" rotWithShape="0">
              <a:schemeClr val="bg2">
                <a:alpha val="50000"/>
              </a:schemeClr>
            </a:outerShdw>
          </a:effectLst>
        </p:spPr>
        <p:txBody>
          <a:bodyPr lIns="91354" tIns="45678" rIns="91354" bIns="45678"/>
          <a:lstStyle/>
          <a:p>
            <a:pPr eaLnBrk="1" hangingPunct="1">
              <a:spcBef>
                <a:spcPct val="0"/>
              </a:spcBef>
              <a:spcAft>
                <a:spcPct val="50000"/>
              </a:spcAft>
              <a:defRPr/>
            </a:pPr>
            <a:r>
              <a:rPr lang="es-ES" sz="2800" dirty="0" smtClean="0"/>
              <a:t>Utilizando el atributo </a:t>
            </a:r>
            <a:r>
              <a:rPr lang="es-ES" sz="2800" b="1" i="1" dirty="0" err="1" smtClean="0"/>
              <a:t>class</a:t>
            </a:r>
            <a:r>
              <a:rPr lang="es-ES" sz="2800" b="1" i="1" dirty="0" smtClean="0"/>
              <a:t> </a:t>
            </a:r>
            <a:r>
              <a:rPr lang="es-ES" sz="2800" dirty="0" smtClean="0"/>
              <a:t>se puede crear un sub-selector.</a:t>
            </a:r>
            <a:endParaRPr lang="es-AR" sz="2800" dirty="0" smtClean="0"/>
          </a:p>
        </p:txBody>
      </p:sp>
      <p:sp>
        <p:nvSpPr>
          <p:cNvPr id="28676" name="Rectangle 5"/>
          <p:cNvSpPr>
            <a:spLocks noChangeArrowheads="1"/>
          </p:cNvSpPr>
          <p:nvPr/>
        </p:nvSpPr>
        <p:spPr bwMode="auto">
          <a:xfrm>
            <a:off x="1000125" y="2143125"/>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P { color : red; }</a:t>
            </a:r>
            <a:endParaRPr lang="en-US" sz="2800">
              <a:solidFill>
                <a:srgbClr val="0000FF"/>
              </a:solidFill>
              <a:latin typeface="Courier New" pitchFamily="49" charset="0"/>
              <a:ea typeface="Times New Roman" pitchFamily="18" charset="0"/>
              <a:cs typeface="Courier New" pitchFamily="49" charset="0"/>
            </a:endParaRPr>
          </a:p>
        </p:txBody>
      </p:sp>
      <p:sp>
        <p:nvSpPr>
          <p:cNvPr id="28677" name="Rectangle 5"/>
          <p:cNvSpPr>
            <a:spLocks noChangeArrowheads="1"/>
          </p:cNvSpPr>
          <p:nvPr/>
        </p:nvSpPr>
        <p:spPr bwMode="auto">
          <a:xfrm>
            <a:off x="1000125" y="2714625"/>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P.negrita { font-weight : bold; }</a:t>
            </a:r>
            <a:endParaRPr lang="en-US" sz="2800">
              <a:solidFill>
                <a:srgbClr val="0000FF"/>
              </a:solidFill>
              <a:latin typeface="Courier New" pitchFamily="49" charset="0"/>
              <a:ea typeface="Times New Roman" pitchFamily="18" charset="0"/>
              <a:cs typeface="Courier New" pitchFamily="49" charset="0"/>
            </a:endParaRPr>
          </a:p>
        </p:txBody>
      </p:sp>
      <p:sp>
        <p:nvSpPr>
          <p:cNvPr id="7" name="Rectangle 5"/>
          <p:cNvSpPr>
            <a:spLocks noChangeArrowheads="1"/>
          </p:cNvSpPr>
          <p:nvPr/>
        </p:nvSpPr>
        <p:spPr bwMode="auto">
          <a:xfrm>
            <a:off x="1000125" y="4000500"/>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p </a:t>
            </a:r>
            <a:r>
              <a:rPr lang="en-US" sz="2200" dirty="0">
                <a:solidFill>
                  <a:srgbClr val="FF0000"/>
                </a:solidFill>
                <a:latin typeface="Arial Narrow" pitchFamily="34" charset="0"/>
                <a:ea typeface="Times New Roman" pitchFamily="18" charset="0"/>
                <a:cs typeface="Courier New" pitchFamily="49" charset="0"/>
              </a:rPr>
              <a:t>class</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negrita</a:t>
            </a:r>
            <a:r>
              <a:rPr lang="en-US" sz="2200" dirty="0">
                <a:solidFill>
                  <a:srgbClr val="0000FF"/>
                </a:solidFill>
                <a:latin typeface="Arial Narrow" pitchFamily="34" charset="0"/>
                <a:ea typeface="Times New Roman" pitchFamily="18" charset="0"/>
                <a:cs typeface="Courier New" pitchFamily="49" charset="0"/>
              </a:rPr>
              <a:t>” &gt; </a:t>
            </a:r>
            <a:r>
              <a:rPr lang="en-US" sz="2200" dirty="0" err="1">
                <a:solidFill>
                  <a:srgbClr val="FF0000"/>
                </a:solidFill>
                <a:latin typeface="Arial Narrow" pitchFamily="34" charset="0"/>
                <a:ea typeface="Times New Roman" pitchFamily="18" charset="0"/>
                <a:cs typeface="Courier New" pitchFamily="49" charset="0"/>
              </a:rPr>
              <a:t>Párrafo</a:t>
            </a:r>
            <a:r>
              <a:rPr lang="en-US" sz="2200" dirty="0">
                <a:solidFill>
                  <a:srgbClr val="FF0000"/>
                </a:solidFill>
                <a:latin typeface="Arial Narrow" pitchFamily="34" charset="0"/>
                <a:ea typeface="Times New Roman" pitchFamily="18" charset="0"/>
                <a:cs typeface="Courier New" pitchFamily="49" charset="0"/>
              </a:rPr>
              <a:t> en </a:t>
            </a:r>
            <a:r>
              <a:rPr lang="en-US" sz="2200" dirty="0" err="1">
                <a:solidFill>
                  <a:srgbClr val="FF0000"/>
                </a:solidFill>
                <a:latin typeface="Arial Narrow" pitchFamily="34" charset="0"/>
                <a:ea typeface="Times New Roman" pitchFamily="18" charset="0"/>
                <a:cs typeface="Courier New" pitchFamily="49" charset="0"/>
              </a:rPr>
              <a:t>negrita</a:t>
            </a:r>
            <a:r>
              <a:rPr lang="en-US" sz="2200" dirty="0">
                <a:solidFill>
                  <a:srgbClr val="FF0000"/>
                </a:solidFill>
                <a:latin typeface="Arial Narrow" pitchFamily="34" charset="0"/>
                <a:ea typeface="Times New Roman" pitchFamily="18" charset="0"/>
                <a:cs typeface="Courier New" pitchFamily="49" charset="0"/>
              </a:rPr>
              <a:t>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p</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8" name="Rectangle 5"/>
          <p:cNvSpPr>
            <a:spLocks noChangeArrowheads="1"/>
          </p:cNvSpPr>
          <p:nvPr/>
        </p:nvSpPr>
        <p:spPr bwMode="auto">
          <a:xfrm>
            <a:off x="1000125" y="3429000"/>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s-AR" sz="2200" dirty="0">
                <a:solidFill>
                  <a:srgbClr val="0000FF"/>
                </a:solidFill>
                <a:latin typeface="Arial Narrow" pitchFamily="34" charset="0"/>
                <a:ea typeface="Times New Roman" pitchFamily="18" charset="0"/>
                <a:cs typeface="Courier New" pitchFamily="49" charset="0"/>
              </a:rPr>
              <a:t>&lt;</a:t>
            </a:r>
            <a:r>
              <a:rPr lang="es-AR" sz="2200" dirty="0">
                <a:solidFill>
                  <a:srgbClr val="800000"/>
                </a:solidFill>
                <a:latin typeface="Arial Narrow" pitchFamily="34" charset="0"/>
                <a:ea typeface="Times New Roman" pitchFamily="18" charset="0"/>
                <a:cs typeface="Courier New" pitchFamily="49" charset="0"/>
              </a:rPr>
              <a:t>p</a:t>
            </a:r>
            <a:r>
              <a:rPr lang="es-AR" sz="2200" dirty="0">
                <a:solidFill>
                  <a:srgbClr val="0000FF"/>
                </a:solidFill>
                <a:latin typeface="Arial Narrow" pitchFamily="34" charset="0"/>
                <a:ea typeface="Times New Roman" pitchFamily="18" charset="0"/>
                <a:cs typeface="Courier New" pitchFamily="49" charset="0"/>
              </a:rPr>
              <a:t>&gt;</a:t>
            </a:r>
            <a:r>
              <a:rPr lang="es-AR" sz="2200" dirty="0">
                <a:solidFill>
                  <a:schemeClr val="accent2">
                    <a:lumMod val="75000"/>
                  </a:schemeClr>
                </a:solidFill>
                <a:latin typeface="Arial Narrow" pitchFamily="34" charset="0"/>
                <a:ea typeface="Times New Roman" pitchFamily="18" charset="0"/>
                <a:cs typeface="Courier New" pitchFamily="49" charset="0"/>
              </a:rPr>
              <a:t> </a:t>
            </a:r>
            <a:r>
              <a:rPr lang="es-AR" sz="2200" b="0" dirty="0">
                <a:solidFill>
                  <a:srgbClr val="FF0000"/>
                </a:solidFill>
                <a:latin typeface="Arial Narrow" pitchFamily="34" charset="0"/>
                <a:ea typeface="Times New Roman" pitchFamily="18" charset="0"/>
                <a:cs typeface="Courier New" pitchFamily="49" charset="0"/>
              </a:rPr>
              <a:t>Párrafo en color rojo</a:t>
            </a:r>
            <a:r>
              <a:rPr lang="es-AR" sz="2200" dirty="0">
                <a:solidFill>
                  <a:schemeClr val="accent2">
                    <a:lumMod val="75000"/>
                  </a:schemeClr>
                </a:solidFill>
                <a:latin typeface="Arial Narrow" pitchFamily="34" charset="0"/>
                <a:ea typeface="Times New Roman" pitchFamily="18" charset="0"/>
                <a:cs typeface="Courier New" pitchFamily="49" charset="0"/>
              </a:rPr>
              <a:t> </a:t>
            </a:r>
            <a:r>
              <a:rPr lang="es-AR" sz="2200" dirty="0">
                <a:solidFill>
                  <a:srgbClr val="0000FF"/>
                </a:solidFill>
                <a:latin typeface="Arial Narrow" pitchFamily="34" charset="0"/>
                <a:ea typeface="Times New Roman" pitchFamily="18" charset="0"/>
                <a:cs typeface="Courier New" pitchFamily="49" charset="0"/>
              </a:rPr>
              <a:t>&lt;/</a:t>
            </a:r>
            <a:r>
              <a:rPr lang="es-AR" sz="2200" dirty="0">
                <a:solidFill>
                  <a:srgbClr val="800000"/>
                </a:solidFill>
                <a:latin typeface="Arial Narrow" pitchFamily="34" charset="0"/>
                <a:ea typeface="Times New Roman" pitchFamily="18" charset="0"/>
                <a:cs typeface="Courier New" pitchFamily="49" charset="0"/>
              </a:rPr>
              <a:t>p</a:t>
            </a:r>
            <a:r>
              <a:rPr lang="es-AR"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9" name="Rectangle 3"/>
          <p:cNvSpPr txBox="1">
            <a:spLocks noChangeArrowheads="1"/>
          </p:cNvSpPr>
          <p:nvPr/>
        </p:nvSpPr>
        <p:spPr bwMode="auto">
          <a:xfrm>
            <a:off x="398463" y="4632325"/>
            <a:ext cx="8745537" cy="868363"/>
          </a:xfrm>
          <a:prstGeom prst="rect">
            <a:avLst/>
          </a:prstGeom>
          <a:noFill/>
          <a:ln w="9525">
            <a:noFill/>
            <a:miter lim="800000"/>
            <a:headEnd/>
            <a:tailEnd/>
          </a:ln>
          <a:effectLst>
            <a:outerShdw dist="12700" algn="ctr" rotWithShape="0">
              <a:schemeClr val="bg2">
                <a:alpha val="50000"/>
              </a:schemeClr>
            </a:outerShdw>
          </a:effectLst>
        </p:spPr>
        <p:txBody>
          <a:bodyPr lIns="91354" tIns="45678" rIns="91354" bIns="45678">
            <a:spAutoFit/>
          </a:bodyPr>
          <a:lstStyle/>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También se puede definir una clase genérica para varios selectores.</a:t>
            </a:r>
            <a:endParaRPr lang="es-AR" sz="2800" b="0" kern="0" dirty="0">
              <a:effectLst>
                <a:outerShdw blurRad="38100" dist="38100" dir="2700000" algn="tl">
                  <a:srgbClr val="000000"/>
                </a:outerShdw>
              </a:effectLst>
              <a:latin typeface="+mn-lt"/>
            </a:endParaRPr>
          </a:p>
        </p:txBody>
      </p:sp>
      <p:sp>
        <p:nvSpPr>
          <p:cNvPr id="28681" name="Rectangle 5"/>
          <p:cNvSpPr>
            <a:spLocks noChangeArrowheads="1"/>
          </p:cNvSpPr>
          <p:nvPr/>
        </p:nvSpPr>
        <p:spPr bwMode="auto">
          <a:xfrm>
            <a:off x="1000125" y="5500688"/>
            <a:ext cx="7572375" cy="500062"/>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.cursiva { font-style : italic; }</a:t>
            </a:r>
            <a:endParaRPr lang="en-US" sz="2800">
              <a:solidFill>
                <a:srgbClr val="0000FF"/>
              </a:solidFill>
              <a:latin typeface="Courier New" pitchFamily="49" charset="0"/>
              <a:ea typeface="Times New Roman" pitchFamily="18" charset="0"/>
              <a:cs typeface="Courier New" pitchFamily="49" charset="0"/>
            </a:endParaRPr>
          </a:p>
        </p:txBody>
      </p:sp>
      <p:sp>
        <p:nvSpPr>
          <p:cNvPr id="11" name="Rectangle 5"/>
          <p:cNvSpPr>
            <a:spLocks noChangeArrowheads="1"/>
          </p:cNvSpPr>
          <p:nvPr/>
        </p:nvSpPr>
        <p:spPr bwMode="auto">
          <a:xfrm>
            <a:off x="1000125" y="6143625"/>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span </a:t>
            </a:r>
            <a:r>
              <a:rPr lang="en-US" sz="2200" dirty="0">
                <a:solidFill>
                  <a:srgbClr val="FF0000"/>
                </a:solidFill>
                <a:latin typeface="Arial Narrow" pitchFamily="34" charset="0"/>
                <a:ea typeface="Times New Roman" pitchFamily="18" charset="0"/>
                <a:cs typeface="Courier New" pitchFamily="49" charset="0"/>
              </a:rPr>
              <a:t>class</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cursiva</a:t>
            </a:r>
            <a:r>
              <a:rPr lang="en-US" sz="2200" dirty="0">
                <a:solidFill>
                  <a:srgbClr val="0000FF"/>
                </a:solidFill>
                <a:latin typeface="Arial Narrow" pitchFamily="34" charset="0"/>
                <a:ea typeface="Times New Roman" pitchFamily="18" charset="0"/>
                <a:cs typeface="Courier New" pitchFamily="49" charset="0"/>
              </a:rPr>
              <a:t>” &gt;</a:t>
            </a:r>
            <a:r>
              <a:rPr lang="en-US" sz="2200" i="1" dirty="0">
                <a:solidFill>
                  <a:srgbClr val="0000FF"/>
                </a:solidFill>
                <a:latin typeface="Arial Narrow" pitchFamily="34" charset="0"/>
                <a:ea typeface="Times New Roman" pitchFamily="18" charset="0"/>
                <a:cs typeface="Courier New" pitchFamily="49" charset="0"/>
              </a:rPr>
              <a:t> </a:t>
            </a:r>
            <a:r>
              <a:rPr lang="es-AR" sz="2200" b="0" i="1" dirty="0">
                <a:solidFill>
                  <a:schemeClr val="bg2"/>
                </a:solidFill>
                <a:latin typeface="Arial Narrow" pitchFamily="34" charset="0"/>
                <a:ea typeface="Times New Roman" pitchFamily="18" charset="0"/>
                <a:cs typeface="Courier New" pitchFamily="49" charset="0"/>
              </a:rPr>
              <a:t>Texto en cursiva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span</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968707" name="Rectangle 3"/>
          <p:cNvSpPr>
            <a:spLocks noGrp="1" noChangeArrowheads="1"/>
          </p:cNvSpPr>
          <p:nvPr>
            <p:ph type="body" idx="1"/>
          </p:nvPr>
        </p:nvSpPr>
        <p:spPr>
          <a:xfrm>
            <a:off x="384175" y="1487488"/>
            <a:ext cx="8410575" cy="4130361"/>
          </a:xfrm>
        </p:spPr>
        <p:txBody>
          <a:bodyPr/>
          <a:lstStyle/>
          <a:p>
            <a:pPr eaLnBrk="1" hangingPunct="1">
              <a:defRPr/>
            </a:pPr>
            <a:r>
              <a:rPr lang="es-AR" sz="3600" dirty="0" smtClean="0"/>
              <a:t>Hojas de Estilo CSS</a:t>
            </a:r>
          </a:p>
          <a:p>
            <a:pPr lvl="1" eaLnBrk="1" hangingPunct="1">
              <a:defRPr/>
            </a:pPr>
            <a:r>
              <a:rPr lang="es-ES" dirty="0" smtClean="0"/>
              <a:t>Generalidades</a:t>
            </a:r>
          </a:p>
          <a:p>
            <a:pPr lvl="1" eaLnBrk="1" hangingPunct="1">
              <a:defRPr/>
            </a:pPr>
            <a:r>
              <a:rPr lang="es-ES" dirty="0" smtClean="0"/>
              <a:t>Sintaxis</a:t>
            </a:r>
          </a:p>
          <a:p>
            <a:pPr lvl="1" eaLnBrk="1" hangingPunct="1">
              <a:defRPr/>
            </a:pPr>
            <a:r>
              <a:rPr lang="es-ES" dirty="0" smtClean="0"/>
              <a:t>Agrupación de Reglas</a:t>
            </a:r>
          </a:p>
          <a:p>
            <a:pPr lvl="1" eaLnBrk="1" hangingPunct="1">
              <a:defRPr/>
            </a:pPr>
            <a:r>
              <a:rPr lang="es-ES" dirty="0" smtClean="0"/>
              <a:t>Clases</a:t>
            </a:r>
          </a:p>
          <a:p>
            <a:pPr lvl="1" eaLnBrk="1" hangingPunct="1">
              <a:defRPr/>
            </a:pPr>
            <a:r>
              <a:rPr lang="es-ES" dirty="0" smtClean="0">
                <a:solidFill>
                  <a:schemeClr val="accent1"/>
                </a:solidFill>
              </a:rPr>
              <a:t>Identificadores Únicos</a:t>
            </a:r>
          </a:p>
          <a:p>
            <a:pPr lvl="1" eaLnBrk="1" hangingPunct="1">
              <a:defRPr/>
            </a:pPr>
            <a:r>
              <a:rPr lang="es-ES" dirty="0" err="1" smtClean="0"/>
              <a:t>Pseudo</a:t>
            </a:r>
            <a:r>
              <a:rPr lang="es-ES" dirty="0" smtClean="0"/>
              <a:t> – Elementos</a:t>
            </a:r>
          </a:p>
          <a:p>
            <a:pPr eaLnBrk="1" hangingPunct="1">
              <a:defRPr/>
            </a:pPr>
            <a:r>
              <a:rPr lang="es-ES"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Rectangle 2"/>
          <p:cNvSpPr>
            <a:spLocks noGrp="1" noChangeArrowheads="1"/>
          </p:cNvSpPr>
          <p:nvPr>
            <p:ph type="title"/>
          </p:nvPr>
        </p:nvSpPr>
        <p:spPr>
          <a:xfrm>
            <a:off x="304800" y="228600"/>
            <a:ext cx="8763000" cy="757238"/>
          </a:xfrm>
        </p:spPr>
        <p:txBody>
          <a:bodyPr/>
          <a:lstStyle/>
          <a:p>
            <a:pPr eaLnBrk="1" hangingPunct="1">
              <a:defRPr/>
            </a:pPr>
            <a:r>
              <a:rPr lang="en-US" dirty="0" smtClean="0"/>
              <a:t> </a:t>
            </a:r>
            <a:r>
              <a:rPr lang="es-AR" dirty="0" smtClean="0"/>
              <a:t>Identificadores Únicos</a:t>
            </a:r>
          </a:p>
        </p:txBody>
      </p:sp>
      <p:sp>
        <p:nvSpPr>
          <p:cNvPr id="1110019" name="Rectangle 3"/>
          <p:cNvSpPr>
            <a:spLocks noGrp="1" noChangeArrowheads="1"/>
          </p:cNvSpPr>
          <p:nvPr>
            <p:ph type="body" idx="1"/>
          </p:nvPr>
        </p:nvSpPr>
        <p:spPr>
          <a:xfrm>
            <a:off x="374650" y="1295400"/>
            <a:ext cx="8769350" cy="868363"/>
          </a:xfrm>
          <a:effectLst>
            <a:outerShdw dist="12700" algn="ctr" rotWithShape="0">
              <a:schemeClr val="bg2">
                <a:alpha val="50000"/>
              </a:schemeClr>
            </a:outerShdw>
          </a:effectLst>
        </p:spPr>
        <p:txBody>
          <a:bodyPr lIns="91354" tIns="45678" rIns="91354" bIns="45678"/>
          <a:lstStyle/>
          <a:p>
            <a:pPr eaLnBrk="1" hangingPunct="1">
              <a:spcBef>
                <a:spcPct val="0"/>
              </a:spcBef>
              <a:spcAft>
                <a:spcPct val="50000"/>
              </a:spcAft>
              <a:defRPr/>
            </a:pPr>
            <a:r>
              <a:rPr lang="es-ES" sz="2800" dirty="0" smtClean="0"/>
              <a:t>El atributo </a:t>
            </a:r>
            <a:r>
              <a:rPr lang="es-ES" sz="2800" b="1" i="1" dirty="0" smtClean="0"/>
              <a:t>id </a:t>
            </a:r>
            <a:r>
              <a:rPr lang="es-ES" sz="2800" dirty="0" smtClean="0"/>
              <a:t>de un elemento HTML permite referenciar en forma única como selector.</a:t>
            </a:r>
            <a:endParaRPr lang="es-AR" sz="2800" dirty="0" smtClean="0"/>
          </a:p>
        </p:txBody>
      </p:sp>
      <p:sp>
        <p:nvSpPr>
          <p:cNvPr id="30724" name="Rectangle 5"/>
          <p:cNvSpPr>
            <a:spLocks noChangeArrowheads="1"/>
          </p:cNvSpPr>
          <p:nvPr/>
        </p:nvSpPr>
        <p:spPr bwMode="auto">
          <a:xfrm>
            <a:off x="1000125" y="2286000"/>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#xlr8 { letter-spacing : 0.5em; }</a:t>
            </a:r>
            <a:endParaRPr lang="en-US" sz="2800">
              <a:solidFill>
                <a:srgbClr val="0000FF"/>
              </a:solidFill>
              <a:latin typeface="Courier New" pitchFamily="49" charset="0"/>
              <a:ea typeface="Times New Roman" pitchFamily="18" charset="0"/>
              <a:cs typeface="Courier New" pitchFamily="49" charset="0"/>
            </a:endParaRPr>
          </a:p>
        </p:txBody>
      </p:sp>
      <p:sp>
        <p:nvSpPr>
          <p:cNvPr id="30725" name="Rectangle 5"/>
          <p:cNvSpPr>
            <a:spLocks noChangeArrowheads="1"/>
          </p:cNvSpPr>
          <p:nvPr/>
        </p:nvSpPr>
        <p:spPr bwMode="auto">
          <a:xfrm>
            <a:off x="1000125" y="5000625"/>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A:link { color : red; }</a:t>
            </a:r>
            <a:endParaRPr lang="en-US" sz="2800">
              <a:solidFill>
                <a:srgbClr val="0000FF"/>
              </a:solidFill>
              <a:latin typeface="Courier New" pitchFamily="49" charset="0"/>
              <a:ea typeface="Times New Roman" pitchFamily="18" charset="0"/>
              <a:cs typeface="Courier New" pitchFamily="49" charset="0"/>
            </a:endParaRPr>
          </a:p>
        </p:txBody>
      </p:sp>
      <p:sp>
        <p:nvSpPr>
          <p:cNvPr id="9" name="Rectangle 3"/>
          <p:cNvSpPr txBox="1">
            <a:spLocks noChangeArrowheads="1"/>
          </p:cNvSpPr>
          <p:nvPr/>
        </p:nvSpPr>
        <p:spPr bwMode="auto">
          <a:xfrm>
            <a:off x="357188" y="4143375"/>
            <a:ext cx="8786812" cy="2462213"/>
          </a:xfrm>
          <a:prstGeom prst="rect">
            <a:avLst/>
          </a:prstGeom>
          <a:noFill/>
          <a:ln w="9525">
            <a:noFill/>
            <a:miter lim="800000"/>
            <a:headEnd/>
            <a:tailEnd/>
          </a:ln>
          <a:effectLst>
            <a:outerShdw dist="12700" algn="ctr" rotWithShape="0">
              <a:schemeClr val="bg2">
                <a:alpha val="50000"/>
              </a:schemeClr>
            </a:outerShdw>
          </a:effectLst>
        </p:spPr>
        <p:txBody>
          <a:bodyPr lIns="91354" tIns="45678" rIns="91354" bIns="45678">
            <a:spAutoFit/>
          </a:bodyPr>
          <a:lstStyle/>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Permiten definir varios usos para un mismo elemento.</a:t>
            </a:r>
          </a:p>
          <a:p>
            <a:pPr marL="558800" indent="-558800">
              <a:lnSpc>
                <a:spcPct val="90000"/>
              </a:lnSpc>
              <a:spcAft>
                <a:spcPct val="50000"/>
              </a:spcAft>
              <a:buClr>
                <a:schemeClr val="tx2"/>
              </a:buClr>
              <a:buSzPct val="75000"/>
              <a:buFont typeface="Wingdings" pitchFamily="2" charset="2"/>
              <a:buBlip>
                <a:blip r:embed="rId3"/>
              </a:buBlip>
              <a:defRPr/>
            </a:pPr>
            <a:endParaRPr lang="es-ES" sz="2800" b="0" kern="0" dirty="0">
              <a:effectLst>
                <a:outerShdw blurRad="38100" dist="38100" dir="2700000" algn="tl">
                  <a:srgbClr val="000000"/>
                </a:outerShdw>
              </a:effectLst>
              <a:latin typeface="+mn-lt"/>
            </a:endParaRPr>
          </a:p>
          <a:p>
            <a:pPr marL="558800" indent="-558800">
              <a:lnSpc>
                <a:spcPct val="90000"/>
              </a:lnSpc>
              <a:spcAft>
                <a:spcPct val="50000"/>
              </a:spcAft>
              <a:buClr>
                <a:schemeClr val="tx2"/>
              </a:buClr>
              <a:buSzPct val="75000"/>
              <a:buFont typeface="Wingdings" pitchFamily="2" charset="2"/>
              <a:buBlip>
                <a:blip r:embed="rId3"/>
              </a:buBlip>
              <a:defRPr/>
            </a:pPr>
            <a:r>
              <a:rPr lang="es-ES" sz="2800" b="0" kern="0" dirty="0">
                <a:effectLst>
                  <a:outerShdw blurRad="38100" dist="38100" dir="2700000" algn="tl">
                    <a:srgbClr val="000000"/>
                  </a:outerShdw>
                </a:effectLst>
                <a:latin typeface="+mn-lt"/>
              </a:rPr>
              <a:t>Nota: las </a:t>
            </a:r>
            <a:r>
              <a:rPr lang="es-ES" sz="2800" b="0" kern="0" dirty="0" err="1">
                <a:effectLst>
                  <a:outerShdw blurRad="38100" dist="38100" dir="2700000" algn="tl">
                    <a:srgbClr val="000000"/>
                  </a:outerShdw>
                </a:effectLst>
                <a:latin typeface="+mn-lt"/>
              </a:rPr>
              <a:t>pseudo</a:t>
            </a:r>
            <a:r>
              <a:rPr lang="es-ES" sz="2800" b="0" kern="0" dirty="0">
                <a:effectLst>
                  <a:outerShdw blurRad="38100" dist="38100" dir="2700000" algn="tl">
                    <a:srgbClr val="000000"/>
                  </a:outerShdw>
                </a:effectLst>
                <a:latin typeface="+mn-lt"/>
              </a:rPr>
              <a:t> clases utilizan : mientras que las clases reales usan el punto.</a:t>
            </a:r>
            <a:endParaRPr lang="es-AR" sz="2800" b="0" kern="0" dirty="0">
              <a:effectLst>
                <a:outerShdw blurRad="38100" dist="38100" dir="2700000" algn="tl">
                  <a:srgbClr val="000000"/>
                </a:outerShdw>
              </a:effectLst>
              <a:latin typeface="+mn-lt"/>
            </a:endParaRPr>
          </a:p>
        </p:txBody>
      </p:sp>
      <p:sp>
        <p:nvSpPr>
          <p:cNvPr id="10" name="Rectangle 2"/>
          <p:cNvSpPr txBox="1">
            <a:spLocks noChangeArrowheads="1"/>
          </p:cNvSpPr>
          <p:nvPr/>
        </p:nvSpPr>
        <p:spPr bwMode="auto">
          <a:xfrm>
            <a:off x="285750" y="3100388"/>
            <a:ext cx="8763000" cy="757237"/>
          </a:xfrm>
          <a:prstGeom prst="rect">
            <a:avLst/>
          </a:prstGeom>
          <a:noFill/>
          <a:ln w="9525">
            <a:noFill/>
            <a:miter lim="800000"/>
            <a:headEnd/>
            <a:tailEnd/>
          </a:ln>
          <a:effectLst/>
        </p:spPr>
        <p:txBody>
          <a:bodyPr>
            <a:spAutoFit/>
          </a:bodyPr>
          <a:lstStyle/>
          <a:p>
            <a:pPr>
              <a:lnSpc>
                <a:spcPct val="90000"/>
              </a:lnSpc>
              <a:defRPr/>
            </a:pPr>
            <a:r>
              <a:rPr lang="en-US" sz="4800" b="0" kern="0" dirty="0">
                <a:solidFill>
                  <a:schemeClr val="tx2"/>
                </a:solidFill>
                <a:effectLst>
                  <a:outerShdw blurRad="38100" dist="38100" dir="2700000" algn="tl">
                    <a:srgbClr val="000000"/>
                  </a:outerShdw>
                </a:effectLst>
                <a:latin typeface="+mj-lt"/>
                <a:ea typeface="+mj-ea"/>
                <a:cs typeface="+mj-cs"/>
              </a:rPr>
              <a:t> </a:t>
            </a:r>
            <a:r>
              <a:rPr lang="es-AR" sz="4800" b="0" kern="0" dirty="0" err="1">
                <a:solidFill>
                  <a:schemeClr val="tx2"/>
                </a:solidFill>
                <a:effectLst>
                  <a:outerShdw blurRad="38100" dist="38100" dir="2700000" algn="tl">
                    <a:srgbClr val="000000"/>
                  </a:outerShdw>
                </a:effectLst>
                <a:latin typeface="+mj-lt"/>
                <a:ea typeface="+mj-ea"/>
                <a:cs typeface="+mj-cs"/>
              </a:rPr>
              <a:t>Pseudo</a:t>
            </a:r>
            <a:r>
              <a:rPr lang="es-AR" sz="4800" b="0" kern="0" dirty="0">
                <a:solidFill>
                  <a:schemeClr val="tx2"/>
                </a:solidFill>
                <a:effectLst>
                  <a:outerShdw blurRad="38100" dist="38100" dir="2700000" algn="tl">
                    <a:srgbClr val="000000"/>
                  </a:outerShdw>
                </a:effectLst>
                <a:latin typeface="+mj-lt"/>
                <a:ea typeface="+mj-ea"/>
                <a:cs typeface="+mj-cs"/>
              </a:rPr>
              <a:t> Clases</a:t>
            </a: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968707" name="Rectangle 3"/>
          <p:cNvSpPr>
            <a:spLocks noGrp="1" noChangeArrowheads="1"/>
          </p:cNvSpPr>
          <p:nvPr>
            <p:ph type="body" idx="1"/>
          </p:nvPr>
        </p:nvSpPr>
        <p:spPr>
          <a:xfrm>
            <a:off x="384175" y="1487488"/>
            <a:ext cx="8410575" cy="4130361"/>
          </a:xfrm>
        </p:spPr>
        <p:txBody>
          <a:bodyPr/>
          <a:lstStyle/>
          <a:p>
            <a:pPr eaLnBrk="1" hangingPunct="1">
              <a:defRPr/>
            </a:pPr>
            <a:r>
              <a:rPr lang="es-AR" sz="3600" dirty="0" smtClean="0"/>
              <a:t>Hojas de Estilo CSS</a:t>
            </a:r>
          </a:p>
          <a:p>
            <a:pPr lvl="1" eaLnBrk="1" hangingPunct="1">
              <a:defRPr/>
            </a:pPr>
            <a:r>
              <a:rPr lang="es-ES" dirty="0" smtClean="0"/>
              <a:t>Generalidades</a:t>
            </a:r>
          </a:p>
          <a:p>
            <a:pPr lvl="1" eaLnBrk="1" hangingPunct="1">
              <a:defRPr/>
            </a:pPr>
            <a:r>
              <a:rPr lang="es-ES" dirty="0" smtClean="0"/>
              <a:t>Sintaxis</a:t>
            </a:r>
          </a:p>
          <a:p>
            <a:pPr lvl="1" eaLnBrk="1" hangingPunct="1">
              <a:defRPr/>
            </a:pPr>
            <a:r>
              <a:rPr lang="es-ES" dirty="0" smtClean="0"/>
              <a:t>Agrupación de Reglas</a:t>
            </a:r>
          </a:p>
          <a:p>
            <a:pPr lvl="1" eaLnBrk="1" hangingPunct="1">
              <a:defRPr/>
            </a:pPr>
            <a:r>
              <a:rPr lang="es-ES" dirty="0" smtClean="0"/>
              <a:t>Clases</a:t>
            </a:r>
          </a:p>
          <a:p>
            <a:pPr lvl="1" eaLnBrk="1" hangingPunct="1">
              <a:defRPr/>
            </a:pPr>
            <a:r>
              <a:rPr lang="es-ES" dirty="0" smtClean="0"/>
              <a:t>Identificadores Únicos</a:t>
            </a:r>
          </a:p>
          <a:p>
            <a:pPr lvl="1" eaLnBrk="1" hangingPunct="1">
              <a:defRPr/>
            </a:pPr>
            <a:r>
              <a:rPr lang="es-ES" dirty="0" err="1" smtClean="0">
                <a:solidFill>
                  <a:schemeClr val="accent1"/>
                </a:solidFill>
              </a:rPr>
              <a:t>Pseudo</a:t>
            </a:r>
            <a:r>
              <a:rPr lang="es-ES" dirty="0" smtClean="0">
                <a:solidFill>
                  <a:schemeClr val="accent1"/>
                </a:solidFill>
              </a:rPr>
              <a:t> – Elementos</a:t>
            </a:r>
          </a:p>
          <a:p>
            <a:pPr eaLnBrk="1" hangingPunct="1">
              <a:defRPr/>
            </a:pPr>
            <a:r>
              <a:rPr lang="es-ES"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66" name="Rectangle 2"/>
          <p:cNvSpPr>
            <a:spLocks noGrp="1" noChangeArrowheads="1"/>
          </p:cNvSpPr>
          <p:nvPr>
            <p:ph type="title"/>
          </p:nvPr>
        </p:nvSpPr>
        <p:spPr>
          <a:xfrm>
            <a:off x="304800" y="228600"/>
            <a:ext cx="8763000" cy="757238"/>
          </a:xfrm>
        </p:spPr>
        <p:txBody>
          <a:bodyPr/>
          <a:lstStyle/>
          <a:p>
            <a:pPr eaLnBrk="1" hangingPunct="1">
              <a:defRPr/>
            </a:pPr>
            <a:r>
              <a:rPr lang="es-AR" dirty="0" err="1" smtClean="0"/>
              <a:t>Pseudo</a:t>
            </a:r>
            <a:r>
              <a:rPr lang="es-AR" dirty="0" smtClean="0"/>
              <a:t> Elementos</a:t>
            </a:r>
          </a:p>
        </p:txBody>
      </p:sp>
      <p:sp>
        <p:nvSpPr>
          <p:cNvPr id="1112067" name="Rectangle 3"/>
          <p:cNvSpPr>
            <a:spLocks noGrp="1" noChangeArrowheads="1"/>
          </p:cNvSpPr>
          <p:nvPr>
            <p:ph type="body" idx="1"/>
          </p:nvPr>
        </p:nvSpPr>
        <p:spPr>
          <a:xfrm>
            <a:off x="374650" y="1295400"/>
            <a:ext cx="8769350" cy="868363"/>
          </a:xfrm>
          <a:effectLst>
            <a:outerShdw dist="12700" algn="ctr" rotWithShape="0">
              <a:schemeClr val="bg2">
                <a:alpha val="50000"/>
              </a:schemeClr>
            </a:outerShdw>
          </a:effectLst>
        </p:spPr>
        <p:txBody>
          <a:bodyPr lIns="91354" tIns="45678" rIns="91354" bIns="45678"/>
          <a:lstStyle/>
          <a:p>
            <a:pPr eaLnBrk="1" hangingPunct="1">
              <a:spcBef>
                <a:spcPct val="0"/>
              </a:spcBef>
              <a:spcAft>
                <a:spcPct val="50000"/>
              </a:spcAft>
              <a:defRPr/>
            </a:pPr>
            <a:r>
              <a:rPr lang="es-ES" sz="2800" dirty="0" smtClean="0"/>
              <a:t>Los </a:t>
            </a:r>
            <a:r>
              <a:rPr lang="es-ES" sz="2800" dirty="0" err="1" smtClean="0"/>
              <a:t>pseudo</a:t>
            </a:r>
            <a:r>
              <a:rPr lang="es-ES" sz="2800" dirty="0" smtClean="0"/>
              <a:t> elementos permiten referirse a porciones de elementos reales.</a:t>
            </a:r>
            <a:endParaRPr lang="es-AR" sz="2800" dirty="0" smtClean="0"/>
          </a:p>
        </p:txBody>
      </p:sp>
      <p:sp>
        <p:nvSpPr>
          <p:cNvPr id="32772" name="Rectangle 5"/>
          <p:cNvSpPr>
            <a:spLocks noChangeArrowheads="1"/>
          </p:cNvSpPr>
          <p:nvPr/>
        </p:nvSpPr>
        <p:spPr bwMode="auto">
          <a:xfrm>
            <a:off x="714375" y="2571750"/>
            <a:ext cx="81438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2800">
                <a:solidFill>
                  <a:schemeClr val="bg2"/>
                </a:solidFill>
                <a:latin typeface="Courier New" pitchFamily="49" charset="0"/>
                <a:ea typeface="Times New Roman" pitchFamily="18" charset="0"/>
                <a:cs typeface="Courier New" pitchFamily="49" charset="0"/>
              </a:rPr>
              <a:t>P:first-line{font-style:small-camps;}</a:t>
            </a:r>
            <a:endParaRPr lang="en-US" sz="2800">
              <a:solidFill>
                <a:srgbClr val="0000FF"/>
              </a:solidFill>
              <a:latin typeface="Courier New" pitchFamily="49" charset="0"/>
              <a:ea typeface="Times New Roman" pitchFamily="18" charset="0"/>
              <a:cs typeface="Courier New" pitchFamily="49" charset="0"/>
            </a:endParaRPr>
          </a:p>
        </p:txBody>
      </p:sp>
      <p:sp>
        <p:nvSpPr>
          <p:cNvPr id="32773" name="Rectangle 5"/>
          <p:cNvSpPr>
            <a:spLocks noChangeArrowheads="1"/>
          </p:cNvSpPr>
          <p:nvPr/>
        </p:nvSpPr>
        <p:spPr bwMode="auto">
          <a:xfrm>
            <a:off x="714375" y="3500438"/>
            <a:ext cx="8143875" cy="1857375"/>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800">
                <a:solidFill>
                  <a:schemeClr val="bg2"/>
                </a:solidFill>
                <a:latin typeface="Courier New" pitchFamily="49" charset="0"/>
                <a:ea typeface="Times New Roman" pitchFamily="18" charset="0"/>
                <a:cs typeface="Courier New" pitchFamily="49" charset="0"/>
              </a:rPr>
              <a:t>P:first-letter</a:t>
            </a:r>
          </a:p>
          <a:p>
            <a:r>
              <a:rPr lang="en-US" sz="2800">
                <a:solidFill>
                  <a:schemeClr val="bg2"/>
                </a:solidFill>
                <a:latin typeface="Courier New" pitchFamily="49" charset="0"/>
                <a:ea typeface="Times New Roman" pitchFamily="18" charset="0"/>
                <a:cs typeface="Courier New" pitchFamily="49" charset="0"/>
              </a:rPr>
              <a:t>	{font-size:220%;</a:t>
            </a:r>
          </a:p>
          <a:p>
            <a:r>
              <a:rPr lang="en-US" sz="2800">
                <a:solidFill>
                  <a:schemeClr val="bg2"/>
                </a:solidFill>
                <a:latin typeface="Courier New" pitchFamily="49" charset="0"/>
                <a:ea typeface="Times New Roman" pitchFamily="18" charset="0"/>
                <a:cs typeface="Courier New" pitchFamily="49" charset="0"/>
              </a:rPr>
              <a:t>	 float:left;</a:t>
            </a:r>
          </a:p>
          <a:p>
            <a:r>
              <a:rPr lang="en-US" sz="2800">
                <a:solidFill>
                  <a:schemeClr val="bg2"/>
                </a:solidFill>
                <a:latin typeface="Courier New" pitchFamily="49" charset="0"/>
                <a:ea typeface="Times New Roman" pitchFamily="18" charset="0"/>
                <a:cs typeface="Courier New" pitchFamily="49" charset="0"/>
              </a:rPr>
              <a:t>	}</a:t>
            </a:r>
            <a:endParaRPr lang="en-US" sz="2800">
              <a:solidFill>
                <a:srgbClr val="0000FF"/>
              </a:solidFill>
              <a:latin typeface="Courier New" pitchFamily="49" charset="0"/>
              <a:ea typeface="Times New Roman" pitchFamily="18" charset="0"/>
              <a:cs typeface="Courier New" pitchFamily="49" charset="0"/>
            </a:endParaRP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81000" y="3542208"/>
            <a:ext cx="8393113" cy="750888"/>
          </a:xfrm>
        </p:spPr>
        <p:txBody>
          <a:bodyPr/>
          <a:lstStyle/>
          <a:p>
            <a:pPr algn="ctr"/>
            <a:r>
              <a:rPr lang="es-AR" dirty="0" smtClean="0"/>
              <a:t>Demo</a:t>
            </a:r>
            <a:endParaRPr lang="es-AR" dirty="0"/>
          </a:p>
        </p:txBody>
      </p:sp>
      <p:sp>
        <p:nvSpPr>
          <p:cNvPr id="3" name="2 Marcador de contenido"/>
          <p:cNvSpPr>
            <a:spLocks noGrp="1"/>
          </p:cNvSpPr>
          <p:nvPr>
            <p:ph idx="1"/>
          </p:nvPr>
        </p:nvSpPr>
        <p:spPr/>
        <p:txBody>
          <a:bodyPr/>
          <a:lstStyle/>
          <a:p>
            <a:endParaRPr lang="es-AR"/>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1172629"/>
          </a:xfrm>
        </p:spPr>
        <p:txBody>
          <a:bodyPr/>
          <a:lstStyle/>
          <a:p>
            <a:pPr eaLnBrk="1" hangingPunct="1">
              <a:defRPr/>
            </a:pPr>
            <a:r>
              <a:rPr lang="es-AR" dirty="0" smtClean="0"/>
              <a:t>Hojas de Estilo CSS</a:t>
            </a:r>
          </a:p>
          <a:p>
            <a:pPr eaLnBrk="1" hangingPunct="1">
              <a:defRPr/>
            </a:pPr>
            <a:r>
              <a:rPr lang="es-AR" sz="3600" dirty="0" err="1" smtClean="0"/>
              <a:t>Bootstrap</a:t>
            </a:r>
            <a:endParaRPr lang="es-AR" sz="3600" dirty="0" smtClean="0"/>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3650230"/>
          </a:xfrm>
        </p:spPr>
        <p:txBody>
          <a:bodyPr/>
          <a:lstStyle/>
          <a:p>
            <a:pPr eaLnBrk="1" hangingPunct="1">
              <a:defRPr/>
            </a:pPr>
            <a:r>
              <a:rPr lang="es-AR" dirty="0" smtClean="0"/>
              <a:t>Hojas de Estilo CSS</a:t>
            </a:r>
          </a:p>
          <a:p>
            <a:pPr eaLnBrk="1" hangingPunct="1">
              <a:defRPr/>
            </a:pPr>
            <a:r>
              <a:rPr lang="es-AR" sz="3600" dirty="0" err="1" smtClean="0"/>
              <a:t>Bootstrap</a:t>
            </a:r>
            <a:endParaRPr lang="es-AR" sz="3600" dirty="0" smtClean="0"/>
          </a:p>
          <a:p>
            <a:pPr lvl="1" eaLnBrk="1" hangingPunct="1">
              <a:defRPr/>
            </a:pPr>
            <a:r>
              <a:rPr lang="es-ES_tradnl" dirty="0" smtClean="0">
                <a:solidFill>
                  <a:schemeClr val="accent1"/>
                </a:solidFill>
              </a:rPr>
              <a:t>Generalidades</a:t>
            </a:r>
          </a:p>
          <a:p>
            <a:pPr lvl="1" eaLnBrk="1" hangingPunct="1">
              <a:defRPr/>
            </a:pPr>
            <a:r>
              <a:rPr lang="es-ES_tradnl" dirty="0" smtClean="0"/>
              <a:t>¿Dónde obtener </a:t>
            </a:r>
            <a:r>
              <a:rPr lang="es-ES_tradnl" dirty="0" err="1" smtClean="0"/>
              <a:t>Bootstrap</a:t>
            </a:r>
            <a:r>
              <a:rPr lang="es-ES_tradnl" dirty="0" smtClean="0"/>
              <a:t>?</a:t>
            </a:r>
          </a:p>
          <a:p>
            <a:pPr lvl="1" eaLnBrk="1" hangingPunct="1">
              <a:defRPr/>
            </a:pPr>
            <a:r>
              <a:rPr lang="es-ES_tradnl" dirty="0" smtClean="0"/>
              <a:t>Página con </a:t>
            </a:r>
            <a:r>
              <a:rPr lang="es-ES_tradnl" dirty="0" err="1" smtClean="0"/>
              <a:t>Bootstrap</a:t>
            </a:r>
            <a:endParaRPr lang="es-ES_tradnl" dirty="0" smtClean="0"/>
          </a:p>
          <a:p>
            <a:pPr lvl="1" eaLnBrk="1" hangingPunct="1">
              <a:defRPr/>
            </a:pPr>
            <a:r>
              <a:rPr lang="es-ES_tradnl" dirty="0" smtClean="0"/>
              <a:t>Sistema de cuadrículas</a:t>
            </a:r>
          </a:p>
          <a:p>
            <a:pPr lvl="1" eaLnBrk="1" hangingPunct="1">
              <a:defRPr/>
            </a:pPr>
            <a:r>
              <a:rPr lang="es-ES_tradnl" dirty="0" smtClean="0"/>
              <a:t>Clases de </a:t>
            </a:r>
            <a:r>
              <a:rPr lang="es-ES_tradnl"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1101840"/>
          </a:xfrm>
        </p:spPr>
        <p:txBody>
          <a:bodyPr/>
          <a:lstStyle/>
          <a:p>
            <a:pPr eaLnBrk="1" hangingPunct="1">
              <a:defRPr/>
            </a:pPr>
            <a:r>
              <a:rPr lang="es-AR" dirty="0" smtClean="0"/>
              <a:t>Hojas de Estilo CSS</a:t>
            </a:r>
          </a:p>
          <a:p>
            <a:pPr eaLnBrk="1" hangingPunct="1">
              <a:defRPr/>
            </a:pPr>
            <a:r>
              <a:rPr lang="es-AR"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Generalidades</a:t>
            </a:r>
            <a:endParaRPr lang="es-AR" dirty="0"/>
          </a:p>
        </p:txBody>
      </p:sp>
      <p:sp>
        <p:nvSpPr>
          <p:cNvPr id="3" name="2 Marcador de contenido"/>
          <p:cNvSpPr>
            <a:spLocks noGrp="1"/>
          </p:cNvSpPr>
          <p:nvPr>
            <p:ph idx="1"/>
          </p:nvPr>
        </p:nvSpPr>
        <p:spPr>
          <a:xfrm>
            <a:off x="381000" y="1416050"/>
            <a:ext cx="8388350" cy="4050340"/>
          </a:xfrm>
        </p:spPr>
        <p:txBody>
          <a:bodyPr/>
          <a:lstStyle/>
          <a:p>
            <a:r>
              <a:rPr lang="es-AR" sz="2800" dirty="0" err="1" smtClean="0"/>
              <a:t>Bootstrap</a:t>
            </a:r>
            <a:r>
              <a:rPr lang="es-AR" sz="2800" dirty="0" smtClean="0"/>
              <a:t> es un </a:t>
            </a:r>
            <a:r>
              <a:rPr lang="es-AR" sz="2800" dirty="0" err="1" smtClean="0"/>
              <a:t>framework</a:t>
            </a:r>
            <a:r>
              <a:rPr lang="es-AR" sz="2800" dirty="0" smtClean="0"/>
              <a:t> </a:t>
            </a:r>
            <a:r>
              <a:rPr lang="es-AR" sz="2800" dirty="0" err="1" smtClean="0"/>
              <a:t>front-end</a:t>
            </a:r>
            <a:r>
              <a:rPr lang="es-AR" sz="2800" dirty="0" smtClean="0"/>
              <a:t> gratuito para un rápido y fácil desarrollo web.</a:t>
            </a:r>
          </a:p>
          <a:p>
            <a:endParaRPr lang="es-AR" sz="2800" dirty="0" smtClean="0"/>
          </a:p>
          <a:p>
            <a:r>
              <a:rPr lang="es-AR" sz="2800" dirty="0" smtClean="0"/>
              <a:t>Incluye plantillas basadas en HTML y CSS para:</a:t>
            </a:r>
          </a:p>
          <a:p>
            <a:pPr lvl="1"/>
            <a:r>
              <a:rPr lang="es-AR" sz="2400" dirty="0" smtClean="0"/>
              <a:t>Tipografía, formularios, botones, tablas, navegación, imágenes, etc.</a:t>
            </a:r>
          </a:p>
          <a:p>
            <a:endParaRPr lang="es-AR" sz="2800" dirty="0" smtClean="0"/>
          </a:p>
          <a:p>
            <a:r>
              <a:rPr lang="es-AR" sz="2800" dirty="0" err="1" smtClean="0"/>
              <a:t>Bootstrap</a:t>
            </a:r>
            <a:r>
              <a:rPr lang="es-AR" sz="2800" dirty="0" smtClean="0"/>
              <a:t> también brinda la posibilidad de crear fácilmente diseños </a:t>
            </a:r>
            <a:r>
              <a:rPr lang="es-AR" sz="2800" i="1" dirty="0" err="1" smtClean="0"/>
              <a:t>Responsive</a:t>
            </a:r>
            <a:r>
              <a:rPr lang="es-AR" sz="2800" i="1" dirty="0" smtClean="0"/>
              <a:t> </a:t>
            </a:r>
            <a:r>
              <a:rPr lang="es-AR" sz="2400" i="1" dirty="0" smtClean="0"/>
              <a:t>(*)</a:t>
            </a:r>
            <a:r>
              <a:rPr lang="es-AR" dirty="0" smtClean="0"/>
              <a:t>.</a:t>
            </a:r>
            <a:endParaRPr lang="es-AR" dirty="0"/>
          </a:p>
        </p:txBody>
      </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3650230"/>
          </a:xfrm>
        </p:spPr>
        <p:txBody>
          <a:bodyPr/>
          <a:lstStyle/>
          <a:p>
            <a:pPr eaLnBrk="1" hangingPunct="1">
              <a:defRPr/>
            </a:pPr>
            <a:r>
              <a:rPr lang="es-AR" dirty="0" smtClean="0"/>
              <a:t>Hojas de Estilo CSS</a:t>
            </a:r>
          </a:p>
          <a:p>
            <a:pPr eaLnBrk="1" hangingPunct="1">
              <a:defRPr/>
            </a:pPr>
            <a:r>
              <a:rPr lang="es-AR" sz="3600" dirty="0" err="1" smtClean="0"/>
              <a:t>Bootstrap</a:t>
            </a:r>
            <a:endParaRPr lang="es-AR" sz="3600" dirty="0" smtClean="0"/>
          </a:p>
          <a:p>
            <a:pPr lvl="1" eaLnBrk="1" hangingPunct="1">
              <a:defRPr/>
            </a:pPr>
            <a:r>
              <a:rPr lang="es-ES_tradnl" dirty="0" smtClean="0"/>
              <a:t>Generalidades</a:t>
            </a:r>
          </a:p>
          <a:p>
            <a:pPr lvl="1" eaLnBrk="1" hangingPunct="1">
              <a:defRPr/>
            </a:pPr>
            <a:r>
              <a:rPr lang="es-ES_tradnl" dirty="0" smtClean="0">
                <a:solidFill>
                  <a:schemeClr val="accent1"/>
                </a:solidFill>
              </a:rPr>
              <a:t>¿Dónde obtener </a:t>
            </a:r>
            <a:r>
              <a:rPr lang="es-ES_tradnl" dirty="0" err="1" smtClean="0">
                <a:solidFill>
                  <a:schemeClr val="accent1"/>
                </a:solidFill>
              </a:rPr>
              <a:t>Bootstrap</a:t>
            </a:r>
            <a:r>
              <a:rPr lang="es-ES_tradnl" dirty="0" smtClean="0">
                <a:solidFill>
                  <a:schemeClr val="accent1"/>
                </a:solidFill>
              </a:rPr>
              <a:t>?</a:t>
            </a:r>
          </a:p>
          <a:p>
            <a:pPr lvl="1" eaLnBrk="1" hangingPunct="1">
              <a:defRPr/>
            </a:pPr>
            <a:r>
              <a:rPr lang="es-ES_tradnl" dirty="0" smtClean="0"/>
              <a:t>Página con </a:t>
            </a:r>
            <a:r>
              <a:rPr lang="es-ES_tradnl" dirty="0" err="1" smtClean="0"/>
              <a:t>Bootstrap</a:t>
            </a:r>
            <a:endParaRPr lang="es-ES_tradnl" dirty="0" smtClean="0"/>
          </a:p>
          <a:p>
            <a:pPr lvl="1" eaLnBrk="1" hangingPunct="1">
              <a:defRPr/>
            </a:pPr>
            <a:r>
              <a:rPr lang="es-ES_tradnl" dirty="0" smtClean="0"/>
              <a:t>Sistema de cuadrículas</a:t>
            </a:r>
          </a:p>
          <a:p>
            <a:pPr lvl="1" eaLnBrk="1" hangingPunct="1">
              <a:defRPr/>
            </a:pPr>
            <a:r>
              <a:rPr lang="es-ES_tradnl" dirty="0" smtClean="0"/>
              <a:t>Clases de </a:t>
            </a:r>
            <a:r>
              <a:rPr lang="es-ES_tradnl"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¿Dónde obtener </a:t>
            </a:r>
            <a:r>
              <a:rPr lang="es-AR" dirty="0" err="1" smtClean="0"/>
              <a:t>Bootstrap</a:t>
            </a:r>
            <a:r>
              <a:rPr lang="es-AR" dirty="0" smtClean="0"/>
              <a:t>?</a:t>
            </a:r>
            <a:endParaRPr lang="es-AR" dirty="0"/>
          </a:p>
        </p:txBody>
      </p:sp>
      <p:sp>
        <p:nvSpPr>
          <p:cNvPr id="3" name="2 Marcador de contenido"/>
          <p:cNvSpPr>
            <a:spLocks noGrp="1"/>
          </p:cNvSpPr>
          <p:nvPr>
            <p:ph idx="1"/>
          </p:nvPr>
        </p:nvSpPr>
        <p:spPr>
          <a:xfrm>
            <a:off x="381000" y="1416050"/>
            <a:ext cx="8388350" cy="2049792"/>
          </a:xfrm>
        </p:spPr>
        <p:txBody>
          <a:bodyPr/>
          <a:lstStyle/>
          <a:p>
            <a:r>
              <a:rPr lang="es-AR" sz="2800" dirty="0" smtClean="0"/>
              <a:t>Hay dos maneras de comenzar a usar </a:t>
            </a:r>
            <a:r>
              <a:rPr lang="es-AR" sz="2800" dirty="0" err="1" smtClean="0"/>
              <a:t>Bootstrap</a:t>
            </a:r>
            <a:r>
              <a:rPr lang="es-AR" sz="2800" dirty="0" smtClean="0"/>
              <a:t> en nuestro sitio web. </a:t>
            </a:r>
          </a:p>
          <a:p>
            <a:pPr lvl="1"/>
            <a:r>
              <a:rPr lang="es-AR" sz="2400" dirty="0" smtClean="0"/>
              <a:t>Descargar </a:t>
            </a:r>
            <a:r>
              <a:rPr lang="es-AR" sz="2400" dirty="0" err="1" smtClean="0"/>
              <a:t>Bootstrap</a:t>
            </a:r>
            <a:r>
              <a:rPr lang="es-AR" sz="2400" dirty="0" smtClean="0"/>
              <a:t> de </a:t>
            </a:r>
            <a:r>
              <a:rPr lang="es-AR" sz="2400" b="1" i="1" dirty="0" smtClean="0"/>
              <a:t>getbootstrap.com</a:t>
            </a:r>
            <a:r>
              <a:rPr lang="es-AR" sz="2400" dirty="0" smtClean="0"/>
              <a:t> </a:t>
            </a:r>
          </a:p>
          <a:p>
            <a:pPr lvl="1"/>
            <a:r>
              <a:rPr lang="es-AR" sz="2400" dirty="0" smtClean="0"/>
              <a:t>Incluir </a:t>
            </a:r>
            <a:r>
              <a:rPr lang="es-AR" sz="2400" dirty="0" err="1" smtClean="0"/>
              <a:t>Bootstrap</a:t>
            </a:r>
            <a:r>
              <a:rPr lang="es-AR" sz="2400" dirty="0" smtClean="0"/>
              <a:t> de un </a:t>
            </a:r>
            <a:r>
              <a:rPr lang="es-AR" sz="2400" b="1" i="1" dirty="0" smtClean="0"/>
              <a:t>CDN</a:t>
            </a:r>
            <a:r>
              <a:rPr lang="es-AR" sz="2400" dirty="0" smtClean="0"/>
              <a:t> (Content </a:t>
            </a:r>
            <a:r>
              <a:rPr lang="es-AR" sz="2400" dirty="0" err="1" smtClean="0"/>
              <a:t>Delivery</a:t>
            </a:r>
            <a:r>
              <a:rPr lang="es-AR" sz="2400" dirty="0" smtClean="0"/>
              <a:t> Network).</a:t>
            </a:r>
            <a:endParaRPr lang="es-AR" sz="2400" dirty="0"/>
          </a:p>
        </p:txBody>
      </p:sp>
      <p:sp>
        <p:nvSpPr>
          <p:cNvPr id="4" name="Rectangle 5"/>
          <p:cNvSpPr>
            <a:spLocks noChangeArrowheads="1"/>
          </p:cNvSpPr>
          <p:nvPr/>
        </p:nvSpPr>
        <p:spPr bwMode="auto">
          <a:xfrm>
            <a:off x="428625" y="3540968"/>
            <a:ext cx="8501063" cy="3056384"/>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smtClean="0">
                <a:solidFill>
                  <a:srgbClr val="00B050"/>
                </a:solidFill>
                <a:latin typeface="Courier New" pitchFamily="49" charset="0"/>
                <a:ea typeface="Times New Roman" pitchFamily="18" charset="0"/>
                <a:cs typeface="Courier New" pitchFamily="49" charset="0"/>
              </a:rPr>
              <a:t>&lt;!– Latest compiled &amp; minified CSS --&gt;</a:t>
            </a:r>
          </a:p>
          <a:p>
            <a:r>
              <a:rPr lang="en-US" sz="2000" dirty="0" smtClean="0">
                <a:solidFill>
                  <a:srgbClr val="0000FF"/>
                </a:solidFill>
                <a:latin typeface="Courier New" pitchFamily="49" charset="0"/>
                <a:ea typeface="Times New Roman" pitchFamily="18" charset="0"/>
                <a:cs typeface="Courier New" pitchFamily="49" charset="0"/>
              </a:rPr>
              <a:t>&lt;</a:t>
            </a:r>
            <a:r>
              <a:rPr lang="en-US" sz="2000" dirty="0" smtClean="0">
                <a:solidFill>
                  <a:srgbClr val="800000"/>
                </a:solidFill>
                <a:latin typeface="Courier New" pitchFamily="49" charset="0"/>
                <a:ea typeface="Times New Roman" pitchFamily="18" charset="0"/>
                <a:cs typeface="Courier New" pitchFamily="49" charset="0"/>
              </a:rPr>
              <a:t>link</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err="1" smtClean="0">
                <a:solidFill>
                  <a:srgbClr val="FF0000"/>
                </a:solidFill>
                <a:latin typeface="Courier New" pitchFamily="49" charset="0"/>
                <a:ea typeface="Times New Roman" pitchFamily="18" charset="0"/>
                <a:cs typeface="Courier New" pitchFamily="49" charset="0"/>
              </a:rPr>
              <a:t>rel</a:t>
            </a:r>
            <a:r>
              <a:rPr lang="en-US" sz="2000" dirty="0" smtClean="0">
                <a:solidFill>
                  <a:srgbClr val="0000FF"/>
                </a:solidFill>
                <a:latin typeface="Courier New" pitchFamily="49" charset="0"/>
                <a:ea typeface="Times New Roman" pitchFamily="18" charset="0"/>
                <a:cs typeface="Courier New" pitchFamily="49" charset="0"/>
              </a:rPr>
              <a:t>=“</a:t>
            </a:r>
            <a:r>
              <a:rPr lang="en-US" sz="2000" dirty="0" err="1" smtClean="0">
                <a:solidFill>
                  <a:srgbClr val="0000FF"/>
                </a:solidFill>
                <a:latin typeface="Courier New" pitchFamily="49" charset="0"/>
                <a:ea typeface="Times New Roman" pitchFamily="18" charset="0"/>
                <a:cs typeface="Courier New" pitchFamily="49" charset="0"/>
              </a:rPr>
              <a:t>stylesheet</a:t>
            </a:r>
            <a:r>
              <a:rPr lang="en-US" sz="2000" dirty="0" smtClean="0">
                <a:solidFill>
                  <a:srgbClr val="0000FF"/>
                </a:solidFill>
                <a:latin typeface="Courier New" pitchFamily="49" charset="0"/>
                <a:ea typeface="Times New Roman" pitchFamily="18" charset="0"/>
                <a:cs typeface="Courier New" pitchFamily="49" charset="0"/>
              </a:rPr>
              <a:t>” </a:t>
            </a:r>
          </a:p>
          <a:p>
            <a:r>
              <a:rPr lang="en-US" sz="2000" dirty="0" err="1" smtClean="0">
                <a:solidFill>
                  <a:srgbClr val="FF0000"/>
                </a:solidFill>
                <a:latin typeface="Courier New" pitchFamily="49" charset="0"/>
                <a:ea typeface="Times New Roman" pitchFamily="18" charset="0"/>
                <a:cs typeface="Courier New" pitchFamily="49" charset="0"/>
              </a:rPr>
              <a:t>href</a:t>
            </a:r>
            <a:r>
              <a:rPr lang="en-US" sz="2000" b="0" dirty="0" smtClean="0">
                <a:solidFill>
                  <a:srgbClr val="0000FF"/>
                </a:solidFill>
                <a:latin typeface="Courier New" pitchFamily="49" charset="0"/>
                <a:ea typeface="Times New Roman" pitchFamily="18" charset="0"/>
                <a:cs typeface="Courier New" pitchFamily="49" charset="0"/>
              </a:rPr>
              <a:t>=“</a:t>
            </a:r>
            <a:r>
              <a:rPr lang="es-AR" sz="2000" dirty="0">
                <a:solidFill>
                  <a:srgbClr val="0000FF"/>
                </a:solidFill>
                <a:latin typeface="Courier New" pitchFamily="49" charset="0"/>
                <a:cs typeface="Courier New" pitchFamily="49" charset="0"/>
              </a:rPr>
              <a:t>https://</a:t>
            </a:r>
            <a:r>
              <a:rPr lang="es-AR" sz="2000" dirty="0" smtClean="0">
                <a:solidFill>
                  <a:srgbClr val="0000FF"/>
                </a:solidFill>
                <a:latin typeface="Courier New" pitchFamily="49" charset="0"/>
                <a:cs typeface="Courier New" pitchFamily="49" charset="0"/>
              </a:rPr>
              <a:t>maxcdn.bootstrapcdn.com/bootstrap/3.3.7</a:t>
            </a:r>
          </a:p>
          <a:p>
            <a:r>
              <a:rPr lang="es-AR" sz="2000" dirty="0">
                <a:solidFill>
                  <a:srgbClr val="0000FF"/>
                </a:solidFill>
                <a:latin typeface="Courier New" pitchFamily="49" charset="0"/>
                <a:cs typeface="Courier New" pitchFamily="49" charset="0"/>
              </a:rPr>
              <a:t>	</a:t>
            </a:r>
            <a:r>
              <a:rPr lang="es-AR" sz="2000" dirty="0" smtClean="0">
                <a:solidFill>
                  <a:srgbClr val="0000FF"/>
                </a:solidFill>
                <a:latin typeface="Courier New" pitchFamily="49" charset="0"/>
                <a:cs typeface="Courier New" pitchFamily="49" charset="0"/>
              </a:rPr>
              <a:t>/</a:t>
            </a:r>
            <a:r>
              <a:rPr lang="es-AR" sz="2000" dirty="0">
                <a:solidFill>
                  <a:srgbClr val="0000FF"/>
                </a:solidFill>
                <a:latin typeface="Courier New" pitchFamily="49" charset="0"/>
                <a:cs typeface="Courier New" pitchFamily="49" charset="0"/>
              </a:rPr>
              <a:t>css/bootstrap.min.css</a:t>
            </a:r>
            <a:r>
              <a:rPr lang="en-US" sz="2000" b="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0000FF"/>
                </a:solidFill>
                <a:latin typeface="Courier New" pitchFamily="49" charset="0"/>
                <a:ea typeface="Times New Roman" pitchFamily="18" charset="0"/>
                <a:cs typeface="Courier New" pitchFamily="49" charset="0"/>
              </a:rPr>
              <a:t>&gt;</a:t>
            </a:r>
          </a:p>
          <a:p>
            <a:r>
              <a:rPr lang="en-US" sz="2000" dirty="0" smtClean="0">
                <a:solidFill>
                  <a:srgbClr val="00B050"/>
                </a:solidFill>
                <a:latin typeface="Courier New" pitchFamily="49" charset="0"/>
                <a:ea typeface="Times New Roman" pitchFamily="18" charset="0"/>
                <a:cs typeface="Courier New" pitchFamily="49" charset="0"/>
              </a:rPr>
              <a:t>&lt;!– </a:t>
            </a:r>
            <a:r>
              <a:rPr lang="en-US" sz="2000" dirty="0" err="1" smtClean="0">
                <a:solidFill>
                  <a:srgbClr val="00B050"/>
                </a:solidFill>
                <a:latin typeface="Courier New" pitchFamily="49" charset="0"/>
                <a:ea typeface="Times New Roman" pitchFamily="18" charset="0"/>
                <a:cs typeface="Courier New" pitchFamily="49" charset="0"/>
              </a:rPr>
              <a:t>jQuery</a:t>
            </a:r>
            <a:r>
              <a:rPr lang="en-US" sz="2000" dirty="0" smtClean="0">
                <a:solidFill>
                  <a:srgbClr val="00B050"/>
                </a:solidFill>
                <a:latin typeface="Courier New" pitchFamily="49" charset="0"/>
                <a:ea typeface="Times New Roman" pitchFamily="18" charset="0"/>
                <a:cs typeface="Courier New" pitchFamily="49" charset="0"/>
              </a:rPr>
              <a:t> library --&gt;</a:t>
            </a:r>
          </a:p>
          <a:p>
            <a:r>
              <a:rPr lang="en-US" sz="2000" dirty="0" smtClean="0">
                <a:solidFill>
                  <a:srgbClr val="0000FF"/>
                </a:solidFill>
                <a:latin typeface="Courier New" pitchFamily="49" charset="0"/>
                <a:ea typeface="Times New Roman" pitchFamily="18" charset="0"/>
                <a:cs typeface="Courier New" pitchFamily="49" charset="0"/>
              </a:rPr>
              <a:t>&lt;</a:t>
            </a:r>
            <a:r>
              <a:rPr lang="en-US" sz="2000" dirty="0" smtClean="0">
                <a:solidFill>
                  <a:srgbClr val="800000"/>
                </a:solidFill>
                <a:latin typeface="Courier New" pitchFamily="49" charset="0"/>
                <a:ea typeface="Times New Roman" pitchFamily="18" charset="0"/>
                <a:cs typeface="Courier New" pitchFamily="49" charset="0"/>
              </a:rPr>
              <a:t>script</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err="1" smtClean="0">
                <a:solidFill>
                  <a:srgbClr val="FF0000"/>
                </a:solidFill>
                <a:latin typeface="Courier New" pitchFamily="49" charset="0"/>
                <a:ea typeface="Times New Roman" pitchFamily="18" charset="0"/>
                <a:cs typeface="Courier New" pitchFamily="49" charset="0"/>
              </a:rPr>
              <a:t>src</a:t>
            </a:r>
            <a:r>
              <a:rPr lang="en-US" sz="2000" dirty="0" smtClean="0">
                <a:solidFill>
                  <a:srgbClr val="0000FF"/>
                </a:solidFill>
                <a:latin typeface="Courier New" pitchFamily="49" charset="0"/>
                <a:ea typeface="Times New Roman" pitchFamily="18" charset="0"/>
                <a:cs typeface="Courier New" pitchFamily="49" charset="0"/>
              </a:rPr>
              <a:t>=“</a:t>
            </a:r>
            <a:r>
              <a:rPr lang="es-AR" sz="2000" dirty="0">
                <a:solidFill>
                  <a:srgbClr val="0000FF"/>
                </a:solidFill>
                <a:latin typeface="Courier New" pitchFamily="49" charset="0"/>
                <a:cs typeface="Courier New" pitchFamily="49" charset="0"/>
              </a:rPr>
              <a:t>https://</a:t>
            </a:r>
            <a:r>
              <a:rPr lang="es-AR" sz="2000" dirty="0" smtClean="0">
                <a:solidFill>
                  <a:srgbClr val="0000FF"/>
                </a:solidFill>
                <a:latin typeface="Courier New" pitchFamily="49" charset="0"/>
                <a:cs typeface="Courier New" pitchFamily="49" charset="0"/>
              </a:rPr>
              <a:t>ajax.googleapis.com/ajax/libs</a:t>
            </a:r>
          </a:p>
          <a:p>
            <a:r>
              <a:rPr lang="es-AR" sz="2000" dirty="0" smtClean="0">
                <a:solidFill>
                  <a:srgbClr val="0000FF"/>
                </a:solidFill>
                <a:latin typeface="Courier New" pitchFamily="49" charset="0"/>
                <a:cs typeface="Courier New" pitchFamily="49" charset="0"/>
              </a:rPr>
              <a:t>/</a:t>
            </a:r>
            <a:r>
              <a:rPr lang="es-AR" sz="2000" dirty="0">
                <a:solidFill>
                  <a:srgbClr val="0000FF"/>
                </a:solidFill>
                <a:latin typeface="Courier New" pitchFamily="49" charset="0"/>
                <a:cs typeface="Courier New" pitchFamily="49" charset="0"/>
              </a:rPr>
              <a:t>jquery/3.1.1/jquery.min.js</a:t>
            </a:r>
            <a:r>
              <a:rPr lang="en-US" sz="2000" b="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0000FF"/>
                </a:solidFill>
                <a:latin typeface="Courier New" pitchFamily="49" charset="0"/>
                <a:ea typeface="Times New Roman" pitchFamily="18" charset="0"/>
                <a:cs typeface="Courier New" pitchFamily="49" charset="0"/>
              </a:rPr>
              <a:t>&gt;&lt;/</a:t>
            </a:r>
            <a:r>
              <a:rPr lang="en-US" sz="2000" dirty="0" smtClean="0">
                <a:solidFill>
                  <a:srgbClr val="800000"/>
                </a:solidFill>
                <a:latin typeface="Courier New" pitchFamily="49" charset="0"/>
                <a:ea typeface="Times New Roman" pitchFamily="18" charset="0"/>
                <a:cs typeface="Courier New" pitchFamily="49" charset="0"/>
              </a:rPr>
              <a:t>script</a:t>
            </a:r>
            <a:r>
              <a:rPr lang="en-US" sz="2000" dirty="0" smtClean="0">
                <a:solidFill>
                  <a:srgbClr val="0000FF"/>
                </a:solidFill>
                <a:latin typeface="Courier New" pitchFamily="49" charset="0"/>
                <a:ea typeface="Times New Roman" pitchFamily="18" charset="0"/>
                <a:cs typeface="Courier New" pitchFamily="49" charset="0"/>
              </a:rPr>
              <a:t>&gt;</a:t>
            </a:r>
          </a:p>
          <a:p>
            <a:r>
              <a:rPr lang="en-US" sz="2000" dirty="0" smtClean="0">
                <a:solidFill>
                  <a:srgbClr val="00B050"/>
                </a:solidFill>
                <a:latin typeface="Courier New" pitchFamily="49" charset="0"/>
                <a:ea typeface="Times New Roman" pitchFamily="18" charset="0"/>
                <a:cs typeface="Courier New" pitchFamily="49" charset="0"/>
              </a:rPr>
              <a:t>&lt;!– Latest compiled </a:t>
            </a:r>
            <a:r>
              <a:rPr lang="en-US" sz="2000" dirty="0" err="1" smtClean="0">
                <a:solidFill>
                  <a:srgbClr val="00B050"/>
                </a:solidFill>
                <a:latin typeface="Courier New" pitchFamily="49" charset="0"/>
                <a:ea typeface="Times New Roman" pitchFamily="18" charset="0"/>
                <a:cs typeface="Courier New" pitchFamily="49" charset="0"/>
              </a:rPr>
              <a:t>Javascript</a:t>
            </a:r>
            <a:r>
              <a:rPr lang="en-US" sz="2000" dirty="0" smtClean="0">
                <a:solidFill>
                  <a:srgbClr val="00B050"/>
                </a:solidFill>
                <a:latin typeface="Courier New" pitchFamily="49" charset="0"/>
                <a:ea typeface="Times New Roman" pitchFamily="18" charset="0"/>
                <a:cs typeface="Courier New" pitchFamily="49" charset="0"/>
              </a:rPr>
              <a:t> --&gt;</a:t>
            </a:r>
          </a:p>
          <a:p>
            <a:r>
              <a:rPr lang="en-US" sz="2000" dirty="0" smtClean="0">
                <a:solidFill>
                  <a:srgbClr val="0000FF"/>
                </a:solidFill>
                <a:latin typeface="Courier New" pitchFamily="49" charset="0"/>
                <a:ea typeface="Times New Roman" pitchFamily="18" charset="0"/>
                <a:cs typeface="Courier New" pitchFamily="49" charset="0"/>
              </a:rPr>
              <a:t>&lt;</a:t>
            </a:r>
            <a:r>
              <a:rPr lang="en-US" sz="2000" dirty="0" smtClean="0">
                <a:solidFill>
                  <a:srgbClr val="800000"/>
                </a:solidFill>
                <a:latin typeface="Courier New" pitchFamily="49" charset="0"/>
                <a:ea typeface="Times New Roman" pitchFamily="18" charset="0"/>
                <a:cs typeface="Courier New" pitchFamily="49" charset="0"/>
              </a:rPr>
              <a:t>script</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err="1" smtClean="0">
                <a:solidFill>
                  <a:srgbClr val="FF0000"/>
                </a:solidFill>
                <a:latin typeface="Courier New" pitchFamily="49" charset="0"/>
                <a:ea typeface="Times New Roman" pitchFamily="18" charset="0"/>
                <a:cs typeface="Courier New" pitchFamily="49" charset="0"/>
              </a:rPr>
              <a:t>src</a:t>
            </a:r>
            <a:r>
              <a:rPr lang="en-US" sz="2000" dirty="0" smtClean="0">
                <a:solidFill>
                  <a:srgbClr val="0000FF"/>
                </a:solidFill>
                <a:latin typeface="Courier New" pitchFamily="49" charset="0"/>
                <a:ea typeface="Times New Roman" pitchFamily="18" charset="0"/>
                <a:cs typeface="Courier New" pitchFamily="49" charset="0"/>
              </a:rPr>
              <a:t>=“</a:t>
            </a:r>
            <a:r>
              <a:rPr lang="es-AR" sz="2000" dirty="0">
                <a:solidFill>
                  <a:srgbClr val="0000FF"/>
                </a:solidFill>
                <a:latin typeface="Courier New" pitchFamily="49" charset="0"/>
                <a:cs typeface="Courier New" pitchFamily="49" charset="0"/>
              </a:rPr>
              <a:t>https://</a:t>
            </a:r>
            <a:r>
              <a:rPr lang="es-AR" sz="2000" dirty="0" smtClean="0">
                <a:solidFill>
                  <a:srgbClr val="0000FF"/>
                </a:solidFill>
                <a:latin typeface="Courier New" pitchFamily="49" charset="0"/>
                <a:cs typeface="Courier New" pitchFamily="49" charset="0"/>
              </a:rPr>
              <a:t>maxcdn.bootstrapcdn.com/bootstrap</a:t>
            </a:r>
          </a:p>
          <a:p>
            <a:r>
              <a:rPr lang="es-AR" sz="2000" dirty="0" smtClean="0">
                <a:solidFill>
                  <a:srgbClr val="0000FF"/>
                </a:solidFill>
                <a:latin typeface="Courier New" pitchFamily="49" charset="0"/>
                <a:cs typeface="Courier New" pitchFamily="49" charset="0"/>
              </a:rPr>
              <a:t>/</a:t>
            </a:r>
            <a:r>
              <a:rPr lang="es-AR" sz="2000" dirty="0">
                <a:solidFill>
                  <a:srgbClr val="0000FF"/>
                </a:solidFill>
                <a:latin typeface="Courier New" pitchFamily="49" charset="0"/>
                <a:cs typeface="Courier New" pitchFamily="49" charset="0"/>
              </a:rPr>
              <a:t>3.3.7/js/bootstrap.min.js</a:t>
            </a:r>
            <a:r>
              <a:rPr lang="en-US" sz="2000" b="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0000FF"/>
                </a:solidFill>
                <a:latin typeface="Courier New" pitchFamily="49" charset="0"/>
                <a:ea typeface="Times New Roman" pitchFamily="18" charset="0"/>
                <a:cs typeface="Courier New" pitchFamily="49" charset="0"/>
              </a:rPr>
              <a:t>&gt;&lt;/</a:t>
            </a:r>
            <a:r>
              <a:rPr lang="en-US" sz="2000" dirty="0" smtClean="0">
                <a:solidFill>
                  <a:srgbClr val="800000"/>
                </a:solidFill>
                <a:latin typeface="Courier New" pitchFamily="49" charset="0"/>
                <a:ea typeface="Times New Roman" pitchFamily="18" charset="0"/>
                <a:cs typeface="Courier New" pitchFamily="49" charset="0"/>
              </a:rPr>
              <a:t>script</a:t>
            </a:r>
            <a:r>
              <a:rPr lang="en-US" sz="2000" dirty="0" smtClean="0">
                <a:solidFill>
                  <a:srgbClr val="0000FF"/>
                </a:solidFill>
                <a:latin typeface="Courier New" pitchFamily="49" charset="0"/>
                <a:ea typeface="Times New Roman" pitchFamily="18" charset="0"/>
                <a:cs typeface="Courier New" pitchFamily="49" charset="0"/>
              </a:rPr>
              <a:t>&gt;</a:t>
            </a: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3650230"/>
          </a:xfrm>
        </p:spPr>
        <p:txBody>
          <a:bodyPr/>
          <a:lstStyle/>
          <a:p>
            <a:pPr eaLnBrk="1" hangingPunct="1">
              <a:defRPr/>
            </a:pPr>
            <a:r>
              <a:rPr lang="es-AR" dirty="0" smtClean="0"/>
              <a:t>Hojas de Estilo CSS</a:t>
            </a:r>
          </a:p>
          <a:p>
            <a:pPr eaLnBrk="1" hangingPunct="1">
              <a:defRPr/>
            </a:pPr>
            <a:r>
              <a:rPr lang="es-AR" sz="3600" dirty="0" err="1" smtClean="0"/>
              <a:t>Bootstrap</a:t>
            </a:r>
            <a:endParaRPr lang="es-AR" sz="3600" dirty="0" smtClean="0"/>
          </a:p>
          <a:p>
            <a:pPr lvl="1" eaLnBrk="1" hangingPunct="1">
              <a:defRPr/>
            </a:pPr>
            <a:r>
              <a:rPr lang="es-ES_tradnl" dirty="0" smtClean="0"/>
              <a:t>Generalidades</a:t>
            </a:r>
          </a:p>
          <a:p>
            <a:pPr lvl="1" eaLnBrk="1" hangingPunct="1">
              <a:defRPr/>
            </a:pPr>
            <a:r>
              <a:rPr lang="es-ES_tradnl" dirty="0" smtClean="0"/>
              <a:t>¿Dónde obtener </a:t>
            </a:r>
            <a:r>
              <a:rPr lang="es-ES_tradnl" dirty="0" err="1" smtClean="0"/>
              <a:t>Bootstrap</a:t>
            </a:r>
            <a:r>
              <a:rPr lang="es-ES_tradnl" dirty="0" smtClean="0"/>
              <a:t>?</a:t>
            </a:r>
          </a:p>
          <a:p>
            <a:pPr lvl="1" eaLnBrk="1" hangingPunct="1">
              <a:defRPr/>
            </a:pPr>
            <a:r>
              <a:rPr lang="es-ES_tradnl" dirty="0" smtClean="0">
                <a:solidFill>
                  <a:schemeClr val="accent1"/>
                </a:solidFill>
              </a:rPr>
              <a:t>Página con </a:t>
            </a:r>
            <a:r>
              <a:rPr lang="es-ES_tradnl" dirty="0" err="1" smtClean="0">
                <a:solidFill>
                  <a:schemeClr val="accent1"/>
                </a:solidFill>
              </a:rPr>
              <a:t>Bootstrap</a:t>
            </a:r>
            <a:endParaRPr lang="es-ES_tradnl" dirty="0" smtClean="0">
              <a:solidFill>
                <a:schemeClr val="accent1"/>
              </a:solidFill>
            </a:endParaRPr>
          </a:p>
          <a:p>
            <a:pPr lvl="1" eaLnBrk="1" hangingPunct="1">
              <a:defRPr/>
            </a:pPr>
            <a:r>
              <a:rPr lang="es-ES_tradnl" dirty="0" smtClean="0"/>
              <a:t>Sistema de cuadrículas</a:t>
            </a:r>
          </a:p>
          <a:p>
            <a:pPr lvl="1" eaLnBrk="1" hangingPunct="1">
              <a:defRPr/>
            </a:pPr>
            <a:r>
              <a:rPr lang="es-ES_tradnl" dirty="0" smtClean="0"/>
              <a:t>Clases de </a:t>
            </a:r>
            <a:r>
              <a:rPr lang="es-ES_tradnl"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Página con </a:t>
            </a:r>
            <a:r>
              <a:rPr lang="es-ES_tradnl" dirty="0" err="1" smtClean="0"/>
              <a:t>Bootstrap</a:t>
            </a:r>
            <a:r>
              <a:rPr lang="es-ES_tradnl" dirty="0" smtClean="0"/>
              <a:t> </a:t>
            </a:r>
            <a:r>
              <a:rPr lang="es-ES_tradnl" sz="3200" dirty="0" smtClean="0"/>
              <a:t>(1/2)</a:t>
            </a:r>
            <a:endParaRPr lang="es-AR" sz="3200" dirty="0"/>
          </a:p>
        </p:txBody>
      </p:sp>
      <p:sp>
        <p:nvSpPr>
          <p:cNvPr id="3" name="2 Marcador de contenido"/>
          <p:cNvSpPr>
            <a:spLocks noGrp="1"/>
          </p:cNvSpPr>
          <p:nvPr>
            <p:ph idx="1"/>
          </p:nvPr>
        </p:nvSpPr>
        <p:spPr>
          <a:xfrm>
            <a:off x="381000" y="1416050"/>
            <a:ext cx="8388350" cy="5364545"/>
          </a:xfrm>
        </p:spPr>
        <p:txBody>
          <a:bodyPr/>
          <a:lstStyle/>
          <a:p>
            <a:r>
              <a:rPr lang="es-AR" sz="2800" dirty="0" err="1" smtClean="0"/>
              <a:t>Bootstrap</a:t>
            </a:r>
            <a:r>
              <a:rPr lang="es-AR" sz="2800" dirty="0" smtClean="0"/>
              <a:t> utiliza elementos HTML y propiedades CSS que requieren el </a:t>
            </a:r>
            <a:r>
              <a:rPr lang="es-AR" sz="2800" dirty="0" err="1" smtClean="0"/>
              <a:t>doctype</a:t>
            </a:r>
            <a:r>
              <a:rPr lang="es-AR" sz="2800" dirty="0" smtClean="0"/>
              <a:t> de HTML 5.</a:t>
            </a:r>
          </a:p>
          <a:p>
            <a:r>
              <a:rPr lang="es-ES" sz="2800" dirty="0" err="1" smtClean="0"/>
              <a:t>Bootstrap</a:t>
            </a:r>
            <a:r>
              <a:rPr lang="es-ES" sz="2800" dirty="0" smtClean="0"/>
              <a:t> 3 está diseñado para responder a los dispositivos móviles. Los estilos </a:t>
            </a:r>
            <a:r>
              <a:rPr lang="es-ES" sz="2800" i="1" dirty="0" err="1" smtClean="0"/>
              <a:t>mobile-first</a:t>
            </a:r>
            <a:r>
              <a:rPr lang="es-ES" sz="2800" dirty="0" smtClean="0"/>
              <a:t> son parte del corazón del </a:t>
            </a:r>
            <a:r>
              <a:rPr lang="es-ES" sz="2800" dirty="0" err="1" smtClean="0"/>
              <a:t>framework</a:t>
            </a:r>
            <a:r>
              <a:rPr lang="es-ES" sz="2800" dirty="0" smtClean="0"/>
              <a:t>. </a:t>
            </a:r>
          </a:p>
          <a:p>
            <a:r>
              <a:rPr lang="es-ES" sz="2800" dirty="0" err="1" smtClean="0"/>
              <a:t>Bootstrap</a:t>
            </a:r>
            <a:r>
              <a:rPr lang="es-ES" sz="2800" dirty="0" smtClean="0"/>
              <a:t> también requiere de un elemento contenedor para envolver el contenido del sitio. </a:t>
            </a:r>
          </a:p>
          <a:p>
            <a:r>
              <a:rPr lang="es-ES" sz="2800" dirty="0" smtClean="0"/>
              <a:t>Hay dos clases de contenedores para elegir: </a:t>
            </a:r>
          </a:p>
          <a:p>
            <a:pPr lvl="1"/>
            <a:r>
              <a:rPr lang="es-ES" sz="2400" dirty="0" smtClean="0"/>
              <a:t>La clase </a:t>
            </a:r>
            <a:r>
              <a:rPr lang="es-ES" sz="2400" b="1" i="1" dirty="0" smtClean="0"/>
              <a:t>.</a:t>
            </a:r>
            <a:r>
              <a:rPr lang="es-ES" sz="2400" b="1" i="1" dirty="0" err="1" smtClean="0"/>
              <a:t>container</a:t>
            </a:r>
            <a:r>
              <a:rPr lang="es-ES" sz="2400" dirty="0" smtClean="0"/>
              <a:t> proporciona un contenedor </a:t>
            </a:r>
            <a:r>
              <a:rPr lang="es-ES" sz="2400" dirty="0" err="1" smtClean="0"/>
              <a:t>responsive</a:t>
            </a:r>
            <a:r>
              <a:rPr lang="es-ES" sz="2400" dirty="0" smtClean="0"/>
              <a:t> de ancho fijo. </a:t>
            </a:r>
          </a:p>
          <a:p>
            <a:pPr lvl="1"/>
            <a:r>
              <a:rPr lang="es-ES" sz="2400" dirty="0" smtClean="0"/>
              <a:t>La clase </a:t>
            </a:r>
            <a:r>
              <a:rPr lang="es-ES" sz="2400" b="1" i="1" dirty="0" smtClean="0"/>
              <a:t>.</a:t>
            </a:r>
            <a:r>
              <a:rPr lang="es-ES" sz="2400" b="1" i="1" dirty="0" err="1" smtClean="0"/>
              <a:t>container</a:t>
            </a:r>
            <a:r>
              <a:rPr lang="es-ES" sz="2400" b="1" i="1" dirty="0" smtClean="0"/>
              <a:t>-fluid</a:t>
            </a:r>
            <a:r>
              <a:rPr lang="es-ES" sz="2400" dirty="0" smtClean="0"/>
              <a:t> proporciona un contenedor de ancho completo, que abarca todo el ancho de la ventana de visualización .</a:t>
            </a:r>
            <a:endParaRPr lang="es-AR" dirty="0"/>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Página con </a:t>
            </a:r>
            <a:r>
              <a:rPr lang="es-ES_tradnl" dirty="0" err="1" smtClean="0"/>
              <a:t>Bootstrap</a:t>
            </a:r>
            <a:r>
              <a:rPr lang="es-ES_tradnl" dirty="0" smtClean="0"/>
              <a:t> </a:t>
            </a:r>
            <a:r>
              <a:rPr lang="es-ES_tradnl" sz="3200" dirty="0" smtClean="0"/>
              <a:t>(2/2)</a:t>
            </a:r>
            <a:endParaRPr lang="es-AR" dirty="0"/>
          </a:p>
        </p:txBody>
      </p:sp>
      <p:sp>
        <p:nvSpPr>
          <p:cNvPr id="3" name="2 Marcador de contenido"/>
          <p:cNvSpPr>
            <a:spLocks noGrp="1"/>
          </p:cNvSpPr>
          <p:nvPr>
            <p:ph idx="1"/>
          </p:nvPr>
        </p:nvSpPr>
        <p:spPr/>
        <p:txBody>
          <a:bodyPr/>
          <a:lstStyle/>
          <a:p>
            <a:endParaRPr lang="es-AR"/>
          </a:p>
        </p:txBody>
      </p:sp>
      <p:sp>
        <p:nvSpPr>
          <p:cNvPr id="4" name="Rectangle 5"/>
          <p:cNvSpPr>
            <a:spLocks noChangeArrowheads="1"/>
          </p:cNvSpPr>
          <p:nvPr/>
        </p:nvSpPr>
        <p:spPr bwMode="auto">
          <a:xfrm>
            <a:off x="428625" y="1412776"/>
            <a:ext cx="8229600" cy="5256584"/>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1800" dirty="0" smtClean="0">
                <a:solidFill>
                  <a:schemeClr val="bg2">
                    <a:lumMod val="50000"/>
                    <a:lumOff val="50000"/>
                  </a:schemeClr>
                </a:solidFill>
                <a:latin typeface="Courier New" pitchFamily="49" charset="0"/>
                <a:ea typeface="Times New Roman" pitchFamily="18" charset="0"/>
                <a:cs typeface="Courier New" pitchFamily="49" charset="0"/>
              </a:rPr>
              <a:t>&lt;!</a:t>
            </a:r>
            <a:r>
              <a:rPr lang="en-US" sz="1800" dirty="0" err="1" smtClean="0">
                <a:solidFill>
                  <a:schemeClr val="bg2">
                    <a:lumMod val="50000"/>
                    <a:lumOff val="50000"/>
                  </a:schemeClr>
                </a:solidFill>
                <a:latin typeface="Courier New" pitchFamily="49" charset="0"/>
                <a:ea typeface="Times New Roman" pitchFamily="18" charset="0"/>
                <a:cs typeface="Courier New" pitchFamily="49" charset="0"/>
              </a:rPr>
              <a:t>doctype</a:t>
            </a:r>
            <a:r>
              <a:rPr lang="en-US" sz="1800" dirty="0" smtClean="0">
                <a:solidFill>
                  <a:schemeClr val="bg2">
                    <a:lumMod val="50000"/>
                    <a:lumOff val="50000"/>
                  </a:schemeClr>
                </a:solidFill>
                <a:latin typeface="Courier New" pitchFamily="49" charset="0"/>
                <a:ea typeface="Times New Roman" pitchFamily="18" charset="0"/>
                <a:cs typeface="Courier New" pitchFamily="49" charset="0"/>
              </a:rPr>
              <a:t> html&gt;</a:t>
            </a:r>
          </a:p>
          <a:p>
            <a:r>
              <a:rPr lang="en-US" sz="1800" dirty="0" smtClean="0">
                <a:solidFill>
                  <a:srgbClr val="0000FF"/>
                </a:solidFill>
                <a:latin typeface="Courier New" pitchFamily="49" charset="0"/>
                <a:ea typeface="Times New Roman" pitchFamily="18" charset="0"/>
                <a:cs typeface="Courier New" pitchFamily="49" charset="0"/>
              </a:rPr>
              <a:t>&lt;</a:t>
            </a:r>
            <a:r>
              <a:rPr lang="en-US" sz="1800" dirty="0">
                <a:solidFill>
                  <a:srgbClr val="800000"/>
                </a:solidFill>
                <a:latin typeface="Courier New" pitchFamily="49" charset="0"/>
                <a:ea typeface="Times New Roman" pitchFamily="18" charset="0"/>
                <a:cs typeface="Courier New" pitchFamily="49" charset="0"/>
              </a:rPr>
              <a:t>html</a:t>
            </a:r>
            <a:r>
              <a:rPr lang="en-US" sz="1800" dirty="0">
                <a:solidFill>
                  <a:srgbClr val="0000FF"/>
                </a:solidFill>
                <a:latin typeface="Courier New" pitchFamily="49" charset="0"/>
                <a:ea typeface="Times New Roman" pitchFamily="18" charset="0"/>
                <a:cs typeface="Courier New" pitchFamily="49" charset="0"/>
              </a:rPr>
              <a:t>&gt;</a:t>
            </a:r>
          </a:p>
          <a:p>
            <a:r>
              <a:rPr lang="en-US" sz="1800" dirty="0">
                <a:solidFill>
                  <a:srgbClr val="0000FF"/>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head</a:t>
            </a:r>
            <a:r>
              <a:rPr lang="en-US" sz="1800" dirty="0" smtClean="0">
                <a:solidFill>
                  <a:srgbClr val="0000FF"/>
                </a:solidFill>
                <a:latin typeface="Courier New" pitchFamily="49" charset="0"/>
                <a:ea typeface="Times New Roman" pitchFamily="18" charset="0"/>
                <a:cs typeface="Courier New" pitchFamily="49" charset="0"/>
              </a:rPr>
              <a:t>&gt;</a:t>
            </a: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meta</a:t>
            </a:r>
            <a:r>
              <a:rPr lang="en-US" sz="1800" dirty="0" smtClean="0">
                <a:solidFill>
                  <a:srgbClr val="0000FF"/>
                </a:solidFill>
                <a:latin typeface="Courier New" pitchFamily="49" charset="0"/>
                <a:ea typeface="Times New Roman" pitchFamily="18" charset="0"/>
                <a:cs typeface="Courier New" pitchFamily="49" charset="0"/>
              </a:rPr>
              <a:t> </a:t>
            </a:r>
            <a:r>
              <a:rPr lang="en-US" sz="1800" dirty="0" err="1" smtClean="0">
                <a:solidFill>
                  <a:srgbClr val="FF0000"/>
                </a:solidFill>
                <a:latin typeface="Courier New" pitchFamily="49" charset="0"/>
                <a:ea typeface="Times New Roman" pitchFamily="18" charset="0"/>
                <a:cs typeface="Courier New" pitchFamily="49" charset="0"/>
              </a:rPr>
              <a:t>charset</a:t>
            </a:r>
            <a:r>
              <a:rPr lang="en-US" sz="1800" dirty="0" smtClean="0">
                <a:solidFill>
                  <a:srgbClr val="0000FF"/>
                </a:solidFill>
                <a:latin typeface="Courier New" pitchFamily="49" charset="0"/>
                <a:ea typeface="Times New Roman" pitchFamily="18" charset="0"/>
                <a:cs typeface="Courier New" pitchFamily="49" charset="0"/>
              </a:rPr>
              <a:t>=“utf-8” /&gt;</a:t>
            </a:r>
            <a:endParaRPr lang="en-US" sz="1800" dirty="0">
              <a:solidFill>
                <a:srgbClr val="0000FF"/>
              </a:solidFill>
              <a:latin typeface="Courier New" pitchFamily="49" charset="0"/>
              <a:ea typeface="Times New Roman" pitchFamily="18" charset="0"/>
              <a:cs typeface="Courier New" pitchFamily="49" charset="0"/>
            </a:endParaRP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meta</a:t>
            </a:r>
            <a:r>
              <a:rPr lang="en-US" sz="1800" dirty="0" smtClean="0">
                <a:solidFill>
                  <a:srgbClr val="0000FF"/>
                </a:solidFill>
                <a:latin typeface="Courier New" pitchFamily="49" charset="0"/>
                <a:ea typeface="Times New Roman" pitchFamily="18" charset="0"/>
                <a:cs typeface="Courier New" pitchFamily="49" charset="0"/>
              </a:rPr>
              <a:t> </a:t>
            </a:r>
            <a:r>
              <a:rPr lang="en-US" sz="1800" dirty="0" smtClean="0">
                <a:solidFill>
                  <a:srgbClr val="FF0000"/>
                </a:solidFill>
                <a:latin typeface="Courier New" pitchFamily="49" charset="0"/>
                <a:ea typeface="Times New Roman" pitchFamily="18" charset="0"/>
                <a:cs typeface="Courier New" pitchFamily="49" charset="0"/>
              </a:rPr>
              <a:t>name</a:t>
            </a:r>
            <a:r>
              <a:rPr lang="en-US" sz="1800" dirty="0" smtClean="0">
                <a:solidFill>
                  <a:srgbClr val="0000FF"/>
                </a:solidFill>
                <a:latin typeface="Courier New" pitchFamily="49" charset="0"/>
                <a:ea typeface="Times New Roman" pitchFamily="18" charset="0"/>
                <a:cs typeface="Courier New" pitchFamily="49" charset="0"/>
              </a:rPr>
              <a:t>=“viewport” </a:t>
            </a:r>
            <a:r>
              <a:rPr lang="en-US" sz="1800" dirty="0" smtClean="0">
                <a:solidFill>
                  <a:srgbClr val="FF0000"/>
                </a:solidFill>
                <a:latin typeface="Courier New" pitchFamily="49" charset="0"/>
                <a:ea typeface="Times New Roman" pitchFamily="18" charset="0"/>
                <a:cs typeface="Courier New" pitchFamily="49" charset="0"/>
              </a:rPr>
              <a:t>content</a:t>
            </a:r>
            <a:r>
              <a:rPr lang="en-US" sz="1800" dirty="0" smtClean="0">
                <a:solidFill>
                  <a:srgbClr val="0000FF"/>
                </a:solidFill>
                <a:latin typeface="Courier New" pitchFamily="49" charset="0"/>
                <a:ea typeface="Times New Roman" pitchFamily="18" charset="0"/>
                <a:cs typeface="Courier New" pitchFamily="49" charset="0"/>
              </a:rPr>
              <a:t>=“width=device-width,</a:t>
            </a:r>
          </a:p>
          <a:p>
            <a:r>
              <a:rPr lang="en-US" sz="1800" dirty="0">
                <a:solidFill>
                  <a:srgbClr val="0000FF"/>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			initial-scale=1” /&gt;</a:t>
            </a: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link</a:t>
            </a:r>
            <a:r>
              <a:rPr lang="en-US" sz="1800" dirty="0" smtClean="0">
                <a:solidFill>
                  <a:srgbClr val="0000FF"/>
                </a:solidFill>
                <a:latin typeface="Courier New" pitchFamily="49" charset="0"/>
                <a:ea typeface="Times New Roman" pitchFamily="18" charset="0"/>
                <a:cs typeface="Courier New" pitchFamily="49" charset="0"/>
              </a:rPr>
              <a:t> </a:t>
            </a:r>
            <a:r>
              <a:rPr lang="en-US" sz="1800" dirty="0" err="1" smtClean="0">
                <a:solidFill>
                  <a:srgbClr val="FF0000"/>
                </a:solidFill>
                <a:latin typeface="Courier New" pitchFamily="49" charset="0"/>
                <a:ea typeface="Times New Roman" pitchFamily="18" charset="0"/>
                <a:cs typeface="Courier New" pitchFamily="49" charset="0"/>
              </a:rPr>
              <a:t>rel</a:t>
            </a:r>
            <a:r>
              <a:rPr lang="en-US" sz="1800" dirty="0" smtClean="0">
                <a:solidFill>
                  <a:srgbClr val="0000FF"/>
                </a:solidFill>
                <a:latin typeface="Courier New" pitchFamily="49" charset="0"/>
                <a:ea typeface="Times New Roman" pitchFamily="18" charset="0"/>
                <a:cs typeface="Courier New" pitchFamily="49" charset="0"/>
              </a:rPr>
              <a:t>=“</a:t>
            </a:r>
            <a:r>
              <a:rPr lang="en-US" sz="1800" dirty="0" err="1" smtClean="0">
                <a:solidFill>
                  <a:srgbClr val="0000FF"/>
                </a:solidFill>
                <a:latin typeface="Courier New" pitchFamily="49" charset="0"/>
                <a:ea typeface="Times New Roman" pitchFamily="18" charset="0"/>
                <a:cs typeface="Courier New" pitchFamily="49" charset="0"/>
              </a:rPr>
              <a:t>stylesheet</a:t>
            </a:r>
            <a:r>
              <a:rPr lang="en-US" sz="1800" dirty="0" smtClean="0">
                <a:solidFill>
                  <a:srgbClr val="0000FF"/>
                </a:solidFill>
                <a:latin typeface="Courier New" pitchFamily="49" charset="0"/>
                <a:ea typeface="Times New Roman" pitchFamily="18" charset="0"/>
                <a:cs typeface="Courier New" pitchFamily="49" charset="0"/>
              </a:rPr>
              <a:t>” </a:t>
            </a:r>
          </a:p>
          <a:p>
            <a:r>
              <a:rPr lang="en-US" sz="1800" dirty="0" smtClean="0">
                <a:solidFill>
                  <a:srgbClr val="FF0000"/>
                </a:solidFill>
                <a:latin typeface="Courier New" pitchFamily="49" charset="0"/>
                <a:ea typeface="Times New Roman" pitchFamily="18" charset="0"/>
                <a:cs typeface="Courier New" pitchFamily="49" charset="0"/>
              </a:rPr>
              <a:t>          </a:t>
            </a:r>
            <a:r>
              <a:rPr lang="en-US" sz="1800" dirty="0" err="1" smtClean="0">
                <a:solidFill>
                  <a:srgbClr val="FF0000"/>
                </a:solidFill>
                <a:latin typeface="Courier New" pitchFamily="49" charset="0"/>
                <a:ea typeface="Times New Roman" pitchFamily="18" charset="0"/>
                <a:cs typeface="Courier New" pitchFamily="49" charset="0"/>
              </a:rPr>
              <a:t>href</a:t>
            </a:r>
            <a:r>
              <a:rPr lang="en-US" sz="1800" b="0" dirty="0" smtClean="0">
                <a:solidFill>
                  <a:srgbClr val="0000FF"/>
                </a:solidFill>
                <a:latin typeface="Courier New" pitchFamily="49" charset="0"/>
                <a:ea typeface="Times New Roman" pitchFamily="18" charset="0"/>
                <a:cs typeface="Courier New" pitchFamily="49" charset="0"/>
              </a:rPr>
              <a:t>=“</a:t>
            </a:r>
            <a:r>
              <a:rPr lang="es-AR" sz="1800" dirty="0" smtClean="0">
                <a:solidFill>
                  <a:srgbClr val="0000FF"/>
                </a:solidFill>
                <a:latin typeface="Courier New" pitchFamily="49" charset="0"/>
                <a:cs typeface="Courier New" pitchFamily="49" charset="0"/>
              </a:rPr>
              <a:t>https://maxcdn.bootstrapcdn.com/</a:t>
            </a:r>
          </a:p>
          <a:p>
            <a:r>
              <a:rPr lang="es-AR" sz="1800" dirty="0" smtClean="0">
                <a:solidFill>
                  <a:srgbClr val="0000FF"/>
                </a:solidFill>
                <a:latin typeface="Courier New" pitchFamily="49" charset="0"/>
                <a:cs typeface="Courier New" pitchFamily="49" charset="0"/>
              </a:rPr>
              <a:t>          </a:t>
            </a:r>
            <a:r>
              <a:rPr lang="es-AR" sz="1800" dirty="0" err="1" smtClean="0">
                <a:solidFill>
                  <a:srgbClr val="0000FF"/>
                </a:solidFill>
                <a:latin typeface="Courier New" pitchFamily="49" charset="0"/>
                <a:cs typeface="Courier New" pitchFamily="49" charset="0"/>
              </a:rPr>
              <a:t>bootstrap</a:t>
            </a:r>
            <a:r>
              <a:rPr lang="es-AR" sz="1800" dirty="0" smtClean="0">
                <a:solidFill>
                  <a:srgbClr val="0000FF"/>
                </a:solidFill>
                <a:latin typeface="Courier New" pitchFamily="49" charset="0"/>
                <a:cs typeface="Courier New" pitchFamily="49" charset="0"/>
              </a:rPr>
              <a:t>/3.3.7/</a:t>
            </a:r>
            <a:r>
              <a:rPr lang="es-AR" sz="1800" dirty="0" err="1" smtClean="0">
                <a:solidFill>
                  <a:srgbClr val="0000FF"/>
                </a:solidFill>
                <a:latin typeface="Courier New" pitchFamily="49" charset="0"/>
                <a:cs typeface="Courier New" pitchFamily="49" charset="0"/>
              </a:rPr>
              <a:t>css</a:t>
            </a:r>
            <a:r>
              <a:rPr lang="es-AR" sz="1800" dirty="0" smtClean="0">
                <a:solidFill>
                  <a:srgbClr val="0000FF"/>
                </a:solidFill>
                <a:latin typeface="Courier New" pitchFamily="49" charset="0"/>
                <a:cs typeface="Courier New" pitchFamily="49" charset="0"/>
              </a:rPr>
              <a:t>/</a:t>
            </a:r>
            <a:r>
              <a:rPr lang="es-AR" sz="1800" dirty="0" err="1" smtClean="0">
                <a:solidFill>
                  <a:srgbClr val="0000FF"/>
                </a:solidFill>
                <a:latin typeface="Courier New" pitchFamily="49" charset="0"/>
                <a:cs typeface="Courier New" pitchFamily="49" charset="0"/>
              </a:rPr>
              <a:t>bootstrap.min.css</a:t>
            </a:r>
            <a:r>
              <a:rPr lang="en-US" sz="1800" b="0" dirty="0" smtClean="0">
                <a:solidFill>
                  <a:srgbClr val="0000FF"/>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&gt;</a:t>
            </a: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script</a:t>
            </a:r>
            <a:r>
              <a:rPr lang="en-US" sz="1800" dirty="0" smtClean="0">
                <a:solidFill>
                  <a:srgbClr val="0000FF"/>
                </a:solidFill>
                <a:latin typeface="Courier New" pitchFamily="49" charset="0"/>
                <a:ea typeface="Times New Roman" pitchFamily="18" charset="0"/>
                <a:cs typeface="Courier New" pitchFamily="49" charset="0"/>
              </a:rPr>
              <a:t> </a:t>
            </a:r>
            <a:r>
              <a:rPr lang="en-US" sz="1800" dirty="0" err="1" smtClean="0">
                <a:solidFill>
                  <a:srgbClr val="FF0000"/>
                </a:solidFill>
                <a:latin typeface="Courier New" pitchFamily="49" charset="0"/>
                <a:ea typeface="Times New Roman" pitchFamily="18" charset="0"/>
                <a:cs typeface="Courier New" pitchFamily="49" charset="0"/>
              </a:rPr>
              <a:t>src</a:t>
            </a:r>
            <a:r>
              <a:rPr lang="en-US" sz="1800" dirty="0" smtClean="0">
                <a:solidFill>
                  <a:srgbClr val="0000FF"/>
                </a:solidFill>
                <a:latin typeface="Courier New" pitchFamily="49" charset="0"/>
                <a:ea typeface="Times New Roman" pitchFamily="18" charset="0"/>
                <a:cs typeface="Courier New" pitchFamily="49" charset="0"/>
              </a:rPr>
              <a:t>=“</a:t>
            </a:r>
            <a:r>
              <a:rPr lang="es-AR" sz="1800" dirty="0" smtClean="0">
                <a:solidFill>
                  <a:srgbClr val="0000FF"/>
                </a:solidFill>
                <a:latin typeface="Courier New" pitchFamily="49" charset="0"/>
                <a:cs typeface="Courier New" pitchFamily="49" charset="0"/>
              </a:rPr>
              <a:t>https://ajax.googleapis.com/ajax/libs</a:t>
            </a:r>
          </a:p>
          <a:p>
            <a:r>
              <a:rPr lang="es-AR" sz="1800" dirty="0" smtClean="0">
                <a:solidFill>
                  <a:srgbClr val="0000FF"/>
                </a:solidFill>
                <a:latin typeface="Courier New" pitchFamily="49" charset="0"/>
                <a:cs typeface="Courier New" pitchFamily="49" charset="0"/>
              </a:rPr>
              <a:t>          /</a:t>
            </a:r>
            <a:r>
              <a:rPr lang="es-AR" sz="1800" dirty="0" err="1" smtClean="0">
                <a:solidFill>
                  <a:srgbClr val="0000FF"/>
                </a:solidFill>
                <a:latin typeface="Courier New" pitchFamily="49" charset="0"/>
                <a:cs typeface="Courier New" pitchFamily="49" charset="0"/>
              </a:rPr>
              <a:t>jquery</a:t>
            </a:r>
            <a:r>
              <a:rPr lang="es-AR" sz="1800" dirty="0" smtClean="0">
                <a:solidFill>
                  <a:srgbClr val="0000FF"/>
                </a:solidFill>
                <a:latin typeface="Courier New" pitchFamily="49" charset="0"/>
                <a:cs typeface="Courier New" pitchFamily="49" charset="0"/>
              </a:rPr>
              <a:t>/3.1.1/</a:t>
            </a:r>
            <a:r>
              <a:rPr lang="es-AR" sz="1800" dirty="0" err="1" smtClean="0">
                <a:solidFill>
                  <a:srgbClr val="0000FF"/>
                </a:solidFill>
                <a:latin typeface="Courier New" pitchFamily="49" charset="0"/>
                <a:cs typeface="Courier New" pitchFamily="49" charset="0"/>
              </a:rPr>
              <a:t>jquery.min.js</a:t>
            </a:r>
            <a:r>
              <a:rPr lang="en-US" sz="1800" b="0" dirty="0" smtClean="0">
                <a:solidFill>
                  <a:srgbClr val="0000FF"/>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&gt;&lt;/</a:t>
            </a:r>
            <a:r>
              <a:rPr lang="en-US" sz="1800" dirty="0" smtClean="0">
                <a:solidFill>
                  <a:srgbClr val="800000"/>
                </a:solidFill>
                <a:latin typeface="Courier New" pitchFamily="49" charset="0"/>
                <a:ea typeface="Times New Roman" pitchFamily="18" charset="0"/>
                <a:cs typeface="Courier New" pitchFamily="49" charset="0"/>
              </a:rPr>
              <a:t>script</a:t>
            </a:r>
            <a:r>
              <a:rPr lang="en-US" sz="1800" dirty="0" smtClean="0">
                <a:solidFill>
                  <a:srgbClr val="0000FF"/>
                </a:solidFill>
                <a:latin typeface="Courier New" pitchFamily="49" charset="0"/>
                <a:ea typeface="Times New Roman" pitchFamily="18" charset="0"/>
                <a:cs typeface="Courier New" pitchFamily="49" charset="0"/>
              </a:rPr>
              <a:t>&gt;</a:t>
            </a: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script</a:t>
            </a:r>
            <a:r>
              <a:rPr lang="en-US" sz="1800" dirty="0" smtClean="0">
                <a:solidFill>
                  <a:srgbClr val="0000FF"/>
                </a:solidFill>
                <a:latin typeface="Courier New" pitchFamily="49" charset="0"/>
                <a:ea typeface="Times New Roman" pitchFamily="18" charset="0"/>
                <a:cs typeface="Courier New" pitchFamily="49" charset="0"/>
              </a:rPr>
              <a:t> </a:t>
            </a:r>
            <a:r>
              <a:rPr lang="en-US" sz="1800" dirty="0" err="1" smtClean="0">
                <a:solidFill>
                  <a:srgbClr val="FF0000"/>
                </a:solidFill>
                <a:latin typeface="Courier New" pitchFamily="49" charset="0"/>
                <a:ea typeface="Times New Roman" pitchFamily="18" charset="0"/>
                <a:cs typeface="Courier New" pitchFamily="49" charset="0"/>
              </a:rPr>
              <a:t>src</a:t>
            </a:r>
            <a:r>
              <a:rPr lang="en-US" sz="1800" dirty="0" smtClean="0">
                <a:solidFill>
                  <a:srgbClr val="0000FF"/>
                </a:solidFill>
                <a:latin typeface="Courier New" pitchFamily="49" charset="0"/>
                <a:ea typeface="Times New Roman" pitchFamily="18" charset="0"/>
                <a:cs typeface="Courier New" pitchFamily="49" charset="0"/>
              </a:rPr>
              <a:t>=“</a:t>
            </a:r>
            <a:r>
              <a:rPr lang="es-AR" sz="1800" dirty="0" smtClean="0">
                <a:solidFill>
                  <a:srgbClr val="0000FF"/>
                </a:solidFill>
                <a:latin typeface="Courier New" pitchFamily="49" charset="0"/>
                <a:cs typeface="Courier New" pitchFamily="49" charset="0"/>
              </a:rPr>
              <a:t>https://maxcdn.bootstrapcdn.com/</a:t>
            </a:r>
          </a:p>
          <a:p>
            <a:r>
              <a:rPr lang="es-AR" sz="1800" dirty="0" smtClean="0">
                <a:solidFill>
                  <a:srgbClr val="0000FF"/>
                </a:solidFill>
                <a:latin typeface="Courier New" pitchFamily="49" charset="0"/>
                <a:cs typeface="Courier New" pitchFamily="49" charset="0"/>
              </a:rPr>
              <a:t>          </a:t>
            </a:r>
            <a:r>
              <a:rPr lang="es-AR" sz="1800" dirty="0" err="1" smtClean="0">
                <a:solidFill>
                  <a:srgbClr val="0000FF"/>
                </a:solidFill>
                <a:latin typeface="Courier New" pitchFamily="49" charset="0"/>
                <a:cs typeface="Courier New" pitchFamily="49" charset="0"/>
              </a:rPr>
              <a:t>bootstrap</a:t>
            </a:r>
            <a:r>
              <a:rPr lang="es-AR" sz="1800" dirty="0" smtClean="0">
                <a:solidFill>
                  <a:srgbClr val="0000FF"/>
                </a:solidFill>
                <a:latin typeface="Courier New" pitchFamily="49" charset="0"/>
                <a:cs typeface="Courier New" pitchFamily="49" charset="0"/>
              </a:rPr>
              <a:t>/3.3.7/</a:t>
            </a:r>
            <a:r>
              <a:rPr lang="es-AR" sz="1800" dirty="0" err="1" smtClean="0">
                <a:solidFill>
                  <a:srgbClr val="0000FF"/>
                </a:solidFill>
                <a:latin typeface="Courier New" pitchFamily="49" charset="0"/>
                <a:cs typeface="Courier New" pitchFamily="49" charset="0"/>
              </a:rPr>
              <a:t>js</a:t>
            </a:r>
            <a:r>
              <a:rPr lang="es-AR" sz="1800" dirty="0" smtClean="0">
                <a:solidFill>
                  <a:srgbClr val="0000FF"/>
                </a:solidFill>
                <a:latin typeface="Courier New" pitchFamily="49" charset="0"/>
                <a:cs typeface="Courier New" pitchFamily="49" charset="0"/>
              </a:rPr>
              <a:t>/</a:t>
            </a:r>
            <a:r>
              <a:rPr lang="es-AR" sz="1800" dirty="0" err="1" smtClean="0">
                <a:solidFill>
                  <a:srgbClr val="0000FF"/>
                </a:solidFill>
                <a:latin typeface="Courier New" pitchFamily="49" charset="0"/>
                <a:cs typeface="Courier New" pitchFamily="49" charset="0"/>
              </a:rPr>
              <a:t>bootstrap.min.js</a:t>
            </a:r>
            <a:r>
              <a:rPr lang="en-US" sz="1800" b="0" dirty="0" smtClean="0">
                <a:solidFill>
                  <a:srgbClr val="0000FF"/>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&gt;&lt;/</a:t>
            </a:r>
            <a:r>
              <a:rPr lang="en-US" sz="1800" dirty="0" smtClean="0">
                <a:solidFill>
                  <a:srgbClr val="800000"/>
                </a:solidFill>
                <a:latin typeface="Courier New" pitchFamily="49" charset="0"/>
                <a:ea typeface="Times New Roman" pitchFamily="18" charset="0"/>
                <a:cs typeface="Courier New" pitchFamily="49" charset="0"/>
              </a:rPr>
              <a:t>script</a:t>
            </a:r>
            <a:r>
              <a:rPr lang="en-US" sz="1800" dirty="0" smtClean="0">
                <a:solidFill>
                  <a:srgbClr val="0000FF"/>
                </a:solidFill>
                <a:latin typeface="Courier New" pitchFamily="49" charset="0"/>
                <a:ea typeface="Times New Roman" pitchFamily="18" charset="0"/>
                <a:cs typeface="Courier New" pitchFamily="49" charset="0"/>
              </a:rPr>
              <a:t>&gt;</a:t>
            </a:r>
            <a:endParaRPr lang="en-US" sz="1800" dirty="0">
              <a:solidFill>
                <a:srgbClr val="0000FF"/>
              </a:solidFill>
              <a:latin typeface="Courier New" pitchFamily="49" charset="0"/>
              <a:ea typeface="Times New Roman" pitchFamily="18" charset="0"/>
              <a:cs typeface="Courier New" pitchFamily="49" charset="0"/>
            </a:endParaRPr>
          </a:p>
          <a:p>
            <a:r>
              <a:rPr lang="en-US" sz="1800" dirty="0">
                <a:solidFill>
                  <a:srgbClr val="0000FF"/>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   &lt;/</a:t>
            </a:r>
            <a:r>
              <a:rPr lang="en-US" sz="1800" dirty="0">
                <a:solidFill>
                  <a:srgbClr val="800000"/>
                </a:solidFill>
                <a:latin typeface="Courier New" pitchFamily="49" charset="0"/>
                <a:ea typeface="Times New Roman" pitchFamily="18" charset="0"/>
                <a:cs typeface="Courier New" pitchFamily="49" charset="0"/>
              </a:rPr>
              <a:t>head</a:t>
            </a:r>
            <a:r>
              <a:rPr lang="en-US" sz="1800" dirty="0" smtClean="0">
                <a:solidFill>
                  <a:srgbClr val="0000FF"/>
                </a:solidFill>
                <a:latin typeface="Courier New" pitchFamily="49" charset="0"/>
                <a:ea typeface="Times New Roman" pitchFamily="18" charset="0"/>
                <a:cs typeface="Courier New" pitchFamily="49" charset="0"/>
              </a:rPr>
              <a:t>&gt;</a:t>
            </a:r>
          </a:p>
          <a:p>
            <a:r>
              <a:rPr lang="en-US" sz="1800" dirty="0">
                <a:solidFill>
                  <a:srgbClr val="0000FF"/>
                </a:solidFill>
                <a:latin typeface="Courier New" pitchFamily="49" charset="0"/>
                <a:ea typeface="Times New Roman" pitchFamily="18" charset="0"/>
                <a:cs typeface="Courier New" pitchFamily="49" charset="0"/>
              </a:rPr>
              <a:t> </a:t>
            </a:r>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body</a:t>
            </a:r>
            <a:r>
              <a:rPr lang="en-US" sz="1800" dirty="0" smtClean="0">
                <a:solidFill>
                  <a:srgbClr val="0000FF"/>
                </a:solidFill>
                <a:latin typeface="Courier New" pitchFamily="49" charset="0"/>
                <a:ea typeface="Times New Roman" pitchFamily="18" charset="0"/>
                <a:cs typeface="Courier New" pitchFamily="49" charset="0"/>
              </a:rPr>
              <a:t>&gt;</a:t>
            </a: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div</a:t>
            </a:r>
            <a:r>
              <a:rPr lang="en-US" sz="1800" dirty="0" smtClean="0">
                <a:solidFill>
                  <a:srgbClr val="0000FF"/>
                </a:solidFill>
                <a:latin typeface="Courier New" pitchFamily="49" charset="0"/>
                <a:ea typeface="Times New Roman" pitchFamily="18" charset="0"/>
                <a:cs typeface="Courier New" pitchFamily="49" charset="0"/>
              </a:rPr>
              <a:t> </a:t>
            </a:r>
            <a:r>
              <a:rPr lang="en-US" sz="1800" dirty="0" smtClean="0">
                <a:solidFill>
                  <a:srgbClr val="FF0000"/>
                </a:solidFill>
                <a:latin typeface="Courier New" pitchFamily="49" charset="0"/>
                <a:ea typeface="Times New Roman" pitchFamily="18" charset="0"/>
                <a:cs typeface="Courier New" pitchFamily="49" charset="0"/>
              </a:rPr>
              <a:t>class</a:t>
            </a:r>
            <a:r>
              <a:rPr lang="en-US" sz="1800" dirty="0" smtClean="0">
                <a:solidFill>
                  <a:srgbClr val="0000FF"/>
                </a:solidFill>
                <a:latin typeface="Courier New" pitchFamily="49" charset="0"/>
                <a:ea typeface="Times New Roman" pitchFamily="18" charset="0"/>
                <a:cs typeface="Courier New" pitchFamily="49" charset="0"/>
              </a:rPr>
              <a:t>=“container”&gt;</a:t>
            </a: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div</a:t>
            </a:r>
            <a:r>
              <a:rPr lang="en-US" sz="1800" dirty="0" smtClean="0">
                <a:solidFill>
                  <a:srgbClr val="0000FF"/>
                </a:solidFill>
                <a:latin typeface="Courier New" pitchFamily="49" charset="0"/>
                <a:ea typeface="Times New Roman" pitchFamily="18" charset="0"/>
                <a:cs typeface="Courier New" pitchFamily="49" charset="0"/>
              </a:rPr>
              <a:t>&gt;   </a:t>
            </a:r>
          </a:p>
          <a:p>
            <a:r>
              <a:rPr lang="en-US" sz="1800" dirty="0" smtClean="0">
                <a:solidFill>
                  <a:srgbClr val="0000FF"/>
                </a:solidFill>
                <a:latin typeface="Courier New" pitchFamily="49" charset="0"/>
                <a:ea typeface="Times New Roman" pitchFamily="18" charset="0"/>
                <a:cs typeface="Courier New" pitchFamily="49" charset="0"/>
              </a:rPr>
              <a:t>    &lt;/</a:t>
            </a:r>
            <a:r>
              <a:rPr lang="en-US" sz="1800" dirty="0" smtClean="0">
                <a:solidFill>
                  <a:srgbClr val="800000"/>
                </a:solidFill>
                <a:latin typeface="Courier New" pitchFamily="49" charset="0"/>
                <a:ea typeface="Times New Roman" pitchFamily="18" charset="0"/>
                <a:cs typeface="Courier New" pitchFamily="49" charset="0"/>
              </a:rPr>
              <a:t>body</a:t>
            </a:r>
            <a:r>
              <a:rPr lang="en-US" sz="1800" dirty="0" smtClean="0">
                <a:solidFill>
                  <a:srgbClr val="0000FF"/>
                </a:solidFill>
                <a:latin typeface="Courier New" pitchFamily="49" charset="0"/>
                <a:ea typeface="Times New Roman" pitchFamily="18" charset="0"/>
                <a:cs typeface="Courier New" pitchFamily="49" charset="0"/>
              </a:rPr>
              <a:t>&gt;</a:t>
            </a:r>
            <a:endParaRPr lang="en-US" sz="1800" dirty="0">
              <a:solidFill>
                <a:srgbClr val="0000FF"/>
              </a:solidFill>
              <a:latin typeface="Courier New" pitchFamily="49" charset="0"/>
              <a:ea typeface="Times New Roman" pitchFamily="18" charset="0"/>
              <a:cs typeface="Courier New" pitchFamily="49" charset="0"/>
            </a:endParaRPr>
          </a:p>
          <a:p>
            <a:r>
              <a:rPr lang="en-US" sz="1800" dirty="0" smtClean="0">
                <a:solidFill>
                  <a:srgbClr val="0000FF"/>
                </a:solidFill>
                <a:latin typeface="Courier New" pitchFamily="49" charset="0"/>
                <a:ea typeface="Times New Roman" pitchFamily="18" charset="0"/>
                <a:cs typeface="Courier New" pitchFamily="49" charset="0"/>
              </a:rPr>
              <a:t>&lt;/</a:t>
            </a:r>
            <a:r>
              <a:rPr lang="en-US" sz="1800" dirty="0">
                <a:solidFill>
                  <a:srgbClr val="800000"/>
                </a:solidFill>
                <a:latin typeface="Courier New" pitchFamily="49" charset="0"/>
                <a:ea typeface="Times New Roman" pitchFamily="18" charset="0"/>
                <a:cs typeface="Courier New" pitchFamily="49" charset="0"/>
              </a:rPr>
              <a:t>html</a:t>
            </a:r>
            <a:r>
              <a:rPr lang="en-US" sz="1800" dirty="0">
                <a:solidFill>
                  <a:srgbClr val="0000FF"/>
                </a:solidFill>
                <a:latin typeface="Courier New" pitchFamily="49" charset="0"/>
                <a:ea typeface="Times New Roman" pitchFamily="18" charset="0"/>
                <a:cs typeface="Courier New" pitchFamily="49" charset="0"/>
              </a:rPr>
              <a:t>&gt;</a:t>
            </a: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3650230"/>
          </a:xfrm>
        </p:spPr>
        <p:txBody>
          <a:bodyPr/>
          <a:lstStyle/>
          <a:p>
            <a:pPr eaLnBrk="1" hangingPunct="1">
              <a:defRPr/>
            </a:pPr>
            <a:r>
              <a:rPr lang="es-AR" dirty="0" smtClean="0"/>
              <a:t>Hojas de Estilo CSS</a:t>
            </a:r>
          </a:p>
          <a:p>
            <a:pPr eaLnBrk="1" hangingPunct="1">
              <a:defRPr/>
            </a:pPr>
            <a:r>
              <a:rPr lang="es-AR" sz="3600" dirty="0" err="1" smtClean="0"/>
              <a:t>Bootstrap</a:t>
            </a:r>
            <a:endParaRPr lang="es-AR" sz="3600" dirty="0" smtClean="0"/>
          </a:p>
          <a:p>
            <a:pPr lvl="1" eaLnBrk="1" hangingPunct="1">
              <a:defRPr/>
            </a:pPr>
            <a:r>
              <a:rPr lang="es-ES_tradnl" dirty="0" smtClean="0"/>
              <a:t>Generalidades</a:t>
            </a:r>
          </a:p>
          <a:p>
            <a:pPr lvl="1" eaLnBrk="1" hangingPunct="1">
              <a:defRPr/>
            </a:pPr>
            <a:r>
              <a:rPr lang="es-ES_tradnl" dirty="0" smtClean="0"/>
              <a:t>¿Dónde obtener </a:t>
            </a:r>
            <a:r>
              <a:rPr lang="es-ES_tradnl" dirty="0" err="1" smtClean="0"/>
              <a:t>Bootstrap</a:t>
            </a:r>
            <a:r>
              <a:rPr lang="es-ES_tradnl" dirty="0" smtClean="0"/>
              <a:t>?</a:t>
            </a:r>
          </a:p>
          <a:p>
            <a:pPr lvl="1" eaLnBrk="1" hangingPunct="1">
              <a:defRPr/>
            </a:pPr>
            <a:r>
              <a:rPr lang="es-ES_tradnl" dirty="0" smtClean="0"/>
              <a:t>Página con </a:t>
            </a:r>
            <a:r>
              <a:rPr lang="es-ES_tradnl" dirty="0" err="1" smtClean="0"/>
              <a:t>Bootstrap</a:t>
            </a:r>
            <a:endParaRPr lang="es-ES_tradnl" dirty="0" smtClean="0"/>
          </a:p>
          <a:p>
            <a:pPr lvl="1" eaLnBrk="1" hangingPunct="1">
              <a:defRPr/>
            </a:pPr>
            <a:r>
              <a:rPr lang="es-ES_tradnl" dirty="0" smtClean="0">
                <a:solidFill>
                  <a:schemeClr val="accent1"/>
                </a:solidFill>
              </a:rPr>
              <a:t>Sistema de cuadrículas</a:t>
            </a:r>
          </a:p>
          <a:p>
            <a:pPr lvl="1" eaLnBrk="1" hangingPunct="1">
              <a:defRPr/>
            </a:pPr>
            <a:r>
              <a:rPr lang="es-ES_tradnl" dirty="0" smtClean="0"/>
              <a:t>Clases de </a:t>
            </a:r>
            <a:r>
              <a:rPr lang="es-ES_tradnl" dirty="0" err="1" smtClean="0"/>
              <a:t>Bootstrap</a:t>
            </a:r>
            <a:endParaRPr lang="es-AR" dirty="0" smtClean="0">
              <a:solidFill>
                <a:schemeClr val="accent1"/>
              </a:solidFill>
            </a:endParaRP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Sistema de Cuadrícula</a:t>
            </a:r>
            <a:r>
              <a:rPr lang="es-ES_tradnl" sz="3200" dirty="0" smtClean="0"/>
              <a:t> (1/3)</a:t>
            </a:r>
            <a:endParaRPr lang="es-AR" sz="3200" dirty="0"/>
          </a:p>
        </p:txBody>
      </p:sp>
      <p:sp>
        <p:nvSpPr>
          <p:cNvPr id="3" name="2 Marcador de contenido"/>
          <p:cNvSpPr>
            <a:spLocks noGrp="1"/>
          </p:cNvSpPr>
          <p:nvPr>
            <p:ph idx="1"/>
          </p:nvPr>
        </p:nvSpPr>
        <p:spPr>
          <a:xfrm>
            <a:off x="381000" y="1416050"/>
            <a:ext cx="8388350" cy="3690241"/>
          </a:xfrm>
        </p:spPr>
        <p:txBody>
          <a:bodyPr/>
          <a:lstStyle/>
          <a:p>
            <a:r>
              <a:rPr lang="es-ES" sz="2800" dirty="0" smtClean="0"/>
              <a:t>El sistema de cuadrícula de </a:t>
            </a:r>
            <a:r>
              <a:rPr lang="es-ES" sz="2800" dirty="0" err="1" smtClean="0"/>
              <a:t>Bootstrap</a:t>
            </a:r>
            <a:r>
              <a:rPr lang="es-ES" sz="2800" dirty="0" smtClean="0"/>
              <a:t> permite hasta 12 columnas en la página. Si no desea utilizar las 12 columnas de forma individual, puede agrupar las columnas para crear columnas más anchas.</a:t>
            </a:r>
          </a:p>
          <a:p>
            <a:r>
              <a:rPr lang="es-ES" sz="2800" dirty="0" smtClean="0"/>
              <a:t>El sistema de cuadrícula de </a:t>
            </a:r>
            <a:r>
              <a:rPr lang="es-ES" sz="2800" dirty="0" err="1" smtClean="0"/>
              <a:t>Bootstrap</a:t>
            </a:r>
            <a:r>
              <a:rPr lang="es-ES" sz="2800" dirty="0" smtClean="0"/>
              <a:t> es </a:t>
            </a:r>
            <a:r>
              <a:rPr lang="es-ES" sz="2800" b="1" i="1" dirty="0" err="1" smtClean="0"/>
              <a:t>responsive</a:t>
            </a:r>
            <a:r>
              <a:rPr lang="es-ES" sz="2800" dirty="0" smtClean="0"/>
              <a:t> y las columnas se reorganizarán automáticamente dependiendo del tamaño de la pantalla.</a:t>
            </a:r>
            <a:endParaRPr lang="es-AR" sz="2800" dirty="0"/>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Sistema de Cuadrícula</a:t>
            </a:r>
            <a:r>
              <a:rPr lang="es-ES_tradnl" sz="3200" dirty="0" smtClean="0"/>
              <a:t> (2/3)</a:t>
            </a:r>
            <a:endParaRPr lang="es-AR" dirty="0"/>
          </a:p>
        </p:txBody>
      </p:sp>
      <p:graphicFrame>
        <p:nvGraphicFramePr>
          <p:cNvPr id="4" name="3 Marcador de contenido"/>
          <p:cNvGraphicFramePr>
            <a:graphicFrameLocks noGrp="1"/>
          </p:cNvGraphicFramePr>
          <p:nvPr>
            <p:ph idx="1"/>
          </p:nvPr>
        </p:nvGraphicFramePr>
        <p:xfrm>
          <a:off x="381000" y="1416050"/>
          <a:ext cx="8388348" cy="4605237"/>
        </p:xfrm>
        <a:graphic>
          <a:graphicData uri="http://schemas.openxmlformats.org/drawingml/2006/table">
            <a:tbl>
              <a:tblPr firstRow="1" bandRow="1">
                <a:tableStyleId>{5940675A-B579-460E-94D1-54222C63F5DA}</a:tableStyleId>
              </a:tblPr>
              <a:tblGrid>
                <a:gridCol w="699029"/>
                <a:gridCol w="699029"/>
                <a:gridCol w="699029"/>
                <a:gridCol w="699029"/>
                <a:gridCol w="699029"/>
                <a:gridCol w="699029"/>
                <a:gridCol w="699029"/>
                <a:gridCol w="699029"/>
                <a:gridCol w="699029"/>
                <a:gridCol w="699029"/>
                <a:gridCol w="699029"/>
                <a:gridCol w="699029"/>
              </a:tblGrid>
              <a:tr h="1388181">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c>
                  <a:txBody>
                    <a:bodyPr/>
                    <a:lstStyle/>
                    <a:p>
                      <a:pPr algn="ctr"/>
                      <a:r>
                        <a:rPr lang="es-ES_tradnl" sz="1900" b="1" dirty="0" err="1" smtClean="0">
                          <a:effectLst>
                            <a:outerShdw blurRad="38100" dist="38100" dir="2700000" algn="tl">
                              <a:srgbClr val="000000">
                                <a:alpha val="43137"/>
                              </a:srgbClr>
                            </a:outerShdw>
                          </a:effectLst>
                        </a:rPr>
                        <a:t>span</a:t>
                      </a:r>
                      <a:r>
                        <a:rPr lang="es-ES_tradnl" sz="1900" b="1" baseline="0" dirty="0" smtClean="0">
                          <a:effectLst>
                            <a:outerShdw blurRad="38100" dist="38100" dir="2700000" algn="tl">
                              <a:srgbClr val="000000">
                                <a:alpha val="43137"/>
                              </a:srgbClr>
                            </a:outerShdw>
                          </a:effectLst>
                        </a:rPr>
                        <a:t> 1</a:t>
                      </a:r>
                      <a:endParaRPr lang="es-AR" sz="1900" b="1" dirty="0">
                        <a:effectLst>
                          <a:outerShdw blurRad="38100" dist="38100" dir="2700000" algn="tl">
                            <a:srgbClr val="000000">
                              <a:alpha val="43137"/>
                            </a:srgbClr>
                          </a:outerShdw>
                        </a:effectLst>
                      </a:endParaRPr>
                    </a:p>
                  </a:txBody>
                  <a:tcPr/>
                </a:tc>
              </a:tr>
              <a:tr h="804264">
                <a:tc gridSpan="4">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4</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gridSpan="4">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4</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gridSpan="4">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4</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r>
              <a:tr h="804264">
                <a:tc gridSpan="4">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4</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gridSpan="8">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8</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r>
              <a:tr h="804264">
                <a:tc gridSpan="6">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6</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gridSpan="6">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6</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r>
              <a:tr h="804264">
                <a:tc gridSpan="12">
                  <a:txBody>
                    <a:bodyPr/>
                    <a:lstStyle/>
                    <a:p>
                      <a:pPr algn="ctr"/>
                      <a:r>
                        <a:rPr lang="es-ES_tradnl" sz="1900" b="1" dirty="0" err="1" smtClean="0">
                          <a:effectLst>
                            <a:outerShdw blurRad="38100" dist="38100" dir="2700000" algn="tl">
                              <a:srgbClr val="000000">
                                <a:alpha val="43137"/>
                              </a:srgbClr>
                            </a:outerShdw>
                          </a:effectLst>
                        </a:rPr>
                        <a:t>span</a:t>
                      </a:r>
                      <a:r>
                        <a:rPr lang="es-ES_tradnl" sz="1900" b="1" dirty="0" smtClean="0">
                          <a:effectLst>
                            <a:outerShdw blurRad="38100" dist="38100" dir="2700000" algn="tl">
                              <a:srgbClr val="000000">
                                <a:alpha val="43137"/>
                              </a:srgbClr>
                            </a:outerShdw>
                          </a:effectLst>
                        </a:rPr>
                        <a:t> 12</a:t>
                      </a:r>
                      <a:endParaRPr lang="es-AR" sz="1900" b="1" dirty="0">
                        <a:effectLst>
                          <a:outerShdw blurRad="38100" dist="38100" dir="2700000" algn="tl">
                            <a:srgbClr val="000000">
                              <a:alpha val="43137"/>
                            </a:srgbClr>
                          </a:outerShdw>
                        </a:effectLst>
                      </a:endParaRPr>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r>
            </a:tbl>
          </a:graphicData>
        </a:graphic>
      </p:graphicFrame>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smtClean="0"/>
              <a:t>Sistema de Cuadrícula</a:t>
            </a:r>
            <a:r>
              <a:rPr lang="es-ES_tradnl" sz="3200" dirty="0" smtClean="0"/>
              <a:t> (3/3)</a:t>
            </a:r>
            <a:endParaRPr lang="es-AR" dirty="0"/>
          </a:p>
        </p:txBody>
      </p:sp>
      <p:sp>
        <p:nvSpPr>
          <p:cNvPr id="3" name="2 Marcador de contenido"/>
          <p:cNvSpPr>
            <a:spLocks noGrp="1"/>
          </p:cNvSpPr>
          <p:nvPr>
            <p:ph idx="1"/>
          </p:nvPr>
        </p:nvSpPr>
        <p:spPr>
          <a:xfrm>
            <a:off x="381000" y="1416050"/>
            <a:ext cx="8388350" cy="2991588"/>
          </a:xfrm>
        </p:spPr>
        <p:txBody>
          <a:bodyPr/>
          <a:lstStyle/>
          <a:p>
            <a:r>
              <a:rPr lang="es-AR" sz="2800" dirty="0" smtClean="0"/>
              <a:t>El sistema de cuadrículas de </a:t>
            </a:r>
            <a:r>
              <a:rPr lang="es-AR" sz="2800" dirty="0" err="1" smtClean="0"/>
              <a:t>Bootstrap</a:t>
            </a:r>
            <a:r>
              <a:rPr lang="es-AR" sz="2800" dirty="0" smtClean="0"/>
              <a:t> posee cuatro clases:</a:t>
            </a:r>
          </a:p>
          <a:p>
            <a:pPr lvl="1"/>
            <a:r>
              <a:rPr lang="es-AR" sz="2400" dirty="0" err="1" smtClean="0"/>
              <a:t>xs</a:t>
            </a:r>
            <a:r>
              <a:rPr lang="es-AR" sz="2400" dirty="0" smtClean="0"/>
              <a:t> (para teléfonos)</a:t>
            </a:r>
          </a:p>
          <a:p>
            <a:pPr lvl="1"/>
            <a:r>
              <a:rPr lang="es-AR" sz="2400" dirty="0" err="1" smtClean="0"/>
              <a:t>sm</a:t>
            </a:r>
            <a:r>
              <a:rPr lang="es-AR" sz="2400" dirty="0" smtClean="0"/>
              <a:t> (para </a:t>
            </a:r>
            <a:r>
              <a:rPr lang="es-AR" sz="2400" dirty="0" err="1" smtClean="0"/>
              <a:t>tablets</a:t>
            </a:r>
            <a:r>
              <a:rPr lang="es-AR" sz="2400" dirty="0" smtClean="0"/>
              <a:t>)</a:t>
            </a:r>
          </a:p>
          <a:p>
            <a:pPr lvl="1"/>
            <a:r>
              <a:rPr lang="es-AR" sz="2400" dirty="0" err="1" smtClean="0"/>
              <a:t>md</a:t>
            </a:r>
            <a:r>
              <a:rPr lang="es-AR" sz="2400" dirty="0" smtClean="0"/>
              <a:t> (para escritorio)</a:t>
            </a:r>
          </a:p>
          <a:p>
            <a:pPr lvl="1"/>
            <a:r>
              <a:rPr lang="es-AR" sz="2400" dirty="0" err="1" smtClean="0"/>
              <a:t>lg</a:t>
            </a:r>
            <a:r>
              <a:rPr lang="es-AR" sz="2400" dirty="0" smtClean="0"/>
              <a:t> (para escritorios grandes)</a:t>
            </a:r>
          </a:p>
          <a:p>
            <a:pPr lvl="1"/>
            <a:endParaRPr lang="es-AR" sz="2400" dirty="0" smtClean="0"/>
          </a:p>
        </p:txBody>
      </p:sp>
      <p:sp>
        <p:nvSpPr>
          <p:cNvPr id="4" name="Rectangle 5"/>
          <p:cNvSpPr>
            <a:spLocks noChangeArrowheads="1"/>
          </p:cNvSpPr>
          <p:nvPr/>
        </p:nvSpPr>
        <p:spPr bwMode="auto">
          <a:xfrm>
            <a:off x="428625" y="4005064"/>
            <a:ext cx="8501063" cy="2736304"/>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dirty="0" smtClean="0">
                <a:solidFill>
                  <a:srgbClr val="0000FF"/>
                </a:solidFill>
                <a:latin typeface="Courier New" pitchFamily="49" charset="0"/>
                <a:ea typeface="Times New Roman" pitchFamily="18" charset="0"/>
                <a:cs typeface="Courier New" pitchFamily="49" charset="0"/>
              </a:rPr>
              <a:t>&lt;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FF0000"/>
                </a:solidFill>
                <a:latin typeface="Courier New" pitchFamily="49" charset="0"/>
                <a:ea typeface="Times New Roman" pitchFamily="18" charset="0"/>
                <a:cs typeface="Courier New" pitchFamily="49" charset="0"/>
              </a:rPr>
              <a:t>class</a:t>
            </a:r>
            <a:r>
              <a:rPr lang="en-US" sz="2000" dirty="0" smtClean="0">
                <a:solidFill>
                  <a:srgbClr val="0000FF"/>
                </a:solidFill>
                <a:latin typeface="Courier New" pitchFamily="49" charset="0"/>
                <a:ea typeface="Times New Roman" pitchFamily="18" charset="0"/>
                <a:cs typeface="Courier New" pitchFamily="49" charset="0"/>
              </a:rPr>
              <a:t>=“container-fluid”&gt;</a:t>
            </a:r>
          </a:p>
          <a:p>
            <a:r>
              <a:rPr lang="en-US" sz="2000" dirty="0" smtClean="0">
                <a:solidFill>
                  <a:srgbClr val="0000FF"/>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FF0000"/>
                </a:solidFill>
                <a:latin typeface="Courier New" pitchFamily="49" charset="0"/>
                <a:ea typeface="Times New Roman" pitchFamily="18" charset="0"/>
                <a:cs typeface="Courier New" pitchFamily="49" charset="0"/>
              </a:rPr>
              <a:t>class</a:t>
            </a:r>
            <a:r>
              <a:rPr lang="en-US" sz="2000" dirty="0" smtClean="0">
                <a:solidFill>
                  <a:srgbClr val="0000FF"/>
                </a:solidFill>
                <a:latin typeface="Courier New" pitchFamily="49" charset="0"/>
                <a:ea typeface="Times New Roman" pitchFamily="18" charset="0"/>
                <a:cs typeface="Courier New" pitchFamily="49" charset="0"/>
              </a:rPr>
              <a:t>=“row”&gt;</a:t>
            </a:r>
          </a:p>
          <a:p>
            <a:r>
              <a:rPr lang="en-US" sz="2000" dirty="0" smtClean="0">
                <a:solidFill>
                  <a:srgbClr val="0000FF"/>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FF0000"/>
                </a:solidFill>
                <a:latin typeface="Courier New" pitchFamily="49" charset="0"/>
                <a:ea typeface="Times New Roman" pitchFamily="18" charset="0"/>
                <a:cs typeface="Courier New" pitchFamily="49" charset="0"/>
              </a:rPr>
              <a:t>class</a:t>
            </a:r>
            <a:r>
              <a:rPr lang="en-US" sz="2000" dirty="0" smtClean="0">
                <a:solidFill>
                  <a:srgbClr val="0000FF"/>
                </a:solidFill>
                <a:latin typeface="Courier New" pitchFamily="49" charset="0"/>
                <a:ea typeface="Times New Roman" pitchFamily="18" charset="0"/>
                <a:cs typeface="Courier New" pitchFamily="49" charset="0"/>
              </a:rPr>
              <a:t>=“col-sm-12</a:t>
            </a:r>
            <a:r>
              <a:rPr lang="en-US" sz="2000" b="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0000FF"/>
                </a:solidFill>
                <a:latin typeface="Courier New" pitchFamily="49" charset="0"/>
                <a:ea typeface="Times New Roman" pitchFamily="18" charset="0"/>
                <a:cs typeface="Courier New" pitchFamily="49" charset="0"/>
              </a:rPr>
              <a:t>&gt;&lt;/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&gt;</a:t>
            </a:r>
          </a:p>
          <a:p>
            <a:r>
              <a:rPr lang="en-US" sz="2000" dirty="0" smtClean="0">
                <a:solidFill>
                  <a:srgbClr val="0000FF"/>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&gt;</a:t>
            </a:r>
          </a:p>
          <a:p>
            <a:r>
              <a:rPr lang="en-US" sz="2000" dirty="0" smtClean="0">
                <a:solidFill>
                  <a:srgbClr val="0000FF"/>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FF0000"/>
                </a:solidFill>
                <a:latin typeface="Courier New" pitchFamily="49" charset="0"/>
                <a:ea typeface="Times New Roman" pitchFamily="18" charset="0"/>
                <a:cs typeface="Courier New" pitchFamily="49" charset="0"/>
              </a:rPr>
              <a:t>class</a:t>
            </a:r>
            <a:r>
              <a:rPr lang="en-US" sz="2000" dirty="0" smtClean="0">
                <a:solidFill>
                  <a:srgbClr val="0000FF"/>
                </a:solidFill>
                <a:latin typeface="Courier New" pitchFamily="49" charset="0"/>
                <a:ea typeface="Times New Roman" pitchFamily="18" charset="0"/>
                <a:cs typeface="Courier New" pitchFamily="49" charset="0"/>
              </a:rPr>
              <a:t>=“row”&gt;</a:t>
            </a:r>
          </a:p>
          <a:p>
            <a:r>
              <a:rPr lang="en-US" sz="2000" dirty="0" smtClean="0">
                <a:solidFill>
                  <a:srgbClr val="0000FF"/>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FF0000"/>
                </a:solidFill>
                <a:latin typeface="Courier New" pitchFamily="49" charset="0"/>
                <a:ea typeface="Times New Roman" pitchFamily="18" charset="0"/>
                <a:cs typeface="Courier New" pitchFamily="49" charset="0"/>
              </a:rPr>
              <a:t>class</a:t>
            </a:r>
            <a:r>
              <a:rPr lang="en-US" sz="2000" dirty="0" smtClean="0">
                <a:solidFill>
                  <a:srgbClr val="0000FF"/>
                </a:solidFill>
                <a:latin typeface="Courier New" pitchFamily="49" charset="0"/>
                <a:ea typeface="Times New Roman" pitchFamily="18" charset="0"/>
                <a:cs typeface="Courier New" pitchFamily="49" charset="0"/>
              </a:rPr>
              <a:t>=“col-sm-4</a:t>
            </a:r>
            <a:r>
              <a:rPr lang="en-US" sz="2000" b="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0000FF"/>
                </a:solidFill>
                <a:latin typeface="Courier New" pitchFamily="49" charset="0"/>
                <a:ea typeface="Times New Roman" pitchFamily="18" charset="0"/>
                <a:cs typeface="Courier New" pitchFamily="49" charset="0"/>
              </a:rPr>
              <a:t>&gt;&lt;/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&gt;</a:t>
            </a:r>
          </a:p>
          <a:p>
            <a:r>
              <a:rPr lang="en-US" sz="2000" dirty="0" smtClean="0">
                <a:solidFill>
                  <a:srgbClr val="0000FF"/>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FF0000"/>
                </a:solidFill>
                <a:latin typeface="Courier New" pitchFamily="49" charset="0"/>
                <a:ea typeface="Times New Roman" pitchFamily="18" charset="0"/>
                <a:cs typeface="Courier New" pitchFamily="49" charset="0"/>
              </a:rPr>
              <a:t>class</a:t>
            </a:r>
            <a:r>
              <a:rPr lang="en-US" sz="2000" dirty="0" smtClean="0">
                <a:solidFill>
                  <a:srgbClr val="0000FF"/>
                </a:solidFill>
                <a:latin typeface="Courier New" pitchFamily="49" charset="0"/>
                <a:ea typeface="Times New Roman" pitchFamily="18" charset="0"/>
                <a:cs typeface="Courier New" pitchFamily="49" charset="0"/>
              </a:rPr>
              <a:t>=“col-sm-8</a:t>
            </a:r>
            <a:r>
              <a:rPr lang="en-US" sz="2000" b="0" dirty="0" smtClean="0">
                <a:solidFill>
                  <a:srgbClr val="0000FF"/>
                </a:solidFill>
                <a:latin typeface="Courier New" pitchFamily="49" charset="0"/>
                <a:ea typeface="Times New Roman" pitchFamily="18" charset="0"/>
                <a:cs typeface="Courier New" pitchFamily="49" charset="0"/>
              </a:rPr>
              <a:t>” </a:t>
            </a:r>
            <a:r>
              <a:rPr lang="en-US" sz="2000" dirty="0" smtClean="0">
                <a:solidFill>
                  <a:srgbClr val="0000FF"/>
                </a:solidFill>
                <a:latin typeface="Courier New" pitchFamily="49" charset="0"/>
                <a:ea typeface="Times New Roman" pitchFamily="18" charset="0"/>
                <a:cs typeface="Courier New" pitchFamily="49" charset="0"/>
              </a:rPr>
              <a:t>&gt;&lt;/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&gt;</a:t>
            </a:r>
          </a:p>
          <a:p>
            <a:r>
              <a:rPr lang="en-US" sz="2000" dirty="0" smtClean="0">
                <a:solidFill>
                  <a:srgbClr val="0000FF"/>
                </a:solidFill>
                <a:latin typeface="Courier New" pitchFamily="49" charset="0"/>
                <a:ea typeface="Times New Roman" pitchFamily="18" charset="0"/>
                <a:cs typeface="Courier New" pitchFamily="49" charset="0"/>
              </a:rPr>
              <a:t>    &lt;/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&gt;</a:t>
            </a:r>
          </a:p>
          <a:p>
            <a:r>
              <a:rPr lang="en-US" sz="2000" dirty="0" smtClean="0">
                <a:solidFill>
                  <a:srgbClr val="0000FF"/>
                </a:solidFill>
                <a:latin typeface="Courier New" pitchFamily="49" charset="0"/>
                <a:ea typeface="Times New Roman" pitchFamily="18" charset="0"/>
                <a:cs typeface="Courier New" pitchFamily="49" charset="0"/>
              </a:rPr>
              <a:t>&lt;/</a:t>
            </a:r>
            <a:r>
              <a:rPr lang="en-US" sz="2000" dirty="0" smtClean="0">
                <a:solidFill>
                  <a:srgbClr val="800000"/>
                </a:solidFill>
                <a:latin typeface="Courier New" pitchFamily="49" charset="0"/>
                <a:ea typeface="Times New Roman" pitchFamily="18" charset="0"/>
                <a:cs typeface="Courier New" pitchFamily="49" charset="0"/>
              </a:rPr>
              <a:t>div</a:t>
            </a:r>
            <a:r>
              <a:rPr lang="en-US" sz="2000" dirty="0" smtClean="0">
                <a:solidFill>
                  <a:srgbClr val="0000FF"/>
                </a:solidFill>
                <a:latin typeface="Courier New" pitchFamily="49" charset="0"/>
                <a:ea typeface="Times New Roman" pitchFamily="18" charset="0"/>
                <a:cs typeface="Courier New" pitchFamily="49" charset="0"/>
              </a:rPr>
              <a:t>&gt;</a:t>
            </a: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968707" name="Rectangle 3"/>
          <p:cNvSpPr>
            <a:spLocks noGrp="1" noChangeArrowheads="1"/>
          </p:cNvSpPr>
          <p:nvPr>
            <p:ph type="body" idx="1"/>
          </p:nvPr>
        </p:nvSpPr>
        <p:spPr>
          <a:xfrm>
            <a:off x="384175" y="1487488"/>
            <a:ext cx="8410575" cy="1157240"/>
          </a:xfrm>
        </p:spPr>
        <p:txBody>
          <a:bodyPr/>
          <a:lstStyle/>
          <a:p>
            <a:pPr eaLnBrk="1" hangingPunct="1">
              <a:defRPr/>
            </a:pPr>
            <a:r>
              <a:rPr lang="es-AR" sz="3600" dirty="0" smtClean="0"/>
              <a:t>Hojas de Estilo CSS</a:t>
            </a:r>
          </a:p>
          <a:p>
            <a:pPr eaLnBrk="1" hangingPunct="1">
              <a:defRPr/>
            </a:pPr>
            <a:r>
              <a:rPr lang="es-AR"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785411" name="Rectangle 3"/>
          <p:cNvSpPr>
            <a:spLocks noGrp="1" noChangeArrowheads="1"/>
          </p:cNvSpPr>
          <p:nvPr>
            <p:ph type="body" idx="1"/>
          </p:nvPr>
        </p:nvSpPr>
        <p:spPr>
          <a:xfrm>
            <a:off x="384175" y="1487488"/>
            <a:ext cx="8410575" cy="3650230"/>
          </a:xfrm>
        </p:spPr>
        <p:txBody>
          <a:bodyPr/>
          <a:lstStyle/>
          <a:p>
            <a:pPr eaLnBrk="1" hangingPunct="1">
              <a:defRPr/>
            </a:pPr>
            <a:r>
              <a:rPr lang="es-AR" dirty="0" smtClean="0"/>
              <a:t>Hojas de Estilo CSS</a:t>
            </a:r>
          </a:p>
          <a:p>
            <a:pPr eaLnBrk="1" hangingPunct="1">
              <a:defRPr/>
            </a:pPr>
            <a:r>
              <a:rPr lang="es-AR" sz="3600" dirty="0" err="1" smtClean="0"/>
              <a:t>Bootstrap</a:t>
            </a:r>
            <a:endParaRPr lang="es-AR" sz="3600" dirty="0" smtClean="0"/>
          </a:p>
          <a:p>
            <a:pPr lvl="1" eaLnBrk="1" hangingPunct="1">
              <a:defRPr/>
            </a:pPr>
            <a:r>
              <a:rPr lang="es-ES_tradnl" dirty="0" smtClean="0"/>
              <a:t>Generalidades</a:t>
            </a:r>
          </a:p>
          <a:p>
            <a:pPr lvl="1" eaLnBrk="1" hangingPunct="1">
              <a:defRPr/>
            </a:pPr>
            <a:r>
              <a:rPr lang="es-ES_tradnl" dirty="0" smtClean="0"/>
              <a:t>¿Dónde obtener </a:t>
            </a:r>
            <a:r>
              <a:rPr lang="es-ES_tradnl" dirty="0" err="1" smtClean="0"/>
              <a:t>Bootstrap</a:t>
            </a:r>
            <a:r>
              <a:rPr lang="es-ES_tradnl" dirty="0" smtClean="0"/>
              <a:t>?</a:t>
            </a:r>
          </a:p>
          <a:p>
            <a:pPr lvl="1" eaLnBrk="1" hangingPunct="1">
              <a:defRPr/>
            </a:pPr>
            <a:r>
              <a:rPr lang="es-ES_tradnl" dirty="0" smtClean="0"/>
              <a:t>Página con </a:t>
            </a:r>
            <a:r>
              <a:rPr lang="es-ES_tradnl" dirty="0" err="1" smtClean="0"/>
              <a:t>Bootstrap</a:t>
            </a:r>
            <a:endParaRPr lang="es-ES_tradnl" dirty="0" smtClean="0"/>
          </a:p>
          <a:p>
            <a:pPr lvl="1" eaLnBrk="1" hangingPunct="1">
              <a:defRPr/>
            </a:pPr>
            <a:r>
              <a:rPr lang="es-ES_tradnl" dirty="0" smtClean="0"/>
              <a:t>Sistema de cuadrículas</a:t>
            </a:r>
          </a:p>
          <a:p>
            <a:pPr lvl="1" eaLnBrk="1" hangingPunct="1">
              <a:defRPr/>
            </a:pPr>
            <a:r>
              <a:rPr lang="es-ES_tradnl" dirty="0" smtClean="0">
                <a:solidFill>
                  <a:schemeClr val="accent1"/>
                </a:solidFill>
              </a:rPr>
              <a:t>Clases de </a:t>
            </a:r>
            <a:r>
              <a:rPr lang="es-ES_tradnl" dirty="0" err="1" smtClean="0">
                <a:solidFill>
                  <a:schemeClr val="accent1"/>
                </a:solidFill>
              </a:rPr>
              <a:t>Bootstrap</a:t>
            </a:r>
            <a:endParaRPr lang="es-AR" dirty="0" smtClean="0">
              <a:solidFill>
                <a:schemeClr val="accent1"/>
              </a:solidFill>
            </a:endParaRPr>
          </a:p>
        </p:txBody>
      </p:sp>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Clases de </a:t>
            </a:r>
            <a:r>
              <a:rPr lang="es-AR" dirty="0" err="1" smtClean="0"/>
              <a:t>Bootstrap</a:t>
            </a:r>
            <a:endParaRPr lang="es-AR" dirty="0"/>
          </a:p>
        </p:txBody>
      </p:sp>
      <p:graphicFrame>
        <p:nvGraphicFramePr>
          <p:cNvPr id="4" name="3 Marcador de contenido"/>
          <p:cNvGraphicFramePr>
            <a:graphicFrameLocks noGrp="1"/>
          </p:cNvGraphicFramePr>
          <p:nvPr>
            <p:ph idx="1"/>
          </p:nvPr>
        </p:nvGraphicFramePr>
        <p:xfrm>
          <a:off x="381000" y="1416050"/>
          <a:ext cx="8290371" cy="5191760"/>
        </p:xfrm>
        <a:graphic>
          <a:graphicData uri="http://schemas.openxmlformats.org/drawingml/2006/table">
            <a:tbl>
              <a:tblPr firstRow="1" bandRow="1">
                <a:tableStyleId>{073A0DAA-6AF3-43AB-8588-CEC1D06C72B9}</a:tableStyleId>
              </a:tblPr>
              <a:tblGrid>
                <a:gridCol w="840296"/>
                <a:gridCol w="1492250"/>
                <a:gridCol w="815150"/>
                <a:gridCol w="1914843"/>
                <a:gridCol w="1256030"/>
                <a:gridCol w="1971802"/>
              </a:tblGrid>
              <a:tr h="370840">
                <a:tc>
                  <a:txBody>
                    <a:bodyPr/>
                    <a:lstStyle/>
                    <a:p>
                      <a:r>
                        <a:rPr lang="es-AR" dirty="0" err="1" smtClean="0"/>
                        <a:t>Elem</a:t>
                      </a:r>
                      <a:r>
                        <a:rPr lang="es-AR" dirty="0" smtClean="0"/>
                        <a:t>.</a:t>
                      </a:r>
                      <a:endParaRPr lang="es-AR" dirty="0"/>
                    </a:p>
                  </a:txBody>
                  <a:tcPr/>
                </a:tc>
                <a:tc>
                  <a:txBody>
                    <a:bodyPr/>
                    <a:lstStyle/>
                    <a:p>
                      <a:r>
                        <a:rPr lang="es-AR" dirty="0" smtClean="0"/>
                        <a:t>Clase</a:t>
                      </a:r>
                      <a:endParaRPr lang="es-AR" dirty="0"/>
                    </a:p>
                  </a:txBody>
                  <a:tcPr/>
                </a:tc>
                <a:tc>
                  <a:txBody>
                    <a:bodyPr/>
                    <a:lstStyle/>
                    <a:p>
                      <a:r>
                        <a:rPr lang="es-AR" dirty="0" err="1" smtClean="0"/>
                        <a:t>Elem</a:t>
                      </a:r>
                      <a:r>
                        <a:rPr lang="es-AR" dirty="0" smtClean="0"/>
                        <a:t>.</a:t>
                      </a:r>
                      <a:endParaRPr lang="es-AR" dirty="0"/>
                    </a:p>
                  </a:txBody>
                  <a:tcPr/>
                </a:tc>
                <a:tc>
                  <a:txBody>
                    <a:bodyPr/>
                    <a:lstStyle/>
                    <a:p>
                      <a:r>
                        <a:rPr lang="es-AR" dirty="0" smtClean="0"/>
                        <a:t>Clase</a:t>
                      </a:r>
                      <a:endParaRPr lang="es-AR" dirty="0"/>
                    </a:p>
                  </a:txBody>
                  <a:tcPr/>
                </a:tc>
                <a:tc>
                  <a:txBody>
                    <a:bodyPr/>
                    <a:lstStyle/>
                    <a:p>
                      <a:r>
                        <a:rPr lang="es-AR" dirty="0" err="1" smtClean="0"/>
                        <a:t>Elem</a:t>
                      </a:r>
                      <a:r>
                        <a:rPr lang="es-AR" dirty="0" smtClean="0"/>
                        <a:t>.</a:t>
                      </a:r>
                      <a:endParaRPr lang="es-AR" dirty="0"/>
                    </a:p>
                  </a:txBody>
                  <a:tcPr/>
                </a:tc>
                <a:tc>
                  <a:txBody>
                    <a:bodyPr/>
                    <a:lstStyle/>
                    <a:p>
                      <a:r>
                        <a:rPr lang="es-AR" dirty="0" smtClean="0"/>
                        <a:t>Clase</a:t>
                      </a:r>
                      <a:endParaRPr lang="es-AR" dirty="0"/>
                    </a:p>
                  </a:txBody>
                  <a:tcPr/>
                </a:tc>
              </a:tr>
              <a:tr h="370840">
                <a:tc rowSpan="6">
                  <a:txBody>
                    <a:bodyPr/>
                    <a:lstStyle/>
                    <a:p>
                      <a:r>
                        <a:rPr lang="es-AR" dirty="0" smtClean="0"/>
                        <a:t>Texto</a:t>
                      </a:r>
                      <a:endParaRPr lang="es-AR" dirty="0"/>
                    </a:p>
                  </a:txBody>
                  <a:tcPr/>
                </a:tc>
                <a:tc>
                  <a:txBody>
                    <a:bodyPr/>
                    <a:lstStyle/>
                    <a:p>
                      <a:r>
                        <a:rPr lang="es-AR" dirty="0" smtClean="0"/>
                        <a:t>.</a:t>
                      </a:r>
                      <a:r>
                        <a:rPr lang="es-AR" dirty="0" err="1" smtClean="0"/>
                        <a:t>text-muted</a:t>
                      </a:r>
                      <a:endParaRPr lang="es-AR" dirty="0"/>
                    </a:p>
                  </a:txBody>
                  <a:tcPr/>
                </a:tc>
                <a:tc rowSpan="5">
                  <a:txBody>
                    <a:bodyPr/>
                    <a:lstStyle/>
                    <a:p>
                      <a:r>
                        <a:rPr lang="es-AR" dirty="0" smtClean="0"/>
                        <a:t>Tabla</a:t>
                      </a:r>
                      <a:endParaRPr lang="es-AR" dirty="0"/>
                    </a:p>
                  </a:txBody>
                  <a:tcPr/>
                </a:tc>
                <a:tc>
                  <a:txBody>
                    <a:bodyPr/>
                    <a:lstStyle/>
                    <a:p>
                      <a:r>
                        <a:rPr lang="es-AR" dirty="0" smtClean="0"/>
                        <a:t>.</a:t>
                      </a:r>
                      <a:r>
                        <a:rPr lang="es-AR" dirty="0" err="1" smtClean="0"/>
                        <a:t>table</a:t>
                      </a:r>
                      <a:endParaRPr lang="es-AR" dirty="0"/>
                    </a:p>
                  </a:txBody>
                  <a:tcPr/>
                </a:tc>
                <a:tc rowSpan="5">
                  <a:txBody>
                    <a:bodyPr/>
                    <a:lstStyle/>
                    <a:p>
                      <a:r>
                        <a:rPr lang="es-AR" dirty="0" smtClean="0"/>
                        <a:t>Fila/Celda</a:t>
                      </a:r>
                      <a:endParaRPr lang="es-AR" dirty="0"/>
                    </a:p>
                  </a:txBody>
                  <a:tcPr/>
                </a:tc>
                <a:tc>
                  <a:txBody>
                    <a:bodyPr/>
                    <a:lstStyle/>
                    <a:p>
                      <a:r>
                        <a:rPr lang="es-AR" dirty="0" smtClean="0"/>
                        <a:t>.active</a:t>
                      </a:r>
                      <a:endParaRPr lang="es-AR" dirty="0"/>
                    </a:p>
                  </a:txBody>
                  <a:tcPr/>
                </a:tc>
              </a:tr>
              <a:tr h="370840">
                <a:tc vMerge="1">
                  <a:txBody>
                    <a:bodyPr/>
                    <a:lstStyle/>
                    <a:p>
                      <a:endParaRPr lang="es-AR" dirty="0"/>
                    </a:p>
                  </a:txBody>
                  <a:tcPr/>
                </a:tc>
                <a:tc>
                  <a:txBody>
                    <a:bodyPr/>
                    <a:lstStyle/>
                    <a:p>
                      <a:r>
                        <a:rPr lang="es-AR" dirty="0" smtClean="0"/>
                        <a:t>.</a:t>
                      </a:r>
                      <a:r>
                        <a:rPr lang="es-AR" dirty="0" err="1" smtClean="0"/>
                        <a:t>text-primary</a:t>
                      </a:r>
                      <a:endParaRPr lang="es-AR" dirty="0"/>
                    </a:p>
                  </a:txBody>
                  <a:tcPr/>
                </a:tc>
                <a:tc vMerge="1">
                  <a:txBody>
                    <a:bodyPr/>
                    <a:lstStyle/>
                    <a:p>
                      <a:endParaRPr lang="es-AR"/>
                    </a:p>
                  </a:txBody>
                  <a:tcPr/>
                </a:tc>
                <a:tc>
                  <a:txBody>
                    <a:bodyPr/>
                    <a:lstStyle/>
                    <a:p>
                      <a:r>
                        <a:rPr lang="es-AR" dirty="0" smtClean="0"/>
                        <a:t>.</a:t>
                      </a:r>
                      <a:r>
                        <a:rPr lang="es-AR" dirty="0" err="1" smtClean="0"/>
                        <a:t>table-stripped</a:t>
                      </a:r>
                      <a:endParaRPr lang="es-AR" dirty="0"/>
                    </a:p>
                  </a:txBody>
                  <a:tcPr/>
                </a:tc>
                <a:tc vMerge="1">
                  <a:txBody>
                    <a:bodyPr/>
                    <a:lstStyle/>
                    <a:p>
                      <a:endParaRPr lang="es-AR"/>
                    </a:p>
                  </a:txBody>
                  <a:tcPr/>
                </a:tc>
                <a:tc>
                  <a:txBody>
                    <a:bodyPr/>
                    <a:lstStyle/>
                    <a:p>
                      <a:r>
                        <a:rPr lang="es-AR" dirty="0" smtClean="0"/>
                        <a:t>.</a:t>
                      </a:r>
                      <a:r>
                        <a:rPr lang="es-AR" dirty="0" err="1" smtClean="0"/>
                        <a:t>success</a:t>
                      </a:r>
                      <a:endParaRPr lang="es-AR" dirty="0"/>
                    </a:p>
                  </a:txBody>
                  <a:tcPr/>
                </a:tc>
              </a:tr>
              <a:tr h="370840">
                <a:tc vMerge="1">
                  <a:txBody>
                    <a:bodyPr/>
                    <a:lstStyle/>
                    <a:p>
                      <a:endParaRPr lang="es-AR" dirty="0"/>
                    </a:p>
                  </a:txBody>
                  <a:tcPr/>
                </a:tc>
                <a:tc>
                  <a:txBody>
                    <a:bodyPr/>
                    <a:lstStyle/>
                    <a:p>
                      <a:r>
                        <a:rPr lang="es-AR" dirty="0" smtClean="0"/>
                        <a:t>.</a:t>
                      </a:r>
                      <a:r>
                        <a:rPr lang="es-AR" dirty="0" err="1" smtClean="0"/>
                        <a:t>text-success</a:t>
                      </a:r>
                      <a:endParaRPr lang="es-AR" dirty="0"/>
                    </a:p>
                  </a:txBody>
                  <a:tcPr/>
                </a:tc>
                <a:tc vMerge="1">
                  <a:txBody>
                    <a:bodyPr/>
                    <a:lstStyle/>
                    <a:p>
                      <a:endParaRPr lang="es-AR"/>
                    </a:p>
                  </a:txBody>
                  <a:tcPr/>
                </a:tc>
                <a:tc>
                  <a:txBody>
                    <a:bodyPr/>
                    <a:lstStyle/>
                    <a:p>
                      <a:r>
                        <a:rPr lang="es-AR" dirty="0" smtClean="0"/>
                        <a:t>.</a:t>
                      </a:r>
                      <a:r>
                        <a:rPr lang="es-AR" dirty="0" err="1" smtClean="0"/>
                        <a:t>table-borderer</a:t>
                      </a:r>
                      <a:endParaRPr lang="es-AR" dirty="0"/>
                    </a:p>
                  </a:txBody>
                  <a:tcPr/>
                </a:tc>
                <a:tc vMerge="1">
                  <a:txBody>
                    <a:bodyPr/>
                    <a:lstStyle/>
                    <a:p>
                      <a:endParaRPr lang="es-AR"/>
                    </a:p>
                  </a:txBody>
                  <a:tcPr/>
                </a:tc>
                <a:tc>
                  <a:txBody>
                    <a:bodyPr/>
                    <a:lstStyle/>
                    <a:p>
                      <a:r>
                        <a:rPr lang="es-AR" dirty="0" smtClean="0"/>
                        <a:t>.</a:t>
                      </a:r>
                      <a:r>
                        <a:rPr lang="es-AR" dirty="0" err="1" smtClean="0"/>
                        <a:t>info</a:t>
                      </a:r>
                      <a:endParaRPr lang="es-AR" dirty="0"/>
                    </a:p>
                  </a:txBody>
                  <a:tcPr/>
                </a:tc>
              </a:tr>
              <a:tr h="370840">
                <a:tc vMerge="1">
                  <a:txBody>
                    <a:bodyPr/>
                    <a:lstStyle/>
                    <a:p>
                      <a:endParaRPr lang="es-AR" dirty="0"/>
                    </a:p>
                  </a:txBody>
                  <a:tcPr/>
                </a:tc>
                <a:tc>
                  <a:txBody>
                    <a:bodyPr/>
                    <a:lstStyle/>
                    <a:p>
                      <a:r>
                        <a:rPr lang="es-AR" dirty="0" smtClean="0"/>
                        <a:t>.</a:t>
                      </a:r>
                      <a:r>
                        <a:rPr lang="es-AR" dirty="0" err="1" smtClean="0"/>
                        <a:t>text-info</a:t>
                      </a:r>
                      <a:endParaRPr lang="es-AR" dirty="0"/>
                    </a:p>
                  </a:txBody>
                  <a:tcPr/>
                </a:tc>
                <a:tc vMerge="1">
                  <a:txBody>
                    <a:bodyPr/>
                    <a:lstStyle/>
                    <a:p>
                      <a:endParaRPr lang="es-AR" dirty="0"/>
                    </a:p>
                  </a:txBody>
                  <a:tcPr/>
                </a:tc>
                <a:tc>
                  <a:txBody>
                    <a:bodyPr/>
                    <a:lstStyle/>
                    <a:p>
                      <a:r>
                        <a:rPr lang="es-AR" dirty="0" smtClean="0"/>
                        <a:t>.</a:t>
                      </a:r>
                      <a:r>
                        <a:rPr lang="es-AR" dirty="0" err="1" smtClean="0"/>
                        <a:t>table-hoover</a:t>
                      </a:r>
                      <a:endParaRPr lang="es-AR" dirty="0"/>
                    </a:p>
                  </a:txBody>
                  <a:tcPr/>
                </a:tc>
                <a:tc vMerge="1">
                  <a:txBody>
                    <a:bodyPr/>
                    <a:lstStyle/>
                    <a:p>
                      <a:endParaRPr lang="es-AR"/>
                    </a:p>
                  </a:txBody>
                  <a:tcPr/>
                </a:tc>
                <a:tc>
                  <a:txBody>
                    <a:bodyPr/>
                    <a:lstStyle/>
                    <a:p>
                      <a:r>
                        <a:rPr lang="es-AR" dirty="0" smtClean="0"/>
                        <a:t>.</a:t>
                      </a:r>
                      <a:r>
                        <a:rPr lang="es-AR" dirty="0" err="1" smtClean="0"/>
                        <a:t>warning</a:t>
                      </a:r>
                      <a:endParaRPr lang="es-AR" dirty="0"/>
                    </a:p>
                  </a:txBody>
                  <a:tcPr/>
                </a:tc>
              </a:tr>
              <a:tr h="370840">
                <a:tc vMerge="1">
                  <a:txBody>
                    <a:bodyPr/>
                    <a:lstStyle/>
                    <a:p>
                      <a:endParaRPr lang="es-AR"/>
                    </a:p>
                  </a:txBody>
                  <a:tcPr/>
                </a:tc>
                <a:tc>
                  <a:txBody>
                    <a:bodyPr/>
                    <a:lstStyle/>
                    <a:p>
                      <a:r>
                        <a:rPr lang="es-AR" dirty="0" smtClean="0"/>
                        <a:t>.</a:t>
                      </a:r>
                      <a:r>
                        <a:rPr lang="es-AR" dirty="0" err="1" smtClean="0"/>
                        <a:t>text-warning</a:t>
                      </a:r>
                      <a:endParaRPr lang="es-AR" dirty="0"/>
                    </a:p>
                  </a:txBody>
                  <a:tcPr/>
                </a:tc>
                <a:tc vMerge="1">
                  <a:txBody>
                    <a:bodyPr/>
                    <a:lstStyle/>
                    <a:p>
                      <a:endParaRPr lang="es-AR" dirty="0"/>
                    </a:p>
                  </a:txBody>
                  <a:tcPr/>
                </a:tc>
                <a:tc>
                  <a:txBody>
                    <a:bodyPr/>
                    <a:lstStyle/>
                    <a:p>
                      <a:r>
                        <a:rPr lang="es-AR" dirty="0" smtClean="0"/>
                        <a:t>.</a:t>
                      </a:r>
                      <a:r>
                        <a:rPr lang="es-AR" dirty="0" err="1" smtClean="0"/>
                        <a:t>table-condensed</a:t>
                      </a:r>
                      <a:endParaRPr lang="es-AR" dirty="0"/>
                    </a:p>
                  </a:txBody>
                  <a:tcPr/>
                </a:tc>
                <a:tc vMerge="1">
                  <a:txBody>
                    <a:bodyPr/>
                    <a:lstStyle/>
                    <a:p>
                      <a:endParaRPr lang="es-AR" dirty="0"/>
                    </a:p>
                  </a:txBody>
                  <a:tcPr/>
                </a:tc>
                <a:tc>
                  <a:txBody>
                    <a:bodyPr/>
                    <a:lstStyle/>
                    <a:p>
                      <a:r>
                        <a:rPr lang="es-AR" dirty="0" smtClean="0"/>
                        <a:t>.</a:t>
                      </a:r>
                      <a:r>
                        <a:rPr lang="es-AR" dirty="0" err="1" smtClean="0"/>
                        <a:t>danger</a:t>
                      </a:r>
                      <a:endParaRPr lang="es-AR" dirty="0"/>
                    </a:p>
                  </a:txBody>
                  <a:tcPr/>
                </a:tc>
              </a:tr>
              <a:tr h="370840">
                <a:tc vMerge="1">
                  <a:txBody>
                    <a:bodyPr/>
                    <a:lstStyle/>
                    <a:p>
                      <a:endParaRPr lang="es-AR" dirty="0"/>
                    </a:p>
                  </a:txBody>
                  <a:tcPr/>
                </a:tc>
                <a:tc>
                  <a:txBody>
                    <a:bodyPr/>
                    <a:lstStyle/>
                    <a:p>
                      <a:r>
                        <a:rPr lang="es-AR" dirty="0" smtClean="0"/>
                        <a:t>.</a:t>
                      </a:r>
                      <a:r>
                        <a:rPr lang="es-AR" dirty="0" err="1" smtClean="0"/>
                        <a:t>text-danger</a:t>
                      </a:r>
                      <a:endParaRPr lang="es-AR" dirty="0"/>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dirty="0"/>
                    </a:p>
                  </a:txBody>
                  <a:tcPr/>
                </a:tc>
              </a:tr>
              <a:tr h="370840">
                <a:tc rowSpan="5">
                  <a:txBody>
                    <a:bodyPr/>
                    <a:lstStyle/>
                    <a:p>
                      <a:r>
                        <a:rPr lang="es-AR" dirty="0" smtClean="0"/>
                        <a:t>Fondo</a:t>
                      </a:r>
                      <a:endParaRPr lang="es-AR" dirty="0"/>
                    </a:p>
                  </a:txBody>
                  <a:tcPr/>
                </a:tc>
                <a:tc>
                  <a:txBody>
                    <a:bodyPr/>
                    <a:lstStyle/>
                    <a:p>
                      <a:r>
                        <a:rPr lang="es-AR" dirty="0" smtClean="0"/>
                        <a:t>.</a:t>
                      </a:r>
                      <a:r>
                        <a:rPr lang="es-AR" dirty="0" err="1" smtClean="0"/>
                        <a:t>bg-primary</a:t>
                      </a:r>
                      <a:endParaRPr lang="es-AR" dirty="0"/>
                    </a:p>
                  </a:txBody>
                  <a:tcPr/>
                </a:tc>
                <a:tc rowSpan="7">
                  <a:txBody>
                    <a:bodyPr/>
                    <a:lstStyle/>
                    <a:p>
                      <a:r>
                        <a:rPr lang="es-AR" dirty="0" smtClean="0"/>
                        <a:t>Botón</a:t>
                      </a:r>
                      <a:endParaRPr lang="es-AR" dirty="0"/>
                    </a:p>
                  </a:txBody>
                  <a:tcPr/>
                </a:tc>
                <a:tc>
                  <a:txBody>
                    <a:bodyPr/>
                    <a:lstStyle/>
                    <a:p>
                      <a:r>
                        <a:rPr lang="es-AR" dirty="0" smtClean="0"/>
                        <a:t>.</a:t>
                      </a:r>
                      <a:r>
                        <a:rPr lang="es-AR" dirty="0" err="1" smtClean="0"/>
                        <a:t>btn</a:t>
                      </a:r>
                      <a:r>
                        <a:rPr lang="es-AR" dirty="0" smtClean="0"/>
                        <a:t>-default</a:t>
                      </a:r>
                      <a:endParaRPr lang="es-AR" dirty="0"/>
                    </a:p>
                  </a:txBody>
                  <a:tcPr/>
                </a:tc>
                <a:tc rowSpan="5">
                  <a:txBody>
                    <a:bodyPr/>
                    <a:lstStyle/>
                    <a:p>
                      <a:r>
                        <a:rPr lang="es-AR" dirty="0" smtClean="0"/>
                        <a:t>Mensaje</a:t>
                      </a:r>
                      <a:endParaRPr lang="es-AR" dirty="0"/>
                    </a:p>
                  </a:txBody>
                  <a:tcPr/>
                </a:tc>
                <a:tc>
                  <a:txBody>
                    <a:bodyPr/>
                    <a:lstStyle/>
                    <a:p>
                      <a:r>
                        <a:rPr lang="es-AR" dirty="0" smtClean="0"/>
                        <a:t>.</a:t>
                      </a:r>
                      <a:r>
                        <a:rPr lang="es-AR" dirty="0" err="1" smtClean="0"/>
                        <a:t>alert-success</a:t>
                      </a:r>
                      <a:endParaRPr lang="es-AR" dirty="0"/>
                    </a:p>
                  </a:txBody>
                  <a:tcPr/>
                </a:tc>
              </a:tr>
              <a:tr h="370840">
                <a:tc vMerge="1">
                  <a:txBody>
                    <a:bodyPr/>
                    <a:lstStyle/>
                    <a:p>
                      <a:endParaRPr lang="es-AR"/>
                    </a:p>
                  </a:txBody>
                  <a:tcPr/>
                </a:tc>
                <a:tc>
                  <a:txBody>
                    <a:bodyPr/>
                    <a:lstStyle/>
                    <a:p>
                      <a:r>
                        <a:rPr lang="es-AR" dirty="0" smtClean="0"/>
                        <a:t>.</a:t>
                      </a:r>
                      <a:r>
                        <a:rPr lang="es-AR" dirty="0" err="1" smtClean="0"/>
                        <a:t>bg-success</a:t>
                      </a:r>
                      <a:endParaRPr lang="es-AR" dirty="0"/>
                    </a:p>
                  </a:txBody>
                  <a:tcPr/>
                </a:tc>
                <a:tc vMerge="1">
                  <a:txBody>
                    <a:bodyPr/>
                    <a:lstStyle/>
                    <a:p>
                      <a:endParaRPr lang="es-AR"/>
                    </a:p>
                  </a:txBody>
                  <a:tcPr/>
                </a:tc>
                <a:tc>
                  <a:txBody>
                    <a:bodyPr/>
                    <a:lstStyle/>
                    <a:p>
                      <a:r>
                        <a:rPr lang="es-AR" dirty="0" smtClean="0"/>
                        <a:t>.</a:t>
                      </a:r>
                      <a:r>
                        <a:rPr lang="es-AR" dirty="0" err="1" smtClean="0"/>
                        <a:t>btn-primary</a:t>
                      </a:r>
                      <a:endParaRPr lang="es-AR" dirty="0"/>
                    </a:p>
                  </a:txBody>
                  <a:tcPr/>
                </a:tc>
                <a:tc vMerge="1">
                  <a:txBody>
                    <a:bodyPr/>
                    <a:lstStyle/>
                    <a:p>
                      <a:endParaRPr lang="es-AR"/>
                    </a:p>
                  </a:txBody>
                  <a:tcPr/>
                </a:tc>
                <a:tc>
                  <a:txBody>
                    <a:bodyPr/>
                    <a:lstStyle/>
                    <a:p>
                      <a:r>
                        <a:rPr lang="es-AR" dirty="0" smtClean="0"/>
                        <a:t>.</a:t>
                      </a:r>
                      <a:r>
                        <a:rPr lang="es-AR" dirty="0" err="1" smtClean="0"/>
                        <a:t>alert-info</a:t>
                      </a:r>
                      <a:endParaRPr lang="es-AR" dirty="0"/>
                    </a:p>
                  </a:txBody>
                  <a:tcPr/>
                </a:tc>
              </a:tr>
              <a:tr h="370840">
                <a:tc vMerge="1">
                  <a:txBody>
                    <a:bodyPr/>
                    <a:lstStyle/>
                    <a:p>
                      <a:endParaRPr lang="es-AR"/>
                    </a:p>
                  </a:txBody>
                  <a:tcPr/>
                </a:tc>
                <a:tc>
                  <a:txBody>
                    <a:bodyPr/>
                    <a:lstStyle/>
                    <a:p>
                      <a:r>
                        <a:rPr lang="es-AR" dirty="0" smtClean="0"/>
                        <a:t>.</a:t>
                      </a:r>
                      <a:r>
                        <a:rPr lang="es-AR" dirty="0" err="1" smtClean="0"/>
                        <a:t>bg-info</a:t>
                      </a:r>
                      <a:endParaRPr lang="es-AR" dirty="0"/>
                    </a:p>
                  </a:txBody>
                  <a:tcPr/>
                </a:tc>
                <a:tc vMerge="1">
                  <a:txBody>
                    <a:bodyPr/>
                    <a:lstStyle/>
                    <a:p>
                      <a:endParaRPr lang="es-AR"/>
                    </a:p>
                  </a:txBody>
                  <a:tcPr/>
                </a:tc>
                <a:tc>
                  <a:txBody>
                    <a:bodyPr/>
                    <a:lstStyle/>
                    <a:p>
                      <a:r>
                        <a:rPr lang="es-AR" dirty="0" smtClean="0"/>
                        <a:t>.</a:t>
                      </a:r>
                      <a:r>
                        <a:rPr lang="es-AR" dirty="0" err="1" smtClean="0"/>
                        <a:t>btn-success</a:t>
                      </a:r>
                      <a:endParaRPr lang="es-AR" dirty="0"/>
                    </a:p>
                  </a:txBody>
                  <a:tcPr/>
                </a:tc>
                <a:tc vMerge="1">
                  <a:txBody>
                    <a:bodyPr/>
                    <a:lstStyle/>
                    <a:p>
                      <a:endParaRPr lang="es-AR"/>
                    </a:p>
                  </a:txBody>
                  <a:tcPr/>
                </a:tc>
                <a:tc>
                  <a:txBody>
                    <a:bodyPr/>
                    <a:lstStyle/>
                    <a:p>
                      <a:r>
                        <a:rPr lang="es-AR" dirty="0" smtClean="0"/>
                        <a:t>.</a:t>
                      </a:r>
                      <a:r>
                        <a:rPr lang="es-AR" dirty="0" err="1" smtClean="0"/>
                        <a:t>alert-warning</a:t>
                      </a:r>
                      <a:endParaRPr lang="es-AR" dirty="0"/>
                    </a:p>
                  </a:txBody>
                  <a:tcPr/>
                </a:tc>
              </a:tr>
              <a:tr h="370840">
                <a:tc vMerge="1">
                  <a:txBody>
                    <a:bodyPr/>
                    <a:lstStyle/>
                    <a:p>
                      <a:endParaRPr lang="es-AR"/>
                    </a:p>
                  </a:txBody>
                  <a:tcPr/>
                </a:tc>
                <a:tc>
                  <a:txBody>
                    <a:bodyPr/>
                    <a:lstStyle/>
                    <a:p>
                      <a:r>
                        <a:rPr lang="es-AR" dirty="0" smtClean="0"/>
                        <a:t>.</a:t>
                      </a:r>
                      <a:r>
                        <a:rPr lang="es-AR" dirty="0" err="1" smtClean="0"/>
                        <a:t>bg-warning</a:t>
                      </a:r>
                      <a:endParaRPr lang="es-AR" dirty="0"/>
                    </a:p>
                  </a:txBody>
                  <a:tcPr/>
                </a:tc>
                <a:tc vMerge="1">
                  <a:txBody>
                    <a:bodyPr/>
                    <a:lstStyle/>
                    <a:p>
                      <a:endParaRPr lang="es-AR"/>
                    </a:p>
                  </a:txBody>
                  <a:tcPr/>
                </a:tc>
                <a:tc>
                  <a:txBody>
                    <a:bodyPr/>
                    <a:lstStyle/>
                    <a:p>
                      <a:r>
                        <a:rPr lang="es-AR" dirty="0" smtClean="0"/>
                        <a:t>.</a:t>
                      </a:r>
                      <a:r>
                        <a:rPr lang="es-AR" dirty="0" err="1" smtClean="0"/>
                        <a:t>btn-info</a:t>
                      </a:r>
                      <a:endParaRPr lang="es-AR" dirty="0"/>
                    </a:p>
                  </a:txBody>
                  <a:tcPr/>
                </a:tc>
                <a:tc vMerge="1">
                  <a:txBody>
                    <a:bodyPr/>
                    <a:lstStyle/>
                    <a:p>
                      <a:endParaRPr lang="es-AR" dirty="0"/>
                    </a:p>
                  </a:txBody>
                  <a:tcPr/>
                </a:tc>
                <a:tc>
                  <a:txBody>
                    <a:bodyPr/>
                    <a:lstStyle/>
                    <a:p>
                      <a:r>
                        <a:rPr lang="es-AR" dirty="0" smtClean="0"/>
                        <a:t>.</a:t>
                      </a:r>
                      <a:r>
                        <a:rPr lang="es-AR" dirty="0" err="1" smtClean="0"/>
                        <a:t>alert-danger</a:t>
                      </a:r>
                      <a:endParaRPr lang="es-AR" dirty="0"/>
                    </a:p>
                  </a:txBody>
                  <a:tcPr/>
                </a:tc>
              </a:tr>
              <a:tr h="370840">
                <a:tc vMerge="1">
                  <a:txBody>
                    <a:bodyPr/>
                    <a:lstStyle/>
                    <a:p>
                      <a:endParaRPr lang="es-AR" dirty="0"/>
                    </a:p>
                  </a:txBody>
                  <a:tcPr/>
                </a:tc>
                <a:tc>
                  <a:txBody>
                    <a:bodyPr/>
                    <a:lstStyle/>
                    <a:p>
                      <a:r>
                        <a:rPr lang="es-AR" dirty="0" smtClean="0"/>
                        <a:t>.</a:t>
                      </a:r>
                      <a:r>
                        <a:rPr lang="es-AR" dirty="0" err="1" smtClean="0"/>
                        <a:t>bg-danger</a:t>
                      </a:r>
                      <a:endParaRPr lang="es-AR" dirty="0"/>
                    </a:p>
                  </a:txBody>
                  <a:tcPr/>
                </a:tc>
                <a:tc vMerge="1">
                  <a:txBody>
                    <a:bodyPr/>
                    <a:lstStyle/>
                    <a:p>
                      <a:endParaRPr lang="es-AR"/>
                    </a:p>
                  </a:txBody>
                  <a:tcPr/>
                </a:tc>
                <a:tc>
                  <a:txBody>
                    <a:bodyPr/>
                    <a:lstStyle/>
                    <a:p>
                      <a:r>
                        <a:rPr lang="es-AR" dirty="0" smtClean="0"/>
                        <a:t>.</a:t>
                      </a:r>
                      <a:r>
                        <a:rPr lang="es-AR" dirty="0" err="1" smtClean="0"/>
                        <a:t>btn-warning</a:t>
                      </a:r>
                      <a:endParaRPr lang="es-AR" dirty="0"/>
                    </a:p>
                  </a:txBody>
                  <a:tcPr/>
                </a:tc>
                <a:tc vMerge="1">
                  <a:txBody>
                    <a:bodyPr/>
                    <a:lstStyle/>
                    <a:p>
                      <a:endParaRPr lang="es-AR" dirty="0"/>
                    </a:p>
                  </a:txBody>
                  <a:tcPr/>
                </a:tc>
                <a:tc>
                  <a:txBody>
                    <a:bodyPr/>
                    <a:lstStyle/>
                    <a:p>
                      <a:r>
                        <a:rPr lang="es-AR" dirty="0" smtClean="0"/>
                        <a:t>.</a:t>
                      </a:r>
                      <a:r>
                        <a:rPr lang="es-AR" dirty="0" err="1" smtClean="0"/>
                        <a:t>alert-dismissable</a:t>
                      </a:r>
                      <a:endParaRPr lang="es-AR" dirty="0"/>
                    </a:p>
                  </a:txBody>
                  <a:tcPr/>
                </a:tc>
              </a:tr>
              <a:tr h="370840">
                <a:tc>
                  <a:txBody>
                    <a:bodyPr/>
                    <a:lstStyle/>
                    <a:p>
                      <a:endParaRPr lang="es-AR"/>
                    </a:p>
                  </a:txBody>
                  <a:tcPr/>
                </a:tc>
                <a:tc>
                  <a:txBody>
                    <a:bodyPr/>
                    <a:lstStyle/>
                    <a:p>
                      <a:endParaRPr lang="es-AR"/>
                    </a:p>
                  </a:txBody>
                  <a:tcPr/>
                </a:tc>
                <a:tc vMerge="1">
                  <a:txBody>
                    <a:bodyPr/>
                    <a:lstStyle/>
                    <a:p>
                      <a:endParaRPr lang="es-AR"/>
                    </a:p>
                  </a:txBody>
                  <a:tcPr/>
                </a:tc>
                <a:tc>
                  <a:txBody>
                    <a:bodyPr/>
                    <a:lstStyle/>
                    <a:p>
                      <a:r>
                        <a:rPr lang="es-AR" dirty="0" smtClean="0"/>
                        <a:t>.</a:t>
                      </a:r>
                      <a:r>
                        <a:rPr lang="es-AR" dirty="0" err="1" smtClean="0"/>
                        <a:t>btn-danger</a:t>
                      </a:r>
                      <a:endParaRPr lang="es-AR" dirty="0"/>
                    </a:p>
                  </a:txBody>
                  <a:tcPr/>
                </a:tc>
                <a:tc>
                  <a:txBody>
                    <a:bodyPr/>
                    <a:lstStyle/>
                    <a:p>
                      <a:endParaRPr lang="es-AR"/>
                    </a:p>
                  </a:txBody>
                  <a:tcPr/>
                </a:tc>
                <a:tc>
                  <a:txBody>
                    <a:bodyPr/>
                    <a:lstStyle/>
                    <a:p>
                      <a:endParaRPr lang="es-AR"/>
                    </a:p>
                  </a:txBody>
                  <a:tcPr/>
                </a:tc>
              </a:tr>
              <a:tr h="370840">
                <a:tc>
                  <a:txBody>
                    <a:bodyPr/>
                    <a:lstStyle/>
                    <a:p>
                      <a:endParaRPr lang="es-AR"/>
                    </a:p>
                  </a:txBody>
                  <a:tcPr/>
                </a:tc>
                <a:tc>
                  <a:txBody>
                    <a:bodyPr/>
                    <a:lstStyle/>
                    <a:p>
                      <a:endParaRPr lang="es-AR"/>
                    </a:p>
                  </a:txBody>
                  <a:tcPr/>
                </a:tc>
                <a:tc vMerge="1">
                  <a:txBody>
                    <a:bodyPr/>
                    <a:lstStyle/>
                    <a:p>
                      <a:endParaRPr lang="es-AR" dirty="0"/>
                    </a:p>
                  </a:txBody>
                  <a:tcPr/>
                </a:tc>
                <a:tc>
                  <a:txBody>
                    <a:bodyPr/>
                    <a:lstStyle/>
                    <a:p>
                      <a:r>
                        <a:rPr lang="es-AR" dirty="0" smtClean="0"/>
                        <a:t>.</a:t>
                      </a:r>
                      <a:r>
                        <a:rPr lang="es-AR" dirty="0" err="1" smtClean="0"/>
                        <a:t>btn</a:t>
                      </a:r>
                      <a:r>
                        <a:rPr lang="es-AR" dirty="0" smtClean="0"/>
                        <a:t>-link</a:t>
                      </a:r>
                      <a:endParaRPr lang="es-AR" dirty="0"/>
                    </a:p>
                  </a:txBody>
                  <a:tcPr/>
                </a:tc>
                <a:tc>
                  <a:txBody>
                    <a:bodyPr/>
                    <a:lstStyle/>
                    <a:p>
                      <a:endParaRPr lang="es-AR"/>
                    </a:p>
                  </a:txBody>
                  <a:tcPr/>
                </a:tc>
                <a:tc>
                  <a:txBody>
                    <a:bodyPr/>
                    <a:lstStyle/>
                    <a:p>
                      <a:endParaRPr lang="es-AR" dirty="0"/>
                    </a:p>
                  </a:txBody>
                  <a:tcPr/>
                </a:tc>
              </a:tr>
            </a:tbl>
          </a:graphicData>
        </a:graphic>
      </p:graphicFrame>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953000"/>
            <a:ext cx="8393113" cy="750888"/>
          </a:xfrm>
        </p:spPr>
        <p:txBody>
          <a:bodyPr/>
          <a:lstStyle/>
          <a:p>
            <a:pPr algn="ctr" eaLnBrk="1" hangingPunct="1">
              <a:defRPr/>
            </a:pPr>
            <a:r>
              <a:rPr lang="es-ES" dirty="0" smtClean="0"/>
              <a:t>Ejercitación</a:t>
            </a:r>
          </a:p>
        </p:txBody>
      </p:sp>
      <p:pic>
        <p:nvPicPr>
          <p:cNvPr id="33795" name="Picture 4" descr="C:\Program Files (x86)\Microsoft Office\MEDIA\CAGCAT10\j0234687.gif"/>
          <p:cNvPicPr>
            <a:picLocks noChangeAspect="1" noChangeArrowheads="1" noCrop="1"/>
          </p:cNvPicPr>
          <p:nvPr/>
        </p:nvPicPr>
        <p:blipFill>
          <a:blip r:embed="rId2" cstate="print"/>
          <a:srcRect/>
          <a:stretch>
            <a:fillRect/>
          </a:stretch>
        </p:blipFill>
        <p:spPr bwMode="auto">
          <a:xfrm>
            <a:off x="2514600" y="990600"/>
            <a:ext cx="4146550" cy="2443163"/>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968707" name="Rectangle 3"/>
          <p:cNvSpPr>
            <a:spLocks noGrp="1" noChangeArrowheads="1"/>
          </p:cNvSpPr>
          <p:nvPr>
            <p:ph type="body" idx="1"/>
          </p:nvPr>
        </p:nvSpPr>
        <p:spPr>
          <a:xfrm>
            <a:off x="384175" y="1487488"/>
            <a:ext cx="8410575" cy="4130361"/>
          </a:xfrm>
        </p:spPr>
        <p:txBody>
          <a:bodyPr/>
          <a:lstStyle/>
          <a:p>
            <a:pPr eaLnBrk="1" hangingPunct="1">
              <a:defRPr/>
            </a:pPr>
            <a:r>
              <a:rPr lang="es-AR" sz="3600" dirty="0" smtClean="0"/>
              <a:t>Hojas de Estilo CSS</a:t>
            </a:r>
          </a:p>
          <a:p>
            <a:pPr lvl="1" eaLnBrk="1" hangingPunct="1">
              <a:defRPr/>
            </a:pPr>
            <a:r>
              <a:rPr lang="es-ES" dirty="0" smtClean="0">
                <a:solidFill>
                  <a:schemeClr val="accent1"/>
                </a:solidFill>
              </a:rPr>
              <a:t>Generalidades</a:t>
            </a:r>
          </a:p>
          <a:p>
            <a:pPr lvl="1" eaLnBrk="1" hangingPunct="1">
              <a:defRPr/>
            </a:pPr>
            <a:r>
              <a:rPr lang="es-ES" dirty="0" smtClean="0"/>
              <a:t>Sintaxis</a:t>
            </a:r>
          </a:p>
          <a:p>
            <a:pPr lvl="1" eaLnBrk="1" hangingPunct="1">
              <a:defRPr/>
            </a:pPr>
            <a:r>
              <a:rPr lang="es-ES" dirty="0" smtClean="0"/>
              <a:t>Agrupación de Reglas</a:t>
            </a:r>
          </a:p>
          <a:p>
            <a:pPr lvl="1" eaLnBrk="1" hangingPunct="1">
              <a:defRPr/>
            </a:pPr>
            <a:r>
              <a:rPr lang="es-ES" dirty="0" smtClean="0"/>
              <a:t>Clases</a:t>
            </a:r>
          </a:p>
          <a:p>
            <a:pPr lvl="1" eaLnBrk="1" hangingPunct="1">
              <a:defRPr/>
            </a:pPr>
            <a:r>
              <a:rPr lang="es-ES" dirty="0" smtClean="0"/>
              <a:t>Identificadores Únicos</a:t>
            </a:r>
          </a:p>
          <a:p>
            <a:pPr lvl="1" eaLnBrk="1" hangingPunct="1">
              <a:defRPr/>
            </a:pPr>
            <a:r>
              <a:rPr lang="es-ES" dirty="0" err="1" smtClean="0"/>
              <a:t>Pseudo</a:t>
            </a:r>
            <a:r>
              <a:rPr lang="es-ES" dirty="0" smtClean="0"/>
              <a:t> – Elementos</a:t>
            </a:r>
          </a:p>
          <a:p>
            <a:pPr eaLnBrk="1" hangingPunct="1">
              <a:defRPr/>
            </a:pPr>
            <a:r>
              <a:rPr lang="es-ES"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2"/>
          <p:cNvSpPr>
            <a:spLocks noGrp="1" noChangeArrowheads="1"/>
          </p:cNvSpPr>
          <p:nvPr>
            <p:ph type="title"/>
          </p:nvPr>
        </p:nvSpPr>
        <p:spPr>
          <a:xfrm>
            <a:off x="381000" y="228600"/>
            <a:ext cx="8763000" cy="757238"/>
          </a:xfrm>
        </p:spPr>
        <p:txBody>
          <a:bodyPr/>
          <a:lstStyle/>
          <a:p>
            <a:pPr eaLnBrk="1" hangingPunct="1">
              <a:defRPr/>
            </a:pPr>
            <a:r>
              <a:rPr lang="en-US" dirty="0" smtClean="0"/>
              <a:t>CSS – Cascading Style Sheet</a:t>
            </a:r>
            <a:endParaRPr lang="en-US" sz="2800" dirty="0" smtClean="0"/>
          </a:p>
        </p:txBody>
      </p:sp>
      <p:sp>
        <p:nvSpPr>
          <p:cNvPr id="1101827" name="Rectangle 3"/>
          <p:cNvSpPr>
            <a:spLocks noGrp="1" noChangeArrowheads="1"/>
          </p:cNvSpPr>
          <p:nvPr>
            <p:ph type="body" idx="1"/>
          </p:nvPr>
        </p:nvSpPr>
        <p:spPr>
          <a:xfrm>
            <a:off x="374650" y="1498600"/>
            <a:ext cx="8769350" cy="5070475"/>
          </a:xfrm>
          <a:effectLst>
            <a:outerShdw dist="12700" algn="ctr" rotWithShape="0">
              <a:schemeClr val="bg2">
                <a:alpha val="50000"/>
              </a:schemeClr>
            </a:outerShdw>
          </a:effectLst>
        </p:spPr>
        <p:txBody>
          <a:bodyPr lIns="91354" tIns="45678" rIns="91354" bIns="45678"/>
          <a:lstStyle/>
          <a:p>
            <a:pPr>
              <a:defRPr/>
            </a:pPr>
            <a:r>
              <a:rPr lang="es-AR" sz="2800" dirty="0" smtClean="0"/>
              <a:t>Las hojas de estilo en cascada (CSS) son un lenguaje formal usado para definir la presentación estética de un documento estructurado y escrito en HTML. </a:t>
            </a:r>
          </a:p>
          <a:p>
            <a:pPr>
              <a:defRPr/>
            </a:pPr>
            <a:endParaRPr lang="es-AR" sz="2200" dirty="0" smtClean="0"/>
          </a:p>
          <a:p>
            <a:pPr>
              <a:defRPr/>
            </a:pPr>
            <a:r>
              <a:rPr lang="es-AR" sz="2800" dirty="0" smtClean="0"/>
              <a:t>La idea que se encuentra detrás del desarrollo de CSS es separar la </a:t>
            </a:r>
            <a:r>
              <a:rPr lang="es-AR" sz="2800" b="1" dirty="0" smtClean="0"/>
              <a:t>estructura y el contenido</a:t>
            </a:r>
            <a:r>
              <a:rPr lang="es-AR" sz="2800" dirty="0" smtClean="0"/>
              <a:t> de la </a:t>
            </a:r>
            <a:r>
              <a:rPr lang="es-AR" sz="2800" b="1" dirty="0" smtClean="0"/>
              <a:t>presentación estética</a:t>
            </a:r>
            <a:r>
              <a:rPr lang="es-AR" sz="2800" dirty="0" smtClean="0"/>
              <a:t> en un documento.</a:t>
            </a:r>
          </a:p>
          <a:p>
            <a:pPr>
              <a:defRPr/>
            </a:pPr>
            <a:endParaRPr lang="es-AR" sz="2200" dirty="0" smtClean="0"/>
          </a:p>
          <a:p>
            <a:pPr>
              <a:defRPr/>
            </a:pPr>
            <a:r>
              <a:rPr lang="es-AR" sz="2800" dirty="0" smtClean="0"/>
              <a:t>Esto permite un control mayor del documento y sus atributos convirtiendo al HTML en un documento muy versátil y liviano.</a:t>
            </a:r>
            <a:endParaRPr lang="es-AR" sz="2800" dirty="0"/>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defRPr/>
            </a:pPr>
            <a:r>
              <a:rPr lang="es-ES" dirty="0" smtClean="0"/>
              <a:t>¿Dónde Definir el Estilo?</a:t>
            </a:r>
            <a:endParaRPr lang="es-AR" dirty="0"/>
          </a:p>
        </p:txBody>
      </p:sp>
      <p:sp>
        <p:nvSpPr>
          <p:cNvPr id="3" name="2 Marcador de contenido"/>
          <p:cNvSpPr>
            <a:spLocks noGrp="1"/>
          </p:cNvSpPr>
          <p:nvPr>
            <p:ph idx="1"/>
          </p:nvPr>
        </p:nvSpPr>
        <p:spPr>
          <a:xfrm>
            <a:off x="381000" y="1285875"/>
            <a:ext cx="8763000" cy="1966913"/>
          </a:xfrm>
        </p:spPr>
        <p:txBody>
          <a:bodyPr/>
          <a:lstStyle/>
          <a:p>
            <a:pPr>
              <a:defRPr/>
            </a:pPr>
            <a:r>
              <a:rPr lang="es-ES" sz="2800" dirty="0" smtClean="0"/>
              <a:t>Se agrega en el atributo </a:t>
            </a:r>
            <a:r>
              <a:rPr lang="es-ES" sz="2800" b="1" i="1" dirty="0" err="1" smtClean="0"/>
              <a:t>style</a:t>
            </a:r>
            <a:r>
              <a:rPr lang="es-ES" sz="2800" b="1" i="1" dirty="0" smtClean="0"/>
              <a:t> </a:t>
            </a:r>
            <a:r>
              <a:rPr lang="es-ES" sz="2800" dirty="0" smtClean="0"/>
              <a:t>de un elemento .</a:t>
            </a:r>
          </a:p>
          <a:p>
            <a:pPr>
              <a:buFont typeface="Wingdings" pitchFamily="2" charset="2"/>
              <a:buNone/>
              <a:defRPr/>
            </a:pPr>
            <a:endParaRPr lang="es-ES" sz="2800" dirty="0" smtClean="0"/>
          </a:p>
          <a:p>
            <a:pPr>
              <a:defRPr/>
            </a:pPr>
            <a:endParaRPr lang="es-ES" sz="2800" dirty="0" smtClean="0"/>
          </a:p>
          <a:p>
            <a:pPr>
              <a:defRPr/>
            </a:pPr>
            <a:r>
              <a:rPr lang="es-ES" sz="2800" dirty="0" smtClean="0"/>
              <a:t>En el </a:t>
            </a:r>
            <a:r>
              <a:rPr lang="es-ES" sz="2800" dirty="0" err="1" smtClean="0"/>
              <a:t>tag</a:t>
            </a:r>
            <a:r>
              <a:rPr lang="es-ES" sz="2800" dirty="0" smtClean="0"/>
              <a:t> </a:t>
            </a:r>
            <a:r>
              <a:rPr lang="es-ES" sz="2800" b="1" i="1" dirty="0" smtClean="0"/>
              <a:t>&lt;</a:t>
            </a:r>
            <a:r>
              <a:rPr lang="es-ES" sz="2800" b="1" i="1" dirty="0" err="1" smtClean="0"/>
              <a:t>style</a:t>
            </a:r>
            <a:r>
              <a:rPr lang="es-ES" sz="2800" dirty="0" smtClean="0"/>
              <a:t>&gt; dentro del encabezado. </a:t>
            </a:r>
          </a:p>
        </p:txBody>
      </p:sp>
      <p:sp>
        <p:nvSpPr>
          <p:cNvPr id="4" name="Rectangle 5"/>
          <p:cNvSpPr>
            <a:spLocks noChangeArrowheads="1"/>
          </p:cNvSpPr>
          <p:nvPr/>
        </p:nvSpPr>
        <p:spPr bwMode="auto">
          <a:xfrm>
            <a:off x="428625" y="1928813"/>
            <a:ext cx="8501063" cy="50006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p </a:t>
            </a:r>
            <a:r>
              <a:rPr lang="en-US" sz="2200" dirty="0">
                <a:solidFill>
                  <a:srgbClr val="FF0000"/>
                </a:solidFill>
                <a:latin typeface="Arial Narrow" pitchFamily="34" charset="0"/>
                <a:ea typeface="Times New Roman" pitchFamily="18" charset="0"/>
                <a:cs typeface="Courier New" pitchFamily="49" charset="0"/>
              </a:rPr>
              <a:t>style</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color:red</a:t>
            </a:r>
            <a:r>
              <a:rPr lang="en-US" sz="2200" dirty="0">
                <a:solidFill>
                  <a:srgbClr val="0000FF"/>
                </a:solidFill>
                <a:latin typeface="Arial Narrow" pitchFamily="34" charset="0"/>
                <a:ea typeface="Times New Roman" pitchFamily="18" charset="0"/>
                <a:cs typeface="Courier New" pitchFamily="49" charset="0"/>
              </a:rPr>
              <a:t>; font-size:10pt;” &gt; &lt;/</a:t>
            </a:r>
            <a:r>
              <a:rPr lang="en-US" sz="2200" dirty="0">
                <a:solidFill>
                  <a:srgbClr val="800000"/>
                </a:solidFill>
                <a:latin typeface="Arial Narrow" pitchFamily="34" charset="0"/>
                <a:ea typeface="Times New Roman" pitchFamily="18" charset="0"/>
                <a:cs typeface="Courier New" pitchFamily="49" charset="0"/>
              </a:rPr>
              <a:t>p</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5" name="Rectangle 5"/>
          <p:cNvSpPr>
            <a:spLocks noChangeArrowheads="1"/>
          </p:cNvSpPr>
          <p:nvPr/>
        </p:nvSpPr>
        <p:spPr bwMode="auto">
          <a:xfrm>
            <a:off x="428625" y="3429000"/>
            <a:ext cx="8501063"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style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a:t>
            </a:r>
            <a:r>
              <a:rPr lang="en-US" sz="2200" dirty="0" err="1">
                <a:solidFill>
                  <a:srgbClr val="0000FF"/>
                </a:solidFill>
                <a:latin typeface="Arial Narrow" pitchFamily="34" charset="0"/>
                <a:ea typeface="Times New Roman" pitchFamily="18" charset="0"/>
                <a:cs typeface="Courier New" pitchFamily="49" charset="0"/>
              </a:rPr>
              <a:t>css</a:t>
            </a:r>
            <a:r>
              <a:rPr lang="en-US" sz="2200" dirty="0">
                <a:solidFill>
                  <a:srgbClr val="0000FF"/>
                </a:solidFill>
                <a:latin typeface="Arial Narrow" pitchFamily="34" charset="0"/>
                <a:ea typeface="Times New Roman" pitchFamily="18" charset="0"/>
                <a:cs typeface="Courier New" pitchFamily="49" charset="0"/>
              </a:rPr>
              <a:t>” &gt;  </a:t>
            </a:r>
            <a:r>
              <a:rPr lang="en-US" sz="2200" dirty="0">
                <a:solidFill>
                  <a:schemeClr val="bg2"/>
                </a:solidFill>
                <a:latin typeface="Arial Narrow" pitchFamily="34" charset="0"/>
                <a:ea typeface="Times New Roman" pitchFamily="18" charset="0"/>
                <a:cs typeface="Courier New" pitchFamily="49" charset="0"/>
              </a:rPr>
              <a:t>body{ </a:t>
            </a:r>
            <a:r>
              <a:rPr lang="en-US" sz="2200" dirty="0" err="1">
                <a:solidFill>
                  <a:schemeClr val="bg2"/>
                </a:solidFill>
                <a:latin typeface="Arial Narrow" pitchFamily="34" charset="0"/>
                <a:ea typeface="Times New Roman" pitchFamily="18" charset="0"/>
                <a:cs typeface="Courier New" pitchFamily="49" charset="0"/>
              </a:rPr>
              <a:t>background:black</a:t>
            </a:r>
            <a:r>
              <a:rPr lang="en-US" sz="2200" dirty="0">
                <a:solidFill>
                  <a:schemeClr val="bg2"/>
                </a:solidFill>
                <a:latin typeface="Arial Narrow" pitchFamily="34" charset="0"/>
                <a:ea typeface="Times New Roman" pitchFamily="18" charset="0"/>
                <a:cs typeface="Courier New" pitchFamily="49" charset="0"/>
              </a:rPr>
              <a:t>; }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style</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7" name="Rectangle 5"/>
          <p:cNvSpPr>
            <a:spLocks noChangeArrowheads="1"/>
          </p:cNvSpPr>
          <p:nvPr/>
        </p:nvSpPr>
        <p:spPr bwMode="auto">
          <a:xfrm>
            <a:off x="428625" y="5429250"/>
            <a:ext cx="8501063"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link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a:t>
            </a:r>
            <a:r>
              <a:rPr lang="en-US" sz="2200" dirty="0" err="1">
                <a:solidFill>
                  <a:srgbClr val="0000FF"/>
                </a:solidFill>
                <a:latin typeface="Arial Narrow" pitchFamily="34" charset="0"/>
                <a:ea typeface="Times New Roman" pitchFamily="18" charset="0"/>
                <a:cs typeface="Courier New" pitchFamily="49" charset="0"/>
              </a:rPr>
              <a:t>css</a:t>
            </a: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FF0000"/>
                </a:solidFill>
                <a:latin typeface="Arial Narrow" pitchFamily="34" charset="0"/>
                <a:ea typeface="Times New Roman" pitchFamily="18" charset="0"/>
                <a:cs typeface="Courier New" pitchFamily="49" charset="0"/>
              </a:rPr>
              <a:t>rel</a:t>
            </a:r>
            <a:r>
              <a:rPr lang="en-US" sz="2200" dirty="0">
                <a:solidFill>
                  <a:srgbClr val="0000FF"/>
                </a:solidFill>
                <a:latin typeface="Arial Narrow" pitchFamily="34" charset="0"/>
                <a:ea typeface="Times New Roman" pitchFamily="18" charset="0"/>
                <a:cs typeface="Courier New" pitchFamily="49" charset="0"/>
              </a:rPr>
              <a:t>=“</a:t>
            </a:r>
            <a:r>
              <a:rPr lang="en-US" sz="2200" dirty="0" err="1">
                <a:solidFill>
                  <a:srgbClr val="0000FF"/>
                </a:solidFill>
                <a:latin typeface="Arial Narrow" pitchFamily="34" charset="0"/>
                <a:ea typeface="Times New Roman" pitchFamily="18" charset="0"/>
                <a:cs typeface="Courier New" pitchFamily="49" charset="0"/>
              </a:rPr>
              <a:t>stylesheet</a:t>
            </a:r>
            <a:r>
              <a:rPr lang="en-US" sz="2200" dirty="0">
                <a:solidFill>
                  <a:srgbClr val="0000FF"/>
                </a:solidFill>
                <a:latin typeface="Arial Narrow" pitchFamily="34" charset="0"/>
                <a:ea typeface="Times New Roman" pitchFamily="18" charset="0"/>
                <a:cs typeface="Courier New" pitchFamily="49" charset="0"/>
              </a:rPr>
              <a:t>” </a:t>
            </a:r>
            <a:r>
              <a:rPr lang="en-US" sz="2200" dirty="0" err="1">
                <a:solidFill>
                  <a:srgbClr val="FF0000"/>
                </a:solidFill>
                <a:latin typeface="Arial Narrow" pitchFamily="34" charset="0"/>
                <a:ea typeface="Times New Roman" pitchFamily="18" charset="0"/>
                <a:cs typeface="Courier New" pitchFamily="49" charset="0"/>
              </a:rPr>
              <a:t>href</a:t>
            </a:r>
            <a:r>
              <a:rPr lang="en-US" sz="2200" dirty="0">
                <a:solidFill>
                  <a:srgbClr val="0000FF"/>
                </a:solidFill>
                <a:latin typeface="Arial Narrow" pitchFamily="34" charset="0"/>
                <a:ea typeface="Times New Roman" pitchFamily="18" charset="0"/>
                <a:cs typeface="Courier New" pitchFamily="49" charset="0"/>
              </a:rPr>
              <a:t>=“URL” /&gt;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8" name="Rectangle 5"/>
          <p:cNvSpPr>
            <a:spLocks noChangeArrowheads="1"/>
          </p:cNvSpPr>
          <p:nvPr/>
        </p:nvSpPr>
        <p:spPr bwMode="auto">
          <a:xfrm>
            <a:off x="428625" y="6072188"/>
            <a:ext cx="8501063" cy="500062"/>
          </a:xfrm>
          <a:prstGeom prst="rect">
            <a:avLst/>
          </a:prstGeom>
          <a:gradFill rotWithShape="1">
            <a:gsLst>
              <a:gs pos="0">
                <a:srgbClr val="FFFFFF"/>
              </a:gs>
              <a:gs pos="100000">
                <a:srgbClr val="FFFFCC"/>
              </a:gs>
            </a:gsLst>
            <a:lin ang="5400000" scaled="1"/>
          </a:gradFill>
          <a:ln w="9525">
            <a:solidFill>
              <a:srgbClr val="FFFF00"/>
            </a:solidFill>
            <a:miter lim="800000"/>
            <a:headEnd/>
            <a:tailEnd/>
          </a:ln>
          <a:effectLst/>
        </p:spPr>
        <p:txBody>
          <a:bodyPr wrap="none" anchor="ctr"/>
          <a:lstStyle/>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endParaRPr lang="en-US" sz="2000" dirty="0">
              <a:solidFill>
                <a:schemeClr val="accent2">
                  <a:lumMod val="75000"/>
                </a:schemeClr>
              </a:solidFill>
              <a:latin typeface="Courier New" pitchFamily="49" charset="0"/>
              <a:ea typeface="Times New Roman" pitchFamily="18" charset="0"/>
              <a:cs typeface="Courier New" pitchFamily="49" charset="0"/>
            </a:endParaRPr>
          </a:p>
          <a:p>
            <a:pPr>
              <a:defRPr/>
            </a:pP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style </a:t>
            </a:r>
            <a:r>
              <a:rPr lang="en-US" sz="2200" dirty="0">
                <a:solidFill>
                  <a:srgbClr val="FF0000"/>
                </a:solidFill>
                <a:latin typeface="Arial Narrow" pitchFamily="34" charset="0"/>
                <a:ea typeface="Times New Roman" pitchFamily="18" charset="0"/>
                <a:cs typeface="Courier New" pitchFamily="49" charset="0"/>
              </a:rPr>
              <a:t>type</a:t>
            </a:r>
            <a:r>
              <a:rPr lang="en-US" sz="2200" dirty="0">
                <a:solidFill>
                  <a:srgbClr val="0000FF"/>
                </a:solidFill>
                <a:latin typeface="Arial Narrow" pitchFamily="34" charset="0"/>
                <a:ea typeface="Times New Roman" pitchFamily="18" charset="0"/>
                <a:cs typeface="Courier New" pitchFamily="49" charset="0"/>
              </a:rPr>
              <a:t>=“text/</a:t>
            </a:r>
            <a:r>
              <a:rPr lang="en-US" sz="2200" dirty="0" err="1">
                <a:solidFill>
                  <a:srgbClr val="0000FF"/>
                </a:solidFill>
                <a:latin typeface="Arial Narrow" pitchFamily="34" charset="0"/>
                <a:ea typeface="Times New Roman" pitchFamily="18" charset="0"/>
                <a:cs typeface="Courier New" pitchFamily="49" charset="0"/>
              </a:rPr>
              <a:t>css</a:t>
            </a:r>
            <a:r>
              <a:rPr lang="en-US" sz="2200" dirty="0">
                <a:solidFill>
                  <a:srgbClr val="0000FF"/>
                </a:solidFill>
                <a:latin typeface="Arial Narrow" pitchFamily="34" charset="0"/>
                <a:ea typeface="Times New Roman" pitchFamily="18" charset="0"/>
                <a:cs typeface="Courier New" pitchFamily="49" charset="0"/>
              </a:rPr>
              <a:t>” &gt; </a:t>
            </a:r>
            <a:r>
              <a:rPr lang="en-US" sz="2200" dirty="0">
                <a:solidFill>
                  <a:schemeClr val="bg2"/>
                </a:solidFill>
                <a:latin typeface="Arial Narrow" pitchFamily="34" charset="0"/>
                <a:ea typeface="Times New Roman" pitchFamily="18" charset="0"/>
                <a:cs typeface="Courier New" pitchFamily="49" charset="0"/>
              </a:rPr>
              <a:t>@import </a:t>
            </a:r>
            <a:r>
              <a:rPr lang="en-US" sz="2200" dirty="0" err="1">
                <a:solidFill>
                  <a:schemeClr val="bg2"/>
                </a:solidFill>
                <a:latin typeface="Arial Narrow" pitchFamily="34" charset="0"/>
                <a:ea typeface="Times New Roman" pitchFamily="18" charset="0"/>
                <a:cs typeface="Courier New" pitchFamily="49" charset="0"/>
              </a:rPr>
              <a:t>url</a:t>
            </a:r>
            <a:r>
              <a:rPr lang="en-US" sz="2200" dirty="0">
                <a:solidFill>
                  <a:schemeClr val="bg2"/>
                </a:solidFill>
                <a:latin typeface="Arial Narrow" pitchFamily="34" charset="0"/>
                <a:ea typeface="Times New Roman" pitchFamily="18" charset="0"/>
                <a:cs typeface="Courier New" pitchFamily="49" charset="0"/>
              </a:rPr>
              <a:t>(URL); </a:t>
            </a:r>
            <a:r>
              <a:rPr lang="en-US" sz="2200" dirty="0">
                <a:solidFill>
                  <a:srgbClr val="0000FF"/>
                </a:solidFill>
                <a:latin typeface="Arial Narrow" pitchFamily="34" charset="0"/>
                <a:ea typeface="Times New Roman" pitchFamily="18" charset="0"/>
                <a:cs typeface="Courier New" pitchFamily="49" charset="0"/>
              </a:rPr>
              <a:t>&lt;/</a:t>
            </a:r>
            <a:r>
              <a:rPr lang="en-US" sz="2200" dirty="0">
                <a:solidFill>
                  <a:srgbClr val="800000"/>
                </a:solidFill>
                <a:latin typeface="Arial Narrow" pitchFamily="34" charset="0"/>
                <a:ea typeface="Times New Roman" pitchFamily="18" charset="0"/>
                <a:cs typeface="Courier New" pitchFamily="49" charset="0"/>
              </a:rPr>
              <a:t>style</a:t>
            </a:r>
            <a:r>
              <a:rPr lang="en-US" sz="2200" dirty="0">
                <a:solidFill>
                  <a:srgbClr val="0000FF"/>
                </a:solidFill>
                <a:latin typeface="Arial Narrow" pitchFamily="34" charset="0"/>
                <a:ea typeface="Times New Roman" pitchFamily="18" charset="0"/>
                <a:cs typeface="Courier New" pitchFamily="49" charset="0"/>
              </a:rPr>
              <a:t>&gt;</a:t>
            </a:r>
          </a:p>
          <a:p>
            <a:pPr>
              <a:defRPr/>
            </a:pPr>
            <a:endParaRPr lang="en-US" sz="2000" dirty="0">
              <a:solidFill>
                <a:srgbClr val="0000FF"/>
              </a:solidFill>
              <a:latin typeface="Courier New" pitchFamily="49" charset="0"/>
              <a:ea typeface="Times New Roman" pitchFamily="18" charset="0"/>
              <a:cs typeface="Courier New" pitchFamily="49" charset="0"/>
            </a:endParaRPr>
          </a:p>
          <a:p>
            <a:pPr>
              <a:defRPr/>
            </a:pPr>
            <a:endParaRPr lang="en-US" sz="2000" dirty="0">
              <a:solidFill>
                <a:srgbClr val="0000FF"/>
              </a:solidFill>
              <a:latin typeface="Courier New" pitchFamily="49" charset="0"/>
              <a:ea typeface="Times New Roman" pitchFamily="18" charset="0"/>
              <a:cs typeface="Courier New" pitchFamily="49" charset="0"/>
            </a:endParaRPr>
          </a:p>
        </p:txBody>
      </p:sp>
      <p:sp>
        <p:nvSpPr>
          <p:cNvPr id="9" name="2 Marcador de contenido"/>
          <p:cNvSpPr txBox="1">
            <a:spLocks/>
          </p:cNvSpPr>
          <p:nvPr/>
        </p:nvSpPr>
        <p:spPr bwMode="auto">
          <a:xfrm>
            <a:off x="398463" y="4098925"/>
            <a:ext cx="8745537" cy="1330325"/>
          </a:xfrm>
          <a:prstGeom prst="rect">
            <a:avLst/>
          </a:prstGeom>
          <a:noFill/>
          <a:ln w="9525">
            <a:noFill/>
            <a:miter lim="800000"/>
            <a:headEnd/>
            <a:tailEnd/>
          </a:ln>
          <a:effectLst/>
        </p:spPr>
        <p:txBody>
          <a:bodyPr>
            <a:spAutoFit/>
          </a:bodyPr>
          <a:lstStyle/>
          <a:p>
            <a:pPr marL="558800" indent="-558800" eaLnBrk="0" hangingPunct="0">
              <a:lnSpc>
                <a:spcPct val="90000"/>
              </a:lnSpc>
              <a:spcBef>
                <a:spcPct val="25000"/>
              </a:spcBef>
              <a:buClr>
                <a:schemeClr val="tx2"/>
              </a:buClr>
              <a:buSzPct val="75000"/>
              <a:buFont typeface="Wingdings" pitchFamily="2" charset="2"/>
              <a:buBlip>
                <a:blip r:embed="rId2"/>
              </a:buBlip>
              <a:defRPr/>
            </a:pPr>
            <a:r>
              <a:rPr lang="es-ES" sz="2800" b="0" kern="0" dirty="0">
                <a:effectLst>
                  <a:outerShdw blurRad="38100" dist="38100" dir="2700000" algn="tl">
                    <a:srgbClr val="000000"/>
                  </a:outerShdw>
                </a:effectLst>
                <a:latin typeface="+mn-lt"/>
              </a:rPr>
              <a:t>En un archivo con extensión </a:t>
            </a:r>
            <a:r>
              <a:rPr lang="es-ES" sz="2800" i="1" kern="0" dirty="0">
                <a:effectLst>
                  <a:outerShdw blurRad="38100" dist="38100" dir="2700000" algn="tl">
                    <a:srgbClr val="000000"/>
                  </a:outerShdw>
                </a:effectLst>
                <a:latin typeface="+mn-lt"/>
              </a:rPr>
              <a:t>.</a:t>
            </a:r>
            <a:r>
              <a:rPr lang="es-ES" sz="2800" i="1" kern="0" dirty="0" err="1">
                <a:effectLst>
                  <a:outerShdw blurRad="38100" dist="38100" dir="2700000" algn="tl">
                    <a:srgbClr val="000000"/>
                  </a:outerShdw>
                </a:effectLst>
                <a:latin typeface="+mn-lt"/>
              </a:rPr>
              <a:t>css</a:t>
            </a:r>
            <a:endParaRPr lang="es-ES" sz="2800" b="0" kern="0" dirty="0">
              <a:effectLst>
                <a:outerShdw blurRad="38100" dist="38100" dir="2700000" algn="tl">
                  <a:srgbClr val="000000"/>
                </a:outerShdw>
              </a:effectLst>
              <a:latin typeface="+mn-lt"/>
            </a:endParaRPr>
          </a:p>
          <a:p>
            <a:pPr marL="977900" lvl="1" indent="-417513" eaLnBrk="0" hangingPunct="0">
              <a:lnSpc>
                <a:spcPct val="90000"/>
              </a:lnSpc>
              <a:spcBef>
                <a:spcPct val="25000"/>
              </a:spcBef>
              <a:buClr>
                <a:schemeClr val="tx2"/>
              </a:buClr>
              <a:buSzPct val="60000"/>
              <a:buFont typeface="Wingdings" pitchFamily="2" charset="2"/>
              <a:buChar char="l"/>
              <a:defRPr/>
            </a:pPr>
            <a:r>
              <a:rPr lang="es-ES" sz="2400" b="0" kern="0" dirty="0">
                <a:effectLst>
                  <a:outerShdw blurRad="38100" dist="38100" dir="2700000" algn="tl">
                    <a:srgbClr val="000000"/>
                  </a:outerShdw>
                </a:effectLst>
                <a:latin typeface="+mn-lt"/>
              </a:rPr>
              <a:t>Utilizando el </a:t>
            </a:r>
            <a:r>
              <a:rPr lang="es-ES" sz="2400" b="0" kern="0" dirty="0" err="1">
                <a:effectLst>
                  <a:outerShdw blurRad="38100" dist="38100" dir="2700000" algn="tl">
                    <a:srgbClr val="000000"/>
                  </a:outerShdw>
                </a:effectLst>
                <a:latin typeface="+mn-lt"/>
              </a:rPr>
              <a:t>tag</a:t>
            </a:r>
            <a:r>
              <a:rPr lang="es-ES" sz="2400" b="0" kern="0" dirty="0">
                <a:effectLst>
                  <a:outerShdw blurRad="38100" dist="38100" dir="2700000" algn="tl">
                    <a:srgbClr val="000000"/>
                  </a:outerShdw>
                </a:effectLst>
                <a:latin typeface="+mn-lt"/>
              </a:rPr>
              <a:t> </a:t>
            </a:r>
            <a:r>
              <a:rPr lang="es-ES" sz="2400" i="1" kern="0" dirty="0">
                <a:effectLst>
                  <a:outerShdw blurRad="38100" dist="38100" dir="2700000" algn="tl">
                    <a:srgbClr val="000000"/>
                  </a:outerShdw>
                </a:effectLst>
                <a:latin typeface="+mn-lt"/>
              </a:rPr>
              <a:t>&lt;link&gt;</a:t>
            </a:r>
            <a:r>
              <a:rPr lang="es-ES" sz="2400" b="0" kern="0" dirty="0">
                <a:effectLst>
                  <a:outerShdw blurRad="38100" dist="38100" dir="2700000" algn="tl">
                    <a:srgbClr val="000000"/>
                  </a:outerShdw>
                </a:effectLst>
                <a:latin typeface="+mn-lt"/>
              </a:rPr>
              <a:t> para referenciar al archivo.</a:t>
            </a:r>
          </a:p>
          <a:p>
            <a:pPr marL="977900" lvl="1" indent="-417513" eaLnBrk="0" hangingPunct="0">
              <a:lnSpc>
                <a:spcPct val="90000"/>
              </a:lnSpc>
              <a:spcBef>
                <a:spcPct val="25000"/>
              </a:spcBef>
              <a:buClr>
                <a:schemeClr val="tx2"/>
              </a:buClr>
              <a:buSzPct val="60000"/>
              <a:buFont typeface="Wingdings" pitchFamily="2" charset="2"/>
              <a:buChar char="l"/>
              <a:defRPr/>
            </a:pPr>
            <a:r>
              <a:rPr lang="es-ES" sz="2400" b="0" kern="0" dirty="0">
                <a:effectLst>
                  <a:outerShdw blurRad="38100" dist="38100" dir="2700000" algn="tl">
                    <a:srgbClr val="000000"/>
                  </a:outerShdw>
                </a:effectLst>
                <a:latin typeface="+mn-lt"/>
              </a:rPr>
              <a:t>Invocándolo con el comando de CSS </a:t>
            </a:r>
            <a:r>
              <a:rPr lang="es-ES" sz="2400" i="1" kern="0" dirty="0">
                <a:effectLst>
                  <a:outerShdw blurRad="38100" dist="38100" dir="2700000" algn="tl">
                    <a:srgbClr val="000000"/>
                  </a:outerShdw>
                </a:effectLst>
                <a:latin typeface="+mn-lt"/>
              </a:rPr>
              <a:t>“@</a:t>
            </a:r>
            <a:r>
              <a:rPr lang="es-ES" sz="2400" i="1" kern="0" dirty="0" err="1">
                <a:effectLst>
                  <a:outerShdw blurRad="38100" dist="38100" dir="2700000" algn="tl">
                    <a:srgbClr val="000000"/>
                  </a:outerShdw>
                </a:effectLst>
                <a:latin typeface="+mn-lt"/>
              </a:rPr>
              <a:t>import</a:t>
            </a:r>
            <a:r>
              <a:rPr lang="es-ES" sz="2400" i="1" kern="0" dirty="0">
                <a:effectLst>
                  <a:outerShdw blurRad="38100" dist="38100" dir="2700000" algn="tl">
                    <a:srgbClr val="000000"/>
                  </a:outerShdw>
                </a:effectLst>
                <a:latin typeface="+mn-lt"/>
              </a:rPr>
              <a:t>...”.</a:t>
            </a: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968707" name="Rectangle 3"/>
          <p:cNvSpPr>
            <a:spLocks noGrp="1" noChangeArrowheads="1"/>
          </p:cNvSpPr>
          <p:nvPr>
            <p:ph type="body" idx="1"/>
          </p:nvPr>
        </p:nvSpPr>
        <p:spPr>
          <a:xfrm>
            <a:off x="384175" y="1487488"/>
            <a:ext cx="8410575" cy="4130361"/>
          </a:xfrm>
        </p:spPr>
        <p:txBody>
          <a:bodyPr/>
          <a:lstStyle/>
          <a:p>
            <a:pPr eaLnBrk="1" hangingPunct="1">
              <a:defRPr/>
            </a:pPr>
            <a:r>
              <a:rPr lang="es-AR" sz="3600" dirty="0" smtClean="0"/>
              <a:t>Hojas de Estilo CSS</a:t>
            </a:r>
          </a:p>
          <a:p>
            <a:pPr lvl="1" eaLnBrk="1" hangingPunct="1">
              <a:defRPr/>
            </a:pPr>
            <a:r>
              <a:rPr lang="es-ES" dirty="0" smtClean="0"/>
              <a:t>Generalidades</a:t>
            </a:r>
          </a:p>
          <a:p>
            <a:pPr lvl="1" eaLnBrk="1" hangingPunct="1">
              <a:defRPr/>
            </a:pPr>
            <a:r>
              <a:rPr lang="es-ES" dirty="0" smtClean="0">
                <a:solidFill>
                  <a:schemeClr val="accent1"/>
                </a:solidFill>
              </a:rPr>
              <a:t>Sintaxis</a:t>
            </a:r>
          </a:p>
          <a:p>
            <a:pPr lvl="1" eaLnBrk="1" hangingPunct="1">
              <a:defRPr/>
            </a:pPr>
            <a:r>
              <a:rPr lang="es-ES" dirty="0" smtClean="0"/>
              <a:t>Agrupación de Reglas</a:t>
            </a:r>
          </a:p>
          <a:p>
            <a:pPr lvl="1" eaLnBrk="1" hangingPunct="1">
              <a:defRPr/>
            </a:pPr>
            <a:r>
              <a:rPr lang="es-ES" dirty="0" smtClean="0"/>
              <a:t>Clases</a:t>
            </a:r>
          </a:p>
          <a:p>
            <a:pPr lvl="1" eaLnBrk="1" hangingPunct="1">
              <a:defRPr/>
            </a:pPr>
            <a:r>
              <a:rPr lang="es-ES" dirty="0" smtClean="0"/>
              <a:t>Identificadores Únicos</a:t>
            </a:r>
          </a:p>
          <a:p>
            <a:pPr lvl="1" eaLnBrk="1" hangingPunct="1">
              <a:defRPr/>
            </a:pPr>
            <a:r>
              <a:rPr lang="es-ES" dirty="0" err="1" smtClean="0"/>
              <a:t>Pseudo</a:t>
            </a:r>
            <a:r>
              <a:rPr lang="es-ES" dirty="0" smtClean="0"/>
              <a:t> – Elementos</a:t>
            </a:r>
          </a:p>
          <a:p>
            <a:pPr eaLnBrk="1" hangingPunct="1">
              <a:defRPr/>
            </a:pPr>
            <a:r>
              <a:rPr lang="es-ES"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Grp="1" noChangeArrowheads="1"/>
          </p:cNvSpPr>
          <p:nvPr>
            <p:ph type="title"/>
          </p:nvPr>
        </p:nvSpPr>
        <p:spPr>
          <a:xfrm>
            <a:off x="381000" y="233363"/>
            <a:ext cx="8763000" cy="757237"/>
          </a:xfrm>
        </p:spPr>
        <p:txBody>
          <a:bodyPr/>
          <a:lstStyle/>
          <a:p>
            <a:pPr eaLnBrk="1" hangingPunct="1">
              <a:defRPr/>
            </a:pPr>
            <a:r>
              <a:rPr lang="es-AR" dirty="0" smtClean="0"/>
              <a:t>Sintaxis</a:t>
            </a:r>
            <a:endParaRPr lang="es-AR" sz="2800" dirty="0" smtClean="0"/>
          </a:p>
        </p:txBody>
      </p:sp>
      <p:sp>
        <p:nvSpPr>
          <p:cNvPr id="1103875" name="Rectangle 3"/>
          <p:cNvSpPr>
            <a:spLocks noGrp="1" noChangeArrowheads="1"/>
          </p:cNvSpPr>
          <p:nvPr>
            <p:ph type="body" idx="1"/>
          </p:nvPr>
        </p:nvSpPr>
        <p:spPr>
          <a:xfrm>
            <a:off x="374650" y="1357313"/>
            <a:ext cx="8769350" cy="3446462"/>
          </a:xfrm>
          <a:effectLst>
            <a:outerShdw dist="12700" algn="ctr" rotWithShape="0">
              <a:schemeClr val="bg2">
                <a:alpha val="50000"/>
              </a:schemeClr>
            </a:outerShdw>
          </a:effectLst>
        </p:spPr>
        <p:txBody>
          <a:bodyPr lIns="91354" tIns="45678" rIns="91354" bIns="45678"/>
          <a:lstStyle/>
          <a:p>
            <a:pPr eaLnBrk="1" hangingPunct="1">
              <a:spcBef>
                <a:spcPct val="0"/>
              </a:spcBef>
              <a:spcAft>
                <a:spcPct val="50000"/>
              </a:spcAft>
              <a:defRPr/>
            </a:pPr>
            <a:r>
              <a:rPr lang="es-AR" sz="2800" dirty="0" smtClean="0"/>
              <a:t>Desde el punto de vista de las hojas de estilo, existen tres tipos de elementos HTML: </a:t>
            </a:r>
          </a:p>
          <a:p>
            <a:pPr lvl="1" eaLnBrk="1" hangingPunct="1">
              <a:spcBef>
                <a:spcPct val="0"/>
              </a:spcBef>
              <a:spcAft>
                <a:spcPct val="50000"/>
              </a:spcAft>
              <a:defRPr/>
            </a:pPr>
            <a:r>
              <a:rPr lang="es-AR" sz="2400" b="1" dirty="0" smtClean="0"/>
              <a:t>Bloque</a:t>
            </a:r>
            <a:r>
              <a:rPr lang="es-AR" sz="2400" dirty="0" smtClean="0"/>
              <a:t> : que son los que hacen empezar línea nueva, como &lt;P&gt;, las cabeceras &lt;</a:t>
            </a:r>
            <a:r>
              <a:rPr lang="es-AR" sz="2400" dirty="0" err="1" smtClean="0"/>
              <a:t>H</a:t>
            </a:r>
            <a:r>
              <a:rPr lang="es-AR" sz="2400" i="1" dirty="0" err="1" smtClean="0"/>
              <a:t>n</a:t>
            </a:r>
            <a:r>
              <a:rPr lang="es-AR" sz="2400" dirty="0" smtClean="0"/>
              <a:t>&gt;, etc. </a:t>
            </a:r>
          </a:p>
          <a:p>
            <a:pPr lvl="1" eaLnBrk="1" hangingPunct="1">
              <a:spcBef>
                <a:spcPct val="0"/>
              </a:spcBef>
              <a:spcAft>
                <a:spcPct val="50000"/>
              </a:spcAft>
              <a:defRPr/>
            </a:pPr>
            <a:r>
              <a:rPr lang="es-AR" sz="2400" dirty="0" smtClean="0"/>
              <a:t>incrustados en </a:t>
            </a:r>
            <a:r>
              <a:rPr lang="es-AR" sz="2400" b="1" dirty="0" smtClean="0"/>
              <a:t>línea</a:t>
            </a:r>
            <a:r>
              <a:rPr lang="es-AR" sz="2400" dirty="0" smtClean="0"/>
              <a:t>: que no alteran la línea en la que se encuentran, como &lt;B&gt;, &lt;I&gt;, etc. </a:t>
            </a:r>
          </a:p>
          <a:p>
            <a:pPr lvl="1" eaLnBrk="1" hangingPunct="1">
              <a:spcBef>
                <a:spcPct val="0"/>
              </a:spcBef>
              <a:spcAft>
                <a:spcPct val="50000"/>
              </a:spcAft>
              <a:defRPr/>
            </a:pPr>
            <a:r>
              <a:rPr lang="es-AR" sz="2400" dirty="0" smtClean="0"/>
              <a:t>L</a:t>
            </a:r>
            <a:r>
              <a:rPr lang="es-AR" sz="2400" b="1" dirty="0" smtClean="0"/>
              <a:t>ista:</a:t>
            </a:r>
            <a:r>
              <a:rPr lang="es-AR" sz="2400" dirty="0" smtClean="0"/>
              <a:t>  que son los elementos de una lista delimitados por &lt;LI&gt;. </a:t>
            </a:r>
            <a:endParaRPr lang="es-AR" dirty="0" smtClean="0"/>
          </a:p>
        </p:txBody>
      </p:sp>
      <p:sp>
        <p:nvSpPr>
          <p:cNvPr id="24580" name="Rectangle 5"/>
          <p:cNvSpPr>
            <a:spLocks noChangeArrowheads="1"/>
          </p:cNvSpPr>
          <p:nvPr/>
        </p:nvSpPr>
        <p:spPr bwMode="auto">
          <a:xfrm>
            <a:off x="1000125" y="4857750"/>
            <a:ext cx="7572375" cy="500063"/>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pPr algn="ctr"/>
            <a:r>
              <a:rPr lang="en-US" sz="3800">
                <a:solidFill>
                  <a:schemeClr val="bg2"/>
                </a:solidFill>
                <a:latin typeface="Courier New" pitchFamily="49" charset="0"/>
                <a:ea typeface="Times New Roman" pitchFamily="18" charset="0"/>
                <a:cs typeface="Courier New" pitchFamily="49" charset="0"/>
              </a:rPr>
              <a:t>H1 { color : black; }</a:t>
            </a:r>
            <a:endParaRPr lang="en-US" sz="3800">
              <a:solidFill>
                <a:srgbClr val="0000FF"/>
              </a:solidFill>
              <a:latin typeface="Courier New" pitchFamily="49" charset="0"/>
              <a:ea typeface="Times New Roman" pitchFamily="18" charset="0"/>
              <a:cs typeface="Courier New" pitchFamily="49" charset="0"/>
            </a:endParaRPr>
          </a:p>
        </p:txBody>
      </p:sp>
      <p:sp>
        <p:nvSpPr>
          <p:cNvPr id="24581" name="Rectangle 5"/>
          <p:cNvSpPr>
            <a:spLocks noChangeArrowheads="1"/>
          </p:cNvSpPr>
          <p:nvPr/>
        </p:nvSpPr>
        <p:spPr bwMode="auto">
          <a:xfrm>
            <a:off x="1000125" y="5429250"/>
            <a:ext cx="7572375" cy="357188"/>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a:solidFill>
                  <a:srgbClr val="0000FF"/>
                </a:solidFill>
                <a:latin typeface="Courier New" pitchFamily="49" charset="0"/>
                <a:ea typeface="Times New Roman" pitchFamily="18" charset="0"/>
                <a:cs typeface="Courier New" pitchFamily="49" charset="0"/>
              </a:rPr>
              <a:t>		  PROPIEDAD		 VALOR</a:t>
            </a:r>
          </a:p>
        </p:txBody>
      </p:sp>
      <p:sp>
        <p:nvSpPr>
          <p:cNvPr id="24582" name="Rectangle 5"/>
          <p:cNvSpPr>
            <a:spLocks noChangeArrowheads="1"/>
          </p:cNvSpPr>
          <p:nvPr/>
        </p:nvSpPr>
        <p:spPr bwMode="auto">
          <a:xfrm>
            <a:off x="1000125" y="5857875"/>
            <a:ext cx="7572375" cy="357188"/>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a:solidFill>
                  <a:srgbClr val="0000FF"/>
                </a:solidFill>
                <a:latin typeface="Courier New" pitchFamily="49" charset="0"/>
                <a:ea typeface="Times New Roman" pitchFamily="18" charset="0"/>
                <a:cs typeface="Courier New" pitchFamily="49" charset="0"/>
              </a:rPr>
              <a:t>    SELECTOR	    DECLARACIÓN</a:t>
            </a:r>
          </a:p>
        </p:txBody>
      </p:sp>
      <p:sp>
        <p:nvSpPr>
          <p:cNvPr id="24583" name="Rectangle 5"/>
          <p:cNvSpPr>
            <a:spLocks noChangeArrowheads="1"/>
          </p:cNvSpPr>
          <p:nvPr/>
        </p:nvSpPr>
        <p:spPr bwMode="auto">
          <a:xfrm>
            <a:off x="1000125" y="6286500"/>
            <a:ext cx="7572375" cy="357188"/>
          </a:xfrm>
          <a:prstGeom prst="rect">
            <a:avLst/>
          </a:prstGeom>
          <a:gradFill rotWithShape="1">
            <a:gsLst>
              <a:gs pos="0">
                <a:srgbClr val="FFFFFF"/>
              </a:gs>
              <a:gs pos="100000">
                <a:srgbClr val="FFFFCC"/>
              </a:gs>
            </a:gsLst>
            <a:lin ang="5400000" scaled="1"/>
          </a:gradFill>
          <a:ln w="9525">
            <a:solidFill>
              <a:srgbClr val="FFFF00"/>
            </a:solidFill>
            <a:miter lim="800000"/>
            <a:headEnd/>
            <a:tailEnd/>
          </a:ln>
        </p:spPr>
        <p:txBody>
          <a:bodyPr wrap="none" anchor="ctr"/>
          <a:lstStyle/>
          <a:p>
            <a:r>
              <a:rPr lang="en-US" sz="2000">
                <a:solidFill>
                  <a:srgbClr val="0000FF"/>
                </a:solidFill>
                <a:latin typeface="Courier New" pitchFamily="49" charset="0"/>
                <a:ea typeface="Times New Roman" pitchFamily="18" charset="0"/>
                <a:cs typeface="Courier New" pitchFamily="49" charset="0"/>
              </a:rPr>
              <a:t>		   REGLA</a:t>
            </a: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p:txBody>
          <a:bodyPr/>
          <a:lstStyle/>
          <a:p>
            <a:pPr algn="ctr" eaLnBrk="1" hangingPunct="1">
              <a:defRPr/>
            </a:pPr>
            <a:r>
              <a:rPr lang="es-AR" dirty="0" smtClean="0"/>
              <a:t>Temas a Tratar</a:t>
            </a:r>
            <a:endParaRPr lang="es-AR" sz="2800" dirty="0" smtClean="0"/>
          </a:p>
        </p:txBody>
      </p:sp>
      <p:sp>
        <p:nvSpPr>
          <p:cNvPr id="968707" name="Rectangle 3"/>
          <p:cNvSpPr>
            <a:spLocks noGrp="1" noChangeArrowheads="1"/>
          </p:cNvSpPr>
          <p:nvPr>
            <p:ph type="body" idx="1"/>
          </p:nvPr>
        </p:nvSpPr>
        <p:spPr>
          <a:xfrm>
            <a:off x="384175" y="1487488"/>
            <a:ext cx="8410575" cy="4130361"/>
          </a:xfrm>
        </p:spPr>
        <p:txBody>
          <a:bodyPr/>
          <a:lstStyle/>
          <a:p>
            <a:pPr eaLnBrk="1" hangingPunct="1">
              <a:defRPr/>
            </a:pPr>
            <a:r>
              <a:rPr lang="es-AR" sz="3600" dirty="0" smtClean="0"/>
              <a:t>Hojas de Estilo CSS</a:t>
            </a:r>
          </a:p>
          <a:p>
            <a:pPr lvl="1" eaLnBrk="1" hangingPunct="1">
              <a:defRPr/>
            </a:pPr>
            <a:r>
              <a:rPr lang="es-ES" dirty="0" smtClean="0"/>
              <a:t>Generalidades</a:t>
            </a:r>
          </a:p>
          <a:p>
            <a:pPr lvl="1" eaLnBrk="1" hangingPunct="1">
              <a:defRPr/>
            </a:pPr>
            <a:r>
              <a:rPr lang="es-ES" dirty="0" smtClean="0"/>
              <a:t>Sintaxis</a:t>
            </a:r>
          </a:p>
          <a:p>
            <a:pPr lvl="1" eaLnBrk="1" hangingPunct="1">
              <a:defRPr/>
            </a:pPr>
            <a:r>
              <a:rPr lang="es-ES" dirty="0" smtClean="0">
                <a:solidFill>
                  <a:schemeClr val="accent1"/>
                </a:solidFill>
              </a:rPr>
              <a:t>Agrupación de Reglas</a:t>
            </a:r>
          </a:p>
          <a:p>
            <a:pPr lvl="1" eaLnBrk="1" hangingPunct="1">
              <a:defRPr/>
            </a:pPr>
            <a:r>
              <a:rPr lang="es-ES" dirty="0" smtClean="0"/>
              <a:t>Clases</a:t>
            </a:r>
          </a:p>
          <a:p>
            <a:pPr lvl="1" eaLnBrk="1" hangingPunct="1">
              <a:defRPr/>
            </a:pPr>
            <a:r>
              <a:rPr lang="es-ES" dirty="0" smtClean="0"/>
              <a:t>Identificadores Únicos</a:t>
            </a:r>
          </a:p>
          <a:p>
            <a:pPr lvl="1" eaLnBrk="1" hangingPunct="1">
              <a:defRPr/>
            </a:pPr>
            <a:r>
              <a:rPr lang="es-ES" dirty="0" err="1" smtClean="0"/>
              <a:t>Pseudo</a:t>
            </a:r>
            <a:r>
              <a:rPr lang="es-ES" dirty="0" smtClean="0"/>
              <a:t> – Elementos</a:t>
            </a:r>
            <a:endParaRPr lang="es-AR" dirty="0" smtClean="0"/>
          </a:p>
          <a:p>
            <a:pPr eaLnBrk="1" hangingPunct="1">
              <a:defRPr/>
            </a:pPr>
            <a:r>
              <a:rPr lang="es-ES" dirty="0" err="1" smtClean="0"/>
              <a:t>Bootstrap</a:t>
            </a:r>
            <a:endParaRPr lang="es-AR" dirty="0" smtClean="0"/>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Clase05_ASP.NET-2009">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1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VS_NET Launch Template">
  <a:themeElements>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2_VS_NET Launch Template">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2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Clase05_ASP.NET-2009</Template>
  <TotalTime>1082</TotalTime>
  <Words>1660</Words>
  <Application>Microsoft Office PowerPoint</Application>
  <PresentationFormat>Presentación en pantalla (4:3)</PresentationFormat>
  <Paragraphs>355</Paragraphs>
  <Slides>32</Slides>
  <Notes>25</Notes>
  <HiddenSlides>0</HiddenSlides>
  <MMClips>0</MMClips>
  <ScaleCrop>false</ScaleCrop>
  <HeadingPairs>
    <vt:vector size="4" baseType="variant">
      <vt:variant>
        <vt:lpstr>Tema</vt:lpstr>
      </vt:variant>
      <vt:variant>
        <vt:i4>2</vt:i4>
      </vt:variant>
      <vt:variant>
        <vt:lpstr>Títulos de diapositiva</vt:lpstr>
      </vt:variant>
      <vt:variant>
        <vt:i4>32</vt:i4>
      </vt:variant>
    </vt:vector>
  </HeadingPairs>
  <TitlesOfParts>
    <vt:vector size="34" baseType="lpstr">
      <vt:lpstr>Clase05_ASP.NET-2009</vt:lpstr>
      <vt:lpstr>2_VS_NET Launch Template</vt:lpstr>
      <vt:lpstr>Maximiliano Neiner</vt:lpstr>
      <vt:lpstr>Temas a Tratar</vt:lpstr>
      <vt:lpstr>Temas a Tratar</vt:lpstr>
      <vt:lpstr>Temas a Tratar</vt:lpstr>
      <vt:lpstr>CSS – Cascading Style Sheet</vt:lpstr>
      <vt:lpstr>¿Dónde Definir el Estilo?</vt:lpstr>
      <vt:lpstr>Temas a Tratar</vt:lpstr>
      <vt:lpstr>Sintaxis</vt:lpstr>
      <vt:lpstr>Temas a Tratar</vt:lpstr>
      <vt:lpstr> Agrupación de Reglas</vt:lpstr>
      <vt:lpstr>Temas a Tratar</vt:lpstr>
      <vt:lpstr> Clases</vt:lpstr>
      <vt:lpstr>Temas a Tratar</vt:lpstr>
      <vt:lpstr> Identificadores Únicos</vt:lpstr>
      <vt:lpstr>Temas a Tratar</vt:lpstr>
      <vt:lpstr>Pseudo Elementos</vt:lpstr>
      <vt:lpstr>Demo</vt:lpstr>
      <vt:lpstr>Temas a Tratar</vt:lpstr>
      <vt:lpstr>Temas a Tratar</vt:lpstr>
      <vt:lpstr>Generalidades</vt:lpstr>
      <vt:lpstr>Temas a Tratar</vt:lpstr>
      <vt:lpstr>¿Dónde obtener Bootstrap?</vt:lpstr>
      <vt:lpstr>Temas a Tratar</vt:lpstr>
      <vt:lpstr>Página con Bootstrap (1/2)</vt:lpstr>
      <vt:lpstr>Página con Bootstrap (2/2)</vt:lpstr>
      <vt:lpstr>Temas a Tratar</vt:lpstr>
      <vt:lpstr>Sistema de Cuadrícula (1/3)</vt:lpstr>
      <vt:lpstr>Sistema de Cuadrícula (2/3)</vt:lpstr>
      <vt:lpstr>Sistema de Cuadrícula (3/3)</vt:lpstr>
      <vt:lpstr>Temas a Tratar</vt:lpstr>
      <vt:lpstr>Clases de Bootstrap</vt:lpstr>
      <vt:lpstr>Ejercitación</vt:lpstr>
    </vt:vector>
  </TitlesOfParts>
  <Company>Max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Maximiliano Neiner</dc:title>
  <dc:subject>Desarrollo de Aplicaciones Web con ASP.NET</dc:subject>
  <dc:creator>Neiner, Maximiliano</dc:creator>
  <cp:lastModifiedBy>ExpeUEW7</cp:lastModifiedBy>
  <cp:revision>103</cp:revision>
  <dcterms:created xsi:type="dcterms:W3CDTF">2009-07-28T21:34:01Z</dcterms:created>
  <dcterms:modified xsi:type="dcterms:W3CDTF">2017-03-15T11:48:28Z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chnical Review">
    <vt:lpwstr>VEMN Sistemas</vt:lpwstr>
  </property>
</Properties>
</file>