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59" r:id="rId6"/>
    <p:sldId id="260" r:id="rId7"/>
    <p:sldId id="263" r:id="rId8"/>
    <p:sldId id="262" r:id="rId9"/>
    <p:sldId id="274" r:id="rId10"/>
    <p:sldId id="267" r:id="rId11"/>
    <p:sldId id="264" r:id="rId12"/>
    <p:sldId id="270" r:id="rId13"/>
    <p:sldId id="269" r:id="rId14"/>
    <p:sldId id="273" r:id="rId15"/>
    <p:sldId id="275" r:id="rId16"/>
    <p:sldId id="271" r:id="rId17"/>
    <p:sldId id="272" r:id="rId1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Reyes" initials="PR" lastIdx="1" clrIdx="0">
    <p:extLst>
      <p:ext uri="{19B8F6BF-5375-455C-9EA6-DF929625EA0E}">
        <p15:presenceInfo xmlns:p15="http://schemas.microsoft.com/office/powerpoint/2012/main" userId="Pablo Rey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Facebook%20Insights%20Data%20Export%20-%20SJ%20Jersey%20Ecuatoriano%20-%202020-10-06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Facebook%20Insights%20Data%20Export%20(Post%20Level)%20-%20SJ%20Jersey%20Ecuatoriano%20-%202020-10-1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Facebook%20Insights%20Data%20Export%20(Post%20Level)%20-%20SJ%20Jersey%20Ecuatoriano%20-%202020-10-1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Facebook%20Insights%20Data%20Export%20(Post%20Level)%20-%20SJ%20Jersey%20Ecuatoriano%20-%202020-10-10.csv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Facebook%20Insights%20Data%20Export%20(Post%20Level)%20-%20SJ%20Jersey%20Ecuatoriano%20-%202020-10-13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hubspot-crm-exports-todos-los-contactos-2020-10-13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N</a:t>
            </a:r>
            <a:r>
              <a:rPr lang="es-EC" sz="2000" dirty="0"/>
              <a:t>ú</a:t>
            </a:r>
            <a:r>
              <a:rPr lang="en-US" sz="2000" dirty="0"/>
              <a:t>mero</a:t>
            </a:r>
            <a:r>
              <a:rPr lang="en-US" sz="2000" baseline="0" dirty="0"/>
              <a:t> de </a:t>
            </a:r>
            <a:r>
              <a:rPr lang="en-US" sz="2000" baseline="0" dirty="0" err="1"/>
              <a:t>Seguidores</a:t>
            </a:r>
            <a:r>
              <a:rPr lang="en-US" sz="2000" baseline="0" dirty="0"/>
              <a:t> de Fan Page</a:t>
            </a:r>
            <a:endParaRPr lang="es-EC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'Facebook Insights Data Export -'!$A$3:$A$94</c:f>
              <c:numCache>
                <c:formatCode>m/d/yyyy</c:formatCode>
                <c:ptCount val="92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</c:numCache>
            </c:numRef>
          </c:cat>
          <c:val>
            <c:numRef>
              <c:f>'Facebook Insights Data Export -'!$B$3:$B$94</c:f>
              <c:numCache>
                <c:formatCode>General</c:formatCode>
                <c:ptCount val="92"/>
                <c:pt idx="0">
                  <c:v>2602</c:v>
                </c:pt>
                <c:pt idx="1">
                  <c:v>2612</c:v>
                </c:pt>
                <c:pt idx="2">
                  <c:v>2622</c:v>
                </c:pt>
                <c:pt idx="3">
                  <c:v>2627</c:v>
                </c:pt>
                <c:pt idx="4">
                  <c:v>2629</c:v>
                </c:pt>
                <c:pt idx="5">
                  <c:v>2634</c:v>
                </c:pt>
                <c:pt idx="6">
                  <c:v>2642</c:v>
                </c:pt>
                <c:pt idx="7">
                  <c:v>2649</c:v>
                </c:pt>
                <c:pt idx="8">
                  <c:v>2659</c:v>
                </c:pt>
                <c:pt idx="9">
                  <c:v>2671</c:v>
                </c:pt>
                <c:pt idx="10">
                  <c:v>2675</c:v>
                </c:pt>
                <c:pt idx="11">
                  <c:v>2678</c:v>
                </c:pt>
                <c:pt idx="12">
                  <c:v>2688</c:v>
                </c:pt>
                <c:pt idx="13">
                  <c:v>2693</c:v>
                </c:pt>
                <c:pt idx="14">
                  <c:v>2694</c:v>
                </c:pt>
                <c:pt idx="15">
                  <c:v>2702</c:v>
                </c:pt>
                <c:pt idx="16">
                  <c:v>2702</c:v>
                </c:pt>
                <c:pt idx="17">
                  <c:v>2704</c:v>
                </c:pt>
                <c:pt idx="18">
                  <c:v>2710</c:v>
                </c:pt>
                <c:pt idx="19">
                  <c:v>2723</c:v>
                </c:pt>
                <c:pt idx="20">
                  <c:v>2731</c:v>
                </c:pt>
                <c:pt idx="21">
                  <c:v>2734</c:v>
                </c:pt>
                <c:pt idx="22">
                  <c:v>2739</c:v>
                </c:pt>
                <c:pt idx="23">
                  <c:v>2738</c:v>
                </c:pt>
                <c:pt idx="24">
                  <c:v>2741</c:v>
                </c:pt>
                <c:pt idx="25">
                  <c:v>2744</c:v>
                </c:pt>
                <c:pt idx="26">
                  <c:v>2756</c:v>
                </c:pt>
                <c:pt idx="27">
                  <c:v>2754</c:v>
                </c:pt>
                <c:pt idx="28">
                  <c:v>2759</c:v>
                </c:pt>
                <c:pt idx="29">
                  <c:v>2760</c:v>
                </c:pt>
                <c:pt idx="30">
                  <c:v>2765</c:v>
                </c:pt>
                <c:pt idx="31">
                  <c:v>2767</c:v>
                </c:pt>
                <c:pt idx="32">
                  <c:v>2769</c:v>
                </c:pt>
                <c:pt idx="33">
                  <c:v>2777</c:v>
                </c:pt>
                <c:pt idx="34">
                  <c:v>2784</c:v>
                </c:pt>
                <c:pt idx="35">
                  <c:v>2791</c:v>
                </c:pt>
                <c:pt idx="36">
                  <c:v>2799</c:v>
                </c:pt>
                <c:pt idx="37">
                  <c:v>2800</c:v>
                </c:pt>
                <c:pt idx="38">
                  <c:v>2801</c:v>
                </c:pt>
                <c:pt idx="39">
                  <c:v>2804</c:v>
                </c:pt>
                <c:pt idx="40">
                  <c:v>2812</c:v>
                </c:pt>
                <c:pt idx="41">
                  <c:v>2814</c:v>
                </c:pt>
                <c:pt idx="42">
                  <c:v>2821</c:v>
                </c:pt>
                <c:pt idx="43">
                  <c:v>2831</c:v>
                </c:pt>
                <c:pt idx="44">
                  <c:v>2834</c:v>
                </c:pt>
                <c:pt idx="45">
                  <c:v>2836</c:v>
                </c:pt>
                <c:pt idx="46">
                  <c:v>2841</c:v>
                </c:pt>
                <c:pt idx="47">
                  <c:v>2844</c:v>
                </c:pt>
                <c:pt idx="48">
                  <c:v>2854</c:v>
                </c:pt>
                <c:pt idx="49">
                  <c:v>2856</c:v>
                </c:pt>
                <c:pt idx="50">
                  <c:v>2862</c:v>
                </c:pt>
                <c:pt idx="51">
                  <c:v>2863</c:v>
                </c:pt>
                <c:pt idx="52">
                  <c:v>2872</c:v>
                </c:pt>
                <c:pt idx="53">
                  <c:v>2886</c:v>
                </c:pt>
                <c:pt idx="54">
                  <c:v>2892</c:v>
                </c:pt>
                <c:pt idx="55">
                  <c:v>2893</c:v>
                </c:pt>
                <c:pt idx="56">
                  <c:v>2895</c:v>
                </c:pt>
                <c:pt idx="57">
                  <c:v>2897</c:v>
                </c:pt>
                <c:pt idx="58">
                  <c:v>2899</c:v>
                </c:pt>
                <c:pt idx="59">
                  <c:v>2904</c:v>
                </c:pt>
                <c:pt idx="60">
                  <c:v>2906</c:v>
                </c:pt>
                <c:pt idx="61">
                  <c:v>2905</c:v>
                </c:pt>
                <c:pt idx="62">
                  <c:v>2905</c:v>
                </c:pt>
                <c:pt idx="63">
                  <c:v>2908</c:v>
                </c:pt>
                <c:pt idx="64">
                  <c:v>2909</c:v>
                </c:pt>
                <c:pt idx="65">
                  <c:v>2909</c:v>
                </c:pt>
                <c:pt idx="66">
                  <c:v>2911</c:v>
                </c:pt>
                <c:pt idx="67">
                  <c:v>2912</c:v>
                </c:pt>
                <c:pt idx="68">
                  <c:v>2914</c:v>
                </c:pt>
                <c:pt idx="69">
                  <c:v>2918</c:v>
                </c:pt>
                <c:pt idx="70">
                  <c:v>2933</c:v>
                </c:pt>
                <c:pt idx="71">
                  <c:v>2984</c:v>
                </c:pt>
                <c:pt idx="72">
                  <c:v>2993</c:v>
                </c:pt>
                <c:pt idx="73">
                  <c:v>3004</c:v>
                </c:pt>
                <c:pt idx="74">
                  <c:v>3010</c:v>
                </c:pt>
                <c:pt idx="75">
                  <c:v>3010</c:v>
                </c:pt>
                <c:pt idx="76">
                  <c:v>3014</c:v>
                </c:pt>
                <c:pt idx="77">
                  <c:v>3018</c:v>
                </c:pt>
                <c:pt idx="78">
                  <c:v>3020</c:v>
                </c:pt>
                <c:pt idx="79">
                  <c:v>3022</c:v>
                </c:pt>
                <c:pt idx="80">
                  <c:v>3024</c:v>
                </c:pt>
                <c:pt idx="81">
                  <c:v>3024</c:v>
                </c:pt>
                <c:pt idx="82">
                  <c:v>3028</c:v>
                </c:pt>
                <c:pt idx="83">
                  <c:v>3043</c:v>
                </c:pt>
                <c:pt idx="84">
                  <c:v>3046</c:v>
                </c:pt>
                <c:pt idx="85">
                  <c:v>3055</c:v>
                </c:pt>
                <c:pt idx="86">
                  <c:v>3063</c:v>
                </c:pt>
                <c:pt idx="87">
                  <c:v>3066</c:v>
                </c:pt>
                <c:pt idx="88">
                  <c:v>3072</c:v>
                </c:pt>
                <c:pt idx="89">
                  <c:v>3074</c:v>
                </c:pt>
                <c:pt idx="90">
                  <c:v>3077</c:v>
                </c:pt>
                <c:pt idx="91">
                  <c:v>3087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C-46EC-9872-91A9FC1B2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2102095247"/>
        <c:axId val="2098009903"/>
      </c:barChart>
      <c:dateAx>
        <c:axId val="210209524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98009903"/>
        <c:crosses val="autoZero"/>
        <c:auto val="1"/>
        <c:lblOffset val="100"/>
        <c:baseTimeUnit val="days"/>
      </c:dateAx>
      <c:valAx>
        <c:axId val="209800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10209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sz="1600" dirty="0"/>
              <a:t>Alcance de Posts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Hoja1!$A$2:$A$65</c:f>
              <c:strCache>
                <c:ptCount val="64"/>
                <c:pt idx="0">
                  <c:v>Descubren miles de mascarillas convertidas en residuos en islas deshabitadas.
Es mejor cuidar el planeta y a nosotros, usando mascarillas elaboradas con tejido de punto antifluido #SjJersey 😷
🌏 Lee este interesante artículo: https://bit.ly/38jlZdU
#Ca</c:v>
                </c:pt>
                <c:pt idx="1">
                  <c:v>¡Si amas el planeta NO uses mascarillas que contaminen! 🏞 Te recomendamos las de tejido de punto antifluido #SjJersey
Varias 😷 mascarillas desechables se suman a otros residuos que llegan a los océanos.
🌏 Lee este interesante artículo: https://bit.ly/</c:v>
                </c:pt>
                <c:pt idx="2">
                  <c:v>El plástico en los océanos, una amenaza en aumento.
Desde que la sociedad comenzó a usar mascarillas, las consecuencias son visibles en las playas, la ONG recomienda a la gente use mascarillas reutilizables y se lave las manos constantemente.
Usa mascaril</c:v>
                </c:pt>
                <c:pt idx="3">
                  <c:v>El plástico en los océanos, una amenaza en aumento.
Desde que la sociedad comenzó a usar mascarillas, las consecuencias son visibles en las playas, la ONG recomienda a la gente use mascarillas reutilizables y se lave las manos constantemente.
Usa mascaril</c:v>
                </c:pt>
                <c:pt idx="4">
                  <c:v>Te invitamos a seguir la entrevista de nuestro Gerente General, Dr. Gilberto Valderrábano desde Fábrica Medios
Hora de le entrevista: 09H30
¡Te esperamos!
Apoyemos la Industria Ecuatoriana! #HechoenEcuador #PrecioJusto #CalidadQueTeProtege</c:v>
                </c:pt>
                <c:pt idx="5">
                  <c:v>¡Pensemos en el día después del COVID cuidemos el planeta 🌍 !
Varias organizaciones advierten de un exceso de mascarillas y guantes desechables acumulados en las costas y el lecho marino debido a la pandemia. Te invitamos a leer el artículo: https://bit.</c:v>
                </c:pt>
                <c:pt idx="6">
                  <c:v>A través de una investigación intensa y de una tecnología superior, COTTON USA ha desarrollado una fibra de algodón que ahora es más blanca, más fina, más resistente y más limpia. 
#CalidadQueTeProtege #HechoEnEcuador #TelaEcológica 
#SjJersey tela de ca</c:v>
                </c:pt>
                <c:pt idx="7">
                  <c:v>Pronto vamos a tener más mascarillas que medusas en los mares y si no usamos mascarillas reutilizables, de tejido de punto antifluido #SjJersey, nuestro planeta tierra seguirá contaminándose.
Te invitamos a leer el artículo: https://bit.ly/38pGl5n 
 #SjJe</c:v>
                </c:pt>
                <c:pt idx="8">
                  <c:v>Escucha en vivo a nuestro Gerente hablar sobre el día después del covid.
#SjJersey #HechoenEcuador #CalidadQueTeProtege gracias a EnergiaFm Ecuador</c:v>
                </c:pt>
                <c:pt idx="9">
                  <c:v>Gracias al programa Primera Hora por la entrevista en Majestad Radio
Enlace de entrevista:  https://www.facebook.com/majestadradioec/videos/644049806211288/?t=4728</c:v>
                </c:pt>
                <c:pt idx="10">
                  <c:v>EN VIVO - Entrevista a nuestro Gerente General, Dr. Gilberto Valderrábano #CalidadQueTeProtege</c:v>
                </c:pt>
                <c:pt idx="11">
                  <c:v>Cotton USA el mejor algodón para nuestras telas. #SjJersey, tela 100% ecuatoriana con calidad internacional. 
#CalidadQueTeProtege #HechoEnEcuador #TelaEcológica</c:v>
                </c:pt>
                <c:pt idx="12">
                  <c:v>La OMS y la CDC han hecho explícito que el uso de mascarillas quirúrgicas (esto es, médicas) debe reservarse para el uso exclusivo del personal de salud o de pacientes
que presenten síntomas respiratorios.
Usa mascarillas de tejido de punto antifluido #Sj</c:v>
                </c:pt>
                <c:pt idx="13">
                  <c:v>Nuestro aliado Cotton USA confirma que su materia prima es cultivada de forma justa y sostenible.
Su sistema mide y supervisa las métricas clave para la sostenibilidad. 
#CalidadQueTeProtege #HechoEnEcuador #TelaEcológica</c:v>
                </c:pt>
                <c:pt idx="14">
                  <c:v>“Debemos concientizar la importancia del uso de las mascarillas para bloquear la emisión de gotas infectadas” 
Usa mascarillas confeccionadas con tejidos de punto  Antifluido Sj Jersey respirable, lavable.
#SjJersey#CalidadQueTeProtege
#HechoEnEcuador</c:v>
                </c:pt>
                <c:pt idx="15">
                  <c:v>Calidad de principio a fin, el algodón que usamos en SJ JERSEY es Cotton USA. Más resistente y de mayor longitud. 
#CalidadQueTeProtege #HechoEnEcuador #TelaEcológica</c:v>
                </c:pt>
                <c:pt idx="16">
                  <c:v>Recuerda que los protocolos de bioseguridad ayudan a disminuir el riesgo de contagio.
Nuestra tela es usada para elaborar mascarillas y trajes de bioseguridad cómodos y no contaminantes. ¡Tu salud es nuestra prioridad!
🏬 Quito: De los Cerezos Oe1-356 y </c:v>
                </c:pt>
                <c:pt idx="17">
                  <c:v>Nuestra tela 100% algodón es avalada por la licencia internacional COTTON USA. Calidad, Sostenibilidad y Amigable con el ambiente 
#CalidadQueTeProtege #HechoEnEcuador #TelaEcológica</c:v>
                </c:pt>
                <c:pt idx="18">
                  <c:v>Las plantaciones de algodón eliminan más gases de efecto invernadero de los que producen. Algodón para un mundo más verde. 
#CalidadQueTeProtege #HechoEnEcuador #TelaEcológica</c:v>
                </c:pt>
                <c:pt idx="19">
                  <c:v>Como parte de nuestra responsabilidad social y apoyo a las Fuerzas Armadas del Ecuador donamos más de 170 kg de tela, el que usarán para realizar material de protección comunitaria de sus colaboradores.
Agradecemos a la institución por su gran apoyo duran</c:v>
                </c:pt>
                <c:pt idx="20">
                  <c:v>Mercedes Payne sabe que #SjJersey es una empresa que apoya el emprendimiento.
#CalidadQueTeProtege #HechoenEcuador
Pregunta por nuestras telas.</c:v>
                </c:pt>
                <c:pt idx="21">
                  <c:v>Aprovecha el 10% de DESCUENTO en pagos de contado
Descuentos especiales en pagos con tarjetas de crédito.
¡Difiérelos a 3 y 6 meses plazo sin intereses!
Promoción válida hasta el 1 de agosto
*Aplica condiciones
#CalidadQueTeProtege #HechoEnEcuador #Prec</c:v>
                </c:pt>
                <c:pt idx="22">
                  <c:v>!Usa tu mascarilla! !Reduce el riesgo de contagio!
Con los tejidos de punto JERSEY se fabrica mascarillas reutilizables y lavables!
😷Pensemos en el día después del COVID. 
#SjJersey #CalidadQueTeProtege #HechoEnEcuador #PostCOVID</c:v>
                </c:pt>
                <c:pt idx="23">
                  <c:v>#SjJersey realizó la entrega de mascarillas para el Hogar Para Sus Niños Fhc
Sabemos que varios niños serán beneficiados de esta donación.
#CalidadQueTeProtege #HechoEnEcuador</c:v>
                </c:pt>
                <c:pt idx="24">
                  <c:v>!Usa correctamente las mascarillas!
Y el material idóneo son los tejidos #SjJersey antifluido 100% algodón y lycrados!
Se adaptan y amoldan a tu rostro, no se deforman y te permiten respirar.
Pensemos en el día después del COVID. 
 #CalidadQueTeProtege #</c:v>
                </c:pt>
                <c:pt idx="25">
                  <c:v>ÚLTIMOS DÍAS 
Aprovecha el 10% de DESCUENTO en pagos de contado
Descuentos especiales en pagos con tarjetas de crédito.
¡Difiérelos a 3 y 6 meses plazo sin intereses!
La promoción termina el 1 de agosto
*Aplica condiciones
#CalidadQueTeProtege #HechoEnE</c:v>
                </c:pt>
                <c:pt idx="26">
                  <c:v>EN VIVO CON RADIO FOREVER</c:v>
                </c:pt>
                <c:pt idx="27">
                  <c:v>EN VIVO  - Hablamos sobre la campaña Cuidado con calidad y conciencia social. #SjJersey #HechoEnEcuador</c:v>
                </c:pt>
                <c:pt idx="28">
                  <c:v>Luzmila Nicolalde Cordero gracias por usar nuestra tela, esta mascarilla es elaborada por productores nacionales, y nosotros apoyamos a los emprendedores y al producto ecuatoriano. #HechoEnEcuador #CalidadQueTeProteje #SjJersey</c:v>
                </c:pt>
                <c:pt idx="29">
                  <c:v>No podemos correr ni escondernos del enemigo invisible: el Coronavirus.
¡Usemos mascarilla todo el tiempo! Y que mejor si es reusable, de tela antifluido y hecha en Ecuador ¡Mantenerse a salvo!
#SjJersey #HechoenEcuador #CalidadQueTeProtege 
Un video de</c:v>
                </c:pt>
                <c:pt idx="30">
                  <c:v>Excelente recomendación que recibimos de Ursula Strenge sobre nuestra tela, un saludo especialmente para nuestros queridos emprendedores que elaboran mascarillas con tela antifluido #SjJersey
#CalidadQueTeProtege #HechoEnEcuador</c:v>
                </c:pt>
                <c:pt idx="31">
                  <c:v>!Todos estamos en riesgo, nuestra responsabilidad es cuidarnos!
!Usemos la mascarilla de Tejidos antilfuido SJ JERSEY y contribuye a reducir el riesgo de contagio en el mundo!
Pensemos en el día después del COVID. 
#SjJersey #CalidadQueTeProtege #HechoEn</c:v>
                </c:pt>
                <c:pt idx="32">
                  <c:v>!Usa tu mascarilla! !Reduce el riesgo de contagio!
Con los tejidos de punto JERSEY se fabrica mascarillas reutilizables y lavables!
😷Pensemos en el día después del COVID.
#SjJersey #CalidadQueTeProtege #HechoEnEcuador #PostCOVID</c:v>
                </c:pt>
                <c:pt idx="33">
                  <c:v>Entrevista a nuestro Gerente General - Doctor Gilberto Valderrábano. #SjJersey #HechoEnEcuador</c:v>
                </c:pt>
                <c:pt idx="34">
                  <c:v>Extendemos nuestra PROMOCIÓN
10% de DESCUENTO en pagos de contado.
Rebajas especiales en pagos con tarjetas de crédito. ¡Difiérelos a 3 y 6 meses sin intereses!
*Aplica condiciones
#CalidadQueTeProtege #HechoEnEcuador #PrecioJusto</c:v>
                </c:pt>
                <c:pt idx="35">
                  <c:v>Gracias por la recomendación Andrea Macías  y sobre todo, por impulsar la tela hecha en #Ecuador y a los emprendedores.
#CalidadQueTeProtege #SjJersey  #HechoenEcuador🇪🇨 #TelasAntifluido #TelaEcológica #Tela #confeccion</c:v>
                </c:pt>
                <c:pt idx="36">
                  <c:v>!LA MASCARILLA! AHORA ES PARTE DE TI!
Piensa en tu seguridad y en la de todos!
Sigue las normas de higiene recomendadas por la #OMS
 !Usa mascarillas de tejido de punto antifluido #SjJersey! 😷 Pensemos en el día después #PostCOVID
 #CalidadQueTeProtege</c:v>
                </c:pt>
                <c:pt idx="37">
                  <c:v>Te invitamos a ver la entrevista de nuestro Gerente General Gilberto Valderrábano desde Radio Sucre 700 AM #SjJersey #CalidadQueTeProtege</c:v>
                </c:pt>
                <c:pt idx="38">
                  <c:v>‼️Aprovecha el 12% de DESCUENTO en pagos al contado en todos nuestros productos LYCRADOS llanos y estampados‼️
Descuentos especiales en pagos con tarjetas de crédito.
¡Difiérelos a 3 y 6 meses plazo sin intereses!
Promoción válida hasta el 1 de septiembr</c:v>
                </c:pt>
                <c:pt idx="39">
                  <c:v>[BLOG] Los cuidados de la mascarilla
Te invitamos a leer este artículo donde explica la OMS como usar, confeccionar y los cuidados de las mascarillas de tela.
Leer más: https://bit.ly/3gUpBqA
😷 Pensemos en el día después del COVID. 
#SjJersey #Calidad</c:v>
                </c:pt>
                <c:pt idx="40">
                  <c:v>No se pierdan la entrevista a nuestro Gerente General Dr Gilberto Valderrábano. 
Gracias a Plus Tv - Riobamba por el espacio! 
#Riobamba #antifluido #CalidadQueTeProtege #tejidodepunto</c:v>
                </c:pt>
                <c:pt idx="41">
                  <c:v>No se pierdan la entrevista a nuestro Gerente General Dr. Gilberto Valderrábano. 
Gracias por el espacio a Radio Hola 98.9 Fm</c:v>
                </c:pt>
                <c:pt idx="42">
                  <c:v>Los tejidos lycrados están en oferta hasta el 1 de octubre. 12% Dcto. en pagos al contado. *Aplican restricciones.</c:v>
                </c:pt>
                <c:pt idx="43">
                  <c:v>Extendemos nuestro descuento hasta el 1 de Octubre en pagos al contado. 
*Aplican restricciones</c:v>
                </c:pt>
                <c:pt idx="44">
                  <c:v>Rafael Cuesta Caputti,  recibió mascarillas confeccionadas por manos ecuatorianas con tela ANTIFLUIDO SJ JERSEY</c:v>
                </c:pt>
                <c:pt idx="45">
                  <c:v>Tela para campaña. 
El mejor rendimiento! 
*Aproximadamente 8 camisetas por cada kilogramo de tela
El mejor rendimiento con la calidad de siempre #JERSEYesCALIDAD</c:v>
                </c:pt>
                <c:pt idx="46">
                  <c:v>Jose Toledo, reconocido periodista, utiiliza mascarillas fabricadas con tela antifluído SJJERSEY 100% nacional.</c:v>
                </c:pt>
                <c:pt idx="47">
                  <c:v>Colaboradores del icónico restaurante VISTA HERMOSA, recibieron mascarillas 100% nacionales con tela ANTIFLUÍDO SJ JERSEY</c:v>
                </c:pt>
                <c:pt idx="48">
                  <c:v>Aprovecha el 15% DE DESCUENTO en Tejidos con acabado Antifluido. Protección, versatilidad y moda.</c:v>
                </c:pt>
                <c:pt idx="49">
                  <c:v>Audi, marca premium, protege a sus colaboradores con mascarillas confeccionadas de tela ANTIFLUIDO SJ JERSEY</c:v>
                </c:pt>
                <c:pt idx="50">
                  <c:v>SJ JERSEY &amp;amp; MG, marcas de tradición. 
Tejido antifluído</c:v>
                </c:pt>
                <c:pt idx="51">
                  <c:v>SJ JERSEY. Tela Antifluído</c:v>
                </c:pt>
                <c:pt idx="52">
                  <c:v>Tela para campaña. 
50% más de rendimiento.
8 camisetas por cada kilo de tela SJ JERSEY
#JERSEYesCALIDAD</c:v>
                </c:pt>
                <c:pt idx="53">
                  <c:v>La Alcaldía de Cotacachi y SJ JERSEY, compartiendo ideas de responsabilidad social, cuidado del medio ambiente y apoyo a la industria textil ecuatoriana</c:v>
                </c:pt>
                <c:pt idx="54">
                  <c:v>Aprovecha el 15% DE DESCUENTO en Tejidos con acabado Antifluido. Protección, versatilidad y moda.</c:v>
                </c:pt>
                <c:pt idx="55">
                  <c:v>Hasta 8 prendas por cada kilo de tela 100% Poliéster 
Tela para camisetas de campaña. Envíanos un mensaje
#JERSEYesCALIDAD</c:v>
                </c:pt>
                <c:pt idx="56">
                  <c:v>Aprovecha el 15% DE DESCUENTO en Tejidos con acabado Antifluido. Protección, versatilidad y moda.</c:v>
                </c:pt>
                <c:pt idx="57">
                  <c:v>COTTON USA Fibra natural #Versátil #Orgánico #Hipoalergénico #Cómodo</c:v>
                </c:pt>
                <c:pt idx="58">
                  <c:v>Prendas de uso diario, con protección antifluido. Se confeccionan con telas de #SJJERSEY</c:v>
                </c:pt>
                <c:pt idx="59">
                  <c:v>Máxima calidad en el origen #COTTONUSA</c:v>
                </c:pt>
                <c:pt idx="60">
                  <c:v>Verte bien, sentirte protegido. Prendas confeccionadas con telas #SJJERSEY</c:v>
                </c:pt>
                <c:pt idx="61">
                  <c:v>Cómodas para estar en casa y protegidos fuera de ella. Prendas confeccionadas con telas de #SJJERSEY</c:v>
                </c:pt>
                <c:pt idx="62">
                  <c:v>La mejor tecnología para obtener fibras largas y resistentes #COTTONUSA #SJJERSEY</c:v>
                </c:pt>
                <c:pt idx="63">
                  <c:v>Tejido con acabado antifluido</c:v>
                </c:pt>
              </c:strCache>
            </c:strRef>
          </c:cat>
          <c:val>
            <c:numRef>
              <c:f>Hoja1!$D$2:$D$65</c:f>
              <c:numCache>
                <c:formatCode>General</c:formatCode>
                <c:ptCount val="64"/>
                <c:pt idx="0">
                  <c:v>1271</c:v>
                </c:pt>
                <c:pt idx="1">
                  <c:v>1693</c:v>
                </c:pt>
                <c:pt idx="2">
                  <c:v>1166</c:v>
                </c:pt>
                <c:pt idx="3">
                  <c:v>783</c:v>
                </c:pt>
                <c:pt idx="4">
                  <c:v>1326</c:v>
                </c:pt>
                <c:pt idx="5">
                  <c:v>683</c:v>
                </c:pt>
                <c:pt idx="6">
                  <c:v>1039</c:v>
                </c:pt>
                <c:pt idx="7">
                  <c:v>926</c:v>
                </c:pt>
                <c:pt idx="8">
                  <c:v>665</c:v>
                </c:pt>
                <c:pt idx="9">
                  <c:v>526</c:v>
                </c:pt>
                <c:pt idx="10">
                  <c:v>548</c:v>
                </c:pt>
                <c:pt idx="11">
                  <c:v>819</c:v>
                </c:pt>
                <c:pt idx="12">
                  <c:v>1852</c:v>
                </c:pt>
                <c:pt idx="13">
                  <c:v>766</c:v>
                </c:pt>
                <c:pt idx="14">
                  <c:v>1345</c:v>
                </c:pt>
                <c:pt idx="15">
                  <c:v>1180</c:v>
                </c:pt>
                <c:pt idx="16">
                  <c:v>1380</c:v>
                </c:pt>
                <c:pt idx="17">
                  <c:v>1704</c:v>
                </c:pt>
                <c:pt idx="18">
                  <c:v>985</c:v>
                </c:pt>
                <c:pt idx="19">
                  <c:v>5836</c:v>
                </c:pt>
                <c:pt idx="20">
                  <c:v>1648</c:v>
                </c:pt>
                <c:pt idx="21">
                  <c:v>912</c:v>
                </c:pt>
                <c:pt idx="22">
                  <c:v>647</c:v>
                </c:pt>
                <c:pt idx="23">
                  <c:v>1688</c:v>
                </c:pt>
                <c:pt idx="24">
                  <c:v>599</c:v>
                </c:pt>
                <c:pt idx="25">
                  <c:v>2350</c:v>
                </c:pt>
                <c:pt idx="26">
                  <c:v>807</c:v>
                </c:pt>
                <c:pt idx="27">
                  <c:v>762</c:v>
                </c:pt>
                <c:pt idx="28">
                  <c:v>832</c:v>
                </c:pt>
                <c:pt idx="29">
                  <c:v>1254</c:v>
                </c:pt>
                <c:pt idx="30">
                  <c:v>1023</c:v>
                </c:pt>
                <c:pt idx="31">
                  <c:v>1061</c:v>
                </c:pt>
                <c:pt idx="32">
                  <c:v>1014</c:v>
                </c:pt>
                <c:pt idx="33">
                  <c:v>810</c:v>
                </c:pt>
                <c:pt idx="34">
                  <c:v>2009</c:v>
                </c:pt>
                <c:pt idx="35">
                  <c:v>1081</c:v>
                </c:pt>
                <c:pt idx="36">
                  <c:v>754</c:v>
                </c:pt>
                <c:pt idx="37">
                  <c:v>773</c:v>
                </c:pt>
                <c:pt idx="38">
                  <c:v>3854</c:v>
                </c:pt>
                <c:pt idx="39">
                  <c:v>1468</c:v>
                </c:pt>
                <c:pt idx="40">
                  <c:v>932</c:v>
                </c:pt>
                <c:pt idx="41">
                  <c:v>753</c:v>
                </c:pt>
                <c:pt idx="42">
                  <c:v>1314</c:v>
                </c:pt>
                <c:pt idx="43">
                  <c:v>2984</c:v>
                </c:pt>
                <c:pt idx="44">
                  <c:v>943</c:v>
                </c:pt>
                <c:pt idx="45">
                  <c:v>14334</c:v>
                </c:pt>
                <c:pt idx="46">
                  <c:v>1136</c:v>
                </c:pt>
                <c:pt idx="47">
                  <c:v>1029</c:v>
                </c:pt>
                <c:pt idx="48">
                  <c:v>979</c:v>
                </c:pt>
                <c:pt idx="49">
                  <c:v>1010</c:v>
                </c:pt>
                <c:pt idx="50">
                  <c:v>1189</c:v>
                </c:pt>
                <c:pt idx="51">
                  <c:v>974</c:v>
                </c:pt>
                <c:pt idx="52">
                  <c:v>2753</c:v>
                </c:pt>
                <c:pt idx="53">
                  <c:v>1646</c:v>
                </c:pt>
                <c:pt idx="54">
                  <c:v>1275</c:v>
                </c:pt>
                <c:pt idx="55">
                  <c:v>4120</c:v>
                </c:pt>
                <c:pt idx="56">
                  <c:v>3381</c:v>
                </c:pt>
                <c:pt idx="57">
                  <c:v>1974</c:v>
                </c:pt>
                <c:pt idx="58">
                  <c:v>1571</c:v>
                </c:pt>
                <c:pt idx="59">
                  <c:v>4061</c:v>
                </c:pt>
                <c:pt idx="60">
                  <c:v>2528</c:v>
                </c:pt>
                <c:pt idx="61">
                  <c:v>2693</c:v>
                </c:pt>
                <c:pt idx="62">
                  <c:v>2450</c:v>
                </c:pt>
                <c:pt idx="63">
                  <c:v>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AE-4C06-AC3A-FDAB9CF85A5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Hoja1!$A$2:$A$65</c:f>
              <c:strCache>
                <c:ptCount val="64"/>
                <c:pt idx="0">
                  <c:v>Descubren miles de mascarillas convertidas en residuos en islas deshabitadas.
Es mejor cuidar el planeta y a nosotros, usando mascarillas elaboradas con tejido de punto antifluido #SjJersey 😷
🌏 Lee este interesante artículo: https://bit.ly/38jlZdU
#Ca</c:v>
                </c:pt>
                <c:pt idx="1">
                  <c:v>¡Si amas el planeta NO uses mascarillas que contaminen! 🏞 Te recomendamos las de tejido de punto antifluido #SjJersey
Varias 😷 mascarillas desechables se suman a otros residuos que llegan a los océanos.
🌏 Lee este interesante artículo: https://bit.ly/</c:v>
                </c:pt>
                <c:pt idx="2">
                  <c:v>El plástico en los océanos, una amenaza en aumento.
Desde que la sociedad comenzó a usar mascarillas, las consecuencias son visibles en las playas, la ONG recomienda a la gente use mascarillas reutilizables y se lave las manos constantemente.
Usa mascaril</c:v>
                </c:pt>
                <c:pt idx="3">
                  <c:v>El plástico en los océanos, una amenaza en aumento.
Desde que la sociedad comenzó a usar mascarillas, las consecuencias son visibles en las playas, la ONG recomienda a la gente use mascarillas reutilizables y se lave las manos constantemente.
Usa mascaril</c:v>
                </c:pt>
                <c:pt idx="4">
                  <c:v>Te invitamos a seguir la entrevista de nuestro Gerente General, Dr. Gilberto Valderrábano desde Fábrica Medios
Hora de le entrevista: 09H30
¡Te esperamos!
Apoyemos la Industria Ecuatoriana! #HechoenEcuador #PrecioJusto #CalidadQueTeProtege</c:v>
                </c:pt>
                <c:pt idx="5">
                  <c:v>¡Pensemos en el día después del COVID cuidemos el planeta 🌍 !
Varias organizaciones advierten de un exceso de mascarillas y guantes desechables acumulados en las costas y el lecho marino debido a la pandemia. Te invitamos a leer el artículo: https://bit.</c:v>
                </c:pt>
                <c:pt idx="6">
                  <c:v>A través de una investigación intensa y de una tecnología superior, COTTON USA ha desarrollado una fibra de algodón que ahora es más blanca, más fina, más resistente y más limpia. 
#CalidadQueTeProtege #HechoEnEcuador #TelaEcológica 
#SjJersey tela de ca</c:v>
                </c:pt>
                <c:pt idx="7">
                  <c:v>Pronto vamos a tener más mascarillas que medusas en los mares y si no usamos mascarillas reutilizables, de tejido de punto antifluido #SjJersey, nuestro planeta tierra seguirá contaminándose.
Te invitamos a leer el artículo: https://bit.ly/38pGl5n 
 #SjJe</c:v>
                </c:pt>
                <c:pt idx="8">
                  <c:v>Escucha en vivo a nuestro Gerente hablar sobre el día después del covid.
#SjJersey #HechoenEcuador #CalidadQueTeProtege gracias a EnergiaFm Ecuador</c:v>
                </c:pt>
                <c:pt idx="9">
                  <c:v>Gracias al programa Primera Hora por la entrevista en Majestad Radio
Enlace de entrevista:  https://www.facebook.com/majestadradioec/videos/644049806211288/?t=4728</c:v>
                </c:pt>
                <c:pt idx="10">
                  <c:v>EN VIVO - Entrevista a nuestro Gerente General, Dr. Gilberto Valderrábano #CalidadQueTeProtege</c:v>
                </c:pt>
                <c:pt idx="11">
                  <c:v>Cotton USA el mejor algodón para nuestras telas. #SjJersey, tela 100% ecuatoriana con calidad internacional. 
#CalidadQueTeProtege #HechoEnEcuador #TelaEcológica</c:v>
                </c:pt>
                <c:pt idx="12">
                  <c:v>La OMS y la CDC han hecho explícito que el uso de mascarillas quirúrgicas (esto es, médicas) debe reservarse para el uso exclusivo del personal de salud o de pacientes
que presenten síntomas respiratorios.
Usa mascarillas de tejido de punto antifluido #Sj</c:v>
                </c:pt>
                <c:pt idx="13">
                  <c:v>Nuestro aliado Cotton USA confirma que su materia prima es cultivada de forma justa y sostenible.
Su sistema mide y supervisa las métricas clave para la sostenibilidad. 
#CalidadQueTeProtege #HechoEnEcuador #TelaEcológica</c:v>
                </c:pt>
                <c:pt idx="14">
                  <c:v>“Debemos concientizar la importancia del uso de las mascarillas para bloquear la emisión de gotas infectadas” 
Usa mascarillas confeccionadas con tejidos de punto  Antifluido Sj Jersey respirable, lavable.
#SjJersey#CalidadQueTeProtege
#HechoEnEcuador</c:v>
                </c:pt>
                <c:pt idx="15">
                  <c:v>Calidad de principio a fin, el algodón que usamos en SJ JERSEY es Cotton USA. Más resistente y de mayor longitud. 
#CalidadQueTeProtege #HechoEnEcuador #TelaEcológica</c:v>
                </c:pt>
                <c:pt idx="16">
                  <c:v>Recuerda que los protocolos de bioseguridad ayudan a disminuir el riesgo de contagio.
Nuestra tela es usada para elaborar mascarillas y trajes de bioseguridad cómodos y no contaminantes. ¡Tu salud es nuestra prioridad!
🏬 Quito: De los Cerezos Oe1-356 y </c:v>
                </c:pt>
                <c:pt idx="17">
                  <c:v>Nuestra tela 100% algodón es avalada por la licencia internacional COTTON USA. Calidad, Sostenibilidad y Amigable con el ambiente 
#CalidadQueTeProtege #HechoEnEcuador #TelaEcológica</c:v>
                </c:pt>
                <c:pt idx="18">
                  <c:v>Las plantaciones de algodón eliminan más gases de efecto invernadero de los que producen. Algodón para un mundo más verde. 
#CalidadQueTeProtege #HechoEnEcuador #TelaEcológica</c:v>
                </c:pt>
                <c:pt idx="19">
                  <c:v>Como parte de nuestra responsabilidad social y apoyo a las Fuerzas Armadas del Ecuador donamos más de 170 kg de tela, el que usarán para realizar material de protección comunitaria de sus colaboradores.
Agradecemos a la institución por su gran apoyo duran</c:v>
                </c:pt>
                <c:pt idx="20">
                  <c:v>Mercedes Payne sabe que #SjJersey es una empresa que apoya el emprendimiento.
#CalidadQueTeProtege #HechoenEcuador
Pregunta por nuestras telas.</c:v>
                </c:pt>
                <c:pt idx="21">
                  <c:v>Aprovecha el 10% de DESCUENTO en pagos de contado
Descuentos especiales en pagos con tarjetas de crédito.
¡Difiérelos a 3 y 6 meses plazo sin intereses!
Promoción válida hasta el 1 de agosto
*Aplica condiciones
#CalidadQueTeProtege #HechoEnEcuador #Prec</c:v>
                </c:pt>
                <c:pt idx="22">
                  <c:v>!Usa tu mascarilla! !Reduce el riesgo de contagio!
Con los tejidos de punto JERSEY se fabrica mascarillas reutilizables y lavables!
😷Pensemos en el día después del COVID. 
#SjJersey #CalidadQueTeProtege #HechoEnEcuador #PostCOVID</c:v>
                </c:pt>
                <c:pt idx="23">
                  <c:v>#SjJersey realizó la entrega de mascarillas para el Hogar Para Sus Niños Fhc
Sabemos que varios niños serán beneficiados de esta donación.
#CalidadQueTeProtege #HechoEnEcuador</c:v>
                </c:pt>
                <c:pt idx="24">
                  <c:v>!Usa correctamente las mascarillas!
Y el material idóneo son los tejidos #SjJersey antifluido 100% algodón y lycrados!
Se adaptan y amoldan a tu rostro, no se deforman y te permiten respirar.
Pensemos en el día después del COVID. 
 #CalidadQueTeProtege #</c:v>
                </c:pt>
                <c:pt idx="25">
                  <c:v>ÚLTIMOS DÍAS 
Aprovecha el 10% de DESCUENTO en pagos de contado
Descuentos especiales en pagos con tarjetas de crédito.
¡Difiérelos a 3 y 6 meses plazo sin intereses!
La promoción termina el 1 de agosto
*Aplica condiciones
#CalidadQueTeProtege #HechoEnE</c:v>
                </c:pt>
                <c:pt idx="26">
                  <c:v>EN VIVO CON RADIO FOREVER</c:v>
                </c:pt>
                <c:pt idx="27">
                  <c:v>EN VIVO  - Hablamos sobre la campaña Cuidado con calidad y conciencia social. #SjJersey #HechoEnEcuador</c:v>
                </c:pt>
                <c:pt idx="28">
                  <c:v>Luzmila Nicolalde Cordero gracias por usar nuestra tela, esta mascarilla es elaborada por productores nacionales, y nosotros apoyamos a los emprendedores y al producto ecuatoriano. #HechoEnEcuador #CalidadQueTeProteje #SjJersey</c:v>
                </c:pt>
                <c:pt idx="29">
                  <c:v>No podemos correr ni escondernos del enemigo invisible: el Coronavirus.
¡Usemos mascarilla todo el tiempo! Y que mejor si es reusable, de tela antifluido y hecha en Ecuador ¡Mantenerse a salvo!
#SjJersey #HechoenEcuador #CalidadQueTeProtege 
Un video de</c:v>
                </c:pt>
                <c:pt idx="30">
                  <c:v>Excelente recomendación que recibimos de Ursula Strenge sobre nuestra tela, un saludo especialmente para nuestros queridos emprendedores que elaboran mascarillas con tela antifluido #SjJersey
#CalidadQueTeProtege #HechoEnEcuador</c:v>
                </c:pt>
                <c:pt idx="31">
                  <c:v>!Todos estamos en riesgo, nuestra responsabilidad es cuidarnos!
!Usemos la mascarilla de Tejidos antilfuido SJ JERSEY y contribuye a reducir el riesgo de contagio en el mundo!
Pensemos en el día después del COVID. 
#SjJersey #CalidadQueTeProtege #HechoEn</c:v>
                </c:pt>
                <c:pt idx="32">
                  <c:v>!Usa tu mascarilla! !Reduce el riesgo de contagio!
Con los tejidos de punto JERSEY se fabrica mascarillas reutilizables y lavables!
😷Pensemos en el día después del COVID.
#SjJersey #CalidadQueTeProtege #HechoEnEcuador #PostCOVID</c:v>
                </c:pt>
                <c:pt idx="33">
                  <c:v>Entrevista a nuestro Gerente General - Doctor Gilberto Valderrábano. #SjJersey #HechoEnEcuador</c:v>
                </c:pt>
                <c:pt idx="34">
                  <c:v>Extendemos nuestra PROMOCIÓN
10% de DESCUENTO en pagos de contado.
Rebajas especiales en pagos con tarjetas de crédito. ¡Difiérelos a 3 y 6 meses sin intereses!
*Aplica condiciones
#CalidadQueTeProtege #HechoEnEcuador #PrecioJusto</c:v>
                </c:pt>
                <c:pt idx="35">
                  <c:v>Gracias por la recomendación Andrea Macías  y sobre todo, por impulsar la tela hecha en #Ecuador y a los emprendedores.
#CalidadQueTeProtege #SjJersey  #HechoenEcuador🇪🇨 #TelasAntifluido #TelaEcológica #Tela #confeccion</c:v>
                </c:pt>
                <c:pt idx="36">
                  <c:v>!LA MASCARILLA! AHORA ES PARTE DE TI!
Piensa en tu seguridad y en la de todos!
Sigue las normas de higiene recomendadas por la #OMS
 !Usa mascarillas de tejido de punto antifluido #SjJersey! 😷 Pensemos en el día después #PostCOVID
 #CalidadQueTeProtege</c:v>
                </c:pt>
                <c:pt idx="37">
                  <c:v>Te invitamos a ver la entrevista de nuestro Gerente General Gilberto Valderrábano desde Radio Sucre 700 AM #SjJersey #CalidadQueTeProtege</c:v>
                </c:pt>
                <c:pt idx="38">
                  <c:v>‼️Aprovecha el 12% de DESCUENTO en pagos al contado en todos nuestros productos LYCRADOS llanos y estampados‼️
Descuentos especiales en pagos con tarjetas de crédito.
¡Difiérelos a 3 y 6 meses plazo sin intereses!
Promoción válida hasta el 1 de septiembr</c:v>
                </c:pt>
                <c:pt idx="39">
                  <c:v>[BLOG] Los cuidados de la mascarilla
Te invitamos a leer este artículo donde explica la OMS como usar, confeccionar y los cuidados de las mascarillas de tela.
Leer más: https://bit.ly/3gUpBqA
😷 Pensemos en el día después del COVID. 
#SjJersey #Calidad</c:v>
                </c:pt>
                <c:pt idx="40">
                  <c:v>No se pierdan la entrevista a nuestro Gerente General Dr Gilberto Valderrábano. 
Gracias a Plus Tv - Riobamba por el espacio! 
#Riobamba #antifluido #CalidadQueTeProtege #tejidodepunto</c:v>
                </c:pt>
                <c:pt idx="41">
                  <c:v>No se pierdan la entrevista a nuestro Gerente General Dr. Gilberto Valderrábano. 
Gracias por el espacio a Radio Hola 98.9 Fm</c:v>
                </c:pt>
                <c:pt idx="42">
                  <c:v>Los tejidos lycrados están en oferta hasta el 1 de octubre. 12% Dcto. en pagos al contado. *Aplican restricciones.</c:v>
                </c:pt>
                <c:pt idx="43">
                  <c:v>Extendemos nuestro descuento hasta el 1 de Octubre en pagos al contado. 
*Aplican restricciones</c:v>
                </c:pt>
                <c:pt idx="44">
                  <c:v>Rafael Cuesta Caputti,  recibió mascarillas confeccionadas por manos ecuatorianas con tela ANTIFLUIDO SJ JERSEY</c:v>
                </c:pt>
                <c:pt idx="45">
                  <c:v>Tela para campaña. 
El mejor rendimiento! 
*Aproximadamente 8 camisetas por cada kilogramo de tela
El mejor rendimiento con la calidad de siempre #JERSEYesCALIDAD</c:v>
                </c:pt>
                <c:pt idx="46">
                  <c:v>Jose Toledo, reconocido periodista, utiiliza mascarillas fabricadas con tela antifluído SJJERSEY 100% nacional.</c:v>
                </c:pt>
                <c:pt idx="47">
                  <c:v>Colaboradores del icónico restaurante VISTA HERMOSA, recibieron mascarillas 100% nacionales con tela ANTIFLUÍDO SJ JERSEY</c:v>
                </c:pt>
                <c:pt idx="48">
                  <c:v>Aprovecha el 15% DE DESCUENTO en Tejidos con acabado Antifluido. Protección, versatilidad y moda.</c:v>
                </c:pt>
                <c:pt idx="49">
                  <c:v>Audi, marca premium, protege a sus colaboradores con mascarillas confeccionadas de tela ANTIFLUIDO SJ JERSEY</c:v>
                </c:pt>
                <c:pt idx="50">
                  <c:v>SJ JERSEY &amp;amp; MG, marcas de tradición. 
Tejido antifluído</c:v>
                </c:pt>
                <c:pt idx="51">
                  <c:v>SJ JERSEY. Tela Antifluído</c:v>
                </c:pt>
                <c:pt idx="52">
                  <c:v>Tela para campaña. 
50% más de rendimiento.
8 camisetas por cada kilo de tela SJ JERSEY
#JERSEYesCALIDAD</c:v>
                </c:pt>
                <c:pt idx="53">
                  <c:v>La Alcaldía de Cotacachi y SJ JERSEY, compartiendo ideas de responsabilidad social, cuidado del medio ambiente y apoyo a la industria textil ecuatoriana</c:v>
                </c:pt>
                <c:pt idx="54">
                  <c:v>Aprovecha el 15% DE DESCUENTO en Tejidos con acabado Antifluido. Protección, versatilidad y moda.</c:v>
                </c:pt>
                <c:pt idx="55">
                  <c:v>Hasta 8 prendas por cada kilo de tela 100% Poliéster 
Tela para camisetas de campaña. Envíanos un mensaje
#JERSEYesCALIDAD</c:v>
                </c:pt>
                <c:pt idx="56">
                  <c:v>Aprovecha el 15% DE DESCUENTO en Tejidos con acabado Antifluido. Protección, versatilidad y moda.</c:v>
                </c:pt>
                <c:pt idx="57">
                  <c:v>COTTON USA Fibra natural #Versátil #Orgánico #Hipoalergénico #Cómodo</c:v>
                </c:pt>
                <c:pt idx="58">
                  <c:v>Prendas de uso diario, con protección antifluido. Se confeccionan con telas de #SJJERSEY</c:v>
                </c:pt>
                <c:pt idx="59">
                  <c:v>Máxima calidad en el origen #COTTONUSA</c:v>
                </c:pt>
                <c:pt idx="60">
                  <c:v>Verte bien, sentirte protegido. Prendas confeccionadas con telas #SJJERSEY</c:v>
                </c:pt>
                <c:pt idx="61">
                  <c:v>Cómodas para estar en casa y protegidos fuera de ella. Prendas confeccionadas con telas de #SJJERSEY</c:v>
                </c:pt>
                <c:pt idx="62">
                  <c:v>La mejor tecnología para obtener fibras largas y resistentes #COTTONUSA #SJJERSEY</c:v>
                </c:pt>
                <c:pt idx="63">
                  <c:v>Tejido con acabado antifluido</c:v>
                </c:pt>
              </c:strCache>
            </c:strRef>
          </c:cat>
          <c:val>
            <c:numRef>
              <c:f>Hoja1!$E$2:$E$65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5375</c:v>
                </c:pt>
                <c:pt idx="56">
                  <c:v>4235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AE-4C06-AC3A-FDAB9CF85A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2104176223"/>
        <c:axId val="337161055"/>
      </c:barChart>
      <c:catAx>
        <c:axId val="210417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37161055"/>
        <c:crosses val="autoZero"/>
        <c:auto val="1"/>
        <c:lblAlgn val="ctr"/>
        <c:lblOffset val="100"/>
        <c:noMultiLvlLbl val="0"/>
      </c:catAx>
      <c:valAx>
        <c:axId val="33716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104176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s-EC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[Facebook Insights Data Export (Post Level) - SJ Jersey Ecuatoriano - 2020-10-10.csv]Hoja2!TablaDinámica2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dirty="0"/>
              <a:t>Alcance</a:t>
            </a:r>
            <a:r>
              <a:rPr lang="es-EC" baseline="0" dirty="0"/>
              <a:t> último trimestre</a:t>
            </a:r>
            <a:endParaRPr lang="es-EC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Hoja2!$E$1</c:f>
              <c:strCache>
                <c:ptCount val="1"/>
                <c:pt idx="0">
                  <c:v>Suma de Lifetime Post organic reach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Hoja2!$D$2:$D$5</c:f>
              <c:strCache>
                <c:ptCount val="3"/>
                <c:pt idx="0">
                  <c:v>jul</c:v>
                </c:pt>
                <c:pt idx="1">
                  <c:v>ago</c:v>
                </c:pt>
                <c:pt idx="2">
                  <c:v>sept</c:v>
                </c:pt>
              </c:strCache>
            </c:strRef>
          </c:cat>
          <c:val>
            <c:numRef>
              <c:f>Hoja2!$E$2:$E$5</c:f>
              <c:numCache>
                <c:formatCode>General</c:formatCode>
                <c:ptCount val="3"/>
                <c:pt idx="0">
                  <c:v>41900</c:v>
                </c:pt>
                <c:pt idx="1">
                  <c:v>11624</c:v>
                </c:pt>
                <c:pt idx="2">
                  <c:v>55222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7-4C4A-B567-BD7291F79227}"/>
            </c:ext>
          </c:extLst>
        </c:ser>
        <c:ser>
          <c:idx val="1"/>
          <c:order val="1"/>
          <c:tx>
            <c:strRef>
              <c:f>Hoja2!$F$1</c:f>
              <c:strCache>
                <c:ptCount val="1"/>
                <c:pt idx="0">
                  <c:v>Suma de Lifetime Post Paid Reach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Hoja2!$D$2:$D$5</c:f>
              <c:strCache>
                <c:ptCount val="3"/>
                <c:pt idx="0">
                  <c:v>jul</c:v>
                </c:pt>
                <c:pt idx="1">
                  <c:v>ago</c:v>
                </c:pt>
                <c:pt idx="2">
                  <c:v>sept</c:v>
                </c:pt>
              </c:strCache>
            </c:strRef>
          </c:cat>
          <c:val>
            <c:numRef>
              <c:f>Hoja2!$F$2:$F$5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9610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97-4C4A-B567-BD7291F79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67068047"/>
        <c:axId val="337102815"/>
      </c:barChart>
      <c:catAx>
        <c:axId val="67068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37102815"/>
        <c:crosses val="autoZero"/>
        <c:auto val="1"/>
        <c:lblAlgn val="ctr"/>
        <c:lblOffset val="100"/>
        <c:noMultiLvlLbl val="0"/>
      </c:catAx>
      <c:valAx>
        <c:axId val="33710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67068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75357998956731"/>
          <c:y val="0.42678458901606814"/>
          <c:w val="0.32024642001043263"/>
          <c:h val="0.23254548371098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[Facebook Insights Data Export (Post Level) - SJ Jersey Ecuatoriano - 2020-10-10.csv]Hoja1!TablaDinámica1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Hoja1!$B$68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Hoja1!$A$69:$A$89</c:f>
              <c:strCache>
                <c:ptCount val="20"/>
                <c:pt idx="0">
                  <c:v>Tela para campaña. 
El mejor rendimiento! 
*Aproximadamente 8 camisetas por cada kilogramo de tela
El mejor rendimiento con la calidad de siempre #JERSEYesCALIDAD</c:v>
                </c:pt>
                <c:pt idx="1">
                  <c:v>Aprovecha el 15% DE DESCUENTO en Tejidos con acabado Antifluido. Protección, versatilidad y moda.</c:v>
                </c:pt>
                <c:pt idx="2">
                  <c:v>Hasta 8 prendas por cada kilo de tela 100% Poliéster 
Tela para camisetas de campaña. Envíanos un mensaje
#JERSEYesCALIDAD</c:v>
                </c:pt>
                <c:pt idx="3">
                  <c:v>Máxima calidad en el origen #COTTONUSA</c:v>
                </c:pt>
                <c:pt idx="4">
                  <c:v>Extendemos nuestro descuento hasta el 1 de Octubre en pagos al contado. 
*Aplican restricciones</c:v>
                </c:pt>
                <c:pt idx="5">
                  <c:v>Tela para campaña. 
50% más de rendimiento.
8 camisetas por cada kilo de tela SJ JERSEY
#JERSEYesCALIDAD</c:v>
                </c:pt>
                <c:pt idx="6">
                  <c:v>Cómodas para estar en casa y protegidos fuera de ella. Prendas confeccionadas con telas de #SJJERSEY</c:v>
                </c:pt>
                <c:pt idx="7">
                  <c:v>Verte bien, sentirte protegido. Prendas confeccionadas con telas #SJJERSEY</c:v>
                </c:pt>
                <c:pt idx="8">
                  <c:v>La mejor tecnología para obtener fibras largas y resistentes #COTTONUSA #SJJERSEY</c:v>
                </c:pt>
                <c:pt idx="9">
                  <c:v>COTTON USA Fibra natural #Versátil #Orgánico #Hipoalergénico #Cómodo</c:v>
                </c:pt>
                <c:pt idx="10">
                  <c:v>La Alcaldía de Cotacachi y SJ JERSEY, compartiendo ideas de responsabilidad social, cuidado del medio ambiente y apoyo a la industria textil ecuatoriana</c:v>
                </c:pt>
                <c:pt idx="11">
                  <c:v>Prendas de uso diario, con protección antifluido. Se confeccionan con telas de #SJJERSEY</c:v>
                </c:pt>
                <c:pt idx="12">
                  <c:v>Los tejidos lycrados están en oferta hasta el 1 de octubre. 12% Dcto. en pagos al contado. *Aplican restricciones.</c:v>
                </c:pt>
                <c:pt idx="13">
                  <c:v>SJ JERSEY &amp;amp; MG, marcas de tradición. 
Tejido antifluído</c:v>
                </c:pt>
                <c:pt idx="14">
                  <c:v>Jose Toledo, reconocido periodista, utiiliza mascarillas fabricadas con tela antifluído SJJERSEY 100% nacional.</c:v>
                </c:pt>
                <c:pt idx="15">
                  <c:v>Colaboradores del icónico restaurante VISTA HERMOSA, recibieron mascarillas 100% nacionales con tela ANTIFLUÍDO SJ JERSEY</c:v>
                </c:pt>
                <c:pt idx="16">
                  <c:v>Audi, marca premium, protege a sus colaboradores con mascarillas confeccionadas de tela ANTIFLUIDO SJ JERSEY</c:v>
                </c:pt>
                <c:pt idx="17">
                  <c:v>SJ JERSEY. Tela Antifluído</c:v>
                </c:pt>
                <c:pt idx="18">
                  <c:v>Rafael Cuesta Caputti,  recibió mascarillas confeccionadas por manos ecuatorianas con tela ANTIFLUIDO SJ JERSEY</c:v>
                </c:pt>
                <c:pt idx="19">
                  <c:v>Tejido con acabado antifluido</c:v>
                </c:pt>
              </c:strCache>
            </c:strRef>
          </c:cat>
          <c:val>
            <c:numRef>
              <c:f>Hoja1!$B$69:$B$89</c:f>
              <c:numCache>
                <c:formatCode>General</c:formatCode>
                <c:ptCount val="20"/>
                <c:pt idx="0">
                  <c:v>14334</c:v>
                </c:pt>
                <c:pt idx="1">
                  <c:v>9870</c:v>
                </c:pt>
                <c:pt idx="2">
                  <c:v>9495</c:v>
                </c:pt>
                <c:pt idx="3">
                  <c:v>4061</c:v>
                </c:pt>
                <c:pt idx="4">
                  <c:v>2984</c:v>
                </c:pt>
                <c:pt idx="5">
                  <c:v>2753</c:v>
                </c:pt>
                <c:pt idx="6">
                  <c:v>2693</c:v>
                </c:pt>
                <c:pt idx="7">
                  <c:v>2528</c:v>
                </c:pt>
                <c:pt idx="8">
                  <c:v>2450</c:v>
                </c:pt>
                <c:pt idx="9">
                  <c:v>1974</c:v>
                </c:pt>
                <c:pt idx="10">
                  <c:v>1646</c:v>
                </c:pt>
                <c:pt idx="11">
                  <c:v>1571</c:v>
                </c:pt>
                <c:pt idx="12">
                  <c:v>1314</c:v>
                </c:pt>
                <c:pt idx="13">
                  <c:v>1189</c:v>
                </c:pt>
                <c:pt idx="14">
                  <c:v>1136</c:v>
                </c:pt>
                <c:pt idx="15">
                  <c:v>1029</c:v>
                </c:pt>
                <c:pt idx="16">
                  <c:v>1010</c:v>
                </c:pt>
                <c:pt idx="17">
                  <c:v>974</c:v>
                </c:pt>
                <c:pt idx="18">
                  <c:v>943</c:v>
                </c:pt>
                <c:pt idx="19">
                  <c:v>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A4-4515-8DE0-09C6A944D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5570847"/>
        <c:axId val="337072031"/>
      </c:barChart>
      <c:catAx>
        <c:axId val="33557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37072031"/>
        <c:crosses val="autoZero"/>
        <c:auto val="1"/>
        <c:lblAlgn val="ctr"/>
        <c:lblOffset val="100"/>
        <c:noMultiLvlLbl val="0"/>
      </c:catAx>
      <c:valAx>
        <c:axId val="33707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3557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EC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/>
              <a:t>Alcance por tema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1FF-4156-8DF0-DF740215832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F-4156-8DF0-DF740215832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1FF-4156-8DF0-DF740215832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F-4156-8DF0-DF740215832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1FF-4156-8DF0-DF740215832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F-4156-8DF0-DF740215832B}"/>
              </c:ext>
            </c:extLst>
          </c:dPt>
          <c:cat>
            <c:strRef>
              <c:f>Hoja1!$A$11:$A$16</c:f>
              <c:strCache>
                <c:ptCount val="6"/>
                <c:pt idx="0">
                  <c:v>Campaña</c:v>
                </c:pt>
                <c:pt idx="1">
                  <c:v>Antifluido</c:v>
                </c:pt>
                <c:pt idx="2">
                  <c:v>Cotton</c:v>
                </c:pt>
                <c:pt idx="3">
                  <c:v>RP</c:v>
                </c:pt>
                <c:pt idx="4">
                  <c:v>Descuento </c:v>
                </c:pt>
                <c:pt idx="5">
                  <c:v>Lycra </c:v>
                </c:pt>
              </c:strCache>
            </c:strRef>
          </c:cat>
          <c:val>
            <c:numRef>
              <c:f>Hoja1!$B$11:$B$16</c:f>
              <c:numCache>
                <c:formatCode>General</c:formatCode>
                <c:ptCount val="6"/>
                <c:pt idx="0">
                  <c:v>26764</c:v>
                </c:pt>
                <c:pt idx="1">
                  <c:v>18511</c:v>
                </c:pt>
                <c:pt idx="2">
                  <c:v>8513</c:v>
                </c:pt>
                <c:pt idx="3">
                  <c:v>7006</c:v>
                </c:pt>
                <c:pt idx="4">
                  <c:v>2997</c:v>
                </c:pt>
                <c:pt idx="5">
                  <c:v>1318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C-4E45-95CA-36DCCC5D2B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44396848"/>
        <c:axId val="649424016"/>
      </c:barChart>
      <c:catAx>
        <c:axId val="74439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649424016"/>
        <c:crosses val="autoZero"/>
        <c:auto val="1"/>
        <c:lblAlgn val="ctr"/>
        <c:lblOffset val="100"/>
        <c:noMultiLvlLbl val="0"/>
      </c:catAx>
      <c:valAx>
        <c:axId val="6494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74439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C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[hubspot-crm-exports-todos-los-contactos-2020-10-13.csv]Hoja1!TablaDinámica2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TODO</a:t>
            </a:r>
            <a:r>
              <a:rPr lang="en-US" baseline="0" dirty="0"/>
              <a:t> CONTACTO SJJERSEY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Hoja1!$A$2:$A$16</c:f>
              <c:strCache>
                <c:ptCount val="14"/>
                <c:pt idx="0">
                  <c:v>Carmen Elena PiÃ±eiros</c:v>
                </c:pt>
                <c:pt idx="1">
                  <c:v>Lorena De la Rosa</c:v>
                </c:pt>
                <c:pt idx="2">
                  <c:v>Patricio Escobar</c:v>
                </c:pt>
                <c:pt idx="3">
                  <c:v>VERONICA VARGAS</c:v>
                </c:pt>
                <c:pt idx="4">
                  <c:v>Natali Leon</c:v>
                </c:pt>
                <c:pt idx="5">
                  <c:v>Juan Tamayo</c:v>
                </c:pt>
                <c:pt idx="6">
                  <c:v>Estefania OrdoÃ±ez</c:v>
                </c:pt>
                <c:pt idx="7">
                  <c:v>Maru Guillen</c:v>
                </c:pt>
                <c:pt idx="8">
                  <c:v>Margarita Maria Munoz Gaviria</c:v>
                </c:pt>
                <c:pt idx="9">
                  <c:v>sebastian proaÃ±o</c:v>
                </c:pt>
                <c:pt idx="10">
                  <c:v>Erika Caiza</c:v>
                </c:pt>
                <c:pt idx="11">
                  <c:v>sin asignar</c:v>
                </c:pt>
                <c:pt idx="12">
                  <c:v>Pablo Peralta</c:v>
                </c:pt>
                <c:pt idx="13">
                  <c:v>Patricio Padilla</c:v>
                </c:pt>
              </c:strCache>
            </c:strRef>
          </c:cat>
          <c:val>
            <c:numRef>
              <c:f>Hoja1!$B$2:$B$16</c:f>
              <c:numCache>
                <c:formatCode>General</c:formatCode>
                <c:ptCount val="14"/>
                <c:pt idx="0">
                  <c:v>299</c:v>
                </c:pt>
                <c:pt idx="1">
                  <c:v>259</c:v>
                </c:pt>
                <c:pt idx="2">
                  <c:v>62</c:v>
                </c:pt>
                <c:pt idx="3">
                  <c:v>56</c:v>
                </c:pt>
                <c:pt idx="4">
                  <c:v>43</c:v>
                </c:pt>
                <c:pt idx="5">
                  <c:v>32</c:v>
                </c:pt>
                <c:pt idx="6">
                  <c:v>23</c:v>
                </c:pt>
                <c:pt idx="7">
                  <c:v>22</c:v>
                </c:pt>
                <c:pt idx="8">
                  <c:v>12</c:v>
                </c:pt>
                <c:pt idx="9">
                  <c:v>10</c:v>
                </c:pt>
                <c:pt idx="10">
                  <c:v>9</c:v>
                </c:pt>
                <c:pt idx="11">
                  <c:v>8</c:v>
                </c:pt>
                <c:pt idx="12">
                  <c:v>4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B-4A4B-B994-1FD56AB01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75708080"/>
        <c:axId val="748247008"/>
      </c:barChart>
      <c:catAx>
        <c:axId val="57570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748247008"/>
        <c:crosses val="autoZero"/>
        <c:auto val="1"/>
        <c:lblAlgn val="ctr"/>
        <c:lblOffset val="100"/>
        <c:noMultiLvlLbl val="0"/>
      </c:catAx>
      <c:valAx>
        <c:axId val="7482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57570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0.0753</cdr:x>
      <cdr:y>0.07185</cdr:y>
    </cdr:from>
    <cdr:to>
      <cdr:x>0.33367</cdr:x>
      <cdr:y>0.59236</cdr:y>
    </cdr:to>
    <cdr:sp macro="" textlink="">
      <cdr:nvSpPr>
        <cdr:cNvPr id="3" name="Rectángulo: esquinas redondeadas 2">
          <a:extLst xmlns:a="http://schemas.openxmlformats.org/drawingml/2006/main">
            <a:ext uri="{FF2B5EF4-FFF2-40B4-BE49-F238E27FC236}">
              <a16:creationId xmlns:a16="http://schemas.microsoft.com/office/drawing/2014/main" id="{D5ABF730-784E-4219-A605-584D96D9FE0E}"/>
            </a:ext>
          </a:extLst>
        </cdr:cNvPr>
        <cdr:cNvSpPr/>
      </cdr:nvSpPr>
      <cdr:spPr>
        <a:xfrm xmlns:a="http://schemas.openxmlformats.org/drawingml/2006/main">
          <a:off x="791817" y="312644"/>
          <a:ext cx="2716923" cy="2264915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EC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22DB2-54C6-499A-AC0C-1FC4F2B04B1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883B3-A6D5-408F-8148-04F8D662B9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647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Separar por campañas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83B3-A6D5-408F-8148-04F8D662B947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6709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Instagram. usar carrusel de imágenes con el </a:t>
            </a:r>
            <a:r>
              <a:rPr lang="es-EC" dirty="0" err="1"/>
              <a:t>front</a:t>
            </a:r>
            <a:r>
              <a:rPr lang="es-EC" dirty="0"/>
              <a:t> de campaña, se </a:t>
            </a:r>
            <a:r>
              <a:rPr lang="es-EC" dirty="0" err="1"/>
              <a:t>eleige</a:t>
            </a:r>
            <a:r>
              <a:rPr lang="es-EC" dirty="0"/>
              <a:t> otras posteriores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83B3-A6D5-408F-8148-04F8D662B947}" type="slidenum">
              <a:rPr lang="es-EC" smtClean="0"/>
              <a:t>11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883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Cantidad de contactos por asesor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83B3-A6D5-408F-8148-04F8D662B947}" type="slidenum">
              <a:rPr lang="es-EC" smtClean="0"/>
              <a:t>13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699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BA8FB-B6EA-4404-85C4-3B1B447EC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AEC3DF-895D-42F4-942D-98EF13CDF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0BBBA-3254-4D06-ACDA-030D7064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E5D65-FD2D-4248-B3B3-4504725C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BBC0D-41FA-4C27-B2D9-86D14479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855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BC736-6D94-42FC-BCB5-E4DA1FB7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1F645-768B-44A4-B244-57167507E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CAC77-0C79-4B5C-A144-9EC3ED55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591CA-4579-442B-8050-14F21430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5BB9E8-CC84-4A12-A4CB-7016B71F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710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833FB9-755D-44BD-AC01-FECA851A2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5BE69-B3CF-4679-AA83-C62E43B7D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D823-746B-4511-893D-1FB19DB6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F8FC2-200D-4650-A9DB-9E0B8F43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9CF17-7575-4FB7-9577-3D750B19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563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FCF7F-6452-4954-89B5-E7A2BFE4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963B7-0A47-47AF-8473-E08F9A40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DF74A2-C91B-4329-9EA1-4C6391C4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6A45CA-B8F3-45D9-9A52-53E1072E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05738-794B-442B-AF55-695141E8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256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A1E19-0D9A-4097-88AB-1E7BF1ED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DF9DA2-F0A7-44B7-8257-D97030CC0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3D0DC-EA26-4EBF-9990-CD20FC61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BC9A1-13C4-43AC-B4D6-0CA7E3D7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457DD4-CA3D-4C5F-9980-D4121316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966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E61E-8979-409E-A2F1-5794654D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BEBEA-6669-4033-A291-4936DD976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E0FBDE-768A-47E2-9B5D-A50AB0BD3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0C685B-6092-47AC-9207-0DA354AD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128705-9C9B-4348-8245-63106983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6C1A05-B834-4D78-9B36-2A91BE60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62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33D60-F8EC-45FB-BAA2-6975FBA3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9B973-8169-495E-A70C-384946C6E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C0B5B5-F98B-4B1F-8473-DF34A201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D5871F-DF4D-4BFF-8B2A-C991348C1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FE3B2B-5D74-4CDD-A7DC-637C9D0A1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71EACC-33EB-4394-AC62-4F8E8EE0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082772-D3DD-47D3-A0C1-9BCFF949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A34747-6FE7-401D-8552-86CF50DD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554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0976-6C9B-4CFC-8B58-D786D71A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1122B5-1E7E-42EB-B2CD-515A9C6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F1C8FE-02D7-447E-A7BD-B69851DD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BC8065-3C5E-4EEE-8301-85FC3B85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165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17E45F-599C-4FE1-B60B-6EDCCD86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02BEB8-99D0-4C7B-8E1A-F4B0A8A7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20B06C-A70A-48DB-AC3C-5088A2D1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963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B657-3521-4A99-9CAB-859ACD78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46189-57E6-4C37-898F-801C2293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4731C2-AFBF-4FA2-87B0-020E406B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141823-E382-40E9-A3CD-188566A6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733C9-1CA4-48FD-B7F8-D9C12647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080570-FB79-4114-82D2-4A02E29C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7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80BB9-991A-42D5-A647-754EFF6D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3D0463-7026-48AD-84E7-6EFCB9CF2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884CF-1A10-4B59-9DDD-3BC0C0E8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E6A5C8-D39F-431E-BF0E-1BC7987E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EFCE22-6262-4F5B-824A-4CF7B153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1B3F50-FE43-49D7-81A6-DB5FC32C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764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2A4E64-BF67-4FA7-AE6C-6FFC80C2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D0AD10-C828-4890-A2FA-B94AD3BE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03BD7-3345-4AC0-B56B-FE7CCFC6D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3840-3432-4D6B-80A7-5D1751F4D7A7}" type="datetimeFigureOut">
              <a:rPr lang="es-EC" smtClean="0"/>
              <a:t>14/10/2020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411416-3255-4588-81C1-70554C231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F8C6E-5FE2-4942-9ACA-94629A2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F444-74BE-430B-8725-07B7C7B24FD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49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493EE-A9C0-46D2-9C27-5CB7711FD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5823"/>
            <a:ext cx="9144000" cy="2387600"/>
          </a:xfrm>
        </p:spPr>
        <p:txBody>
          <a:bodyPr/>
          <a:lstStyle/>
          <a:p>
            <a:r>
              <a:rPr lang="es-EC" dirty="0"/>
              <a:t>Reporte Actividades Digitales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8E5F6-2E48-47FC-83AA-116894BBE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69" y="3896415"/>
            <a:ext cx="5565913" cy="1655762"/>
          </a:xfrm>
        </p:spPr>
        <p:txBody>
          <a:bodyPr/>
          <a:lstStyle/>
          <a:p>
            <a:pPr algn="l"/>
            <a:r>
              <a:rPr lang="es-EC" dirty="0"/>
              <a:t>Septiembre 2020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E22FD9-C329-4643-9A88-2D9F130F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827" y="5042900"/>
            <a:ext cx="2678904" cy="101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3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68240-9D2D-4B96-8BC4-E6B774C8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1" y="4923058"/>
            <a:ext cx="10515600" cy="1325563"/>
          </a:xfrm>
        </p:spPr>
        <p:txBody>
          <a:bodyPr/>
          <a:lstStyle/>
          <a:p>
            <a:pPr algn="r"/>
            <a:r>
              <a:rPr lang="es-EC" dirty="0"/>
              <a:t>INSTAGRAM</a:t>
            </a:r>
          </a:p>
        </p:txBody>
      </p:sp>
      <p:pic>
        <p:nvPicPr>
          <p:cNvPr id="2050" name="Picture 2" descr="Made in Kings Heath Instagram Facebook Female Photography - Instagram PNG  logo | Instagram logo, Facebook logo png, Logo facebook">
            <a:extLst>
              <a:ext uri="{FF2B5EF4-FFF2-40B4-BE49-F238E27FC236}">
                <a16:creationId xmlns:a16="http://schemas.microsoft.com/office/drawing/2014/main" id="{D4B3A854-37BD-4DFD-8A0C-A6A4BAD28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01" y="4306956"/>
            <a:ext cx="1056993" cy="77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6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71575-79D9-4269-9A97-986FBAFD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6169" cy="1325563"/>
          </a:xfrm>
        </p:spPr>
        <p:txBody>
          <a:bodyPr/>
          <a:lstStyle/>
          <a:p>
            <a:r>
              <a:rPr lang="es-EC" dirty="0"/>
              <a:t>Instagram - </a:t>
            </a:r>
            <a:r>
              <a:rPr lang="es-EC" sz="3600" dirty="0" err="1"/>
              <a:t>Stories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166B2B-77BD-428A-B164-05CFB5948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208" r="404" b="40117"/>
          <a:stretch/>
        </p:blipFill>
        <p:spPr>
          <a:xfrm>
            <a:off x="8946470" y="2090501"/>
            <a:ext cx="2959408" cy="2676998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C0153CC4-E948-4511-8B08-22FF03AE7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6" b="6141"/>
          <a:stretch/>
        </p:blipFill>
        <p:spPr>
          <a:xfrm>
            <a:off x="3235726" y="2104766"/>
            <a:ext cx="2692435" cy="45351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6B2668-0682-45BA-89F9-36728BACB5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5" b="5324"/>
          <a:stretch/>
        </p:blipFill>
        <p:spPr>
          <a:xfrm>
            <a:off x="358375" y="2104766"/>
            <a:ext cx="2692436" cy="45351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7136F0-3169-48C3-923F-08A438EE75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5" b="5324"/>
          <a:stretch/>
        </p:blipFill>
        <p:spPr>
          <a:xfrm>
            <a:off x="6113077" y="2090501"/>
            <a:ext cx="2692434" cy="45434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CB909E4-25BB-482A-97D8-A69C9E8BEE4D}"/>
              </a:ext>
            </a:extLst>
          </p:cNvPr>
          <p:cNvSpPr txBox="1">
            <a:spLocks/>
          </p:cNvSpPr>
          <p:nvPr/>
        </p:nvSpPr>
        <p:spPr>
          <a:xfrm>
            <a:off x="838200" y="1421320"/>
            <a:ext cx="3186906" cy="786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dirty="0"/>
              <a:t>27 Publicaciones:</a:t>
            </a:r>
          </a:p>
        </p:txBody>
      </p:sp>
    </p:spTree>
    <p:extLst>
      <p:ext uri="{BB962C8B-B14F-4D97-AF65-F5344CB8AC3E}">
        <p14:creationId xmlns:p14="http://schemas.microsoft.com/office/powerpoint/2010/main" val="316766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68240-9D2D-4B96-8BC4-E6B774C8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1" y="4923058"/>
            <a:ext cx="10515600" cy="1325563"/>
          </a:xfrm>
        </p:spPr>
        <p:txBody>
          <a:bodyPr/>
          <a:lstStyle/>
          <a:p>
            <a:pPr algn="r"/>
            <a:r>
              <a:rPr lang="es-EC" dirty="0"/>
              <a:t>HUBSPOT</a:t>
            </a:r>
          </a:p>
        </p:txBody>
      </p:sp>
      <p:pic>
        <p:nvPicPr>
          <p:cNvPr id="3078" name="Picture 6" descr="Index of /wp-content/themes/integry/new/images/animations">
            <a:extLst>
              <a:ext uri="{FF2B5EF4-FFF2-40B4-BE49-F238E27FC236}">
                <a16:creationId xmlns:a16="http://schemas.microsoft.com/office/drawing/2014/main" id="{BC646B0B-AC5D-451F-B0FE-BB4F23AC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827" y="4343399"/>
            <a:ext cx="742122" cy="7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91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D6516BF-3CFE-4FF5-AF38-05C4C77A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99" y="1833196"/>
            <a:ext cx="5791200" cy="4743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99DC87-4F0F-4755-A650-C0E62822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Hubspot</a:t>
            </a:r>
            <a:r>
              <a:rPr lang="es-EC" dirty="0"/>
              <a:t> – </a:t>
            </a:r>
            <a:r>
              <a:rPr lang="es-EC" sz="3600" dirty="0"/>
              <a:t>Contactos y Conversaciones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990B1E-B45D-4ED5-B09E-26454C5BFC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5" r="7517" b="2166"/>
          <a:stretch/>
        </p:blipFill>
        <p:spPr>
          <a:xfrm>
            <a:off x="705678" y="1836308"/>
            <a:ext cx="5184343" cy="4510793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5AC75B6-B339-44ED-A148-CE04F774F9B3}"/>
              </a:ext>
            </a:extLst>
          </p:cNvPr>
          <p:cNvSpPr/>
          <p:nvPr/>
        </p:nvSpPr>
        <p:spPr>
          <a:xfrm>
            <a:off x="1346601" y="6295292"/>
            <a:ext cx="3660644" cy="5627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Contactos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creados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nuevos</a:t>
            </a:r>
            <a:r>
              <a:rPr lang="en-US" dirty="0">
                <a:solidFill>
                  <a:schemeClr val="tx1"/>
                </a:solidFill>
              </a:rPr>
              <a:t>): 139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274462B-AC93-4E3B-8A13-FB4FF054EEA4}"/>
              </a:ext>
            </a:extLst>
          </p:cNvPr>
          <p:cNvSpPr/>
          <p:nvPr/>
        </p:nvSpPr>
        <p:spPr>
          <a:xfrm>
            <a:off x="7219377" y="6211367"/>
            <a:ext cx="3660644" cy="5627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Conversaciones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diarias</a:t>
            </a:r>
            <a:r>
              <a:rPr lang="en-US" dirty="0">
                <a:solidFill>
                  <a:schemeClr val="tx1"/>
                </a:solidFill>
              </a:rPr>
              <a:t>: 5.6 (prom)</a:t>
            </a:r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8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DBF0EB2-C26D-4992-8DB0-312587628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095" y="1690688"/>
            <a:ext cx="8093765" cy="497543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67407F4-4DAA-4939-9BA1-A7312D90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C" dirty="0" err="1"/>
              <a:t>Hubspot</a:t>
            </a:r>
            <a:r>
              <a:rPr lang="es-EC" dirty="0"/>
              <a:t> – </a:t>
            </a:r>
            <a:r>
              <a:rPr lang="es-EC" sz="3600" dirty="0"/>
              <a:t>Contactos y Conversaciones (Solo Septiembre)</a:t>
            </a:r>
          </a:p>
        </p:txBody>
      </p:sp>
    </p:spTree>
    <p:extLst>
      <p:ext uri="{BB962C8B-B14F-4D97-AF65-F5344CB8AC3E}">
        <p14:creationId xmlns:p14="http://schemas.microsoft.com/office/powerpoint/2010/main" val="240787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9CABE-C1AA-4651-8E6D-61445344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Hubspot</a:t>
            </a:r>
            <a:r>
              <a:rPr lang="es-EC" dirty="0"/>
              <a:t> </a:t>
            </a:r>
            <a:r>
              <a:rPr lang="es-EC" sz="3600" dirty="0"/>
              <a:t>– Propietarios de Contactos</a:t>
            </a:r>
            <a:endParaRPr lang="es-EC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7F89CE1-71B7-4B2B-A6EB-2C983DDC5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5291"/>
              </p:ext>
            </p:extLst>
          </p:nvPr>
        </p:nvGraphicFramePr>
        <p:xfrm>
          <a:off x="838200" y="1557338"/>
          <a:ext cx="11120438" cy="515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805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6B82B-64D1-407E-B2BB-52324515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Resumen Total – Todos los medios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53ECD31-4B7A-4F2D-9DFD-F79A58C2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997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Posteos</a:t>
            </a:r>
            <a:r>
              <a:rPr lang="en-US" dirty="0"/>
              <a:t> FB – IG (Feed/Stories): 73 </a:t>
            </a:r>
            <a:r>
              <a:rPr lang="en-US" dirty="0" err="1"/>
              <a:t>piezas</a:t>
            </a:r>
            <a:r>
              <a:rPr lang="en-US" dirty="0"/>
              <a:t> g</a:t>
            </a:r>
            <a:r>
              <a:rPr lang="es-EC" dirty="0" err="1"/>
              <a:t>rá</a:t>
            </a:r>
            <a:r>
              <a:rPr lang="en-US" dirty="0" err="1"/>
              <a:t>ficas</a:t>
            </a:r>
            <a:endParaRPr lang="en-US" dirty="0"/>
          </a:p>
          <a:p>
            <a:r>
              <a:rPr lang="en-US" dirty="0" err="1"/>
              <a:t>Alcance</a:t>
            </a:r>
            <a:r>
              <a:rPr lang="en-US" dirty="0"/>
              <a:t> (Org</a:t>
            </a:r>
            <a:r>
              <a:rPr lang="es-EC" dirty="0"/>
              <a:t>á</a:t>
            </a:r>
            <a:r>
              <a:rPr lang="en-US" dirty="0" err="1"/>
              <a:t>nico</a:t>
            </a:r>
            <a:r>
              <a:rPr lang="en-US" dirty="0"/>
              <a:t> y </a:t>
            </a:r>
            <a:r>
              <a:rPr lang="en-US" dirty="0" err="1"/>
              <a:t>Pagado</a:t>
            </a:r>
            <a:r>
              <a:rPr lang="en-US" dirty="0"/>
              <a:t>): 65109</a:t>
            </a:r>
          </a:p>
          <a:p>
            <a:r>
              <a:rPr lang="en-US" dirty="0" err="1"/>
              <a:t>Impresiones</a:t>
            </a:r>
            <a:r>
              <a:rPr lang="en-US" dirty="0"/>
              <a:t> (Org</a:t>
            </a:r>
            <a:r>
              <a:rPr lang="es-EC" dirty="0"/>
              <a:t>á</a:t>
            </a:r>
            <a:r>
              <a:rPr lang="en-US" dirty="0" err="1"/>
              <a:t>nico</a:t>
            </a:r>
            <a:r>
              <a:rPr lang="en-US" dirty="0"/>
              <a:t> y </a:t>
            </a:r>
            <a:r>
              <a:rPr lang="en-US" dirty="0" err="1"/>
              <a:t>Pagado</a:t>
            </a:r>
            <a:r>
              <a:rPr lang="en-US" dirty="0"/>
              <a:t>):  92352</a:t>
            </a:r>
          </a:p>
          <a:p>
            <a:r>
              <a:rPr lang="en-US" dirty="0"/>
              <a:t>Por persona: 1.4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anuncio</a:t>
            </a:r>
            <a:endParaRPr lang="en-US" dirty="0"/>
          </a:p>
          <a:p>
            <a:r>
              <a:rPr lang="en-US" dirty="0"/>
              <a:t>Total </a:t>
            </a:r>
            <a:r>
              <a:rPr lang="en-US" dirty="0" err="1"/>
              <a:t>invertido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pauta</a:t>
            </a:r>
            <a:r>
              <a:rPr lang="en-US" dirty="0"/>
              <a:t>: $18.96</a:t>
            </a:r>
          </a:p>
          <a:p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recibidos</a:t>
            </a:r>
            <a:r>
              <a:rPr lang="en-US" dirty="0"/>
              <a:t> (Org</a:t>
            </a:r>
            <a:r>
              <a:rPr lang="es-EC" dirty="0"/>
              <a:t>á</a:t>
            </a:r>
            <a:r>
              <a:rPr lang="en-US" dirty="0" err="1"/>
              <a:t>nico</a:t>
            </a:r>
            <a:r>
              <a:rPr lang="en-US" dirty="0"/>
              <a:t> y </a:t>
            </a:r>
            <a:r>
              <a:rPr lang="en-US" dirty="0" err="1"/>
              <a:t>Pagado</a:t>
            </a:r>
            <a:r>
              <a:rPr lang="en-US" dirty="0"/>
              <a:t>) : 260</a:t>
            </a:r>
          </a:p>
          <a:p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conversación</a:t>
            </a:r>
            <a:r>
              <a:rPr lang="en-US" dirty="0"/>
              <a:t> (</a:t>
            </a:r>
            <a:r>
              <a:rPr lang="en-US" dirty="0" err="1"/>
              <a:t>Pagado</a:t>
            </a:r>
            <a:r>
              <a:rPr lang="en-US" dirty="0"/>
              <a:t>): $0.32</a:t>
            </a:r>
          </a:p>
          <a:p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conversación</a:t>
            </a:r>
            <a:r>
              <a:rPr lang="en-US" dirty="0"/>
              <a:t> (Org</a:t>
            </a:r>
            <a:r>
              <a:rPr lang="es-EC" dirty="0"/>
              <a:t>á</a:t>
            </a:r>
            <a:r>
              <a:rPr lang="en-US" dirty="0" err="1"/>
              <a:t>nico</a:t>
            </a:r>
            <a:r>
              <a:rPr lang="en-US" dirty="0"/>
              <a:t> y </a:t>
            </a:r>
            <a:r>
              <a:rPr lang="en-US" dirty="0" err="1"/>
              <a:t>Pagado</a:t>
            </a:r>
            <a:r>
              <a:rPr lang="en-US" dirty="0"/>
              <a:t>): $0.07</a:t>
            </a:r>
          </a:p>
          <a:p>
            <a:r>
              <a:rPr lang="en-US" dirty="0"/>
              <a:t>WhatsApp Business: </a:t>
            </a:r>
            <a:r>
              <a:rPr lang="en-US" dirty="0" err="1"/>
              <a:t>Conversaciones</a:t>
            </a:r>
            <a:r>
              <a:rPr lang="en-US" dirty="0"/>
              <a:t> NO </a:t>
            </a:r>
            <a:r>
              <a:rPr lang="en-US" dirty="0" err="1"/>
              <a:t>contabilizadas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9670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C87D8-7F84-4FE2-9FDD-81406D24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42F28-2893-48E8-856A-DCE61CFB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772233"/>
          </a:xfrm>
        </p:spPr>
        <p:txBody>
          <a:bodyPr>
            <a:normAutofit fontScale="92500"/>
          </a:bodyPr>
          <a:lstStyle/>
          <a:p>
            <a:r>
              <a:rPr lang="es-EC" dirty="0"/>
              <a:t>Aprovechar capacidad de generar conversaciones de manera orgánica en Grupo de Facebook</a:t>
            </a:r>
            <a:r>
              <a:rPr lang="es-EC" b="1" dirty="0"/>
              <a:t>: Directorio Textil</a:t>
            </a:r>
            <a:r>
              <a:rPr lang="es-EC" dirty="0"/>
              <a:t>. (Esto reduce costo de interacción y de adquisición de clientes al hablar directamente a comunidad)</a:t>
            </a:r>
          </a:p>
          <a:p>
            <a:r>
              <a:rPr lang="es-EC" dirty="0"/>
              <a:t>Para hacer esto se necesita generar más contenido que “solucione” problemas a la comunidad de clientes desde este grupo y bajo el nombre de SJ Jersey-&gt; informativo, educativo, de valor a la comunidad.</a:t>
            </a:r>
          </a:p>
          <a:p>
            <a:r>
              <a:rPr lang="es-EC" dirty="0"/>
              <a:t>La cantidad de artes gráficos tienen que maximizar el resultado: </a:t>
            </a:r>
            <a:r>
              <a:rPr lang="es-EC" b="1" dirty="0"/>
              <a:t>generar conversaciones</a:t>
            </a:r>
            <a:r>
              <a:rPr lang="es-EC" dirty="0"/>
              <a:t>, poner énfasis en creación de contenido:</a:t>
            </a:r>
          </a:p>
          <a:p>
            <a:pPr marL="914400" lvl="1" indent="-457200">
              <a:buAutoNum type="arabicPeriod"/>
            </a:pPr>
            <a:r>
              <a:rPr lang="es-EC" dirty="0"/>
              <a:t>Que pueda generar solución a problemas de comunidad (si genera ayuda -&gt; genera conversación) o</a:t>
            </a:r>
          </a:p>
          <a:p>
            <a:pPr marL="914400" lvl="1" indent="-457200">
              <a:buAutoNum type="arabicPeriod"/>
            </a:pPr>
            <a:r>
              <a:rPr lang="es-EC" dirty="0"/>
              <a:t>Que pueda despertar interés en producto </a:t>
            </a:r>
            <a:r>
              <a:rPr lang="en-US" dirty="0"/>
              <a:t>(</a:t>
            </a:r>
            <a:r>
              <a:rPr lang="en-US" dirty="0" err="1"/>
              <a:t>conversaciones</a:t>
            </a:r>
            <a:r>
              <a:rPr lang="en-US" dirty="0"/>
              <a:t> </a:t>
            </a:r>
            <a:r>
              <a:rPr lang="en-US" dirty="0" err="1"/>
              <a:t>directas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puntuales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endParaRPr lang="es-EC" dirty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4308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0F63-075A-485A-999C-9CF57155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Resumen gestión septiembre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8FB31-EB1C-4A0E-A903-BC1657E2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28" y="1658593"/>
            <a:ext cx="7182221" cy="4802187"/>
          </a:xfrm>
        </p:spPr>
        <p:txBody>
          <a:bodyPr>
            <a:normAutofit fontScale="92500" lnSpcReduction="10000"/>
          </a:bodyPr>
          <a:lstStyle/>
          <a:p>
            <a:r>
              <a:rPr lang="es-EC" dirty="0"/>
              <a:t>Facebook</a:t>
            </a:r>
          </a:p>
          <a:p>
            <a:pPr lvl="1"/>
            <a:r>
              <a:rPr lang="es-EC" dirty="0"/>
              <a:t>19 posts</a:t>
            </a:r>
          </a:p>
          <a:p>
            <a:pPr lvl="1"/>
            <a:r>
              <a:rPr lang="es-EC" dirty="0"/>
              <a:t>Alcance Total: 65109</a:t>
            </a:r>
          </a:p>
          <a:p>
            <a:pPr lvl="1"/>
            <a:r>
              <a:rPr lang="es-EC" dirty="0"/>
              <a:t>Alcance promedio*: 3666 personas</a:t>
            </a:r>
          </a:p>
          <a:p>
            <a:pPr lvl="1"/>
            <a:r>
              <a:rPr lang="es-EC" dirty="0"/>
              <a:t>212 comentarios generados</a:t>
            </a:r>
          </a:p>
          <a:p>
            <a:pPr lvl="1"/>
            <a:r>
              <a:rPr lang="es-EC" dirty="0"/>
              <a:t>249 mensajes recibidos (29, provenientes de anuncios)</a:t>
            </a:r>
          </a:p>
          <a:p>
            <a:r>
              <a:rPr lang="es-EC" dirty="0"/>
              <a:t>Instagram</a:t>
            </a:r>
          </a:p>
          <a:p>
            <a:pPr lvl="1"/>
            <a:r>
              <a:rPr lang="es-EC" dirty="0"/>
              <a:t>27 posts</a:t>
            </a:r>
          </a:p>
          <a:p>
            <a:pPr lvl="1"/>
            <a:r>
              <a:rPr lang="es-EC" dirty="0"/>
              <a:t>27 </a:t>
            </a:r>
            <a:r>
              <a:rPr lang="es-EC" dirty="0" err="1"/>
              <a:t>Stories</a:t>
            </a:r>
            <a:r>
              <a:rPr lang="en-US" dirty="0"/>
              <a:t> (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reposteos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11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recibidos</a:t>
            </a:r>
            <a:r>
              <a:rPr lang="en-US" dirty="0"/>
              <a:t>*</a:t>
            </a:r>
          </a:p>
          <a:p>
            <a:r>
              <a:rPr lang="en-US" dirty="0" err="1"/>
              <a:t>Hubspot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139 </a:t>
            </a:r>
            <a:r>
              <a:rPr lang="en-US" dirty="0" err="1"/>
              <a:t>contactos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creados</a:t>
            </a:r>
            <a:endParaRPr lang="en-US" dirty="0"/>
          </a:p>
          <a:p>
            <a:pPr lvl="1"/>
            <a:r>
              <a:rPr lang="en-US" dirty="0"/>
              <a:t>170 </a:t>
            </a:r>
            <a:r>
              <a:rPr lang="en-US" dirty="0" err="1"/>
              <a:t>conversaciones</a:t>
            </a:r>
            <a:r>
              <a:rPr lang="en-US" dirty="0"/>
              <a:t> </a:t>
            </a:r>
            <a:r>
              <a:rPr lang="en-US" dirty="0" err="1"/>
              <a:t>tratadas</a:t>
            </a:r>
            <a:r>
              <a:rPr lang="en-US" dirty="0"/>
              <a:t> con </a:t>
            </a:r>
            <a:r>
              <a:rPr lang="en-US" dirty="0" err="1"/>
              <a:t>asesor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7429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68240-9D2D-4B96-8BC4-E6B774C8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1" y="4923058"/>
            <a:ext cx="10515600" cy="1325563"/>
          </a:xfrm>
        </p:spPr>
        <p:txBody>
          <a:bodyPr/>
          <a:lstStyle/>
          <a:p>
            <a:pPr algn="r"/>
            <a:r>
              <a:rPr lang="es-EC" dirty="0"/>
              <a:t>FACEBOOK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2AC0F-EFDC-46EA-9932-26EA3C35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583" y="4174435"/>
            <a:ext cx="868018" cy="86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44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13A03-B7B2-489F-941D-F630AC07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– </a:t>
            </a:r>
            <a:r>
              <a:rPr lang="en-US" sz="3600" dirty="0" err="1"/>
              <a:t>Seguidores</a:t>
            </a:r>
            <a:r>
              <a:rPr lang="en-US" sz="3600" dirty="0"/>
              <a:t> </a:t>
            </a:r>
            <a:r>
              <a:rPr lang="en-US" sz="3600" dirty="0" err="1"/>
              <a:t>Histórico</a:t>
            </a:r>
            <a:endParaRPr lang="es-EC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63710CC-BBB6-4E5F-9CC7-EC49B4EB7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5331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8B316E6-4D3C-45D8-B9E4-524C34B59EA1}"/>
              </a:ext>
            </a:extLst>
          </p:cNvPr>
          <p:cNvCxnSpPr>
            <a:cxnSpLocks/>
          </p:cNvCxnSpPr>
          <p:nvPr/>
        </p:nvCxnSpPr>
        <p:spPr>
          <a:xfrm flipV="1">
            <a:off x="8348869" y="5579164"/>
            <a:ext cx="0" cy="75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6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587F987-11E3-402D-81D9-23E586D1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05"/>
            <a:ext cx="10515600" cy="1325563"/>
          </a:xfrm>
        </p:spPr>
        <p:txBody>
          <a:bodyPr/>
          <a:lstStyle/>
          <a:p>
            <a:r>
              <a:rPr lang="en-US" dirty="0"/>
              <a:t>Facebook – </a:t>
            </a:r>
            <a:r>
              <a:rPr lang="en-US" sz="3600" dirty="0" err="1"/>
              <a:t>Alcance</a:t>
            </a:r>
            <a:r>
              <a:rPr lang="en-US" sz="3600" dirty="0"/>
              <a:t> </a:t>
            </a:r>
            <a:r>
              <a:rPr lang="en-US" sz="3600" dirty="0" err="1"/>
              <a:t>Histórico</a:t>
            </a:r>
            <a:r>
              <a:rPr lang="en-US" sz="3600" dirty="0"/>
              <a:t> de Posts</a:t>
            </a:r>
            <a:endParaRPr lang="es-EC" dirty="0"/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9B077C6E-AED4-497D-9821-5DCC72547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6486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0" name="Grupo 29">
            <a:extLst>
              <a:ext uri="{FF2B5EF4-FFF2-40B4-BE49-F238E27FC236}">
                <a16:creationId xmlns:a16="http://schemas.microsoft.com/office/drawing/2014/main" id="{024A92B6-3510-4675-AB02-0E1AF555B343}"/>
              </a:ext>
            </a:extLst>
          </p:cNvPr>
          <p:cNvGrpSpPr/>
          <p:nvPr/>
        </p:nvGrpSpPr>
        <p:grpSpPr>
          <a:xfrm>
            <a:off x="1364974" y="6056243"/>
            <a:ext cx="9988826" cy="689114"/>
            <a:chOff x="1364974" y="5776808"/>
            <a:chExt cx="9988826" cy="968549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DF822E2-8299-432A-9C48-0FA91CA78E11}"/>
                </a:ext>
              </a:extLst>
            </p:cNvPr>
            <p:cNvSpPr txBox="1"/>
            <p:nvPr/>
          </p:nvSpPr>
          <p:spPr>
            <a:xfrm flipH="1">
              <a:off x="3948994" y="6027441"/>
              <a:ext cx="88193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dirty="0"/>
                <a:t>Julio</a:t>
              </a: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AE8FC53-BC4B-4D2D-98C2-4358929C9055}"/>
                </a:ext>
              </a:extLst>
            </p:cNvPr>
            <p:cNvCxnSpPr/>
            <p:nvPr/>
          </p:nvCxnSpPr>
          <p:spPr>
            <a:xfrm>
              <a:off x="1364974" y="5799275"/>
              <a:ext cx="0" cy="94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AFA2A8D-A047-4B9E-B5CE-2B8866300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4974" y="6545261"/>
              <a:ext cx="3313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A0AAAA64-BF09-4143-A7D7-8D073CC66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114" y="6545261"/>
              <a:ext cx="6854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505D219F-AF23-4055-90F7-BFE4F267411B}"/>
                </a:ext>
              </a:extLst>
            </p:cNvPr>
            <p:cNvCxnSpPr/>
            <p:nvPr/>
          </p:nvCxnSpPr>
          <p:spPr>
            <a:xfrm>
              <a:off x="6546574" y="5799275"/>
              <a:ext cx="0" cy="94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8EF9DAD-7C68-416A-BD7B-066ECA92304B}"/>
                </a:ext>
              </a:extLst>
            </p:cNvPr>
            <p:cNvSpPr txBox="1"/>
            <p:nvPr/>
          </p:nvSpPr>
          <p:spPr>
            <a:xfrm flipH="1">
              <a:off x="6746376" y="5976757"/>
              <a:ext cx="88193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dirty="0"/>
                <a:t>Agosto</a:t>
              </a: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72FD06F-9AAF-41B9-8850-F6CA537C335A}"/>
                </a:ext>
              </a:extLst>
            </p:cNvPr>
            <p:cNvCxnSpPr/>
            <p:nvPr/>
          </p:nvCxnSpPr>
          <p:spPr>
            <a:xfrm>
              <a:off x="7866822" y="5799275"/>
              <a:ext cx="0" cy="94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BACBD8E7-078C-4655-AC9F-1CD628C07760}"/>
                </a:ext>
              </a:extLst>
            </p:cNvPr>
            <p:cNvSpPr txBox="1"/>
            <p:nvPr/>
          </p:nvSpPr>
          <p:spPr>
            <a:xfrm flipH="1">
              <a:off x="9125268" y="6046066"/>
              <a:ext cx="141019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dirty="0"/>
                <a:t>Septiembre</a:t>
              </a: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B955E5-86C2-42A1-B716-768F19BD4AFA}"/>
                </a:ext>
              </a:extLst>
            </p:cNvPr>
            <p:cNvCxnSpPr/>
            <p:nvPr/>
          </p:nvCxnSpPr>
          <p:spPr>
            <a:xfrm>
              <a:off x="11353800" y="5776808"/>
              <a:ext cx="0" cy="94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51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D039-4391-4928-8368-B82E28FC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– </a:t>
            </a:r>
            <a:r>
              <a:rPr lang="en-US" dirty="0" err="1"/>
              <a:t>Alcance</a:t>
            </a:r>
            <a:r>
              <a:rPr lang="en-US" dirty="0"/>
              <a:t> de Posts</a:t>
            </a:r>
            <a:endParaRPr lang="es-EC" dirty="0"/>
          </a:p>
        </p:txBody>
      </p:sp>
      <p:graphicFrame>
        <p:nvGraphicFramePr>
          <p:cNvPr id="21" name="Marcador de contenido 20">
            <a:extLst>
              <a:ext uri="{FF2B5EF4-FFF2-40B4-BE49-F238E27FC236}">
                <a16:creationId xmlns:a16="http://schemas.microsoft.com/office/drawing/2014/main" id="{CAB3DA43-44AB-4F47-827A-0BE80E026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568013"/>
              </p:ext>
            </p:extLst>
          </p:nvPr>
        </p:nvGraphicFramePr>
        <p:xfrm>
          <a:off x="2859665" y="1817297"/>
          <a:ext cx="868990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4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63F81-73CB-406A-B21F-CFF42989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Facebook – </a:t>
            </a:r>
            <a:r>
              <a:rPr lang="es-EC" sz="3600" dirty="0"/>
              <a:t>Distribución alcance posts septiembre</a:t>
            </a:r>
            <a:endParaRPr lang="es-EC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17785A-931F-4943-AD74-A21D12485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0191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227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5260A-32BE-49A6-A8D4-0BBB7F44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29" y="18057"/>
            <a:ext cx="10515600" cy="1325563"/>
          </a:xfrm>
        </p:spPr>
        <p:txBody>
          <a:bodyPr/>
          <a:lstStyle/>
          <a:p>
            <a:r>
              <a:rPr lang="en-US" dirty="0"/>
              <a:t>Facebook - </a:t>
            </a:r>
            <a:r>
              <a:rPr lang="en-US" sz="3200" dirty="0"/>
              <a:t>Top 6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88D678-1D0D-4870-8E62-5C415E2A2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725" r="1" b="39115"/>
          <a:stretch/>
        </p:blipFill>
        <p:spPr>
          <a:xfrm>
            <a:off x="4405289" y="1403044"/>
            <a:ext cx="3564951" cy="264617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6D003B-85F8-4B9E-B152-D600CFD2E1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7" r="-953" b="44142"/>
          <a:stretch/>
        </p:blipFill>
        <p:spPr>
          <a:xfrm>
            <a:off x="8193222" y="1297018"/>
            <a:ext cx="3781776" cy="27522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1C3849-6825-4D1D-A68F-DDBF3CD65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21" r="1184" b="40982"/>
          <a:stretch/>
        </p:blipFill>
        <p:spPr>
          <a:xfrm>
            <a:off x="717451" y="4165530"/>
            <a:ext cx="3433713" cy="256734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ECB4264-1F97-44AB-ACD5-579C5C40A7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5" b="17165"/>
          <a:stretch/>
        </p:blipFill>
        <p:spPr>
          <a:xfrm>
            <a:off x="5167309" y="4131867"/>
            <a:ext cx="2040913" cy="28988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AC1243D-4E66-4BCD-8008-D82C5C65BF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9" r="931" b="39889"/>
          <a:stretch/>
        </p:blipFill>
        <p:spPr>
          <a:xfrm>
            <a:off x="8195415" y="4125460"/>
            <a:ext cx="3779583" cy="271144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AB6A11E-91DC-4C78-AA47-9331132C7F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796" r="1" b="34005"/>
          <a:stretch/>
        </p:blipFill>
        <p:spPr>
          <a:xfrm>
            <a:off x="625506" y="1450868"/>
            <a:ext cx="3556080" cy="2567343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4B3BFD2-4F06-42C0-8F0D-E75EEE973BEC}"/>
              </a:ext>
            </a:extLst>
          </p:cNvPr>
          <p:cNvSpPr/>
          <p:nvPr/>
        </p:nvSpPr>
        <p:spPr>
          <a:xfrm>
            <a:off x="1537784" y="3147646"/>
            <a:ext cx="2616591" cy="5627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Alcance</a:t>
            </a:r>
            <a:r>
              <a:rPr lang="en-US" dirty="0">
                <a:solidFill>
                  <a:schemeClr val="tx1"/>
                </a:solidFill>
              </a:rPr>
              <a:t>:  14334 - $0.00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0A1464C-40B9-4171-8F34-BAA2C6AD8609}"/>
              </a:ext>
            </a:extLst>
          </p:cNvPr>
          <p:cNvSpPr/>
          <p:nvPr/>
        </p:nvSpPr>
        <p:spPr>
          <a:xfrm>
            <a:off x="4628271" y="3208933"/>
            <a:ext cx="3165231" cy="5627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Alcance</a:t>
            </a:r>
            <a:r>
              <a:rPr lang="en-US" dirty="0">
                <a:solidFill>
                  <a:schemeClr val="tx1"/>
                </a:solidFill>
              </a:rPr>
              <a:t>:  9198 - $9.40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7CB11B9-87E6-4CBF-BFC9-05BC436A56FE}"/>
              </a:ext>
            </a:extLst>
          </p:cNvPr>
          <p:cNvSpPr/>
          <p:nvPr/>
        </p:nvSpPr>
        <p:spPr>
          <a:xfrm>
            <a:off x="9211901" y="3147646"/>
            <a:ext cx="2616591" cy="5627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Alcance</a:t>
            </a:r>
            <a:r>
              <a:rPr lang="en-US" dirty="0">
                <a:solidFill>
                  <a:schemeClr val="tx1"/>
                </a:solidFill>
              </a:rPr>
              <a:t>:  7522 - $3.20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BEDB34E7-E1A0-416F-ACF6-E5556EFAC687}"/>
              </a:ext>
            </a:extLst>
          </p:cNvPr>
          <p:cNvSpPr/>
          <p:nvPr/>
        </p:nvSpPr>
        <p:spPr>
          <a:xfrm>
            <a:off x="1300122" y="5776276"/>
            <a:ext cx="2616591" cy="5627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Alcance</a:t>
            </a:r>
            <a:r>
              <a:rPr lang="en-US" dirty="0">
                <a:solidFill>
                  <a:schemeClr val="tx1"/>
                </a:solidFill>
              </a:rPr>
              <a:t>:  4061 - $0.00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D7ABC02-9CEE-4A5B-8FD4-71C2778DAAB0}"/>
              </a:ext>
            </a:extLst>
          </p:cNvPr>
          <p:cNvSpPr/>
          <p:nvPr/>
        </p:nvSpPr>
        <p:spPr>
          <a:xfrm>
            <a:off x="5338418" y="5776276"/>
            <a:ext cx="1698691" cy="5627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Alcance</a:t>
            </a:r>
            <a:r>
              <a:rPr lang="en-US" dirty="0">
                <a:solidFill>
                  <a:schemeClr val="tx1"/>
                </a:solidFill>
              </a:rPr>
              <a:t>:  2984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$0.00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269C12E-0620-4152-8FC2-8D917F84116E}"/>
              </a:ext>
            </a:extLst>
          </p:cNvPr>
          <p:cNvSpPr/>
          <p:nvPr/>
        </p:nvSpPr>
        <p:spPr>
          <a:xfrm>
            <a:off x="9211901" y="5834998"/>
            <a:ext cx="2616591" cy="5627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Alcance</a:t>
            </a:r>
            <a:r>
              <a:rPr lang="en-US" dirty="0">
                <a:solidFill>
                  <a:schemeClr val="tx1"/>
                </a:solidFill>
              </a:rPr>
              <a:t>:  2753 - $3.20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482040-E2FF-488A-BF64-148D1B9141BD}"/>
              </a:ext>
            </a:extLst>
          </p:cNvPr>
          <p:cNvSpPr txBox="1"/>
          <p:nvPr/>
        </p:nvSpPr>
        <p:spPr>
          <a:xfrm>
            <a:off x="3505896" y="1387897"/>
            <a:ext cx="3975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 sz="6000" b="1" dirty="0">
                <a:ln w="10160">
                  <a:solidFill>
                    <a:schemeClr val="tx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C" dirty="0">
              <a:ln w="10160">
                <a:solidFill>
                  <a:schemeClr val="tx1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C39B19-01D9-4ECE-A622-715D40D629EC}"/>
              </a:ext>
            </a:extLst>
          </p:cNvPr>
          <p:cNvSpPr txBox="1"/>
          <p:nvPr/>
        </p:nvSpPr>
        <p:spPr>
          <a:xfrm>
            <a:off x="7395937" y="1297018"/>
            <a:ext cx="3975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 sz="6000" b="1" dirty="0">
                <a:ln w="10160">
                  <a:solidFill>
                    <a:schemeClr val="tx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C" dirty="0">
              <a:ln w="10160">
                <a:solidFill>
                  <a:schemeClr val="tx1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2EABD7C-7C88-469F-AC4D-5FF51E0522FC}"/>
              </a:ext>
            </a:extLst>
          </p:cNvPr>
          <p:cNvSpPr txBox="1"/>
          <p:nvPr/>
        </p:nvSpPr>
        <p:spPr>
          <a:xfrm>
            <a:off x="11405647" y="1367774"/>
            <a:ext cx="3975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 sz="6000" b="1" dirty="0">
                <a:ln w="10160">
                  <a:solidFill>
                    <a:schemeClr val="tx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C" dirty="0">
              <a:ln w="10160">
                <a:solidFill>
                  <a:schemeClr val="tx1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B9A4A8F-C9FB-44B8-88EA-E354C8B4DE02}"/>
              </a:ext>
            </a:extLst>
          </p:cNvPr>
          <p:cNvSpPr txBox="1"/>
          <p:nvPr/>
        </p:nvSpPr>
        <p:spPr>
          <a:xfrm>
            <a:off x="3142157" y="4049222"/>
            <a:ext cx="3975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 sz="6000" b="1" dirty="0">
                <a:ln w="10160">
                  <a:solidFill>
                    <a:schemeClr val="tx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C" dirty="0">
              <a:ln w="10160">
                <a:solidFill>
                  <a:schemeClr val="tx1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8907144-8348-40A3-A111-73EB32F9B222}"/>
              </a:ext>
            </a:extLst>
          </p:cNvPr>
          <p:cNvSpPr txBox="1"/>
          <p:nvPr/>
        </p:nvSpPr>
        <p:spPr>
          <a:xfrm>
            <a:off x="6654188" y="4108646"/>
            <a:ext cx="3975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 sz="6000" b="1" dirty="0">
                <a:ln w="10160">
                  <a:solidFill>
                    <a:schemeClr val="tx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C" dirty="0">
              <a:ln w="10160">
                <a:solidFill>
                  <a:schemeClr val="tx1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367A19A-F417-4BBB-A055-C67315C57B7F}"/>
              </a:ext>
            </a:extLst>
          </p:cNvPr>
          <p:cNvSpPr txBox="1"/>
          <p:nvPr/>
        </p:nvSpPr>
        <p:spPr>
          <a:xfrm>
            <a:off x="11405646" y="4092975"/>
            <a:ext cx="3975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 sz="6000" b="1" dirty="0">
                <a:ln w="10160">
                  <a:solidFill>
                    <a:schemeClr val="tx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EC" dirty="0">
              <a:ln w="10160">
                <a:solidFill>
                  <a:schemeClr val="tx1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3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5260A-32BE-49A6-A8D4-0BBB7F44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29" y="18057"/>
            <a:ext cx="10515600" cy="1325563"/>
          </a:xfrm>
        </p:spPr>
        <p:txBody>
          <a:bodyPr/>
          <a:lstStyle/>
          <a:p>
            <a:r>
              <a:rPr lang="en-US" dirty="0"/>
              <a:t>Facebook – </a:t>
            </a:r>
            <a:r>
              <a:rPr lang="en-US" sz="3200" dirty="0" err="1"/>
              <a:t>Alcance</a:t>
            </a:r>
            <a:r>
              <a:rPr lang="en-US" sz="3200" dirty="0"/>
              <a:t> por </a:t>
            </a:r>
            <a:r>
              <a:rPr lang="en-US" sz="3200" dirty="0" err="1"/>
              <a:t>Tema</a:t>
            </a:r>
            <a:endParaRPr lang="es-EC" dirty="0"/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50E1D0A3-0265-44CC-A8D3-BF8C6A254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562263"/>
              </p:ext>
            </p:extLst>
          </p:nvPr>
        </p:nvGraphicFramePr>
        <p:xfrm>
          <a:off x="1007532" y="1052914"/>
          <a:ext cx="4844984" cy="564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C6222B1-2645-4EE8-A0EF-92CD661A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98680"/>
              </p:ext>
            </p:extLst>
          </p:nvPr>
        </p:nvGraphicFramePr>
        <p:xfrm>
          <a:off x="7021612" y="3580321"/>
          <a:ext cx="4722713" cy="201739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90110">
                  <a:extLst>
                    <a:ext uri="{9D8B030D-6E8A-4147-A177-3AD203B41FA5}">
                      <a16:colId xmlns:a16="http://schemas.microsoft.com/office/drawing/2014/main" val="4085354462"/>
                    </a:ext>
                  </a:extLst>
                </a:gridCol>
                <a:gridCol w="1459841">
                  <a:extLst>
                    <a:ext uri="{9D8B030D-6E8A-4147-A177-3AD203B41FA5}">
                      <a16:colId xmlns:a16="http://schemas.microsoft.com/office/drawing/2014/main" val="2915849687"/>
                    </a:ext>
                  </a:extLst>
                </a:gridCol>
                <a:gridCol w="1372762">
                  <a:extLst>
                    <a:ext uri="{9D8B030D-6E8A-4147-A177-3AD203B41FA5}">
                      <a16:colId xmlns:a16="http://schemas.microsoft.com/office/drawing/2014/main" val="138631195"/>
                    </a:ext>
                  </a:extLst>
                </a:gridCol>
              </a:tblGrid>
              <a:tr h="92236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1" u="none" strike="noStrike" dirty="0">
                          <a:effectLst/>
                        </a:rPr>
                        <a:t>TEMA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</a:rPr>
                        <a:t>ALCANCE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</a:rPr>
                        <a:t>CANT POSTS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435036"/>
                  </a:ext>
                </a:extLst>
              </a:tr>
              <a:tr h="218249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>
                          <a:effectLst/>
                        </a:rPr>
                        <a:t>Campaña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26764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3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269567"/>
                  </a:ext>
                </a:extLst>
              </a:tr>
              <a:tr h="218249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>
                          <a:effectLst/>
                        </a:rPr>
                        <a:t>Antifluido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18511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8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293208"/>
                  </a:ext>
                </a:extLst>
              </a:tr>
              <a:tr h="218249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>
                          <a:effectLst/>
                        </a:rPr>
                        <a:t>Cotton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8513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3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625684"/>
                  </a:ext>
                </a:extLst>
              </a:tr>
              <a:tr h="279713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>
                          <a:effectLst/>
                        </a:rPr>
                        <a:t>RP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7006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6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9219648"/>
                  </a:ext>
                </a:extLst>
              </a:tr>
              <a:tr h="218249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>
                          <a:effectLst/>
                        </a:rPr>
                        <a:t>Descuento 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2997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1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272355"/>
                  </a:ext>
                </a:extLst>
              </a:tr>
              <a:tr h="218249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>
                          <a:effectLst/>
                        </a:rPr>
                        <a:t>Lycra 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1318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1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2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99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458</Words>
  <Application>Microsoft Office PowerPoint</Application>
  <PresentationFormat>Panorámica</PresentationFormat>
  <Paragraphs>104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Reporte Actividades Digitales</vt:lpstr>
      <vt:lpstr>Resumen gestión septiembre </vt:lpstr>
      <vt:lpstr>FACEBOOK</vt:lpstr>
      <vt:lpstr>Facebook – Seguidores Histórico</vt:lpstr>
      <vt:lpstr>Facebook – Alcance Histórico de Posts</vt:lpstr>
      <vt:lpstr>Facebook – Alcance de Posts</vt:lpstr>
      <vt:lpstr>Facebook – Distribución alcance posts septiembre</vt:lpstr>
      <vt:lpstr>Facebook - Top 6</vt:lpstr>
      <vt:lpstr>Facebook – Alcance por Tema</vt:lpstr>
      <vt:lpstr>INSTAGRAM</vt:lpstr>
      <vt:lpstr>Instagram - Stories</vt:lpstr>
      <vt:lpstr>HUBSPOT</vt:lpstr>
      <vt:lpstr>Hubspot – Contactos y Conversaciones</vt:lpstr>
      <vt:lpstr>Hubspot – Contactos y Conversaciones (Solo Septiembre)</vt:lpstr>
      <vt:lpstr>Hubspot – Propietarios de Contactos</vt:lpstr>
      <vt:lpstr>Resumen Total – Todos los medios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Actividades Digitales SJ JERSEY</dc:title>
  <dc:creator>Pablo Reyes</dc:creator>
  <cp:lastModifiedBy>Pablo Reyes</cp:lastModifiedBy>
  <cp:revision>48</cp:revision>
  <dcterms:created xsi:type="dcterms:W3CDTF">2020-10-11T01:42:16Z</dcterms:created>
  <dcterms:modified xsi:type="dcterms:W3CDTF">2020-10-14T17:10:39Z</dcterms:modified>
</cp:coreProperties>
</file>