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096"/>
    <a:srgbClr val="EB6D20"/>
    <a:srgbClr val="DE9983"/>
    <a:srgbClr val="B50F1B"/>
    <a:srgbClr val="8DC2AB"/>
    <a:srgbClr val="008751"/>
    <a:srgbClr val="93BEE5"/>
    <a:srgbClr val="0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5FA77-EF54-4626-AA06-E377BE2F8DC1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009D4-1640-4BF8-A48B-8E203E2FB1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 wrap="square"/>
          <a:lstStyle/>
          <a:p>
            <a:r>
              <a:rPr lang="pl-PL" dirty="0" smtClean="0"/>
              <a:t>Concurrency in C++11 series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89325" y="4797152"/>
            <a:ext cx="5119688" cy="549548"/>
          </a:xfrm>
        </p:spPr>
        <p:txBody>
          <a:bodyPr/>
          <a:lstStyle/>
          <a:p>
            <a:r>
              <a:rPr lang="pl-PL" smtClean="0"/>
              <a:t>pabloxrl@gmail.com</a:t>
            </a:r>
            <a:r>
              <a:rPr lang="pl-PL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thread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Waiting in exceptional circumstances:</a:t>
            </a:r>
          </a:p>
          <a:p>
            <a:pPr lvl="1"/>
            <a:r>
              <a:rPr lang="pl-PL" dirty="0" smtClean="0"/>
              <a:t>Avoiding termination when an exception is thrown  using a try/catch block </a:t>
            </a:r>
            <a:r>
              <a:rPr lang="pl-PL" dirty="0" smtClean="0">
                <a:solidFill>
                  <a:srgbClr val="FF0000"/>
                </a:solidFill>
              </a:rPr>
              <a:t>(s1t05)</a:t>
            </a:r>
          </a:p>
          <a:p>
            <a:pPr lvl="1"/>
            <a:endParaRPr lang="pl-PL" dirty="0">
              <a:solidFill>
                <a:srgbClr val="FF0000"/>
              </a:solidFill>
            </a:endParaRPr>
          </a:p>
          <a:p>
            <a:pPr lvl="1"/>
            <a:r>
              <a:rPr lang="pl-PL" dirty="0" smtClean="0"/>
              <a:t>Using RAII to wait for a thread to complete </a:t>
            </a:r>
            <a:r>
              <a:rPr lang="pl-PL" dirty="0" smtClean="0">
                <a:solidFill>
                  <a:srgbClr val="FF0000"/>
                </a:solidFill>
              </a:rPr>
              <a:t>(s1t06)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u="sng" dirty="0" smtClean="0"/>
              <a:t>If it is not necessary to wait for a thread to finish</a:t>
            </a:r>
            <a:r>
              <a:rPr lang="pl-PL" dirty="0" smtClean="0"/>
              <a:t>, we can </a:t>
            </a:r>
            <a:r>
              <a:rPr lang="pl-PL" i="1" dirty="0" smtClean="0"/>
              <a:t>detach</a:t>
            </a:r>
            <a:r>
              <a:rPr lang="pl-PL" dirty="0" smtClean="0"/>
              <a:t> from  ensuring </a:t>
            </a:r>
            <a:r>
              <a:rPr lang="pl-PL" dirty="0" smtClean="0">
                <a:cs typeface="Consolas" panose="020B0609020204030204" pitchFamily="49" charset="0"/>
              </a:rPr>
              <a:t>that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std::terminate()</a:t>
            </a:r>
            <a:r>
              <a:rPr lang="pl-PL" dirty="0" smtClean="0">
                <a:cs typeface="Consolas" panose="020B0609020204030204" pitchFamily="49" charset="0"/>
              </a:rPr>
              <a:t> won’t be called when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std::thread </a:t>
            </a:r>
            <a:r>
              <a:rPr lang="pl-PL" dirty="0" smtClean="0">
                <a:cs typeface="Consolas" panose="020B0609020204030204" pitchFamily="49" charset="0"/>
              </a:rPr>
              <a:t>is destroyed.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3296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 thread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Passing arguments to a thread</a:t>
            </a:r>
          </a:p>
          <a:p>
            <a:pPr lvl="1"/>
            <a:r>
              <a:rPr lang="pl-PL" b="1" dirty="0" smtClean="0"/>
              <a:t>Common pitfall: </a:t>
            </a:r>
            <a:r>
              <a:rPr lang="pl-PL" dirty="0" smtClean="0"/>
              <a:t>By default, arguments are </a:t>
            </a:r>
            <a:r>
              <a:rPr lang="pl-PL" i="1" dirty="0" smtClean="0"/>
              <a:t>copied</a:t>
            </a:r>
            <a:r>
              <a:rPr lang="pl-PL" dirty="0" smtClean="0"/>
              <a:t> into internal storage, where they can be accessed by the newly created thread of execution, even if the parameter should be a reference. </a:t>
            </a:r>
            <a:r>
              <a:rPr lang="pl-PL" dirty="0" smtClean="0">
                <a:solidFill>
                  <a:srgbClr val="FF0000"/>
                </a:solidFill>
              </a:rPr>
              <a:t>(s1t07 and s1t08)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Semantics are similar to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std::bind</a:t>
            </a:r>
            <a:r>
              <a:rPr lang="pl-PL" dirty="0" smtClean="0">
                <a:cs typeface="Consolas" panose="020B0609020204030204" pitchFamily="49" charset="0"/>
              </a:rPr>
              <a:t> when using member functions.  </a:t>
            </a:r>
            <a:r>
              <a:rPr lang="pl-PL" dirty="0" smtClean="0">
                <a:solidFill>
                  <a:srgbClr val="FF0000"/>
                </a:solidFill>
                <a:cs typeface="Consolas" panose="020B0609020204030204" pitchFamily="49" charset="0"/>
              </a:rPr>
              <a:t>(s1t09)</a:t>
            </a:r>
          </a:p>
          <a:p>
            <a:pPr lvl="1"/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pl-PL" dirty="0" smtClean="0">
                <a:cs typeface="Consolas" panose="020B0609020204030204" pitchFamily="49" charset="0"/>
              </a:rPr>
              <a:t>It is possible to use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std::move </a:t>
            </a:r>
            <a:r>
              <a:rPr lang="pl-PL" dirty="0" smtClean="0">
                <a:cs typeface="Consolas" panose="020B0609020204030204" pitchFamily="49" charset="0"/>
              </a:rPr>
              <a:t>when passing non-copyable objects as parameters </a:t>
            </a:r>
            <a:r>
              <a:rPr lang="pl-PL" dirty="0" smtClean="0">
                <a:solidFill>
                  <a:srgbClr val="FF0000"/>
                </a:solidFill>
                <a:cs typeface="Consolas" panose="020B0609020204030204" pitchFamily="49" charset="0"/>
              </a:rPr>
              <a:t>(s1t10)</a:t>
            </a:r>
            <a:endParaRPr lang="en-GB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6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thread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Transferring ownership of a thread</a:t>
            </a:r>
          </a:p>
          <a:p>
            <a:pPr lvl="1"/>
            <a:r>
              <a:rPr lang="pl-PL" dirty="0" smtClean="0">
                <a:cs typeface="Consolas" panose="020B0609020204030204" pitchFamily="49" charset="0"/>
              </a:rPr>
              <a:t>Keeping in mind that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std::thread </a:t>
            </a:r>
            <a:r>
              <a:rPr lang="pl-PL" dirty="0" smtClean="0">
                <a:cs typeface="Consolas" panose="020B0609020204030204" pitchFamily="49" charset="0"/>
              </a:rPr>
              <a:t>is </a:t>
            </a:r>
            <a:r>
              <a:rPr lang="pl-PL" i="1" dirty="0" smtClean="0">
                <a:cs typeface="Consolas" panose="020B0609020204030204" pitchFamily="49" charset="0"/>
              </a:rPr>
              <a:t>movable</a:t>
            </a:r>
            <a:r>
              <a:rPr lang="pl-PL" dirty="0" smtClean="0">
                <a:cs typeface="Consolas" panose="020B0609020204030204" pitchFamily="49" charset="0"/>
              </a:rPr>
              <a:t> but not </a:t>
            </a:r>
            <a:r>
              <a:rPr lang="pl-PL" i="1" dirty="0" smtClean="0">
                <a:cs typeface="Consolas" panose="020B0609020204030204" pitchFamily="49" charset="0"/>
              </a:rPr>
              <a:t>copyable </a:t>
            </a:r>
            <a:r>
              <a:rPr lang="pl-PL" dirty="0" smtClean="0">
                <a:solidFill>
                  <a:srgbClr val="FF0000"/>
                </a:solidFill>
                <a:cs typeface="Consolas" panose="020B0609020204030204" pitchFamily="49" charset="0"/>
              </a:rPr>
              <a:t>(s1t11)</a:t>
            </a:r>
            <a:endParaRPr lang="pl-PL" i="1" dirty="0" smtClean="0"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pl-PL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pl-PL" dirty="0" smtClean="0">
                <a:cs typeface="Consolas" panose="020B0609020204030204" pitchFamily="49" charset="0"/>
              </a:rPr>
              <a:t>Scenario #0: A function that creates a thread to run in the background and passes back the ownership to its caller </a:t>
            </a:r>
            <a:r>
              <a:rPr lang="pl-PL" dirty="0" smtClean="0">
                <a:solidFill>
                  <a:srgbClr val="FF0000"/>
                </a:solidFill>
                <a:cs typeface="Consolas" panose="020B0609020204030204" pitchFamily="49" charset="0"/>
              </a:rPr>
              <a:t>(s1t12)</a:t>
            </a:r>
          </a:p>
          <a:p>
            <a:pPr lvl="1"/>
            <a:endParaRPr lang="pl-PL" dirty="0">
              <a:solidFill>
                <a:srgbClr val="FF0000"/>
              </a:solidFill>
              <a:cs typeface="Consolas" panose="020B0609020204030204" pitchFamily="49" charset="0"/>
            </a:endParaRPr>
          </a:p>
          <a:p>
            <a:pPr lvl="1"/>
            <a:r>
              <a:rPr lang="pl-PL" dirty="0" smtClean="0">
                <a:cs typeface="Consolas" panose="020B0609020204030204" pitchFamily="49" charset="0"/>
              </a:rPr>
              <a:t>Scenario #1: Create a thread and pass its ownership in to some function that should wait for it </a:t>
            </a:r>
            <a:r>
              <a:rPr lang="pl-PL" dirty="0" smtClean="0">
                <a:solidFill>
                  <a:srgbClr val="FF0000"/>
                </a:solidFill>
                <a:cs typeface="Consolas" panose="020B0609020204030204" pitchFamily="49" charset="0"/>
              </a:rPr>
              <a:t>(s1t12)</a:t>
            </a:r>
          </a:p>
          <a:p>
            <a:pPr lvl="1"/>
            <a:endParaRPr lang="pl-PL" dirty="0" smtClean="0">
              <a:cs typeface="Consolas" panose="020B0609020204030204" pitchFamily="49" charset="0"/>
            </a:endParaRPr>
          </a:p>
          <a:p>
            <a:pPr lvl="1"/>
            <a:r>
              <a:rPr lang="pl-PL" dirty="0" smtClean="0">
                <a:cs typeface="Consolas" panose="020B0609020204030204" pitchFamily="49" charset="0"/>
              </a:rPr>
              <a:t>Possible to improve our ThreadGuard</a:t>
            </a:r>
            <a:r>
              <a:rPr lang="pl-PL" dirty="0" smtClean="0">
                <a:solidFill>
                  <a:srgbClr val="FF0000"/>
                </a:solidFill>
                <a:cs typeface="Consolas" panose="020B0609020204030204" pitchFamily="49" charset="0"/>
              </a:rPr>
              <a:t> (s1t13)</a:t>
            </a:r>
          </a:p>
          <a:p>
            <a:pPr marL="457200" lvl="1" indent="0">
              <a:buNone/>
            </a:pPr>
            <a:endParaRPr lang="en-GB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28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thread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High level thread management</a:t>
            </a:r>
          </a:p>
          <a:p>
            <a:pPr lvl="1"/>
            <a:r>
              <a:rPr lang="pl-PL" dirty="0" smtClean="0"/>
              <a:t>Determining number of runnable parallel threads with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std::thread::hardware_concurrency</a:t>
            </a:r>
          </a:p>
          <a:p>
            <a:pPr lvl="1"/>
            <a:endParaRPr lang="pl-P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pl-PL" dirty="0" smtClean="0">
                <a:cs typeface="Consolas" panose="020B0609020204030204" pitchFamily="49" charset="0"/>
              </a:rPr>
              <a:t>Identifying threads with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std::thread_id </a:t>
            </a:r>
            <a:r>
              <a:rPr lang="pl-PL" dirty="0" smtClean="0">
                <a:solidFill>
                  <a:srgbClr val="FF0000"/>
                </a:solidFill>
                <a:cs typeface="Consolas" panose="020B0609020204030204" pitchFamily="49" charset="0"/>
              </a:rPr>
              <a:t>(s1t14)</a:t>
            </a:r>
          </a:p>
          <a:p>
            <a:pPr lvl="1"/>
            <a:endParaRPr lang="pl-PL" dirty="0">
              <a:solidFill>
                <a:srgbClr val="FF0000"/>
              </a:solidFill>
              <a:cs typeface="Consolas" panose="020B0609020204030204" pitchFamily="49" charset="0"/>
            </a:endParaRPr>
          </a:p>
          <a:p>
            <a:pPr lvl="1"/>
            <a:r>
              <a:rPr lang="pl-PL" b="1" dirty="0" smtClean="0">
                <a:cs typeface="Consolas" panose="020B0609020204030204" pitchFamily="49" charset="0"/>
              </a:rPr>
              <a:t>Bonus: </a:t>
            </a:r>
            <a:r>
              <a:rPr lang="pl-PL" dirty="0" smtClean="0">
                <a:cs typeface="Consolas" panose="020B0609020204030204" pitchFamily="49" charset="0"/>
              </a:rPr>
              <a:t>A naive parallel version of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std::accumulate</a:t>
            </a:r>
          </a:p>
          <a:p>
            <a:pPr marL="457200" lvl="1" indent="0">
              <a:buNone/>
            </a:pPr>
            <a:r>
              <a:rPr lang="pl-PL" dirty="0" smtClean="0">
                <a:solidFill>
                  <a:srgbClr val="FF0000"/>
                </a:solidFill>
                <a:cs typeface="Consolas" panose="020B0609020204030204" pitchFamily="49" charset="0"/>
              </a:rPr>
              <a:t>	(s1t15)</a:t>
            </a:r>
            <a:endParaRPr lang="pl-PL" dirty="0">
              <a:solidFill>
                <a:srgbClr val="FF0000"/>
              </a:solidFill>
              <a:cs typeface="Consolas" panose="020B0609020204030204" pitchFamily="49" charset="0"/>
            </a:endParaRPr>
          </a:p>
          <a:p>
            <a:pPr lvl="1"/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299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thread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Summary</a:t>
            </a:r>
          </a:p>
          <a:p>
            <a:pPr lvl="1"/>
            <a:r>
              <a:rPr lang="pl-PL" dirty="0" smtClean="0"/>
              <a:t>Starting threads</a:t>
            </a:r>
          </a:p>
          <a:p>
            <a:pPr lvl="1"/>
            <a:r>
              <a:rPr lang="pl-PL" dirty="0" smtClean="0"/>
              <a:t>Waiting (and </a:t>
            </a:r>
            <a:r>
              <a:rPr lang="pl-PL" i="1" dirty="0" smtClean="0"/>
              <a:t>not</a:t>
            </a:r>
            <a:r>
              <a:rPr lang="pl-PL" dirty="0" smtClean="0"/>
              <a:t> </a:t>
            </a:r>
            <a:r>
              <a:rPr lang="pl-PL" i="1" dirty="0" smtClean="0"/>
              <a:t>waiting</a:t>
            </a:r>
            <a:r>
              <a:rPr lang="pl-PL" dirty="0" smtClean="0"/>
              <a:t>) for threads to finish</a:t>
            </a:r>
          </a:p>
          <a:p>
            <a:pPr lvl="1"/>
            <a:r>
              <a:rPr lang="pl-PL" dirty="0" smtClean="0"/>
              <a:t>Running threads in the background</a:t>
            </a:r>
          </a:p>
          <a:p>
            <a:pPr lvl="1"/>
            <a:r>
              <a:rPr lang="pl-PL" dirty="0" smtClean="0"/>
              <a:t>Passing arguments to threads</a:t>
            </a:r>
          </a:p>
          <a:p>
            <a:pPr lvl="1"/>
            <a:r>
              <a:rPr lang="pl-PL" dirty="0" smtClean="0"/>
              <a:t>Transfer of ownership of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std::thread</a:t>
            </a:r>
            <a:r>
              <a:rPr lang="pl-PL" dirty="0" smtClean="0"/>
              <a:t> objects</a:t>
            </a:r>
          </a:p>
          <a:p>
            <a:pPr lvl="1"/>
            <a:r>
              <a:rPr lang="pl-PL" dirty="0" smtClean="0"/>
              <a:t>How to manage a group of threads</a:t>
            </a:r>
          </a:p>
        </p:txBody>
      </p:sp>
    </p:spTree>
    <p:extLst>
      <p:ext uri="{BB962C8B-B14F-4D97-AF65-F5344CB8AC3E}">
        <p14:creationId xmlns:p14="http://schemas.microsoft.com/office/powerpoint/2010/main" val="1250773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Next presentation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Sharing data between threads</a:t>
            </a:r>
          </a:p>
          <a:p>
            <a:pPr lvl="1"/>
            <a:r>
              <a:rPr lang="pl-PL" dirty="0" smtClean="0">
                <a:cs typeface="Consolas" panose="020B0609020204030204" pitchFamily="49" charset="0"/>
              </a:rPr>
              <a:t>Avoiding race conditions</a:t>
            </a:r>
          </a:p>
          <a:p>
            <a:pPr lvl="1"/>
            <a:r>
              <a:rPr lang="pl-PL" dirty="0" smtClean="0">
                <a:cs typeface="Consolas" panose="020B0609020204030204" pitchFamily="49" charset="0"/>
              </a:rPr>
              <a:t>Using std::mutex and std::lock</a:t>
            </a:r>
          </a:p>
          <a:p>
            <a:pPr lvl="1"/>
            <a:r>
              <a:rPr lang="pl-PL" dirty="0" smtClean="0">
                <a:cs typeface="Consolas" panose="020B0609020204030204" pitchFamily="49" charset="0"/>
              </a:rPr>
              <a:t>Structuring code for protecting shared data</a:t>
            </a:r>
          </a:p>
          <a:p>
            <a:pPr lvl="1"/>
            <a:r>
              <a:rPr lang="pl-PL" dirty="0" smtClean="0">
                <a:cs typeface="Consolas" panose="020B0609020204030204" pitchFamily="49" charset="0"/>
              </a:rPr>
              <a:t>Flexible locking strategies</a:t>
            </a:r>
          </a:p>
          <a:p>
            <a:pPr lvl="1"/>
            <a:r>
              <a:rPr lang="pl-PL" dirty="0" smtClean="0">
                <a:cs typeface="Consolas" panose="020B0609020204030204" pitchFamily="49" charset="0"/>
              </a:rPr>
              <a:t>Transfering ownership of locks and mutexes between scopes</a:t>
            </a:r>
          </a:p>
          <a:p>
            <a:pPr lvl="1"/>
            <a:r>
              <a:rPr lang="pl-PL" dirty="0" smtClean="0">
                <a:cs typeface="Consolas" panose="020B0609020204030204" pitchFamily="49" charset="0"/>
              </a:rPr>
              <a:t>Alternative facilities for protecting shared data</a:t>
            </a:r>
          </a:p>
        </p:txBody>
      </p:sp>
    </p:spTree>
    <p:extLst>
      <p:ext uri="{BB962C8B-B14F-4D97-AF65-F5344CB8AC3E}">
        <p14:creationId xmlns:p14="http://schemas.microsoft.com/office/powerpoint/2010/main" val="196620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The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41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Purposes:</a:t>
            </a:r>
          </a:p>
          <a:p>
            <a:pPr lvl="1"/>
            <a:r>
              <a:rPr lang="pl-PL" dirty="0" smtClean="0"/>
              <a:t>Bring everyone up to speed with C++11 Multithreading/Concurrency facilities</a:t>
            </a:r>
          </a:p>
          <a:p>
            <a:pPr lvl="1"/>
            <a:r>
              <a:rPr lang="pl-PL" dirty="0" smtClean="0"/>
              <a:t>Provide insightful examples on how to use new C++11 features</a:t>
            </a:r>
          </a:p>
          <a:p>
            <a:r>
              <a:rPr lang="pl-PL" dirty="0"/>
              <a:t>Different topics will be covered in this </a:t>
            </a:r>
            <a:r>
              <a:rPr lang="pl-PL" dirty="0" smtClean="0"/>
              <a:t>series incrementally:</a:t>
            </a:r>
            <a:endParaRPr lang="pl-PL" dirty="0"/>
          </a:p>
          <a:p>
            <a:pPr lvl="1"/>
            <a:r>
              <a:rPr lang="pl-PL" dirty="0"/>
              <a:t>Basic thread management</a:t>
            </a:r>
          </a:p>
          <a:p>
            <a:pPr lvl="1"/>
            <a:r>
              <a:rPr lang="pl-PL" dirty="0"/>
              <a:t>Thread-safe data structures</a:t>
            </a:r>
          </a:p>
          <a:p>
            <a:pPr lvl="1"/>
            <a:r>
              <a:rPr lang="pl-PL" dirty="0"/>
              <a:t>Lock-free data </a:t>
            </a:r>
            <a:r>
              <a:rPr lang="pl-PL" dirty="0" smtClean="0"/>
              <a:t>structures</a:t>
            </a:r>
            <a:endParaRPr lang="pl-PL" dirty="0"/>
          </a:p>
          <a:p>
            <a:pPr lvl="1"/>
            <a:r>
              <a:rPr lang="pl-PL" dirty="0" smtClean="0"/>
              <a:t>And more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Baseline (or what do I assume you know):</a:t>
            </a:r>
          </a:p>
          <a:p>
            <a:pPr lvl="1"/>
            <a:r>
              <a:rPr lang="pl-PL" dirty="0" smtClean="0"/>
              <a:t>What is concurrency</a:t>
            </a:r>
          </a:p>
          <a:p>
            <a:pPr lvl="1"/>
            <a:r>
              <a:rPr lang="pl-PL" dirty="0" smtClean="0"/>
              <a:t>How multithreading differs from task switching</a:t>
            </a:r>
          </a:p>
          <a:p>
            <a:pPr lvl="1"/>
            <a:r>
              <a:rPr lang="pl-PL" dirty="0" smtClean="0"/>
              <a:t>The difference between concurrency with multiple processes and concurrency with mutliple threads</a:t>
            </a:r>
          </a:p>
          <a:p>
            <a:pPr lvl="1"/>
            <a:r>
              <a:rPr lang="pl-PL" dirty="0" smtClean="0"/>
              <a:t>Why (and why not) to use concurrency</a:t>
            </a:r>
          </a:p>
          <a:p>
            <a:r>
              <a:rPr lang="pl-PL" dirty="0" smtClean="0"/>
              <a:t>Sources:</a:t>
            </a:r>
          </a:p>
          <a:p>
            <a:pPr lvl="1"/>
            <a:r>
              <a:rPr lang="pl-PL" dirty="0" smtClean="0"/>
              <a:t>Main source: C++ Concurrency in Action</a:t>
            </a:r>
          </a:p>
          <a:p>
            <a:pPr lvl="1"/>
            <a:r>
              <a:rPr lang="pl-PL" dirty="0" smtClean="0"/>
              <a:t>Other sources will be quoted</a:t>
            </a:r>
          </a:p>
          <a:p>
            <a:r>
              <a:rPr lang="pl-PL" dirty="0" smtClean="0"/>
              <a:t>Code will be available in my github repository;</a:t>
            </a:r>
          </a:p>
          <a:p>
            <a:pPr lvl="1"/>
            <a:r>
              <a:rPr lang="pl-PL" dirty="0"/>
              <a:t>https://github.com/pabloribalta/Concurrency.git</a:t>
            </a:r>
          </a:p>
        </p:txBody>
      </p:sp>
    </p:spTree>
    <p:extLst>
      <p:ext uri="{BB962C8B-B14F-4D97-AF65-F5344CB8AC3E}">
        <p14:creationId xmlns:p14="http://schemas.microsoft.com/office/powerpoint/2010/main" val="77566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C++11: Concurrency and multithreading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The 1998 C++ standard doesn’t acknowledge the existance of threads</a:t>
            </a:r>
          </a:p>
          <a:p>
            <a:pPr lvl="1"/>
            <a:r>
              <a:rPr lang="pl-PL" dirty="0" smtClean="0"/>
              <a:t>Compilers had to ship extensions to enable multithreading</a:t>
            </a:r>
          </a:p>
          <a:p>
            <a:pPr lvl="1"/>
            <a:r>
              <a:rPr lang="pl-PL" dirty="0" smtClean="0"/>
              <a:t>Prevalence of C APIs for fultithreading</a:t>
            </a:r>
          </a:p>
          <a:p>
            <a:pPr lvl="2"/>
            <a:r>
              <a:rPr lang="pl-PL" dirty="0" smtClean="0"/>
              <a:t>POSIX C standard</a:t>
            </a:r>
          </a:p>
          <a:p>
            <a:pPr lvl="2"/>
            <a:r>
              <a:rPr lang="pl-PL" dirty="0" smtClean="0"/>
              <a:t>Microsoft Windows API</a:t>
            </a:r>
          </a:p>
          <a:p>
            <a:pPr lvl="1"/>
            <a:r>
              <a:rPr lang="pl-PL" dirty="0" smtClean="0"/>
              <a:t>General purpose C++ libaries like Boost and ACE tried to conceal platform-specifics</a:t>
            </a:r>
          </a:p>
          <a:p>
            <a:pPr marL="457200" lvl="1" indent="0">
              <a:buNone/>
            </a:pPr>
            <a:endParaRPr lang="pl-PL" dirty="0" smtClean="0"/>
          </a:p>
          <a:p>
            <a:r>
              <a:rPr lang="pl-PL" dirty="0" smtClean="0"/>
              <a:t>Ultimately: No support in the standard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25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C++11: Concurrency and multithreading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C++11 includes a new thread-aware memory model and the C++ Standard Library has been extended</a:t>
            </a:r>
          </a:p>
          <a:p>
            <a:pPr lvl="1"/>
            <a:r>
              <a:rPr lang="pl-PL" dirty="0" smtClean="0"/>
              <a:t>Boost Thread Library as a primary model (names, structure, and such)</a:t>
            </a:r>
          </a:p>
          <a:p>
            <a:r>
              <a:rPr lang="pl-PL" dirty="0" smtClean="0"/>
              <a:t>This comes at a cost of </a:t>
            </a:r>
            <a:r>
              <a:rPr lang="pl-PL" i="1" dirty="0" smtClean="0"/>
              <a:t>abstraction penalty b</a:t>
            </a:r>
            <a:r>
              <a:rPr lang="pl-PL" dirty="0" smtClean="0"/>
              <a:t>ut low level facilities are also provided</a:t>
            </a:r>
          </a:p>
        </p:txBody>
      </p:sp>
    </p:spTree>
    <p:extLst>
      <p:ext uri="{BB962C8B-B14F-4D97-AF65-F5344CB8AC3E}">
        <p14:creationId xmlns:p14="http://schemas.microsoft.com/office/powerpoint/2010/main" val="29464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Hello, concurrent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iostream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&lt;thread&gt;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483D8B"/>
                </a:solidFill>
                <a:highlight>
                  <a:srgbClr val="FFFFFF"/>
                </a:highlight>
                <a:latin typeface="Consolas"/>
              </a:rPr>
              <a:t>hello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GB" sz="1600" dirty="0" err="1">
                <a:solidFill>
                  <a:srgbClr val="483D8B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concurrent world\n"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483D8B"/>
                </a:solidFill>
                <a:highlight>
                  <a:srgbClr val="FFFFFF"/>
                </a:highlight>
                <a:latin typeface="Consolas"/>
              </a:rPr>
              <a:t>main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GB" sz="1600" dirty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</a:t>
            </a:r>
            <a:r>
              <a:rPr lang="en-GB" sz="1600" dirty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1600" dirty="0">
                <a:solidFill>
                  <a:srgbClr val="483D8B"/>
                </a:solidFill>
                <a:highlight>
                  <a:srgbClr val="FFFFFF"/>
                </a:highlight>
                <a:latin typeface="Consolas"/>
              </a:rPr>
              <a:t>hello</a:t>
            </a:r>
            <a:r>
              <a:rPr lang="en-GB" sz="1600" dirty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t.join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710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Hello, concurrent world</a:t>
            </a:r>
            <a:r>
              <a:rPr lang="pl-PL" dirty="0" smtClean="0">
                <a:solidFill>
                  <a:srgbClr val="FF0000"/>
                </a:solidFill>
              </a:rPr>
              <a:t> (s1t01)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iostream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&lt;thread&gt;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483D8B"/>
                </a:solidFill>
                <a:highlight>
                  <a:srgbClr val="FFFFFF"/>
                </a:highlight>
                <a:latin typeface="Consolas"/>
              </a:rPr>
              <a:t>hello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GB" sz="1600" dirty="0" err="1">
                <a:solidFill>
                  <a:srgbClr val="483D8B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&lt;&lt;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concurrent world\n"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483D8B"/>
                </a:solidFill>
                <a:highlight>
                  <a:srgbClr val="FFFFFF"/>
                </a:highlight>
                <a:latin typeface="Consolas"/>
              </a:rPr>
              <a:t>main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GB" sz="1600" dirty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</a:t>
            </a:r>
            <a:r>
              <a:rPr lang="en-GB" sz="1600" dirty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1600" dirty="0">
                <a:solidFill>
                  <a:srgbClr val="483D8B"/>
                </a:solidFill>
                <a:highlight>
                  <a:srgbClr val="FFFFFF"/>
                </a:highlight>
                <a:latin typeface="Consolas"/>
              </a:rPr>
              <a:t>hello</a:t>
            </a:r>
            <a:r>
              <a:rPr lang="en-GB" sz="1600" dirty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t.join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GB" sz="1600" dirty="0"/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 flipH="1">
            <a:off x="2807804" y="16234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383868" y="144347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1</a:t>
            </a:r>
            <a:endParaRPr lang="en-GB" dirty="0"/>
          </a:p>
        </p:txBody>
      </p:sp>
      <p:cxnSp>
        <p:nvCxnSpPr>
          <p:cNvPr id="9" name="Straight Arrow Connector 8"/>
          <p:cNvCxnSpPr>
            <a:stCxn id="10" idx="2"/>
          </p:cNvCxnSpPr>
          <p:nvPr/>
        </p:nvCxnSpPr>
        <p:spPr>
          <a:xfrm flipH="1">
            <a:off x="2130785" y="224086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706849" y="20608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2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12" idx="2"/>
          </p:cNvCxnSpPr>
          <p:nvPr/>
        </p:nvCxnSpPr>
        <p:spPr>
          <a:xfrm flipH="1">
            <a:off x="3301008" y="432910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877072" y="414908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3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14" idx="2"/>
          </p:cNvCxnSpPr>
          <p:nvPr/>
        </p:nvCxnSpPr>
        <p:spPr>
          <a:xfrm flipH="1">
            <a:off x="2051720" y="462766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627784" y="444764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7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thread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Launching threads</a:t>
            </a:r>
          </a:p>
          <a:p>
            <a:pPr lvl="1"/>
            <a:r>
              <a:rPr lang="pl-PL" dirty="0" smtClean="0"/>
              <a:t>Boils down to constructing an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std::thread</a:t>
            </a:r>
            <a:r>
              <a:rPr lang="pl-PL" dirty="0" smtClean="0"/>
              <a:t> object</a:t>
            </a:r>
          </a:p>
          <a:p>
            <a:pPr marL="457200" lvl="1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oid do_some_work(){ ... }</a:t>
            </a:r>
          </a:p>
          <a:p>
            <a:pPr marL="457200" lvl="1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td::thread my_thread(do_some_work);</a:t>
            </a:r>
          </a:p>
          <a:p>
            <a:pPr marL="457200" lvl="1" indent="0">
              <a:buNone/>
            </a:pPr>
            <a:endParaRPr lang="pl-P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thread </a:t>
            </a:r>
            <a:r>
              <a:rPr lang="pl-PL" dirty="0" smtClean="0">
                <a:cs typeface="Consolas" panose="020B0609020204030204" pitchFamily="49" charset="0"/>
              </a:rPr>
              <a:t>works with every </a:t>
            </a:r>
            <a:r>
              <a:rPr lang="pl-PL" i="1" dirty="0" smtClean="0">
                <a:cs typeface="Consolas" panose="020B0609020204030204" pitchFamily="49" charset="0"/>
              </a:rPr>
              <a:t>callable </a:t>
            </a:r>
            <a:r>
              <a:rPr lang="pl-PL" dirty="0" smtClean="0">
                <a:cs typeface="Consolas" panose="020B0609020204030204" pitchFamily="49" charset="0"/>
              </a:rPr>
              <a:t>type, so it can accept an instance of a class with a function call operator instead </a:t>
            </a:r>
            <a:r>
              <a:rPr lang="pl-PL" dirty="0" smtClean="0">
                <a:solidFill>
                  <a:srgbClr val="FF0000"/>
                </a:solidFill>
                <a:cs typeface="Consolas" panose="020B0609020204030204" pitchFamily="49" charset="0"/>
              </a:rPr>
              <a:t>(s1t02)</a:t>
            </a:r>
          </a:p>
          <a:p>
            <a:pPr lvl="1"/>
            <a:endParaRPr lang="pl-PL" dirty="0" smtClean="0">
              <a:cs typeface="Consolas" panose="020B0609020204030204" pitchFamily="49" charset="0"/>
            </a:endParaRPr>
          </a:p>
          <a:p>
            <a:pPr lvl="1"/>
            <a:r>
              <a:rPr lang="pl-PL" dirty="0" smtClean="0">
                <a:cs typeface="Consolas" panose="020B0609020204030204" pitchFamily="49" charset="0"/>
              </a:rPr>
              <a:t>Lambda functions can also be used, which can help to avoid the common problem dubbed as the „C++ most vexing parse” </a:t>
            </a:r>
            <a:r>
              <a:rPr lang="pl-PL" dirty="0" smtClean="0">
                <a:solidFill>
                  <a:srgbClr val="FF0000"/>
                </a:solidFill>
                <a:cs typeface="Consolas" panose="020B0609020204030204" pitchFamily="49" charset="0"/>
              </a:rPr>
              <a:t>(s1t03)</a:t>
            </a:r>
          </a:p>
          <a:p>
            <a:pPr lvl="1"/>
            <a:endParaRPr lang="pl-PL" dirty="0" smtClean="0">
              <a:cs typeface="Consolas" panose="020B0609020204030204" pitchFamily="49" charset="0"/>
            </a:endParaRPr>
          </a:p>
          <a:p>
            <a:pPr lvl="1"/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4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thread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Waiting for threads to complete</a:t>
            </a:r>
          </a:p>
          <a:p>
            <a:pPr lvl="1"/>
            <a:r>
              <a:rPr lang="pl-PL" dirty="0" smtClean="0">
                <a:cs typeface="Consolas" panose="020B0609020204030204" pitchFamily="49" charset="0"/>
              </a:rPr>
              <a:t>Explicity choose what to do with the thread</a:t>
            </a:r>
          </a:p>
          <a:p>
            <a:pPr lvl="2"/>
            <a:r>
              <a:rPr lang="pl-PL" dirty="0" smtClean="0">
                <a:cs typeface="Consolas" panose="020B0609020204030204" pitchFamily="49" charset="0"/>
              </a:rPr>
              <a:t>Wait for it to complete (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myThread.join()</a:t>
            </a:r>
            <a:r>
              <a:rPr lang="pl-PL" dirty="0" smtClean="0"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pl-PL" dirty="0" smtClean="0">
                <a:cs typeface="Consolas" panose="020B0609020204030204" pitchFamily="49" charset="0"/>
              </a:rPr>
              <a:t>Let it run free (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myThread.detach())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pl-PL" dirty="0" smtClean="0">
              <a:cs typeface="Consolas" panose="020B0609020204030204" pitchFamily="49" charset="0"/>
            </a:endParaRPr>
          </a:p>
          <a:p>
            <a:pPr lvl="1"/>
            <a:r>
              <a:rPr lang="pl-PL" dirty="0" smtClean="0">
                <a:cs typeface="Consolas" panose="020B0609020204030204" pitchFamily="49" charset="0"/>
              </a:rPr>
              <a:t>Failing to do so </a:t>
            </a:r>
            <a:r>
              <a:rPr lang="pl-PL" u="sng" dirty="0" smtClean="0">
                <a:cs typeface="Consolas" panose="020B0609020204030204" pitchFamily="49" charset="0"/>
              </a:rPr>
              <a:t>before the </a:t>
            </a:r>
            <a:r>
              <a:rPr lang="pl-PL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std::thread</a:t>
            </a:r>
            <a:r>
              <a:rPr lang="pl-PL" u="sng" dirty="0" smtClean="0">
                <a:cs typeface="Consolas" panose="020B0609020204030204" pitchFamily="49" charset="0"/>
              </a:rPr>
              <a:t> object is destroyed</a:t>
            </a:r>
            <a:r>
              <a:rPr lang="pl-PL" dirty="0" smtClean="0">
                <a:cs typeface="Consolas" panose="020B0609020204030204" pitchFamily="49" charset="0"/>
              </a:rPr>
              <a:t> will result in a crash (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std::thread </a:t>
            </a:r>
            <a:r>
              <a:rPr lang="pl-PL" dirty="0" smtClean="0">
                <a:cs typeface="Consolas" panose="020B0609020204030204" pitchFamily="49" charset="0"/>
              </a:rPr>
              <a:t>destructor calls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terminate</a:t>
            </a:r>
            <a:r>
              <a:rPr lang="pl-PL" dirty="0" smtClean="0">
                <a:cs typeface="Consolas" panose="020B0609020204030204" pitchFamily="49" charset="0"/>
              </a:rPr>
              <a:t>)</a:t>
            </a:r>
          </a:p>
          <a:p>
            <a:pPr lvl="1"/>
            <a:endParaRPr lang="pl-PL" dirty="0" smtClean="0">
              <a:cs typeface="Consolas" panose="020B0609020204030204" pitchFamily="49" charset="0"/>
            </a:endParaRPr>
          </a:p>
          <a:p>
            <a:pPr lvl="1"/>
            <a:r>
              <a:rPr lang="pl-PL" dirty="0">
                <a:cs typeface="Consolas" panose="020B0609020204030204" pitchFamily="49" charset="0"/>
              </a:rPr>
              <a:t>When not waiting for the thread completion, we must ensure that the data accessed by the thread is valid until the thread has finished with it. </a:t>
            </a:r>
            <a:r>
              <a:rPr lang="pl-PL" dirty="0" smtClean="0">
                <a:solidFill>
                  <a:srgbClr val="FF0000"/>
                </a:solidFill>
                <a:cs typeface="Consolas" panose="020B0609020204030204" pitchFamily="49" charset="0"/>
              </a:rPr>
              <a:t>(s1t04)</a:t>
            </a:r>
            <a:endParaRPr lang="pl-PL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8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8956</TotalTime>
  <Words>854</Words>
  <Application>Microsoft Office PowerPoint</Application>
  <PresentationFormat>On-screen Show (4:3)</PresentationFormat>
  <Paragraphs>138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Concurrency in C++11 series</vt:lpstr>
      <vt:lpstr>Introduction</vt:lpstr>
      <vt:lpstr>Introduction</vt:lpstr>
      <vt:lpstr>C++11: Concurrency and multithreading</vt:lpstr>
      <vt:lpstr>C++11: Concurrency and multithreading</vt:lpstr>
      <vt:lpstr>Hello, concurrent world</vt:lpstr>
      <vt:lpstr>Hello, concurrent world (s1t01)</vt:lpstr>
      <vt:lpstr>Basic thread management</vt:lpstr>
      <vt:lpstr>Basic thread management</vt:lpstr>
      <vt:lpstr>Basic thread management</vt:lpstr>
      <vt:lpstr>Basic thread management</vt:lpstr>
      <vt:lpstr>Basic thread management</vt:lpstr>
      <vt:lpstr>Basic thread management</vt:lpstr>
      <vt:lpstr>Basic thread management</vt:lpstr>
      <vt:lpstr>Next presentation</vt:lpstr>
      <vt:lpstr>The end</vt:lpstr>
    </vt:vector>
  </TitlesOfParts>
  <Company>DisplayLink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Competition – SMSC</dc:title>
  <dc:creator>Theo Goguely</dc:creator>
  <cp:lastModifiedBy>Pablo Lorenzo</cp:lastModifiedBy>
  <cp:revision>66</cp:revision>
  <dcterms:created xsi:type="dcterms:W3CDTF">2010-10-11T14:20:04Z</dcterms:created>
  <dcterms:modified xsi:type="dcterms:W3CDTF">2015-12-08T13:04:57Z</dcterms:modified>
</cp:coreProperties>
</file>