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4" r:id="rId11"/>
    <p:sldId id="280" r:id="rId12"/>
    <p:sldId id="285" r:id="rId13"/>
    <p:sldId id="286" r:id="rId14"/>
    <p:sldId id="287" r:id="rId15"/>
    <p:sldId id="288" r:id="rId16"/>
    <p:sldId id="289" r:id="rId17"/>
    <p:sldId id="283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96"/>
    <a:srgbClr val="EB6D20"/>
    <a:srgbClr val="DE9983"/>
    <a:srgbClr val="B50F1B"/>
    <a:srgbClr val="8DC2AB"/>
    <a:srgbClr val="008751"/>
    <a:srgbClr val="93BEE5"/>
    <a:srgbClr val="0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5FA77-EF54-4626-AA06-E377BE2F8DC1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009D4-1640-4BF8-A48B-8E203E2FB1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 wrap="square"/>
          <a:lstStyle/>
          <a:p>
            <a:r>
              <a:rPr lang="pl-PL" dirty="0" smtClean="0"/>
              <a:t>Concurrency in C++11/14 series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9325" y="4797152"/>
            <a:ext cx="5119688" cy="549548"/>
          </a:xfrm>
        </p:spPr>
        <p:txBody>
          <a:bodyPr/>
          <a:lstStyle/>
          <a:p>
            <a:r>
              <a:rPr lang="pl-PL" dirty="0" smtClean="0"/>
              <a:t>pabloxrl@gmail.com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General guidelines for avoiding deadlocks</a:t>
            </a:r>
          </a:p>
          <a:p>
            <a:pPr lvl="1"/>
            <a:r>
              <a:rPr lang="pl-PL" dirty="0" smtClean="0"/>
              <a:t>Avoid nested locks</a:t>
            </a:r>
          </a:p>
          <a:p>
            <a:pPr lvl="1"/>
            <a:r>
              <a:rPr lang="pl-PL" dirty="0" smtClean="0"/>
              <a:t>Avoid calling user-supplied code while holding a lock</a:t>
            </a:r>
          </a:p>
          <a:p>
            <a:pPr lvl="1"/>
            <a:r>
              <a:rPr lang="pl-PL" dirty="0" smtClean="0"/>
              <a:t>Acquire locks in a fixed order</a:t>
            </a:r>
          </a:p>
          <a:p>
            <a:pPr marL="393192" lvl="1" indent="0">
              <a:buNone/>
            </a:pPr>
            <a:endParaRPr lang="pl-PL" dirty="0"/>
          </a:p>
          <a:p>
            <a:r>
              <a:rPr lang="pl-PL" dirty="0" smtClean="0"/>
              <a:t>Extend these guidelines beyond locks</a:t>
            </a:r>
          </a:p>
          <a:p>
            <a:pPr lvl="1"/>
            <a:endParaRPr lang="pl-PL" dirty="0" smtClean="0"/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4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Structuring code for protecting shared data</a:t>
            </a:r>
          </a:p>
          <a:p>
            <a:pPr lvl="1"/>
            <a:r>
              <a:rPr lang="pl-PL" dirty="0" smtClean="0"/>
              <a:t>Not as easy as slapping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std::lock_guard </a:t>
            </a:r>
            <a:r>
              <a:rPr lang="pl-PL" dirty="0" smtClean="0"/>
              <a:t>everywhere</a:t>
            </a:r>
          </a:p>
          <a:p>
            <a:pPr lvl="1"/>
            <a:r>
              <a:rPr lang="pl-PL" dirty="0" smtClean="0"/>
              <a:t>Spotting race conditions inherent in interfaces (Example: stack</a:t>
            </a:r>
            <a:r>
              <a:rPr lang="pl-PL" dirty="0" smtClean="0"/>
              <a:t>)</a:t>
            </a:r>
          </a:p>
          <a:p>
            <a:pPr lvl="2"/>
            <a:r>
              <a:rPr lang="pl-PL" dirty="0" smtClean="0"/>
              <a:t>Top()</a:t>
            </a:r>
          </a:p>
          <a:p>
            <a:pPr lvl="2"/>
            <a:r>
              <a:rPr lang="pl-PL" dirty="0" smtClean="0"/>
              <a:t>Pop()</a:t>
            </a:r>
          </a:p>
          <a:p>
            <a:pPr lvl="2"/>
            <a:r>
              <a:rPr lang="pl-PL" dirty="0" smtClean="0"/>
              <a:t>Push()</a:t>
            </a:r>
          </a:p>
          <a:p>
            <a:pPr lvl="2"/>
            <a:r>
              <a:rPr lang="pl-PL" dirty="0" smtClean="0"/>
              <a:t>Empty()</a:t>
            </a:r>
          </a:p>
          <a:p>
            <a:pPr lvl="2"/>
            <a:r>
              <a:rPr lang="pl-PL" dirty="0" smtClean="0"/>
              <a:t>Size()</a:t>
            </a:r>
          </a:p>
          <a:p>
            <a:pPr lvl="2"/>
            <a:endParaRPr lang="pl-PL" dirty="0"/>
          </a:p>
          <a:p>
            <a:pPr lvl="2"/>
            <a:endParaRPr lang="pl-PL" dirty="0"/>
          </a:p>
          <a:p>
            <a:pPr lvl="1"/>
            <a:r>
              <a:rPr lang="pl-PL" dirty="0"/>
              <a:t>Example of definition of thread safe stack </a:t>
            </a:r>
            <a:r>
              <a:rPr lang="pl-PL" dirty="0">
                <a:solidFill>
                  <a:srgbClr val="FF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s2t09)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476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Top():</a:t>
            </a:r>
          </a:p>
          <a:p>
            <a:pPr lvl="1"/>
            <a:r>
              <a:rPr lang="pl-PL" dirty="0" smtClean="0"/>
              <a:t>Returning the object: copy or reference?</a:t>
            </a:r>
            <a:endParaRPr lang="pl-PL" dirty="0"/>
          </a:p>
          <a:p>
            <a:pPr lvl="1"/>
            <a:r>
              <a:rPr lang="pl-PL" dirty="0" smtClean="0"/>
              <a:t>What about the results of empty() and size()</a:t>
            </a:r>
          </a:p>
          <a:p>
            <a:pPr lvl="1"/>
            <a:r>
              <a:rPr lang="pl-PL" dirty="0" smtClean="0"/>
              <a:t>What about this code in a shared stack?</a:t>
            </a:r>
          </a:p>
          <a:p>
            <a:pPr marL="393192" lvl="1" indent="0">
              <a:buNone/>
            </a:pPr>
            <a:endParaRPr lang="pl-P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0080" lvl="2" indent="0">
              <a:buNone/>
            </a:pPr>
            <a:r>
              <a:rPr lang="pl-PL" sz="15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td::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stack&lt;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s;</a:t>
            </a:r>
          </a:p>
          <a:p>
            <a:pPr marL="640080" lvl="2" indent="0">
              <a:buNone/>
            </a:pPr>
            <a:r>
              <a:rPr lang="en-GB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if(!</a:t>
            </a:r>
            <a:r>
              <a:rPr lang="en-GB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s.empty</a:t>
            </a:r>
            <a:r>
              <a:rPr lang="en-GB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640080" lvl="2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40080" lvl="2" indent="0">
              <a:buNone/>
            </a:pPr>
            <a:r>
              <a:rPr lang="pl-PL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pl-PL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s.top</a:t>
            </a:r>
            <a:r>
              <a:rPr lang="en-GB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l-PL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race #1</a:t>
            </a:r>
            <a:endParaRPr lang="en-GB" sz="15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0080" lvl="2" indent="0">
              <a:buNone/>
            </a:pPr>
            <a:r>
              <a:rPr lang="pl-PL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s.pop</a:t>
            </a:r>
            <a:r>
              <a:rPr lang="en-GB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l-PL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race #2</a:t>
            </a:r>
            <a:endParaRPr lang="en-GB" sz="15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0080" lvl="2" indent="0">
              <a:buNone/>
            </a:pPr>
            <a:r>
              <a:rPr lang="pl-PL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640080" lvl="2" indent="0">
              <a:buNone/>
            </a:pP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93192" lvl="1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6581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Possible solution: </a:t>
            </a:r>
            <a:r>
              <a:rPr lang="pl-PL" dirty="0" smtClean="0"/>
              <a:t>Combine top() + pop()</a:t>
            </a:r>
            <a:endParaRPr lang="pl-PL" dirty="0"/>
          </a:p>
          <a:p>
            <a:pPr lvl="1"/>
            <a:r>
              <a:rPr lang="pl-PL" u="sng" dirty="0" smtClean="0"/>
              <a:t>Option 1: Passing a reference:</a:t>
            </a:r>
          </a:p>
          <a:p>
            <a:pPr marL="640080" lvl="2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640080" lvl="2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some_stack.pop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</a:p>
          <a:p>
            <a:pPr marL="393192" lvl="1" indent="0">
              <a:buNone/>
            </a:pPr>
            <a:endParaRPr lang="pl-PL" u="sng" dirty="0" smtClean="0"/>
          </a:p>
          <a:p>
            <a:pPr lvl="1"/>
            <a:r>
              <a:rPr lang="pl-PL" dirty="0" smtClean="0"/>
              <a:t>Disadvantages:</a:t>
            </a:r>
          </a:p>
          <a:p>
            <a:pPr lvl="2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39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Possible solution: </a:t>
            </a:r>
            <a:r>
              <a:rPr lang="pl-PL" dirty="0" smtClean="0"/>
              <a:t>Combine top() + pop()</a:t>
            </a:r>
            <a:endParaRPr lang="pl-PL" dirty="0"/>
          </a:p>
          <a:p>
            <a:pPr lvl="1"/>
            <a:r>
              <a:rPr lang="pl-PL" u="sng" dirty="0" smtClean="0"/>
              <a:t>Option 1: Passing a reference:</a:t>
            </a:r>
          </a:p>
          <a:p>
            <a:pPr marL="640080" lvl="2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640080" lvl="2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some_stack.pop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</a:p>
          <a:p>
            <a:pPr marL="393192" lvl="1" indent="0">
              <a:buNone/>
            </a:pPr>
            <a:endParaRPr lang="pl-PL" u="sng" dirty="0" smtClean="0"/>
          </a:p>
          <a:p>
            <a:pPr lvl="1"/>
            <a:r>
              <a:rPr lang="pl-PL" dirty="0" smtClean="0"/>
              <a:t>Disadvantages:</a:t>
            </a:r>
          </a:p>
          <a:p>
            <a:pPr lvl="2"/>
            <a:r>
              <a:rPr lang="pl-PL" dirty="0" smtClean="0"/>
              <a:t>Having to construct an instance of the stack’s value prior to the call</a:t>
            </a:r>
          </a:p>
          <a:p>
            <a:pPr lvl="2"/>
            <a:r>
              <a:rPr lang="pl-PL" dirty="0" smtClean="0"/>
              <a:t>For certain types it can be too expensive</a:t>
            </a:r>
          </a:p>
          <a:p>
            <a:pPr lvl="2"/>
            <a:r>
              <a:rPr lang="pl-PL" dirty="0" smtClean="0"/>
              <a:t>Some types may not be assignable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516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Possible solution: </a:t>
            </a:r>
            <a:r>
              <a:rPr lang="pl-PL" dirty="0" smtClean="0"/>
              <a:t>Combine top() + pop()</a:t>
            </a:r>
            <a:endParaRPr lang="pl-PL" dirty="0"/>
          </a:p>
          <a:p>
            <a:pPr lvl="1"/>
            <a:r>
              <a:rPr lang="pl-PL" u="sng" dirty="0" smtClean="0"/>
              <a:t>Option 2: Return a pointer to the popped item</a:t>
            </a:r>
          </a:p>
          <a:p>
            <a:pPr lvl="1"/>
            <a:endParaRPr lang="pl-PL" u="sng" dirty="0"/>
          </a:p>
          <a:p>
            <a:pPr lvl="1"/>
            <a:r>
              <a:rPr lang="pl-PL" dirty="0" smtClean="0"/>
              <a:t>Advantages:</a:t>
            </a:r>
          </a:p>
          <a:p>
            <a:pPr lvl="2"/>
            <a:r>
              <a:rPr lang="pl-PL" dirty="0" smtClean="0"/>
              <a:t>Relatively cheap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Disadvantages: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555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Possible solution: </a:t>
            </a:r>
            <a:r>
              <a:rPr lang="pl-PL" dirty="0" smtClean="0"/>
              <a:t>Combine top() + pop()</a:t>
            </a:r>
            <a:endParaRPr lang="pl-PL" dirty="0"/>
          </a:p>
          <a:p>
            <a:pPr lvl="1"/>
            <a:r>
              <a:rPr lang="pl-PL" u="sng" dirty="0" smtClean="0"/>
              <a:t>Option 2: Return a pointer to the popped item</a:t>
            </a:r>
          </a:p>
          <a:p>
            <a:pPr lvl="1"/>
            <a:endParaRPr lang="pl-PL" u="sng" dirty="0"/>
          </a:p>
          <a:p>
            <a:pPr lvl="1"/>
            <a:r>
              <a:rPr lang="pl-PL" dirty="0" smtClean="0"/>
              <a:t>Advantages:</a:t>
            </a:r>
          </a:p>
          <a:p>
            <a:pPr lvl="2"/>
            <a:r>
              <a:rPr lang="pl-PL" dirty="0" smtClean="0"/>
              <a:t>Relatively cheap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Disadvantages:</a:t>
            </a:r>
          </a:p>
          <a:p>
            <a:pPr lvl="2"/>
            <a:r>
              <a:rPr lang="pl-PL" dirty="0" smtClean="0"/>
              <a:t>Having to manage the allocated memory (can be dealt with through std::shared_ptr)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929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Summary</a:t>
            </a:r>
          </a:p>
          <a:p>
            <a:pPr lvl="1"/>
            <a:r>
              <a:rPr lang="pl-PL" dirty="0" smtClean="0"/>
              <a:t>How to use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pl-PL" dirty="0" smtClean="0"/>
              <a:t>and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std::lock_guard</a:t>
            </a:r>
          </a:p>
          <a:p>
            <a:pPr lvl="1"/>
            <a:r>
              <a:rPr lang="pl-PL" dirty="0" smtClean="0"/>
              <a:t>Avoiding deadlock with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std::lock</a:t>
            </a:r>
          </a:p>
          <a:p>
            <a:pPr lvl="1"/>
            <a:r>
              <a:rPr lang="pl-PL" dirty="0" smtClean="0"/>
              <a:t>Alternative data protection facilities like locking hierarchy or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std::call_once</a:t>
            </a:r>
          </a:p>
          <a:p>
            <a:pPr lvl="1"/>
            <a:r>
              <a:rPr lang="pl-PL" dirty="0" smtClean="0"/>
              <a:t>Example of a broken-by-design thread-(un)safe interface</a:t>
            </a:r>
          </a:p>
          <a:p>
            <a:r>
              <a:rPr lang="pl-PL" dirty="0" smtClean="0"/>
              <a:t>Next meeting:</a:t>
            </a:r>
          </a:p>
          <a:p>
            <a:pPr lvl="1"/>
            <a:r>
              <a:rPr lang="pl-PL" dirty="0" smtClean="0"/>
              <a:t>Waiting for </a:t>
            </a:r>
            <a:r>
              <a:rPr lang="pl-PL" smtClean="0"/>
              <a:t>events and using atomics</a:t>
            </a:r>
            <a:endParaRPr lang="pl-PL" dirty="0" smtClean="0"/>
          </a:p>
          <a:p>
            <a:pPr lvl="1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td::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2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1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Problems with sharing data between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Problems arise due to the consequences of modifying data shared between threads (read-only is ok)</a:t>
            </a:r>
          </a:p>
          <a:p>
            <a:endParaRPr lang="pl-PL" dirty="0"/>
          </a:p>
          <a:p>
            <a:r>
              <a:rPr lang="pl-PL" dirty="0" smtClean="0"/>
              <a:t>Handy concept: </a:t>
            </a:r>
            <a:r>
              <a:rPr lang="pl-PL" i="1" dirty="0" smtClean="0">
                <a:solidFill>
                  <a:srgbClr val="FF0000"/>
                </a:solidFill>
              </a:rPr>
              <a:t>Invariants</a:t>
            </a:r>
          </a:p>
          <a:p>
            <a:endParaRPr lang="pl-PL" i="1" dirty="0"/>
          </a:p>
          <a:p>
            <a:r>
              <a:rPr lang="pl-PL" dirty="0" smtClean="0"/>
              <a:t>Example of invariant: For doubly linked </a:t>
            </a:r>
            <a:r>
              <a:rPr lang="pl-PL" dirty="0"/>
              <a:t>l</a:t>
            </a:r>
            <a:r>
              <a:rPr lang="pl-PL" dirty="0" smtClean="0"/>
              <a:t>ist</a:t>
            </a:r>
          </a:p>
          <a:p>
            <a:pPr lvl="1"/>
            <a:r>
              <a:rPr lang="pl-PL" dirty="0" smtClean="0"/>
              <a:t>I</a:t>
            </a:r>
            <a:r>
              <a:rPr lang="en-GB" dirty="0" smtClean="0"/>
              <a:t>f </a:t>
            </a:r>
            <a:r>
              <a:rPr lang="en-GB" dirty="0"/>
              <a:t>you follow </a:t>
            </a:r>
            <a:r>
              <a:rPr lang="en-GB" dirty="0" smtClean="0"/>
              <a:t>a</a:t>
            </a:r>
            <a:r>
              <a:rPr lang="pl-PL" dirty="0" smtClean="0"/>
              <a:t> </a:t>
            </a:r>
            <a:r>
              <a:rPr lang="en-GB" dirty="0" smtClean="0"/>
              <a:t>“next</a:t>
            </a:r>
            <a:r>
              <a:rPr lang="en-GB" dirty="0"/>
              <a:t>” pointer from one node (A) to another (B), the “previous” pointer from </a:t>
            </a:r>
            <a:r>
              <a:rPr lang="en-GB" dirty="0" smtClean="0"/>
              <a:t>that</a:t>
            </a:r>
            <a:r>
              <a:rPr lang="pl-PL" dirty="0" smtClean="0"/>
              <a:t> </a:t>
            </a:r>
            <a:r>
              <a:rPr lang="en-GB" dirty="0" smtClean="0"/>
              <a:t>node </a:t>
            </a:r>
            <a:r>
              <a:rPr lang="en-GB" dirty="0"/>
              <a:t>(B) points back to the first node (A</a:t>
            </a:r>
            <a:r>
              <a:rPr lang="en-GB" dirty="0" smtClean="0"/>
              <a:t>)</a:t>
            </a:r>
            <a:r>
              <a:rPr lang="pl-PL" dirty="0" smtClean="0"/>
              <a:t>.</a:t>
            </a:r>
            <a:endParaRPr lang="en-GB" dirty="0"/>
          </a:p>
          <a:p>
            <a:pPr lvl="1"/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34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Deleting element from 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Steps for deletion:</a:t>
            </a:r>
          </a:p>
          <a:p>
            <a:pPr lvl="1"/>
            <a:r>
              <a:rPr lang="pl-PL" dirty="0" smtClean="0"/>
              <a:t>Identify node to delete (N)</a:t>
            </a:r>
          </a:p>
          <a:p>
            <a:pPr lvl="1"/>
            <a:r>
              <a:rPr lang="pl-PL" dirty="0" smtClean="0"/>
              <a:t>Update link from N-1 to N+1</a:t>
            </a:r>
          </a:p>
          <a:p>
            <a:pPr lvl="1"/>
            <a:r>
              <a:rPr lang="pl-PL" dirty="0" smtClean="0"/>
              <a:t>Update link from N+1 to N-1</a:t>
            </a:r>
          </a:p>
          <a:p>
            <a:pPr lvl="1"/>
            <a:r>
              <a:rPr lang="pl-PL" dirty="0" smtClean="0"/>
              <a:t>Delete N</a:t>
            </a:r>
          </a:p>
          <a:p>
            <a:pPr lvl="1"/>
            <a:endParaRPr lang="pl-PL" dirty="0"/>
          </a:p>
          <a:p>
            <a:r>
              <a:rPr lang="pl-PL" dirty="0" smtClean="0"/>
              <a:t>Unless something is done </a:t>
            </a:r>
          </a:p>
          <a:p>
            <a:pPr marL="0" indent="0">
              <a:buNone/>
            </a:pPr>
            <a:r>
              <a:rPr lang="pl-PL" dirty="0" smtClean="0"/>
              <a:t>    other threads could see the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 list in an inconsistent state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753742" cy="47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Problems with sharing data between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Race conditions are the biggest threat</a:t>
            </a:r>
          </a:p>
          <a:p>
            <a:pPr lvl="1"/>
            <a:r>
              <a:rPr lang="pl-PL" dirty="0" smtClean="0"/>
              <a:t>Outcome depends on the relative ordering of execution</a:t>
            </a:r>
          </a:p>
          <a:p>
            <a:pPr lvl="1"/>
            <a:r>
              <a:rPr lang="pl-PL" dirty="0" smtClean="0"/>
              <a:t>May lead to broken invariants</a:t>
            </a:r>
          </a:p>
          <a:p>
            <a:pPr lvl="1"/>
            <a:r>
              <a:rPr lang="pl-PL" dirty="0" smtClean="0"/>
              <a:t>Ultimately can cause </a:t>
            </a:r>
            <a:r>
              <a:rPr lang="pl-PL" i="1" dirty="0" smtClean="0"/>
              <a:t>undefined behavior</a:t>
            </a:r>
          </a:p>
          <a:p>
            <a:endParaRPr lang="pl-PL" dirty="0"/>
          </a:p>
          <a:p>
            <a:r>
              <a:rPr lang="pl-PL" dirty="0" smtClean="0"/>
              <a:t>Ways to avoid race conditions</a:t>
            </a:r>
          </a:p>
          <a:p>
            <a:pPr lvl="1"/>
            <a:r>
              <a:rPr lang="pl-PL" dirty="0" smtClean="0"/>
              <a:t>Wrap data structures with protection mechanisms</a:t>
            </a:r>
          </a:p>
          <a:p>
            <a:pPr lvl="1"/>
            <a:r>
              <a:rPr lang="pl-PL" dirty="0" smtClean="0"/>
              <a:t>Modifications </a:t>
            </a:r>
            <a:r>
              <a:rPr lang="en-GB" dirty="0" smtClean="0"/>
              <a:t>are </a:t>
            </a:r>
            <a:r>
              <a:rPr lang="en-GB" dirty="0"/>
              <a:t>done as a series of indivisible </a:t>
            </a:r>
            <a:r>
              <a:rPr lang="en-GB" dirty="0" smtClean="0"/>
              <a:t>changes</a:t>
            </a:r>
            <a:r>
              <a:rPr lang="pl-PL" dirty="0" smtClean="0"/>
              <a:t> preserving invariants (lock free programming)</a:t>
            </a:r>
          </a:p>
          <a:p>
            <a:pPr lvl="1"/>
            <a:r>
              <a:rPr lang="pl-PL" dirty="0" smtClean="0"/>
              <a:t>Handle updates as transactions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6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Using a mutex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pl-PL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MU</a:t>
            </a:r>
            <a:r>
              <a:rPr lang="pl-PL" i="1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pl-PL" i="1" dirty="0" smtClean="0">
                <a:sym typeface="Wingdings" panose="05000000000000000000" pitchFamily="2" charset="2"/>
              </a:rPr>
              <a:t>ually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</a:t>
            </a:r>
            <a:r>
              <a:rPr lang="pl-PL" dirty="0" smtClean="0">
                <a:sym typeface="Wingdings" panose="05000000000000000000" pitchFamily="2" charset="2"/>
              </a:rPr>
              <a:t>clusive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1- Lock the mutex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2- Do stuff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3- Unlock the mutex</a:t>
            </a: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Using an instance of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1- Call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std::mutex::lock()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2- Do stuff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3- Call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std::mutex::unlock()</a:t>
            </a: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9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Using a mutex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pl-PL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MU</a:t>
            </a:r>
            <a:r>
              <a:rPr lang="pl-PL" i="1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pl-PL" i="1" dirty="0" smtClean="0">
                <a:sym typeface="Wingdings" panose="05000000000000000000" pitchFamily="2" charset="2"/>
              </a:rPr>
              <a:t>ually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</a:t>
            </a:r>
            <a:r>
              <a:rPr lang="pl-PL" dirty="0" smtClean="0">
                <a:sym typeface="Wingdings" panose="05000000000000000000" pitchFamily="2" charset="2"/>
              </a:rPr>
              <a:t>clusive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1- Lock the mutex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2- Do stuff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3- Unlock the mutex</a:t>
            </a: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Using an instance of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1- Call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std::mutex::lock()  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Not recommended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2- Do stuff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3- Call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std::mutex::unlock()</a:t>
            </a: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7544" y="4221088"/>
            <a:ext cx="540060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1"/>
          </p:cNvCxnSpPr>
          <p:nvPr/>
        </p:nvCxnSpPr>
        <p:spPr>
          <a:xfrm>
            <a:off x="457200" y="4130040"/>
            <a:ext cx="5338936" cy="2035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Using mutexes in C++14</a:t>
            </a:r>
          </a:p>
          <a:p>
            <a:pPr lvl="1"/>
            <a:r>
              <a:rPr lang="pl-PL" dirty="0" smtClean="0"/>
              <a:t>Standard provides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std::lock_guard&lt;T&gt; </a:t>
            </a:r>
            <a:r>
              <a:rPr lang="pl-PL" dirty="0" smtClean="0"/>
              <a:t>class template which implements RAII (scoped locking/unlocking on supplied mutex) </a:t>
            </a:r>
            <a:r>
              <a:rPr lang="pl-PL" dirty="0" smtClean="0">
                <a:solidFill>
                  <a:srgbClr val="FF0000"/>
                </a:solidFill>
              </a:rPr>
              <a:t>(s2t01)</a:t>
            </a:r>
          </a:p>
          <a:p>
            <a:pPr lvl="1"/>
            <a:endParaRPr lang="pl-PL" dirty="0">
              <a:solidFill>
                <a:srgbClr val="FF0000"/>
              </a:solidFill>
            </a:endParaRPr>
          </a:p>
          <a:p>
            <a:pPr lvl="1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td::lock_guard </a:t>
            </a:r>
            <a:r>
              <a:rPr lang="pl-PL" dirty="0" smtClean="0"/>
              <a:t>and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pl-PL" dirty="0" smtClean="0"/>
              <a:t>are both declared in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&lt;mutex&gt; </a:t>
            </a:r>
            <a:r>
              <a:rPr lang="pl-PL" dirty="0" smtClean="0"/>
              <a:t>header</a:t>
            </a:r>
          </a:p>
          <a:p>
            <a:pPr lvl="1"/>
            <a:endParaRPr lang="pl-PL" dirty="0"/>
          </a:p>
          <a:p>
            <a:pPr lvl="1"/>
            <a:r>
              <a:rPr lang="pl-PL" dirty="0" smtClean="0">
                <a:solidFill>
                  <a:srgbClr val="FF0000"/>
                </a:solidFill>
              </a:rPr>
              <a:t>Potential danger: </a:t>
            </a:r>
            <a:r>
              <a:rPr lang="pl-PL" dirty="0" smtClean="0"/>
              <a:t>Returning references to protected data or passing functions that access protected data. </a:t>
            </a:r>
            <a:r>
              <a:rPr lang="pl-PL" dirty="0" smtClean="0">
                <a:solidFill>
                  <a:srgbClr val="FF0000"/>
                </a:solidFill>
              </a:rPr>
              <a:t>(s2t02, s2t03)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9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Neat tricks for avoiding deadlocks </a:t>
            </a:r>
          </a:p>
          <a:p>
            <a:pPr lvl="1"/>
            <a:r>
              <a:rPr lang="pl-PL" dirty="0" smtClean="0"/>
              <a:t>Locking more than one object at once </a:t>
            </a:r>
            <a:r>
              <a:rPr lang="pl-PL" dirty="0">
                <a:solidFill>
                  <a:srgbClr val="FF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s2t04)</a:t>
            </a:r>
            <a:endParaRPr lang="pl-PL" dirty="0"/>
          </a:p>
          <a:p>
            <a:pPr lvl="1"/>
            <a:r>
              <a:rPr lang="pl-PL" dirty="0"/>
              <a:t>Flexible locking with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std::unique_lock </a:t>
            </a:r>
            <a:r>
              <a:rPr lang="pl-PL" dirty="0">
                <a:solidFill>
                  <a:srgbClr val="FF0000"/>
                </a:solidFill>
              </a:rPr>
              <a:t>(s2t05</a:t>
            </a:r>
            <a:r>
              <a:rPr lang="pl-PL" dirty="0" smtClean="0">
                <a:solidFill>
                  <a:srgbClr val="FF0000"/>
                </a:solidFill>
              </a:rPr>
              <a:t>)</a:t>
            </a:r>
            <a:endParaRPr lang="pl-PL" dirty="0" smtClean="0"/>
          </a:p>
          <a:p>
            <a:pPr lvl="1"/>
            <a:r>
              <a:rPr lang="pl-PL" dirty="0" smtClean="0"/>
              <a:t>Trasferring ownership of locks </a:t>
            </a:r>
            <a:r>
              <a:rPr lang="pl-PL" dirty="0">
                <a:solidFill>
                  <a:srgbClr val="FF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s2t06)</a:t>
            </a:r>
          </a:p>
          <a:p>
            <a:pPr lvl="1"/>
            <a:endParaRPr lang="pl-PL" dirty="0"/>
          </a:p>
          <a:p>
            <a:r>
              <a:rPr lang="pl-PL" dirty="0" smtClean="0"/>
              <a:t>Bonus:</a:t>
            </a:r>
          </a:p>
          <a:p>
            <a:pPr lvl="1"/>
            <a:r>
              <a:rPr lang="pl-PL" dirty="0" smtClean="0"/>
              <a:t>Thread-safe lazy initialization of a class member using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std::call_once() </a:t>
            </a:r>
            <a:r>
              <a:rPr lang="pl-PL" dirty="0" smtClean="0"/>
              <a:t>vs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pl-PL" dirty="0">
                <a:solidFill>
                  <a:srgbClr val="FF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s2t07)</a:t>
            </a:r>
          </a:p>
          <a:p>
            <a:pPr lvl="1"/>
            <a:r>
              <a:rPr lang="pl-PL" dirty="0" smtClean="0"/>
              <a:t>Example of actual usage of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std::call_once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(s2t08)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59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13678</TotalTime>
  <Words>779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Concurrency in C++11/14 series</vt:lpstr>
      <vt:lpstr>Index</vt:lpstr>
      <vt:lpstr>Problems with sharing data between threads</vt:lpstr>
      <vt:lpstr>Deleting element from doubly linked list</vt:lpstr>
      <vt:lpstr>Problems with sharing data between threads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The end</vt:lpstr>
    </vt:vector>
  </TitlesOfParts>
  <Company>DisplayLink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– SMSC</dc:title>
  <dc:creator>Theo Goguely</dc:creator>
  <cp:lastModifiedBy>Pablo Lorenzo</cp:lastModifiedBy>
  <cp:revision>97</cp:revision>
  <dcterms:created xsi:type="dcterms:W3CDTF">2010-10-11T14:20:04Z</dcterms:created>
  <dcterms:modified xsi:type="dcterms:W3CDTF">2016-01-08T10:52:03Z</dcterms:modified>
</cp:coreProperties>
</file>